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2"/>
  </p:sldMasterIdLst>
  <p:notesMasterIdLst>
    <p:notesMasterId r:id="rId38"/>
  </p:notesMasterIdLst>
  <p:handoutMasterIdLst>
    <p:handoutMasterId r:id="rId39"/>
  </p:handoutMasterIdLst>
  <p:sldIdLst>
    <p:sldId id="258" r:id="rId3"/>
    <p:sldId id="303" r:id="rId4"/>
    <p:sldId id="304" r:id="rId5"/>
    <p:sldId id="317" r:id="rId6"/>
    <p:sldId id="323" r:id="rId7"/>
    <p:sldId id="324" r:id="rId8"/>
    <p:sldId id="340" r:id="rId9"/>
    <p:sldId id="325" r:id="rId10"/>
    <p:sldId id="326" r:id="rId11"/>
    <p:sldId id="327" r:id="rId12"/>
    <p:sldId id="341" r:id="rId13"/>
    <p:sldId id="342" r:id="rId14"/>
    <p:sldId id="343" r:id="rId15"/>
    <p:sldId id="328" r:id="rId16"/>
    <p:sldId id="344" r:id="rId17"/>
    <p:sldId id="312" r:id="rId18"/>
    <p:sldId id="306" r:id="rId19"/>
    <p:sldId id="307" r:id="rId20"/>
    <p:sldId id="308" r:id="rId21"/>
    <p:sldId id="313" r:id="rId22"/>
    <p:sldId id="309" r:id="rId23"/>
    <p:sldId id="311" r:id="rId24"/>
    <p:sldId id="310" r:id="rId25"/>
    <p:sldId id="329" r:id="rId26"/>
    <p:sldId id="318" r:id="rId27"/>
    <p:sldId id="315" r:id="rId28"/>
    <p:sldId id="321" r:id="rId29"/>
    <p:sldId id="330" r:id="rId30"/>
    <p:sldId id="332" r:id="rId31"/>
    <p:sldId id="331" r:id="rId32"/>
    <p:sldId id="333" r:id="rId33"/>
    <p:sldId id="334" r:id="rId34"/>
    <p:sldId id="339" r:id="rId35"/>
    <p:sldId id="337" r:id="rId36"/>
    <p:sldId id="319" r:id="rId37"/>
  </p:sldIdLst>
  <p:sldSz cx="9144000" cy="6858000" type="screen4x3"/>
  <p:notesSz cx="6883400" cy="10033000"/>
  <p:defaultTextStyle>
    <a:defPPr>
      <a:defRPr lang="fr-FR"/>
    </a:defPPr>
    <a:lvl1pPr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9pPr>
  </p:defaultTextStyle>
  <p:extLst>
    <p:ext uri="{521415D9-36F7-43E2-AB2F-B90AF26B5E84}">
      <p14:sectionLst xmlns:p14="http://schemas.microsoft.com/office/powerpoint/2010/main">
        <p14:section name="Section par défaut" id="{0C943F81-29C7-4724-B0B8-5D04C2FA0B21}">
          <p14:sldIdLst>
            <p14:sldId id="258"/>
            <p14:sldId id="303"/>
            <p14:sldId id="304"/>
            <p14:sldId id="317"/>
            <p14:sldId id="323"/>
            <p14:sldId id="324"/>
            <p14:sldId id="340"/>
            <p14:sldId id="325"/>
            <p14:sldId id="326"/>
            <p14:sldId id="327"/>
            <p14:sldId id="341"/>
            <p14:sldId id="342"/>
            <p14:sldId id="343"/>
            <p14:sldId id="328"/>
            <p14:sldId id="344"/>
            <p14:sldId id="312"/>
            <p14:sldId id="306"/>
            <p14:sldId id="307"/>
            <p14:sldId id="308"/>
            <p14:sldId id="313"/>
            <p14:sldId id="309"/>
            <p14:sldId id="311"/>
            <p14:sldId id="310"/>
            <p14:sldId id="329"/>
            <p14:sldId id="318"/>
            <p14:sldId id="315"/>
            <p14:sldId id="321"/>
            <p14:sldId id="330"/>
            <p14:sldId id="332"/>
            <p14:sldId id="331"/>
            <p14:sldId id="333"/>
            <p14:sldId id="334"/>
            <p14:sldId id="339"/>
            <p14:sldId id="337"/>
            <p14:sldId id="319"/>
          </p14:sldIdLst>
        </p14:section>
      </p14:sectionLst>
    </p:ext>
    <p:ext uri="{EFAFB233-063F-42B5-8137-9DF3F51BA10A}">
      <p15:sldGuideLst xmlns:p15="http://schemas.microsoft.com/office/powerpoint/2012/main">
        <p15:guide id="1" orient="horz" pos="4086">
          <p15:clr>
            <a:srgbClr val="A4A3A4"/>
          </p15:clr>
        </p15:guide>
        <p15:guide id="2" orient="horz" pos="2160">
          <p15:clr>
            <a:srgbClr val="A4A3A4"/>
          </p15:clr>
        </p15:guide>
        <p15:guide id="3" orient="horz" pos="4202">
          <p15:clr>
            <a:srgbClr val="A4A3A4"/>
          </p15:clr>
        </p15:guide>
        <p15:guide id="4" pos="5085">
          <p15:clr>
            <a:srgbClr val="A4A3A4"/>
          </p15:clr>
        </p15:guide>
        <p15:guide id="5" pos="2879">
          <p15:clr>
            <a:srgbClr val="A4A3A4"/>
          </p15:clr>
        </p15:guide>
        <p15:guide id="6" pos="5294">
          <p15:clr>
            <a:srgbClr val="A4A3A4"/>
          </p15:clr>
        </p15:guide>
        <p15:guide id="7" pos="5431">
          <p15:clr>
            <a:srgbClr val="A4A3A4"/>
          </p15:clr>
        </p15:guide>
        <p15:guide id="8" pos="329">
          <p15:clr>
            <a:srgbClr val="A4A3A4"/>
          </p15:clr>
        </p15:guide>
      </p15:sldGuideLst>
    </p:ext>
    <p:ext uri="{2D200454-40CA-4A62-9FC3-DE9A4176ACB9}">
      <p15:notesGuideLst xmlns:p15="http://schemas.microsoft.com/office/powerpoint/2012/main">
        <p15:guide id="1" orient="horz" pos="3160">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F9AC8"/>
    <a:srgbClr val="FF0000"/>
    <a:srgbClr val="7451EA"/>
    <a:srgbClr val="501169"/>
    <a:srgbClr val="8D2772"/>
    <a:srgbClr val="7EBA40"/>
    <a:srgbClr val="AB0064"/>
    <a:srgbClr val="5A1E74"/>
    <a:srgbClr val="2F9E77"/>
    <a:srgbClr val="0D3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35" autoAdjust="0"/>
    <p:restoredTop sz="94693" autoAdjust="0"/>
  </p:normalViewPr>
  <p:slideViewPr>
    <p:cSldViewPr snapToGrid="0">
      <p:cViewPr varScale="1">
        <p:scale>
          <a:sx n="92" d="100"/>
          <a:sy n="92" d="100"/>
        </p:scale>
        <p:origin x="964" y="56"/>
      </p:cViewPr>
      <p:guideLst>
        <p:guide orient="horz" pos="4086"/>
        <p:guide orient="horz" pos="2160"/>
        <p:guide orient="horz" pos="4202"/>
        <p:guide pos="5085"/>
        <p:guide pos="2879"/>
        <p:guide pos="5294"/>
        <p:guide pos="5431"/>
        <p:guide pos="3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7" d="100"/>
          <a:sy n="67" d="100"/>
        </p:scale>
        <p:origin x="2824" y="52"/>
      </p:cViewPr>
      <p:guideLst>
        <p:guide orient="horz" pos="3160"/>
        <p:guide pos="216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1743B7CF-D0F4-4000-873A-07D9BA37E9F0}"/>
              </a:ext>
            </a:extLst>
          </p:cNvPr>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2616" tIns="46308" rIns="92616" bIns="46308" numCol="1" anchor="t" anchorCtr="0" compatLnSpc="1">
            <a:prstTxWarp prst="textNoShape">
              <a:avLst/>
            </a:prstTxWarp>
          </a:bodyPr>
          <a:lstStyle>
            <a:lvl1pPr defTabSz="925513" eaLnBrk="1" hangingPunct="1">
              <a:defRPr sz="1200">
                <a:latin typeface="Times New Roman" charset="0"/>
                <a:ea typeface="+mn-ea"/>
                <a:cs typeface="+mn-cs"/>
              </a:defRPr>
            </a:lvl1pPr>
          </a:lstStyle>
          <a:p>
            <a:pPr>
              <a:defRPr/>
            </a:pPr>
            <a:endParaRPr lang="fr-FR"/>
          </a:p>
        </p:txBody>
      </p:sp>
      <p:sp>
        <p:nvSpPr>
          <p:cNvPr id="291843" name="Rectangle 3">
            <a:extLst>
              <a:ext uri="{FF2B5EF4-FFF2-40B4-BE49-F238E27FC236}">
                <a16:creationId xmlns:a16="http://schemas.microsoft.com/office/drawing/2014/main" id="{B3351EF1-23B2-4B14-A808-8BA6AF05860A}"/>
              </a:ext>
            </a:extLst>
          </p:cNvPr>
          <p:cNvSpPr>
            <a:spLocks noGrp="1" noChangeArrowheads="1"/>
          </p:cNvSpPr>
          <p:nvPr>
            <p:ph type="dt" sz="quarter" idx="1"/>
          </p:nvPr>
        </p:nvSpPr>
        <p:spPr bwMode="auto">
          <a:xfrm>
            <a:off x="3902075" y="0"/>
            <a:ext cx="2981325" cy="501650"/>
          </a:xfrm>
          <a:prstGeom prst="rect">
            <a:avLst/>
          </a:prstGeom>
          <a:noFill/>
          <a:ln w="9525">
            <a:noFill/>
            <a:miter lim="800000"/>
            <a:headEnd/>
            <a:tailEnd/>
          </a:ln>
          <a:effectLst/>
        </p:spPr>
        <p:txBody>
          <a:bodyPr vert="horz" wrap="square" lIns="92616" tIns="46308" rIns="92616" bIns="46308" numCol="1" anchor="t" anchorCtr="0" compatLnSpc="1">
            <a:prstTxWarp prst="textNoShape">
              <a:avLst/>
            </a:prstTxWarp>
          </a:bodyPr>
          <a:lstStyle>
            <a:lvl1pPr algn="r" defTabSz="925513" eaLnBrk="1" hangingPunct="1">
              <a:defRPr sz="1200">
                <a:latin typeface="Times New Roman" charset="0"/>
                <a:ea typeface="+mn-ea"/>
                <a:cs typeface="+mn-cs"/>
              </a:defRPr>
            </a:lvl1pPr>
          </a:lstStyle>
          <a:p>
            <a:pPr>
              <a:defRPr/>
            </a:pPr>
            <a:endParaRPr lang="fr-FR"/>
          </a:p>
        </p:txBody>
      </p:sp>
      <p:sp>
        <p:nvSpPr>
          <p:cNvPr id="291844" name="Rectangle 4">
            <a:extLst>
              <a:ext uri="{FF2B5EF4-FFF2-40B4-BE49-F238E27FC236}">
                <a16:creationId xmlns:a16="http://schemas.microsoft.com/office/drawing/2014/main" id="{26C9AF11-6786-4E79-B126-CDB50A145859}"/>
              </a:ext>
            </a:extLst>
          </p:cNvPr>
          <p:cNvSpPr>
            <a:spLocks noGrp="1" noChangeArrowheads="1"/>
          </p:cNvSpPr>
          <p:nvPr>
            <p:ph type="ftr" sz="quarter" idx="2"/>
          </p:nvPr>
        </p:nvSpPr>
        <p:spPr bwMode="auto">
          <a:xfrm>
            <a:off x="0" y="9531350"/>
            <a:ext cx="2981325" cy="501650"/>
          </a:xfrm>
          <a:prstGeom prst="rect">
            <a:avLst/>
          </a:prstGeom>
          <a:noFill/>
          <a:ln w="9525">
            <a:noFill/>
            <a:miter lim="800000"/>
            <a:headEnd/>
            <a:tailEnd/>
          </a:ln>
          <a:effectLst/>
        </p:spPr>
        <p:txBody>
          <a:bodyPr vert="horz" wrap="square" lIns="92616" tIns="46308" rIns="92616" bIns="46308" numCol="1" anchor="b" anchorCtr="0" compatLnSpc="1">
            <a:prstTxWarp prst="textNoShape">
              <a:avLst/>
            </a:prstTxWarp>
          </a:bodyPr>
          <a:lstStyle>
            <a:lvl1pPr defTabSz="925513" eaLnBrk="1" hangingPunct="1">
              <a:defRPr sz="1200">
                <a:latin typeface="Times New Roman" charset="0"/>
                <a:ea typeface="+mn-ea"/>
                <a:cs typeface="+mn-cs"/>
              </a:defRPr>
            </a:lvl1pPr>
          </a:lstStyle>
          <a:p>
            <a:pPr>
              <a:defRPr/>
            </a:pPr>
            <a:endParaRPr lang="fr-FR"/>
          </a:p>
        </p:txBody>
      </p:sp>
      <p:sp>
        <p:nvSpPr>
          <p:cNvPr id="291845" name="Rectangle 5">
            <a:extLst>
              <a:ext uri="{FF2B5EF4-FFF2-40B4-BE49-F238E27FC236}">
                <a16:creationId xmlns:a16="http://schemas.microsoft.com/office/drawing/2014/main" id="{FCC2ED8F-4C5A-4622-ACD6-ADA1A84E8AA9}"/>
              </a:ext>
            </a:extLst>
          </p:cNvPr>
          <p:cNvSpPr>
            <a:spLocks noGrp="1" noChangeArrowheads="1"/>
          </p:cNvSpPr>
          <p:nvPr>
            <p:ph type="sldNum" sz="quarter" idx="3"/>
          </p:nvPr>
        </p:nvSpPr>
        <p:spPr bwMode="auto">
          <a:xfrm>
            <a:off x="3902075" y="9531350"/>
            <a:ext cx="2981325" cy="501650"/>
          </a:xfrm>
          <a:prstGeom prst="rect">
            <a:avLst/>
          </a:prstGeom>
          <a:noFill/>
          <a:ln w="9525">
            <a:noFill/>
            <a:miter lim="800000"/>
            <a:headEnd/>
            <a:tailEnd/>
          </a:ln>
          <a:effectLst/>
        </p:spPr>
        <p:txBody>
          <a:bodyPr vert="horz" wrap="square" lIns="92616" tIns="46308" rIns="92616" bIns="46308" numCol="1" anchor="b" anchorCtr="0" compatLnSpc="1">
            <a:prstTxWarp prst="textNoShape">
              <a:avLst/>
            </a:prstTxWarp>
          </a:bodyPr>
          <a:lstStyle>
            <a:lvl1pPr algn="r" defTabSz="925513" eaLnBrk="1" hangingPunct="1">
              <a:defRPr sz="1200">
                <a:latin typeface="Times New Roman" panose="02020603050405020304" pitchFamily="18" charset="0"/>
              </a:defRPr>
            </a:lvl1pPr>
          </a:lstStyle>
          <a:p>
            <a:fld id="{2784FC21-617B-4F42-94FD-600333C1CEE2}" type="slidenum">
              <a:rPr lang="fr-FR" altLang="fr-FR"/>
              <a:pPr/>
              <a:t>‹N°›</a:t>
            </a:fld>
            <a:endParaRPr lang="fr-FR" alt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D1899B1E-4A85-457E-AB37-2A620BBC6B58}"/>
              </a:ext>
            </a:extLst>
          </p:cNvPr>
          <p:cNvSpPr>
            <a:spLocks noGrp="1" noRot="1" noChangeAspect="1" noChangeArrowheads="1" noTextEdit="1"/>
          </p:cNvSpPr>
          <p:nvPr>
            <p:ph type="sldImg" idx="2"/>
          </p:nvPr>
        </p:nvSpPr>
        <p:spPr bwMode="auto">
          <a:xfrm>
            <a:off x="450850" y="323850"/>
            <a:ext cx="5980113" cy="44846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pic>
        <p:nvPicPr>
          <p:cNvPr id="4099" name="Image 14" descr="vcons_fr_log_cou_r.jpg">
            <a:extLst>
              <a:ext uri="{FF2B5EF4-FFF2-40B4-BE49-F238E27FC236}">
                <a16:creationId xmlns:a16="http://schemas.microsoft.com/office/drawing/2014/main" id="{FBBB6EE2-ABFE-4D72-9581-A6B234A26C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9442450"/>
            <a:ext cx="18303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a:xfrm>
            <a:off x="688975" y="4829175"/>
            <a:ext cx="5505450" cy="3949700"/>
          </a:xfrm>
          <a:prstGeom prst="rect">
            <a:avLst/>
          </a:prstGeom>
        </p:spPr>
        <p:txBody>
          <a:bodyPr/>
          <a:lstStyle/>
          <a:p>
            <a:endParaRPr lang="fr-FR" dirty="0"/>
          </a:p>
        </p:txBody>
      </p:sp>
    </p:spTree>
    <p:extLst>
      <p:ext uri="{BB962C8B-B14F-4D97-AF65-F5344CB8AC3E}">
        <p14:creationId xmlns:p14="http://schemas.microsoft.com/office/powerpoint/2010/main" val="1632559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VINCI - Diapositive de titre">
    <p:spTree>
      <p:nvGrpSpPr>
        <p:cNvPr id="1" name=""/>
        <p:cNvGrpSpPr/>
        <p:nvPr/>
      </p:nvGrpSpPr>
      <p:grpSpPr>
        <a:xfrm>
          <a:off x="0" y="0"/>
          <a:ext cx="0" cy="0"/>
          <a:chOff x="0" y="0"/>
          <a:chExt cx="0" cy="0"/>
        </a:xfrm>
      </p:grpSpPr>
      <p:sp>
        <p:nvSpPr>
          <p:cNvPr id="4" name="Rectangle à coins arrondis 7">
            <a:extLst>
              <a:ext uri="{FF2B5EF4-FFF2-40B4-BE49-F238E27FC236}">
                <a16:creationId xmlns:a16="http://schemas.microsoft.com/office/drawing/2014/main" id="{D0FD6F53-8D92-45BE-81C0-6FABBF52D856}"/>
              </a:ext>
            </a:extLst>
          </p:cNvPr>
          <p:cNvSpPr/>
          <p:nvPr userDrawn="1"/>
        </p:nvSpPr>
        <p:spPr>
          <a:xfrm>
            <a:off x="6165850" y="1270000"/>
            <a:ext cx="2455863" cy="203200"/>
          </a:xfrm>
          <a:prstGeom prst="roundRect">
            <a:avLst>
              <a:gd name="adj" fmla="val 24460"/>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
        <p:nvSpPr>
          <p:cNvPr id="5" name="Rectangle à coins arrondis 8">
            <a:extLst>
              <a:ext uri="{FF2B5EF4-FFF2-40B4-BE49-F238E27FC236}">
                <a16:creationId xmlns:a16="http://schemas.microsoft.com/office/drawing/2014/main" id="{A59D64A9-C020-4EAF-8521-DAEA232E3C6B}"/>
              </a:ext>
            </a:extLst>
          </p:cNvPr>
          <p:cNvSpPr/>
          <p:nvPr userDrawn="1"/>
        </p:nvSpPr>
        <p:spPr>
          <a:xfrm>
            <a:off x="522288" y="1273175"/>
            <a:ext cx="5599112" cy="200025"/>
          </a:xfrm>
          <a:prstGeom prst="roundRect">
            <a:avLst>
              <a:gd name="adj" fmla="val 24460"/>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solidFill>
                <a:schemeClr val="tx1">
                  <a:lumMod val="20000"/>
                  <a:lumOff val="80000"/>
                </a:schemeClr>
              </a:solidFill>
              <a:highlight>
                <a:srgbClr val="FFFF00"/>
              </a:highlight>
            </a:endParaRPr>
          </a:p>
        </p:txBody>
      </p:sp>
      <p:sp>
        <p:nvSpPr>
          <p:cNvPr id="7" name="Rectangle à coins arrondis 10">
            <a:extLst>
              <a:ext uri="{FF2B5EF4-FFF2-40B4-BE49-F238E27FC236}">
                <a16:creationId xmlns:a16="http://schemas.microsoft.com/office/drawing/2014/main" id="{E2BEB4BB-13A8-47AC-9A87-2096A3208424}"/>
              </a:ext>
            </a:extLst>
          </p:cNvPr>
          <p:cNvSpPr/>
          <p:nvPr userDrawn="1"/>
        </p:nvSpPr>
        <p:spPr>
          <a:xfrm>
            <a:off x="6165850" y="6299200"/>
            <a:ext cx="2455863" cy="203200"/>
          </a:xfrm>
          <a:prstGeom prst="roundRect">
            <a:avLst>
              <a:gd name="adj" fmla="val 24460"/>
            </a:avLst>
          </a:prstGeom>
          <a:solidFill>
            <a:srgbClr val="00206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
        <p:nvSpPr>
          <p:cNvPr id="1546242" name="Rectangle 2"/>
          <p:cNvSpPr>
            <a:spLocks noGrp="1" noChangeArrowheads="1"/>
          </p:cNvSpPr>
          <p:nvPr>
            <p:ph type="ctrTitle"/>
          </p:nvPr>
        </p:nvSpPr>
        <p:spPr>
          <a:xfrm>
            <a:off x="2698659" y="3282950"/>
            <a:ext cx="5922521" cy="642938"/>
          </a:xfrm>
        </p:spPr>
        <p:txBody>
          <a:bodyPr/>
          <a:lstStyle>
            <a:lvl1pPr algn="r">
              <a:defRPr sz="3700"/>
            </a:lvl1pPr>
          </a:lstStyle>
          <a:p>
            <a:r>
              <a:rPr lang="fr-FR"/>
              <a:t>Cliquez et modifiez le titre</a:t>
            </a:r>
          </a:p>
        </p:txBody>
      </p:sp>
      <p:sp>
        <p:nvSpPr>
          <p:cNvPr id="1546243" name="Rectangle 3"/>
          <p:cNvSpPr>
            <a:spLocks noGrp="1" noChangeArrowheads="1"/>
          </p:cNvSpPr>
          <p:nvPr>
            <p:ph type="subTitle" idx="1"/>
          </p:nvPr>
        </p:nvSpPr>
        <p:spPr bwMode="white">
          <a:xfrm>
            <a:off x="2690323" y="3960814"/>
            <a:ext cx="5930857" cy="339725"/>
          </a:xfrm>
        </p:spPr>
        <p:txBody>
          <a:bodyPr tIns="0" bIns="0" anchor="ctr"/>
          <a:lstStyle>
            <a:lvl1pPr marL="0" indent="0" algn="r">
              <a:spcBef>
                <a:spcPct val="0"/>
              </a:spcBef>
              <a:buFont typeface="Wingdings" charset="2"/>
              <a:buNone/>
              <a:defRPr sz="1800">
                <a:solidFill>
                  <a:schemeClr val="bg2"/>
                </a:solidFill>
              </a:defRPr>
            </a:lvl1pPr>
          </a:lstStyle>
          <a:p>
            <a:r>
              <a:rPr lang="fr-FR" dirty="0"/>
              <a:t>Cliquez pour modifier le style des sous-titres du masque</a:t>
            </a:r>
          </a:p>
        </p:txBody>
      </p:sp>
    </p:spTree>
    <p:extLst>
      <p:ext uri="{BB962C8B-B14F-4D97-AF65-F5344CB8AC3E}">
        <p14:creationId xmlns:p14="http://schemas.microsoft.com/office/powerpoint/2010/main" val="1908343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NCI - Titre et contenu">
    <p:spTree>
      <p:nvGrpSpPr>
        <p:cNvPr id="1" name=""/>
        <p:cNvGrpSpPr/>
        <p:nvPr/>
      </p:nvGrpSpPr>
      <p:grpSpPr>
        <a:xfrm>
          <a:off x="0" y="0"/>
          <a:ext cx="0" cy="0"/>
          <a:chOff x="0" y="0"/>
          <a:chExt cx="0" cy="0"/>
        </a:xfrm>
      </p:grpSpPr>
      <p:sp>
        <p:nvSpPr>
          <p:cNvPr id="4" name="Rectangle à coins arrondis 7">
            <a:extLst>
              <a:ext uri="{FF2B5EF4-FFF2-40B4-BE49-F238E27FC236}">
                <a16:creationId xmlns:a16="http://schemas.microsoft.com/office/drawing/2014/main" id="{F4537FE4-BDAF-4A2B-A783-7A78BCD27C49}"/>
              </a:ext>
            </a:extLst>
          </p:cNvPr>
          <p:cNvSpPr/>
          <p:nvPr userDrawn="1"/>
        </p:nvSpPr>
        <p:spPr>
          <a:xfrm>
            <a:off x="7258050" y="6489700"/>
            <a:ext cx="1744663" cy="177800"/>
          </a:xfrm>
          <a:prstGeom prst="roundRect">
            <a:avLst>
              <a:gd name="adj" fmla="val 24460"/>
            </a:avLst>
          </a:prstGeom>
          <a:solidFill>
            <a:srgbClr val="00206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lvl1pPr marL="342900" indent="-342900">
              <a:buClrTx/>
              <a:buFont typeface="Wingdings" panose="05000000000000000000" pitchFamily="2" charset="2"/>
              <a:buChar char="§"/>
              <a:defRPr>
                <a:solidFill>
                  <a:schemeClr val="bg2"/>
                </a:solidFill>
              </a:defRPr>
            </a:lvl1pPr>
            <a:lvl2pPr marL="742950" indent="-285750">
              <a:buClr>
                <a:schemeClr val="bg2"/>
              </a:buClr>
              <a:buFont typeface="Wingdings" panose="05000000000000000000" pitchFamily="2" charset="2"/>
              <a:buChar char="§"/>
              <a:defRPr>
                <a:solidFill>
                  <a:schemeClr val="bg2"/>
                </a:solidFill>
              </a:defRPr>
            </a:lvl2pPr>
            <a:lvl3pPr marL="1143000" indent="-228600">
              <a:buClr>
                <a:schemeClr val="bg2"/>
              </a:buClr>
              <a:buFont typeface="Wingdings" panose="05000000000000000000" pitchFamily="2" charset="2"/>
              <a:buChar char="§"/>
              <a:defRPr>
                <a:solidFill>
                  <a:schemeClr val="bg2"/>
                </a:solidFill>
              </a:defRPr>
            </a:lvl3pPr>
            <a:lvl4pPr marL="1562100" indent="-228600">
              <a:buClr>
                <a:schemeClr val="bg2"/>
              </a:buClr>
              <a:buFont typeface="Wingdings" panose="05000000000000000000" pitchFamily="2" charset="2"/>
              <a:buChar char="§"/>
              <a:defRPr>
                <a:solidFill>
                  <a:schemeClr val="bg2"/>
                </a:solidFill>
              </a:defRPr>
            </a:lvl4pPr>
            <a:lvl5pPr marL="1981200" indent="-228600">
              <a:buClr>
                <a:schemeClr val="bg2"/>
              </a:buClr>
              <a:buFont typeface="Wingdings" panose="05000000000000000000" pitchFamily="2" charset="2"/>
              <a:buChar char="§"/>
              <a:defRPr>
                <a:solidFill>
                  <a:schemeClr val="bg2"/>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a:extLst>
              <a:ext uri="{FF2B5EF4-FFF2-40B4-BE49-F238E27FC236}">
                <a16:creationId xmlns:a16="http://schemas.microsoft.com/office/drawing/2014/main" id="{9E74C8DD-D35E-48AF-BAAF-800AA77B23FF}"/>
              </a:ext>
            </a:extLst>
          </p:cNvPr>
          <p:cNvSpPr>
            <a:spLocks noGrp="1" noChangeArrowheads="1"/>
          </p:cNvSpPr>
          <p:nvPr>
            <p:ph type="sldNum" sz="quarter" idx="10"/>
          </p:nvPr>
        </p:nvSpPr>
        <p:spPr>
          <a:solidFill>
            <a:srgbClr val="002060"/>
          </a:solidFill>
          <a:ln>
            <a:solidFill>
              <a:srgbClr val="0070C0"/>
            </a:solidFill>
          </a:ln>
        </p:spPr>
        <p:txBody>
          <a:bodyPr/>
          <a:lstStyle>
            <a:lvl1pPr>
              <a:defRPr/>
            </a:lvl1pPr>
          </a:lstStyle>
          <a:p>
            <a:fld id="{DA5078FC-07B5-4EA5-9720-C28FB1BDCFD7}" type="slidenum">
              <a:rPr lang="fr-FR" altLang="fr-FR"/>
              <a:pPr/>
              <a:t>‹N°›</a:t>
            </a:fld>
            <a:endParaRPr lang="fr-FR" altLang="fr-FR" dirty="0"/>
          </a:p>
        </p:txBody>
      </p:sp>
      <p:sp>
        <p:nvSpPr>
          <p:cNvPr id="8" name="Rectangle à coins arrondis 8">
            <a:extLst>
              <a:ext uri="{FF2B5EF4-FFF2-40B4-BE49-F238E27FC236}">
                <a16:creationId xmlns:a16="http://schemas.microsoft.com/office/drawing/2014/main" id="{C0EAB4B4-0EBD-4658-AA7C-200C023E35A6}"/>
              </a:ext>
            </a:extLst>
          </p:cNvPr>
          <p:cNvSpPr/>
          <p:nvPr userDrawn="1"/>
        </p:nvSpPr>
        <p:spPr>
          <a:xfrm>
            <a:off x="141288" y="707649"/>
            <a:ext cx="6860404" cy="238920"/>
          </a:xfrm>
          <a:prstGeom prst="roundRect">
            <a:avLst>
              <a:gd name="adj" fmla="val 24460"/>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solidFill>
                <a:schemeClr val="accent4">
                  <a:lumMod val="40000"/>
                  <a:lumOff val="60000"/>
                </a:schemeClr>
              </a:solidFill>
            </a:endParaRPr>
          </a:p>
        </p:txBody>
      </p:sp>
      <p:sp>
        <p:nvSpPr>
          <p:cNvPr id="11" name="Rectangle à coins arrondis 7">
            <a:extLst>
              <a:ext uri="{FF2B5EF4-FFF2-40B4-BE49-F238E27FC236}">
                <a16:creationId xmlns:a16="http://schemas.microsoft.com/office/drawing/2014/main" id="{A734D8A0-DBD5-4D8B-9170-CED977A6B3BA}"/>
              </a:ext>
            </a:extLst>
          </p:cNvPr>
          <p:cNvSpPr/>
          <p:nvPr userDrawn="1"/>
        </p:nvSpPr>
        <p:spPr>
          <a:xfrm>
            <a:off x="7106194" y="707649"/>
            <a:ext cx="1896519" cy="238919"/>
          </a:xfrm>
          <a:prstGeom prst="roundRect">
            <a:avLst>
              <a:gd name="adj" fmla="val 24460"/>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Tree>
    <p:extLst>
      <p:ext uri="{BB962C8B-B14F-4D97-AF65-F5344CB8AC3E}">
        <p14:creationId xmlns:p14="http://schemas.microsoft.com/office/powerpoint/2010/main" val="922598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tx2"/>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6FE5742-C934-4213-A9D8-9AD54127A700}"/>
              </a:ext>
            </a:extLst>
          </p:cNvPr>
          <p:cNvSpPr>
            <a:spLocks noGrp="1" noChangeArrowheads="1"/>
          </p:cNvSpPr>
          <p:nvPr>
            <p:ph type="title"/>
          </p:nvPr>
        </p:nvSpPr>
        <p:spPr bwMode="white">
          <a:xfrm>
            <a:off x="141288" y="119063"/>
            <a:ext cx="6659562"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lvl="0"/>
            <a:r>
              <a:rPr lang="fr-FR" altLang="fr-FR"/>
              <a:t>Cliquez et modifiez le titre</a:t>
            </a:r>
          </a:p>
        </p:txBody>
      </p:sp>
      <p:sp>
        <p:nvSpPr>
          <p:cNvPr id="1027" name="Rectangle 3">
            <a:extLst>
              <a:ext uri="{FF2B5EF4-FFF2-40B4-BE49-F238E27FC236}">
                <a16:creationId xmlns:a16="http://schemas.microsoft.com/office/drawing/2014/main" id="{7E985E0A-F8DC-4975-8B30-AE910D062212}"/>
              </a:ext>
            </a:extLst>
          </p:cNvPr>
          <p:cNvSpPr>
            <a:spLocks noGrp="1" noChangeArrowheads="1"/>
          </p:cNvSpPr>
          <p:nvPr>
            <p:ph type="body" idx="1"/>
          </p:nvPr>
        </p:nvSpPr>
        <p:spPr bwMode="auto">
          <a:xfrm>
            <a:off x="141288" y="984250"/>
            <a:ext cx="8861425" cy="547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a:t>Cliquez pour modifier les styles du texte du masque</a:t>
            </a:r>
          </a:p>
          <a:p>
            <a:pPr lvl="1"/>
            <a:r>
              <a:rPr lang="fr-FR" altLang="fr-FR" dirty="0"/>
              <a:t>Deuxième niveau</a:t>
            </a:r>
          </a:p>
          <a:p>
            <a:pPr lvl="2"/>
            <a:r>
              <a:rPr lang="fr-FR" altLang="fr-FR" dirty="0"/>
              <a:t>Troisième niveau</a:t>
            </a:r>
          </a:p>
          <a:p>
            <a:pPr lvl="3"/>
            <a:r>
              <a:rPr lang="fr-FR" altLang="fr-FR" dirty="0"/>
              <a:t>Quatrième niveau</a:t>
            </a:r>
          </a:p>
          <a:p>
            <a:pPr lvl="4"/>
            <a:r>
              <a:rPr lang="fr-FR" altLang="fr-FR" dirty="0"/>
              <a:t>Cinquième niveau</a:t>
            </a:r>
          </a:p>
        </p:txBody>
      </p:sp>
      <p:sp>
        <p:nvSpPr>
          <p:cNvPr id="1028" name="Text Box 4">
            <a:extLst>
              <a:ext uri="{FF2B5EF4-FFF2-40B4-BE49-F238E27FC236}">
                <a16:creationId xmlns:a16="http://schemas.microsoft.com/office/drawing/2014/main" id="{7ED716F3-1E26-4070-9500-BAB0242E5151}"/>
              </a:ext>
            </a:extLst>
          </p:cNvPr>
          <p:cNvSpPr txBox="1">
            <a:spLocks noChangeArrowheads="1"/>
          </p:cNvSpPr>
          <p:nvPr/>
        </p:nvSpPr>
        <p:spPr bwMode="auto">
          <a:xfrm>
            <a:off x="8710613" y="5999163"/>
            <a:ext cx="184150" cy="338137"/>
          </a:xfrm>
          <a:prstGeom prst="rect">
            <a:avLst/>
          </a:prstGeom>
          <a:noFill/>
          <a:ln>
            <a:noFill/>
          </a:ln>
        </p:spPr>
        <p:txBody>
          <a:bodyPr wrap="none">
            <a:spAutoFit/>
          </a:bodyPr>
          <a:lstStyle>
            <a:lvl1pPr eaLnBrk="0" hangingPunct="0">
              <a:defRPr sz="1600">
                <a:solidFill>
                  <a:schemeClr val="tx1"/>
                </a:solidFill>
                <a:latin typeface="Vinci Sans" charset="0"/>
                <a:ea typeface="ＭＳ Ｐゴシック" charset="0"/>
                <a:cs typeface="ＭＳ Ｐゴシック" charset="0"/>
              </a:defRPr>
            </a:lvl1pPr>
            <a:lvl2pPr marL="742950" indent="-285750" eaLnBrk="0" hangingPunct="0">
              <a:defRPr sz="1600">
                <a:solidFill>
                  <a:schemeClr val="tx1"/>
                </a:solidFill>
                <a:latin typeface="Vinci Sans" charset="0"/>
                <a:ea typeface="ＭＳ Ｐゴシック" charset="0"/>
              </a:defRPr>
            </a:lvl2pPr>
            <a:lvl3pPr marL="1143000" indent="-228600" eaLnBrk="0" hangingPunct="0">
              <a:defRPr sz="1600">
                <a:solidFill>
                  <a:schemeClr val="tx1"/>
                </a:solidFill>
                <a:latin typeface="Vinci Sans" charset="0"/>
                <a:ea typeface="ＭＳ Ｐゴシック" charset="0"/>
              </a:defRPr>
            </a:lvl3pPr>
            <a:lvl4pPr marL="1600200" indent="-228600" eaLnBrk="0" hangingPunct="0">
              <a:defRPr sz="1600">
                <a:solidFill>
                  <a:schemeClr val="tx1"/>
                </a:solidFill>
                <a:latin typeface="Vinci Sans" charset="0"/>
                <a:ea typeface="ＭＳ Ｐゴシック" charset="0"/>
              </a:defRPr>
            </a:lvl4pPr>
            <a:lvl5pPr marL="2057400" indent="-228600" eaLnBrk="0" hangingPunct="0">
              <a:defRPr sz="1600">
                <a:solidFill>
                  <a:schemeClr val="tx1"/>
                </a:solidFill>
                <a:latin typeface="Vinci Sans" charset="0"/>
                <a:ea typeface="ＭＳ Ｐゴシック" charset="0"/>
              </a:defRPr>
            </a:lvl5pPr>
            <a:lvl6pPr marL="2514600" indent="-228600" eaLnBrk="0" fontAlgn="base" hangingPunct="0">
              <a:spcBef>
                <a:spcPct val="0"/>
              </a:spcBef>
              <a:spcAft>
                <a:spcPct val="0"/>
              </a:spcAft>
              <a:defRPr sz="1600">
                <a:solidFill>
                  <a:schemeClr val="tx1"/>
                </a:solidFill>
                <a:latin typeface="Vinci Sans" charset="0"/>
                <a:ea typeface="ＭＳ Ｐゴシック" charset="0"/>
              </a:defRPr>
            </a:lvl6pPr>
            <a:lvl7pPr marL="2971800" indent="-228600" eaLnBrk="0" fontAlgn="base" hangingPunct="0">
              <a:spcBef>
                <a:spcPct val="0"/>
              </a:spcBef>
              <a:spcAft>
                <a:spcPct val="0"/>
              </a:spcAft>
              <a:defRPr sz="1600">
                <a:solidFill>
                  <a:schemeClr val="tx1"/>
                </a:solidFill>
                <a:latin typeface="Vinci Sans" charset="0"/>
                <a:ea typeface="ＭＳ Ｐゴシック" charset="0"/>
              </a:defRPr>
            </a:lvl7pPr>
            <a:lvl8pPr marL="3429000" indent="-228600" eaLnBrk="0" fontAlgn="base" hangingPunct="0">
              <a:spcBef>
                <a:spcPct val="0"/>
              </a:spcBef>
              <a:spcAft>
                <a:spcPct val="0"/>
              </a:spcAft>
              <a:defRPr sz="1600">
                <a:solidFill>
                  <a:schemeClr val="tx1"/>
                </a:solidFill>
                <a:latin typeface="Vinci Sans" charset="0"/>
                <a:ea typeface="ＭＳ Ｐゴシック" charset="0"/>
              </a:defRPr>
            </a:lvl8pPr>
            <a:lvl9pPr marL="3886200" indent="-228600" eaLnBrk="0" fontAlgn="base" hangingPunct="0">
              <a:spcBef>
                <a:spcPct val="0"/>
              </a:spcBef>
              <a:spcAft>
                <a:spcPct val="0"/>
              </a:spcAft>
              <a:defRPr sz="1600">
                <a:solidFill>
                  <a:schemeClr val="tx1"/>
                </a:solidFill>
                <a:latin typeface="Vinci Sans" charset="0"/>
                <a:ea typeface="ＭＳ Ｐゴシック" charset="0"/>
              </a:defRPr>
            </a:lvl9pPr>
          </a:lstStyle>
          <a:p>
            <a:pPr eaLnBrk="1" hangingPunct="1">
              <a:defRPr/>
            </a:pPr>
            <a:endParaRPr lang="fr-FR"/>
          </a:p>
        </p:txBody>
      </p:sp>
      <p:sp>
        <p:nvSpPr>
          <p:cNvPr id="1545221" name="Rectangle 5">
            <a:extLst>
              <a:ext uri="{FF2B5EF4-FFF2-40B4-BE49-F238E27FC236}">
                <a16:creationId xmlns:a16="http://schemas.microsoft.com/office/drawing/2014/main" id="{469C1E28-10E3-491E-98F3-E72E6595D913}"/>
              </a:ext>
            </a:extLst>
          </p:cNvPr>
          <p:cNvSpPr>
            <a:spLocks noGrp="1" noChangeArrowheads="1"/>
          </p:cNvSpPr>
          <p:nvPr>
            <p:ph type="sldNum" sz="quarter" idx="4"/>
          </p:nvPr>
        </p:nvSpPr>
        <p:spPr bwMode="auto">
          <a:xfrm>
            <a:off x="8574088" y="6491288"/>
            <a:ext cx="419100" cy="15081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lgn="r">
              <a:defRPr sz="1400">
                <a:solidFill>
                  <a:schemeClr val="tx2"/>
                </a:solidFill>
                <a:latin typeface="Vinci Sans Medium" pitchFamily="2" charset="0"/>
              </a:defRPr>
            </a:lvl1pPr>
          </a:lstStyle>
          <a:p>
            <a:fld id="{DA6B6DAA-CBAB-4298-823D-CB0C52B911AC}" type="slidenum">
              <a:rPr lang="fr-FR" altLang="fr-FR"/>
              <a:pPr/>
              <a:t>‹N°›</a:t>
            </a:fld>
            <a:endParaRPr lang="fr-FR" altLang="fr-FR"/>
          </a:p>
        </p:txBody>
      </p:sp>
      <p:sp>
        <p:nvSpPr>
          <p:cNvPr id="7" name="Rectangle à coins arrondis 6">
            <a:extLst>
              <a:ext uri="{FF2B5EF4-FFF2-40B4-BE49-F238E27FC236}">
                <a16:creationId xmlns:a16="http://schemas.microsoft.com/office/drawing/2014/main" id="{75DC1C61-4B7E-47DE-A3B5-C71269B001C6}"/>
              </a:ext>
            </a:extLst>
          </p:cNvPr>
          <p:cNvSpPr/>
          <p:nvPr userDrawn="1"/>
        </p:nvSpPr>
        <p:spPr>
          <a:xfrm>
            <a:off x="141288" y="682625"/>
            <a:ext cx="7078662" cy="182563"/>
          </a:xfrm>
          <a:prstGeom prst="roundRect">
            <a:avLst>
              <a:gd name="adj" fmla="val 24460"/>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Tree>
  </p:cSld>
  <p:clrMap bg1="lt1" tx1="dk1" bg2="lt2" tx2="dk2" accent1="accent1" accent2="accent2" accent3="accent3" accent4="accent4" accent5="accent5" accent6="accent6" hlink="hlink" folHlink="folHlink"/>
  <p:sldLayoutIdLst>
    <p:sldLayoutId id="2147484121" r:id="rId1"/>
    <p:sldLayoutId id="2147484122" r:id="rId2"/>
  </p:sldLayoutIdLst>
  <p:hf hdr="0" ftr="0" dt="0"/>
  <p:txStyles>
    <p:titleStyle>
      <a:lvl1pPr algn="l" rtl="0" eaLnBrk="0" fontAlgn="base" hangingPunct="0">
        <a:lnSpc>
          <a:spcPct val="90000"/>
        </a:lnSpc>
        <a:spcBef>
          <a:spcPct val="0"/>
        </a:spcBef>
        <a:spcAft>
          <a:spcPct val="0"/>
        </a:spcAft>
        <a:defRPr sz="2000">
          <a:solidFill>
            <a:schemeClr val="bg2"/>
          </a:solidFill>
          <a:latin typeface="+mj-lt"/>
          <a:ea typeface="MS PGothic" panose="020B0600070205080204" pitchFamily="34" charset="-128"/>
          <a:cs typeface="ＭＳ Ｐゴシック" charset="-128"/>
        </a:defRPr>
      </a:lvl1pPr>
      <a:lvl2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2pPr>
      <a:lvl3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3pPr>
      <a:lvl4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4pPr>
      <a:lvl5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5pPr>
      <a:lvl6pPr marL="457200" algn="l" rtl="0" eaLnBrk="1" fontAlgn="base" hangingPunct="1">
        <a:lnSpc>
          <a:spcPct val="90000"/>
        </a:lnSpc>
        <a:spcBef>
          <a:spcPct val="0"/>
        </a:spcBef>
        <a:spcAft>
          <a:spcPct val="0"/>
        </a:spcAft>
        <a:defRPr sz="2000">
          <a:solidFill>
            <a:schemeClr val="bg2"/>
          </a:solidFill>
          <a:latin typeface="Vinci Sans Medium" charset="0"/>
        </a:defRPr>
      </a:lvl6pPr>
      <a:lvl7pPr marL="914400" algn="l" rtl="0" eaLnBrk="1" fontAlgn="base" hangingPunct="1">
        <a:lnSpc>
          <a:spcPct val="90000"/>
        </a:lnSpc>
        <a:spcBef>
          <a:spcPct val="0"/>
        </a:spcBef>
        <a:spcAft>
          <a:spcPct val="0"/>
        </a:spcAft>
        <a:defRPr sz="2000">
          <a:solidFill>
            <a:schemeClr val="bg2"/>
          </a:solidFill>
          <a:latin typeface="Vinci Sans Medium" charset="0"/>
        </a:defRPr>
      </a:lvl7pPr>
      <a:lvl8pPr marL="1371600" algn="l" rtl="0" eaLnBrk="1" fontAlgn="base" hangingPunct="1">
        <a:lnSpc>
          <a:spcPct val="90000"/>
        </a:lnSpc>
        <a:spcBef>
          <a:spcPct val="0"/>
        </a:spcBef>
        <a:spcAft>
          <a:spcPct val="0"/>
        </a:spcAft>
        <a:defRPr sz="2000">
          <a:solidFill>
            <a:schemeClr val="bg2"/>
          </a:solidFill>
          <a:latin typeface="Vinci Sans Medium" charset="0"/>
        </a:defRPr>
      </a:lvl8pPr>
      <a:lvl9pPr marL="1828800" algn="l" rtl="0" eaLnBrk="1" fontAlgn="base" hangingPunct="1">
        <a:lnSpc>
          <a:spcPct val="90000"/>
        </a:lnSpc>
        <a:spcBef>
          <a:spcPct val="0"/>
        </a:spcBef>
        <a:spcAft>
          <a:spcPct val="0"/>
        </a:spcAft>
        <a:defRPr sz="2000">
          <a:solidFill>
            <a:schemeClr val="bg2"/>
          </a:solidFill>
          <a:latin typeface="Vinci Sans Medium" charset="0"/>
        </a:defRPr>
      </a:lvl9pPr>
    </p:titleStyle>
    <p:bodyStyle>
      <a:lvl1pPr marL="342900" indent="-342900" algn="l" rtl="0" eaLnBrk="0" fontAlgn="base" hangingPunct="0">
        <a:lnSpc>
          <a:spcPct val="90000"/>
        </a:lnSpc>
        <a:spcBef>
          <a:spcPct val="45000"/>
        </a:spcBef>
        <a:spcAft>
          <a:spcPct val="20000"/>
        </a:spcAft>
        <a:buClr>
          <a:schemeClr val="bg2"/>
        </a:buClr>
        <a:buSzPct val="85000"/>
        <a:buFont typeface="Wingdings" panose="05000000000000000000" pitchFamily="2" charset="2"/>
        <a:buChar char="§"/>
        <a:defRPr sz="2000">
          <a:solidFill>
            <a:schemeClr val="bg2"/>
          </a:solidFill>
          <a:latin typeface="+mn-lt"/>
          <a:ea typeface="MS PGothic" panose="020B0600070205080204" pitchFamily="34" charset="-128"/>
          <a:cs typeface="ＭＳ Ｐゴシック" charset="-128"/>
        </a:defRPr>
      </a:lvl1pPr>
      <a:lvl2pPr marL="742950" indent="-285750" algn="l" rtl="0" eaLnBrk="0" fontAlgn="base" hangingPunct="0">
        <a:lnSpc>
          <a:spcPct val="90000"/>
        </a:lnSpc>
        <a:spcBef>
          <a:spcPct val="0"/>
        </a:spcBef>
        <a:spcAft>
          <a:spcPct val="0"/>
        </a:spcAft>
        <a:buClr>
          <a:schemeClr val="bg2"/>
        </a:buClr>
        <a:buSzPct val="75000"/>
        <a:buFont typeface="Wingdings" panose="05000000000000000000" pitchFamily="2" charset="2"/>
        <a:buChar char="§"/>
        <a:defRPr>
          <a:solidFill>
            <a:schemeClr val="bg2"/>
          </a:solidFill>
          <a:latin typeface="+mn-lt"/>
          <a:ea typeface="MS PGothic" panose="020B0600070205080204" pitchFamily="34" charset="-128"/>
        </a:defRPr>
      </a:lvl2pPr>
      <a:lvl3pPr marL="1143000" indent="-228600" algn="l" rtl="0" eaLnBrk="0" fontAlgn="base" hangingPunct="0">
        <a:spcBef>
          <a:spcPct val="10000"/>
        </a:spcBef>
        <a:spcAft>
          <a:spcPct val="0"/>
        </a:spcAft>
        <a:buClr>
          <a:schemeClr val="bg2"/>
        </a:buClr>
        <a:buSzPct val="65000"/>
        <a:buFont typeface="Wingdings" panose="05000000000000000000" pitchFamily="2" charset="2"/>
        <a:buChar char="§"/>
        <a:defRPr sz="1600">
          <a:solidFill>
            <a:schemeClr val="bg2"/>
          </a:solidFill>
          <a:latin typeface="+mn-lt"/>
          <a:ea typeface="MS PGothic" panose="020B0600070205080204" pitchFamily="34" charset="-128"/>
        </a:defRPr>
      </a:lvl3pPr>
      <a:lvl4pPr marL="1562100" indent="-228600" algn="l" rtl="0" eaLnBrk="0" fontAlgn="base" hangingPunct="0">
        <a:spcBef>
          <a:spcPct val="10000"/>
        </a:spcBef>
        <a:spcAft>
          <a:spcPct val="0"/>
        </a:spcAft>
        <a:buClr>
          <a:schemeClr val="bg2"/>
        </a:buClr>
        <a:buSzPct val="55000"/>
        <a:buFont typeface="Wingdings" panose="05000000000000000000" pitchFamily="2" charset="2"/>
        <a:buChar char="§"/>
        <a:defRPr sz="1400">
          <a:solidFill>
            <a:schemeClr val="bg2"/>
          </a:solidFill>
          <a:latin typeface="+mn-lt"/>
          <a:ea typeface="MS PGothic" panose="020B0600070205080204" pitchFamily="34" charset="-128"/>
        </a:defRPr>
      </a:lvl4pPr>
      <a:lvl5pPr marL="1981200" indent="-228600" algn="l" rtl="0" eaLnBrk="0" fontAlgn="base" hangingPunct="0">
        <a:spcBef>
          <a:spcPct val="10000"/>
        </a:spcBef>
        <a:spcAft>
          <a:spcPct val="0"/>
        </a:spcAft>
        <a:buClr>
          <a:schemeClr val="bg2"/>
        </a:buClr>
        <a:buSzPct val="55000"/>
        <a:buFont typeface="Wingdings" panose="05000000000000000000" pitchFamily="2" charset="2"/>
        <a:buChar char="§"/>
        <a:defRPr sz="1400">
          <a:solidFill>
            <a:schemeClr val="bg2"/>
          </a:solidFill>
          <a:latin typeface="+mn-lt"/>
          <a:ea typeface="MS PGothic" panose="020B0600070205080204" pitchFamily="34" charset="-128"/>
        </a:defRPr>
      </a:lvl5pPr>
      <a:lvl6pPr marL="24384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6pPr>
      <a:lvl7pPr marL="28956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7pPr>
      <a:lvl8pPr marL="33528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8pPr>
      <a:lvl9pPr marL="38100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A2BF9D5D-7D73-4D3A-A00D-F444E010EBDD}"/>
              </a:ext>
            </a:extLst>
          </p:cNvPr>
          <p:cNvSpPr>
            <a:spLocks noGrp="1" noChangeArrowheads="1"/>
          </p:cNvSpPr>
          <p:nvPr>
            <p:ph type="ctrTitle"/>
          </p:nvPr>
        </p:nvSpPr>
        <p:spPr>
          <a:xfrm>
            <a:off x="775895" y="2724150"/>
            <a:ext cx="7833533" cy="642938"/>
          </a:xfrm>
        </p:spPr>
        <p:txBody>
          <a:bodyPr/>
          <a:lstStyle/>
          <a:p>
            <a:pPr eaLnBrk="1" hangingPunct="1"/>
            <a:r>
              <a:rPr lang="fr-FR" altLang="fr-FR" sz="3200" b="1" dirty="0">
                <a:latin typeface="Helvetica "/>
              </a:rPr>
              <a:t>P10 – Détecter de faux billets avec  Python</a:t>
            </a:r>
            <a:endParaRPr lang="fr-FR" altLang="fr-FR" sz="1600" b="1" dirty="0">
              <a:latin typeface="Helvetica "/>
            </a:endParaRPr>
          </a:p>
        </p:txBody>
      </p:sp>
      <p:sp>
        <p:nvSpPr>
          <p:cNvPr id="6" name="Sous-titre 5">
            <a:extLst>
              <a:ext uri="{FF2B5EF4-FFF2-40B4-BE49-F238E27FC236}">
                <a16:creationId xmlns:a16="http://schemas.microsoft.com/office/drawing/2014/main" id="{B7A68EDE-0492-4D57-A6F8-752AFE7E217E}"/>
              </a:ext>
            </a:extLst>
          </p:cNvPr>
          <p:cNvSpPr>
            <a:spLocks noGrp="1"/>
          </p:cNvSpPr>
          <p:nvPr>
            <p:ph type="subTitle" idx="1"/>
          </p:nvPr>
        </p:nvSpPr>
        <p:spPr>
          <a:xfrm>
            <a:off x="775895" y="5084086"/>
            <a:ext cx="7833533" cy="979959"/>
          </a:xfrm>
        </p:spPr>
        <p:txBody>
          <a:bodyPr/>
          <a:lstStyle/>
          <a:p>
            <a:pPr marL="246380" marR="0" lvl="0" indent="0" defTabSz="914400" rtl="0" eaLnBrk="0" fontAlgn="base" latinLnBrk="0" hangingPunct="0">
              <a:lnSpc>
                <a:spcPct val="107000"/>
              </a:lnSpc>
              <a:spcBef>
                <a:spcPct val="0"/>
              </a:spcBef>
              <a:spcAft>
                <a:spcPts val="800"/>
              </a:spcAft>
              <a:buClr>
                <a:srgbClr val="0D3777"/>
              </a:buClr>
              <a:buSzPct val="85000"/>
              <a:buFont typeface="Wingdings" charset="2"/>
              <a:buNone/>
              <a:tabLst/>
              <a:defRPr/>
            </a:pPr>
            <a:r>
              <a:rPr kumimoji="0" lang="en-GB" sz="1800" b="0" i="0" u="none" strike="noStrike" kern="0" cap="none" spc="0" normalizeH="0" baseline="0" noProof="0" dirty="0">
                <a:ln>
                  <a:noFill/>
                </a:ln>
                <a:solidFill>
                  <a:srgbClr val="7451EA"/>
                </a:solidFill>
                <a:effectLst/>
                <a:uLnTx/>
                <a:uFillTx/>
                <a:latin typeface="Calibri" panose="020F0502020204030204" pitchFamily="34" charset="0"/>
                <a:ea typeface="Calibri" panose="020F0502020204030204" pitchFamily="34" charset="0"/>
              </a:rPr>
              <a:t>          </a:t>
            </a:r>
          </a:p>
          <a:p>
            <a:pPr marL="246380" marR="0" lvl="0" indent="0" defTabSz="914400" rtl="0" eaLnBrk="0" fontAlgn="base" latinLnBrk="0" hangingPunct="0">
              <a:lnSpc>
                <a:spcPct val="107000"/>
              </a:lnSpc>
              <a:spcBef>
                <a:spcPct val="0"/>
              </a:spcBef>
              <a:spcAft>
                <a:spcPts val="800"/>
              </a:spcAft>
              <a:buClr>
                <a:srgbClr val="0D3777"/>
              </a:buClr>
              <a:buSzPct val="85000"/>
              <a:buFont typeface="Wingdings" charset="2"/>
              <a:buNone/>
              <a:tabLst/>
              <a:defRPr/>
            </a:pPr>
            <a:r>
              <a:rPr kumimoji="0" lang="en-GB" sz="1800" b="0" i="0" u="none" strike="noStrike" kern="0" cap="none" spc="0" normalizeH="0" baseline="0" noProof="0" dirty="0">
                <a:ln>
                  <a:noFill/>
                </a:ln>
                <a:solidFill>
                  <a:srgbClr val="7451EA"/>
                </a:solidFill>
                <a:effectLst/>
                <a:uLnTx/>
                <a:uFillTx/>
                <a:latin typeface="Calibri" panose="020F0502020204030204" pitchFamily="34" charset="0"/>
                <a:ea typeface="Calibri" panose="020F0502020204030204" pitchFamily="34" charset="0"/>
              </a:rPr>
              <a:t> 	</a:t>
            </a:r>
            <a:endParaRPr kumimoji="0" lang="en-GB" sz="2000" b="0" i="0" u="none" strike="noStrike" kern="0" cap="none" spc="0" normalizeH="0" baseline="0" noProof="0" dirty="0">
              <a:ln>
                <a:noFill/>
              </a:ln>
              <a:solidFill>
                <a:srgbClr val="7451EA"/>
              </a:solidFill>
              <a:effectLst/>
              <a:uLnTx/>
              <a:uFillTx/>
              <a:latin typeface="Helvetica "/>
              <a:ea typeface="Calibri" panose="020F0502020204030204" pitchFamily="34" charset="0"/>
            </a:endParaRPr>
          </a:p>
          <a:p>
            <a:pPr marL="246380" marR="0" lvl="0" indent="0" defTabSz="914400" rtl="0" eaLnBrk="0" fontAlgn="base" latinLnBrk="0" hangingPunct="0">
              <a:lnSpc>
                <a:spcPct val="107000"/>
              </a:lnSpc>
              <a:spcBef>
                <a:spcPct val="0"/>
              </a:spcBef>
              <a:spcAft>
                <a:spcPts val="800"/>
              </a:spcAft>
              <a:buClr>
                <a:srgbClr val="0D3777"/>
              </a:buClr>
              <a:buSzPct val="85000"/>
              <a:buFont typeface="Wingdings" charset="2"/>
              <a:buNone/>
              <a:tabLst/>
              <a:defRPr/>
            </a:pPr>
            <a:r>
              <a:rPr lang="en-GB" sz="2000" b="1" dirty="0">
                <a:solidFill>
                  <a:schemeClr val="bg2"/>
                </a:solidFill>
                <a:latin typeface="Helvetica "/>
                <a:ea typeface="Calibri" panose="020F0502020204030204" pitchFamily="34" charset="0"/>
              </a:rPr>
              <a:t>Selin KANAR </a:t>
            </a:r>
            <a:endParaRPr kumimoji="0" lang="fr-FR" sz="2000" b="1" i="0" u="none" strike="noStrike" kern="0" cap="none" spc="0" normalizeH="0" baseline="0" noProof="0" dirty="0">
              <a:ln>
                <a:noFill/>
              </a:ln>
              <a:solidFill>
                <a:schemeClr val="bg2"/>
              </a:solidFill>
              <a:effectLst/>
              <a:uLnTx/>
              <a:uFillTx/>
              <a:latin typeface="Helvetica "/>
              <a:ea typeface="Calibri" panose="020F0502020204030204" pitchFamily="34" charset="0"/>
            </a:endParaRPr>
          </a:p>
          <a:p>
            <a:endParaRPr lang="fr-FR" dirty="0"/>
          </a:p>
        </p:txBody>
      </p:sp>
      <p:pic>
        <p:nvPicPr>
          <p:cNvPr id="3" name="Image 2">
            <a:extLst>
              <a:ext uri="{FF2B5EF4-FFF2-40B4-BE49-F238E27FC236}">
                <a16:creationId xmlns:a16="http://schemas.microsoft.com/office/drawing/2014/main" id="{E7C86C97-1661-4F90-9399-C5DED902F2E6}"/>
              </a:ext>
            </a:extLst>
          </p:cNvPr>
          <p:cNvPicPr>
            <a:picLocks noChangeAspect="1"/>
          </p:cNvPicPr>
          <p:nvPr/>
        </p:nvPicPr>
        <p:blipFill>
          <a:blip r:embed="rId3"/>
          <a:stretch>
            <a:fillRect/>
          </a:stretch>
        </p:blipFill>
        <p:spPr>
          <a:xfrm>
            <a:off x="6231978" y="472486"/>
            <a:ext cx="2320606" cy="64293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Régression linéaire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10</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11" name="ZoneTexte 10">
            <a:extLst>
              <a:ext uri="{FF2B5EF4-FFF2-40B4-BE49-F238E27FC236}">
                <a16:creationId xmlns:a16="http://schemas.microsoft.com/office/drawing/2014/main" id="{B9D3D19A-F7F3-49D0-ABD3-DC46014E68BA}"/>
              </a:ext>
            </a:extLst>
          </p:cNvPr>
          <p:cNvSpPr txBox="1"/>
          <p:nvPr/>
        </p:nvSpPr>
        <p:spPr>
          <a:xfrm>
            <a:off x="685799" y="1302833"/>
            <a:ext cx="7121236" cy="1815882"/>
          </a:xfrm>
          <a:prstGeom prst="rect">
            <a:avLst/>
          </a:prstGeom>
          <a:noFill/>
        </p:spPr>
        <p:txBody>
          <a:bodyPr wrap="square" rtlCol="0">
            <a:spAutoFit/>
          </a:bodyPr>
          <a:lstStyle/>
          <a:p>
            <a:r>
              <a:rPr lang="fr-FR" sz="1400" dirty="0">
                <a:solidFill>
                  <a:schemeClr val="bg2"/>
                </a:solidFill>
                <a:latin typeface="Helvetica "/>
              </a:rPr>
              <a:t> </a:t>
            </a: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p:txBody>
      </p:sp>
      <p:sp>
        <p:nvSpPr>
          <p:cNvPr id="10" name="ZoneTexte 9">
            <a:extLst>
              <a:ext uri="{FF2B5EF4-FFF2-40B4-BE49-F238E27FC236}">
                <a16:creationId xmlns:a16="http://schemas.microsoft.com/office/drawing/2014/main" id="{D1B1FDC2-10B2-4AFF-8952-A268221F3764}"/>
              </a:ext>
            </a:extLst>
          </p:cNvPr>
          <p:cNvSpPr txBox="1"/>
          <p:nvPr/>
        </p:nvSpPr>
        <p:spPr>
          <a:xfrm>
            <a:off x="1334821" y="6306895"/>
            <a:ext cx="4696187" cy="246221"/>
          </a:xfrm>
          <a:prstGeom prst="rect">
            <a:avLst/>
          </a:prstGeom>
          <a:noFill/>
        </p:spPr>
        <p:txBody>
          <a:bodyPr wrap="square" rtlCol="0">
            <a:spAutoFit/>
          </a:bodyPr>
          <a:lstStyle/>
          <a:p>
            <a:pPr marL="171450" indent="-171450" algn="just">
              <a:buFont typeface="Wingdings" panose="05000000000000000000" pitchFamily="2" charset="2"/>
              <a:buChar char="Ø"/>
            </a:pPr>
            <a:r>
              <a:rPr lang="fr-FR" sz="1000" dirty="0">
                <a:solidFill>
                  <a:schemeClr val="bg2"/>
                </a:solidFill>
                <a:latin typeface="Helvetica "/>
              </a:rPr>
              <a:t>Nous pouvons voir que la variable la plus corrélée à "</a:t>
            </a:r>
            <a:r>
              <a:rPr lang="fr-FR" sz="1000" dirty="0" err="1">
                <a:solidFill>
                  <a:schemeClr val="bg2"/>
                </a:solidFill>
                <a:latin typeface="Helvetica "/>
              </a:rPr>
              <a:t>margin_low</a:t>
            </a:r>
            <a:r>
              <a:rPr lang="fr-FR" sz="1000" dirty="0">
                <a:solidFill>
                  <a:schemeClr val="bg2"/>
                </a:solidFill>
                <a:latin typeface="Helvetica "/>
              </a:rPr>
              <a:t>" est "</a:t>
            </a:r>
            <a:r>
              <a:rPr lang="fr-FR" sz="1000" dirty="0" err="1">
                <a:solidFill>
                  <a:schemeClr val="bg2"/>
                </a:solidFill>
                <a:latin typeface="Helvetica "/>
              </a:rPr>
              <a:t>length</a:t>
            </a:r>
            <a:r>
              <a:rPr lang="fr-FR" sz="1000" dirty="0">
                <a:solidFill>
                  <a:schemeClr val="bg2"/>
                </a:solidFill>
                <a:latin typeface="Helvetica "/>
              </a:rPr>
              <a:t>"</a:t>
            </a:r>
          </a:p>
        </p:txBody>
      </p:sp>
      <p:pic>
        <p:nvPicPr>
          <p:cNvPr id="4" name="Image 3">
            <a:extLst>
              <a:ext uri="{FF2B5EF4-FFF2-40B4-BE49-F238E27FC236}">
                <a16:creationId xmlns:a16="http://schemas.microsoft.com/office/drawing/2014/main" id="{FEDBDD44-F00A-4DA7-B40C-E35A7AB1DEA8}"/>
              </a:ext>
            </a:extLst>
          </p:cNvPr>
          <p:cNvPicPr>
            <a:picLocks noChangeAspect="1"/>
          </p:cNvPicPr>
          <p:nvPr/>
        </p:nvPicPr>
        <p:blipFill>
          <a:blip r:embed="rId3"/>
          <a:stretch>
            <a:fillRect/>
          </a:stretch>
        </p:blipFill>
        <p:spPr>
          <a:xfrm>
            <a:off x="1454728" y="1673892"/>
            <a:ext cx="3941132" cy="4568793"/>
          </a:xfrm>
          <a:prstGeom prst="rect">
            <a:avLst/>
          </a:prstGeom>
        </p:spPr>
      </p:pic>
      <p:sp>
        <p:nvSpPr>
          <p:cNvPr id="8" name="ZoneTexte 7">
            <a:extLst>
              <a:ext uri="{FF2B5EF4-FFF2-40B4-BE49-F238E27FC236}">
                <a16:creationId xmlns:a16="http://schemas.microsoft.com/office/drawing/2014/main" id="{E4E353CA-04BF-43FF-8966-A531572A9A32}"/>
              </a:ext>
            </a:extLst>
          </p:cNvPr>
          <p:cNvSpPr txBox="1"/>
          <p:nvPr/>
        </p:nvSpPr>
        <p:spPr>
          <a:xfrm>
            <a:off x="1027143" y="1128283"/>
            <a:ext cx="8737434" cy="261610"/>
          </a:xfrm>
          <a:prstGeom prst="rect">
            <a:avLst/>
          </a:prstGeom>
          <a:noFill/>
        </p:spPr>
        <p:txBody>
          <a:bodyPr wrap="square" rtlCol="0">
            <a:spAutoFit/>
          </a:bodyPr>
          <a:lstStyle/>
          <a:p>
            <a:pPr marL="171450" indent="-171450" algn="l">
              <a:buFont typeface="Wingdings" panose="05000000000000000000" pitchFamily="2" charset="2"/>
              <a:buChar char="Ø"/>
            </a:pPr>
            <a:r>
              <a:rPr lang="fr-FR" sz="1100" dirty="0">
                <a:solidFill>
                  <a:schemeClr val="bg2"/>
                </a:solidFill>
                <a:latin typeface="Helvetica "/>
              </a:rPr>
              <a:t>A</a:t>
            </a:r>
            <a:r>
              <a:rPr lang="fr-FR" sz="1100" b="0" i="0" dirty="0">
                <a:solidFill>
                  <a:schemeClr val="bg2"/>
                </a:solidFill>
                <a:effectLst/>
                <a:latin typeface="Helvetica "/>
              </a:rPr>
              <a:t>ppliquer la régression linéaire pour combler les valeurs manquantes</a:t>
            </a:r>
            <a:endParaRPr lang="fr-FR" sz="1100" dirty="0">
              <a:solidFill>
                <a:schemeClr val="bg2"/>
              </a:solidFill>
              <a:latin typeface="Helvetica "/>
            </a:endParaRPr>
          </a:p>
        </p:txBody>
      </p:sp>
    </p:spTree>
    <p:extLst>
      <p:ext uri="{BB962C8B-B14F-4D97-AF65-F5344CB8AC3E}">
        <p14:creationId xmlns:p14="http://schemas.microsoft.com/office/powerpoint/2010/main" val="1699180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Régression linéaire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11</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11" name="ZoneTexte 10">
            <a:extLst>
              <a:ext uri="{FF2B5EF4-FFF2-40B4-BE49-F238E27FC236}">
                <a16:creationId xmlns:a16="http://schemas.microsoft.com/office/drawing/2014/main" id="{B9D3D19A-F7F3-49D0-ABD3-DC46014E68BA}"/>
              </a:ext>
            </a:extLst>
          </p:cNvPr>
          <p:cNvSpPr txBox="1"/>
          <p:nvPr/>
        </p:nvSpPr>
        <p:spPr>
          <a:xfrm>
            <a:off x="685799" y="1302833"/>
            <a:ext cx="7121236" cy="1815882"/>
          </a:xfrm>
          <a:prstGeom prst="rect">
            <a:avLst/>
          </a:prstGeom>
          <a:noFill/>
        </p:spPr>
        <p:txBody>
          <a:bodyPr wrap="square" rtlCol="0">
            <a:spAutoFit/>
          </a:bodyPr>
          <a:lstStyle/>
          <a:p>
            <a:r>
              <a:rPr lang="fr-FR" sz="1400" dirty="0">
                <a:solidFill>
                  <a:schemeClr val="bg2"/>
                </a:solidFill>
                <a:latin typeface="Helvetica "/>
              </a:rPr>
              <a:t> </a:t>
            </a: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p:txBody>
      </p:sp>
      <p:pic>
        <p:nvPicPr>
          <p:cNvPr id="5" name="Image 4">
            <a:extLst>
              <a:ext uri="{FF2B5EF4-FFF2-40B4-BE49-F238E27FC236}">
                <a16:creationId xmlns:a16="http://schemas.microsoft.com/office/drawing/2014/main" id="{5C7FBFA3-C5C3-4629-89AB-D454AA8BA87D}"/>
              </a:ext>
            </a:extLst>
          </p:cNvPr>
          <p:cNvPicPr>
            <a:picLocks noChangeAspect="1"/>
          </p:cNvPicPr>
          <p:nvPr/>
        </p:nvPicPr>
        <p:blipFill>
          <a:blip r:embed="rId3"/>
          <a:stretch>
            <a:fillRect/>
          </a:stretch>
        </p:blipFill>
        <p:spPr>
          <a:xfrm>
            <a:off x="544224" y="1003100"/>
            <a:ext cx="2898687" cy="2341910"/>
          </a:xfrm>
          <a:prstGeom prst="rect">
            <a:avLst/>
          </a:prstGeom>
        </p:spPr>
      </p:pic>
      <p:pic>
        <p:nvPicPr>
          <p:cNvPr id="14" name="Image 13">
            <a:extLst>
              <a:ext uri="{FF2B5EF4-FFF2-40B4-BE49-F238E27FC236}">
                <a16:creationId xmlns:a16="http://schemas.microsoft.com/office/drawing/2014/main" id="{BE81BDF9-D765-4F0A-9F62-5F04DAE7BCBF}"/>
              </a:ext>
            </a:extLst>
          </p:cNvPr>
          <p:cNvPicPr>
            <a:picLocks noChangeAspect="1"/>
          </p:cNvPicPr>
          <p:nvPr/>
        </p:nvPicPr>
        <p:blipFill>
          <a:blip r:embed="rId4"/>
          <a:stretch>
            <a:fillRect/>
          </a:stretch>
        </p:blipFill>
        <p:spPr>
          <a:xfrm>
            <a:off x="5166130" y="3544314"/>
            <a:ext cx="3682711" cy="2010853"/>
          </a:xfrm>
          <a:prstGeom prst="rect">
            <a:avLst/>
          </a:prstGeom>
        </p:spPr>
      </p:pic>
      <p:sp>
        <p:nvSpPr>
          <p:cNvPr id="18" name="ZoneTexte 17">
            <a:extLst>
              <a:ext uri="{FF2B5EF4-FFF2-40B4-BE49-F238E27FC236}">
                <a16:creationId xmlns:a16="http://schemas.microsoft.com/office/drawing/2014/main" id="{405DF9F4-29F0-4C23-BA7A-F200B5E23F15}"/>
              </a:ext>
            </a:extLst>
          </p:cNvPr>
          <p:cNvSpPr txBox="1"/>
          <p:nvPr/>
        </p:nvSpPr>
        <p:spPr>
          <a:xfrm>
            <a:off x="464843" y="5923975"/>
            <a:ext cx="7785691" cy="615553"/>
          </a:xfrm>
          <a:prstGeom prst="rect">
            <a:avLst/>
          </a:prstGeom>
          <a:noFill/>
        </p:spPr>
        <p:txBody>
          <a:bodyPr wrap="square">
            <a:spAutoFit/>
          </a:bodyPr>
          <a:lstStyle/>
          <a:p>
            <a:pPr marL="285750" indent="-285750">
              <a:buFont typeface="Wingdings" panose="05000000000000000000" pitchFamily="2" charset="2"/>
              <a:buChar char="Ø"/>
            </a:pPr>
            <a:r>
              <a:rPr lang="fr-FR" sz="1100" dirty="0">
                <a:solidFill>
                  <a:schemeClr val="bg2"/>
                </a:solidFill>
                <a:latin typeface="Helvetica "/>
              </a:rPr>
              <a:t>Droite de régression linéaire applicable comme nous pouvons le voir sur le graphique</a:t>
            </a:r>
          </a:p>
          <a:p>
            <a:pPr marL="285750" indent="-285750">
              <a:buFont typeface="Wingdings" panose="05000000000000000000" pitchFamily="2" charset="2"/>
              <a:buChar char="Ø"/>
            </a:pPr>
            <a:r>
              <a:rPr lang="fr-FR" sz="1200" b="1" i="0" dirty="0">
                <a:solidFill>
                  <a:srgbClr val="202124"/>
                </a:solidFill>
                <a:effectLst/>
                <a:latin typeface="Helvetica "/>
              </a:rPr>
              <a:t>Droite de régression linéaire : y = b0 + b1x.</a:t>
            </a:r>
            <a:endParaRPr lang="fr-FR" sz="1100" b="1" i="0" dirty="0">
              <a:solidFill>
                <a:schemeClr val="bg2"/>
              </a:solidFill>
              <a:effectLst/>
              <a:latin typeface="Helvetica "/>
            </a:endParaRPr>
          </a:p>
          <a:p>
            <a:pPr marL="285750" indent="-285750">
              <a:buFont typeface="Wingdings" panose="05000000000000000000" pitchFamily="2" charset="2"/>
              <a:buChar char="Ø"/>
            </a:pPr>
            <a:r>
              <a:rPr lang="fr-FR" sz="1100" dirty="0">
                <a:solidFill>
                  <a:schemeClr val="bg2"/>
                </a:solidFill>
                <a:latin typeface="Helvetica "/>
              </a:rPr>
              <a:t>x = -0.494556474556812</a:t>
            </a:r>
          </a:p>
        </p:txBody>
      </p:sp>
      <p:pic>
        <p:nvPicPr>
          <p:cNvPr id="10" name="Image 9">
            <a:extLst>
              <a:ext uri="{FF2B5EF4-FFF2-40B4-BE49-F238E27FC236}">
                <a16:creationId xmlns:a16="http://schemas.microsoft.com/office/drawing/2014/main" id="{0A91EF04-5A86-40F0-8108-BFFA78C07B3C}"/>
              </a:ext>
            </a:extLst>
          </p:cNvPr>
          <p:cNvPicPr>
            <a:picLocks noChangeAspect="1"/>
          </p:cNvPicPr>
          <p:nvPr/>
        </p:nvPicPr>
        <p:blipFill>
          <a:blip r:embed="rId5"/>
          <a:stretch>
            <a:fillRect/>
          </a:stretch>
        </p:blipFill>
        <p:spPr>
          <a:xfrm>
            <a:off x="464843" y="3575210"/>
            <a:ext cx="3282228" cy="2122470"/>
          </a:xfrm>
          <a:prstGeom prst="rect">
            <a:avLst/>
          </a:prstGeom>
        </p:spPr>
      </p:pic>
    </p:spTree>
    <p:extLst>
      <p:ext uri="{BB962C8B-B14F-4D97-AF65-F5344CB8AC3E}">
        <p14:creationId xmlns:p14="http://schemas.microsoft.com/office/powerpoint/2010/main" val="640942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Régression linéaire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12</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11" name="ZoneTexte 10">
            <a:extLst>
              <a:ext uri="{FF2B5EF4-FFF2-40B4-BE49-F238E27FC236}">
                <a16:creationId xmlns:a16="http://schemas.microsoft.com/office/drawing/2014/main" id="{B9D3D19A-F7F3-49D0-ABD3-DC46014E68BA}"/>
              </a:ext>
            </a:extLst>
          </p:cNvPr>
          <p:cNvSpPr txBox="1"/>
          <p:nvPr/>
        </p:nvSpPr>
        <p:spPr>
          <a:xfrm>
            <a:off x="685799" y="1302833"/>
            <a:ext cx="7121236" cy="1815882"/>
          </a:xfrm>
          <a:prstGeom prst="rect">
            <a:avLst/>
          </a:prstGeom>
          <a:noFill/>
        </p:spPr>
        <p:txBody>
          <a:bodyPr wrap="square" rtlCol="0">
            <a:spAutoFit/>
          </a:bodyPr>
          <a:lstStyle/>
          <a:p>
            <a:r>
              <a:rPr lang="fr-FR" sz="1400" dirty="0">
                <a:solidFill>
                  <a:schemeClr val="bg2"/>
                </a:solidFill>
                <a:latin typeface="Helvetica "/>
              </a:rPr>
              <a:t> </a:t>
            </a: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p:txBody>
      </p:sp>
      <p:sp>
        <p:nvSpPr>
          <p:cNvPr id="6" name="ZoneTexte 5">
            <a:extLst>
              <a:ext uri="{FF2B5EF4-FFF2-40B4-BE49-F238E27FC236}">
                <a16:creationId xmlns:a16="http://schemas.microsoft.com/office/drawing/2014/main" id="{86B2514C-8DF1-4102-84C7-E4AE886A68A4}"/>
              </a:ext>
            </a:extLst>
          </p:cNvPr>
          <p:cNvSpPr txBox="1"/>
          <p:nvPr/>
        </p:nvSpPr>
        <p:spPr>
          <a:xfrm>
            <a:off x="623453" y="1257885"/>
            <a:ext cx="5618019" cy="276999"/>
          </a:xfrm>
          <a:prstGeom prst="rect">
            <a:avLst/>
          </a:prstGeom>
          <a:noFill/>
        </p:spPr>
        <p:txBody>
          <a:bodyPr wrap="square" rtlCol="0">
            <a:spAutoFit/>
          </a:bodyPr>
          <a:lstStyle/>
          <a:p>
            <a:pPr marL="285750" indent="-285750">
              <a:buFont typeface="Wingdings" panose="05000000000000000000" pitchFamily="2" charset="2"/>
              <a:buChar char="Ø"/>
            </a:pPr>
            <a:r>
              <a:rPr lang="fr-FR" altLang="fr-FR" sz="1200" dirty="0">
                <a:solidFill>
                  <a:schemeClr val="bg2"/>
                </a:solidFill>
                <a:latin typeface="Helvetica "/>
              </a:rPr>
              <a:t>Test sur quelques dimensions « </a:t>
            </a:r>
            <a:r>
              <a:rPr lang="fr-FR" altLang="fr-FR" sz="1200" dirty="0" err="1">
                <a:solidFill>
                  <a:schemeClr val="bg2"/>
                </a:solidFill>
                <a:latin typeface="Helvetica "/>
              </a:rPr>
              <a:t>length</a:t>
            </a:r>
            <a:r>
              <a:rPr lang="fr-FR" altLang="fr-FR" sz="1200" dirty="0">
                <a:solidFill>
                  <a:schemeClr val="bg2"/>
                </a:solidFill>
                <a:latin typeface="Helvetica "/>
              </a:rPr>
              <a:t> »</a:t>
            </a:r>
            <a:endParaRPr lang="fr-FR" sz="1200" dirty="0">
              <a:solidFill>
                <a:schemeClr val="bg2"/>
              </a:solidFill>
            </a:endParaRPr>
          </a:p>
        </p:txBody>
      </p:sp>
      <p:pic>
        <p:nvPicPr>
          <p:cNvPr id="9" name="Image 8">
            <a:extLst>
              <a:ext uri="{FF2B5EF4-FFF2-40B4-BE49-F238E27FC236}">
                <a16:creationId xmlns:a16="http://schemas.microsoft.com/office/drawing/2014/main" id="{87CDEEBB-911E-40A7-888F-160A3B13DEF8}"/>
              </a:ext>
            </a:extLst>
          </p:cNvPr>
          <p:cNvPicPr>
            <a:picLocks noChangeAspect="1"/>
          </p:cNvPicPr>
          <p:nvPr/>
        </p:nvPicPr>
        <p:blipFill>
          <a:blip r:embed="rId3"/>
          <a:stretch>
            <a:fillRect/>
          </a:stretch>
        </p:blipFill>
        <p:spPr>
          <a:xfrm>
            <a:off x="685799" y="2315953"/>
            <a:ext cx="4154650" cy="3760977"/>
          </a:xfrm>
          <a:prstGeom prst="rect">
            <a:avLst/>
          </a:prstGeom>
        </p:spPr>
      </p:pic>
      <p:pic>
        <p:nvPicPr>
          <p:cNvPr id="14" name="Image 13">
            <a:extLst>
              <a:ext uri="{FF2B5EF4-FFF2-40B4-BE49-F238E27FC236}">
                <a16:creationId xmlns:a16="http://schemas.microsoft.com/office/drawing/2014/main" id="{4919A77F-E297-4FDD-8EA4-8715FB88607A}"/>
              </a:ext>
            </a:extLst>
          </p:cNvPr>
          <p:cNvPicPr>
            <a:picLocks noChangeAspect="1"/>
          </p:cNvPicPr>
          <p:nvPr/>
        </p:nvPicPr>
        <p:blipFill>
          <a:blip r:embed="rId4"/>
          <a:stretch>
            <a:fillRect/>
          </a:stretch>
        </p:blipFill>
        <p:spPr>
          <a:xfrm>
            <a:off x="685799" y="1871001"/>
            <a:ext cx="4154650" cy="336306"/>
          </a:xfrm>
          <a:prstGeom prst="rect">
            <a:avLst/>
          </a:prstGeom>
        </p:spPr>
      </p:pic>
    </p:spTree>
    <p:extLst>
      <p:ext uri="{BB962C8B-B14F-4D97-AF65-F5344CB8AC3E}">
        <p14:creationId xmlns:p14="http://schemas.microsoft.com/office/powerpoint/2010/main" val="2112183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Régression linéaire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13</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429492" y="1219006"/>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11" name="ZoneTexte 10">
            <a:extLst>
              <a:ext uri="{FF2B5EF4-FFF2-40B4-BE49-F238E27FC236}">
                <a16:creationId xmlns:a16="http://schemas.microsoft.com/office/drawing/2014/main" id="{B9D3D19A-F7F3-49D0-ABD3-DC46014E68BA}"/>
              </a:ext>
            </a:extLst>
          </p:cNvPr>
          <p:cNvSpPr txBox="1"/>
          <p:nvPr/>
        </p:nvSpPr>
        <p:spPr>
          <a:xfrm>
            <a:off x="685799" y="1302833"/>
            <a:ext cx="7121236" cy="1815882"/>
          </a:xfrm>
          <a:prstGeom prst="rect">
            <a:avLst/>
          </a:prstGeom>
          <a:noFill/>
        </p:spPr>
        <p:txBody>
          <a:bodyPr wrap="square" rtlCol="0">
            <a:spAutoFit/>
          </a:bodyPr>
          <a:lstStyle/>
          <a:p>
            <a:r>
              <a:rPr lang="fr-FR" sz="1400" dirty="0">
                <a:solidFill>
                  <a:schemeClr val="bg2"/>
                </a:solidFill>
                <a:latin typeface="Helvetica "/>
              </a:rPr>
              <a:t> </a:t>
            </a: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p:txBody>
      </p:sp>
      <p:pic>
        <p:nvPicPr>
          <p:cNvPr id="5" name="Image 4">
            <a:extLst>
              <a:ext uri="{FF2B5EF4-FFF2-40B4-BE49-F238E27FC236}">
                <a16:creationId xmlns:a16="http://schemas.microsoft.com/office/drawing/2014/main" id="{EA3E5DF1-3702-4FDE-B730-921C9C618BCA}"/>
              </a:ext>
            </a:extLst>
          </p:cNvPr>
          <p:cNvPicPr>
            <a:picLocks noChangeAspect="1"/>
          </p:cNvPicPr>
          <p:nvPr/>
        </p:nvPicPr>
        <p:blipFill>
          <a:blip r:embed="rId3"/>
          <a:stretch>
            <a:fillRect/>
          </a:stretch>
        </p:blipFill>
        <p:spPr>
          <a:xfrm>
            <a:off x="1811660" y="1320269"/>
            <a:ext cx="4426167" cy="3364485"/>
          </a:xfrm>
          <a:prstGeom prst="rect">
            <a:avLst/>
          </a:prstGeom>
        </p:spPr>
      </p:pic>
      <p:sp>
        <p:nvSpPr>
          <p:cNvPr id="6" name="ZoneTexte 5">
            <a:extLst>
              <a:ext uri="{FF2B5EF4-FFF2-40B4-BE49-F238E27FC236}">
                <a16:creationId xmlns:a16="http://schemas.microsoft.com/office/drawing/2014/main" id="{B090767F-2091-4D18-8C2C-B27251325E3D}"/>
              </a:ext>
            </a:extLst>
          </p:cNvPr>
          <p:cNvSpPr txBox="1"/>
          <p:nvPr/>
        </p:nvSpPr>
        <p:spPr>
          <a:xfrm>
            <a:off x="796635" y="4769167"/>
            <a:ext cx="7528069" cy="1184940"/>
          </a:xfrm>
          <a:prstGeom prst="rect">
            <a:avLst/>
          </a:prstGeom>
          <a:noFill/>
        </p:spPr>
        <p:txBody>
          <a:bodyPr wrap="square" rtlCol="0">
            <a:spAutoFit/>
          </a:bodyPr>
          <a:lstStyle/>
          <a:p>
            <a:pPr marL="171450" indent="-171450">
              <a:buFont typeface="Wingdings" panose="05000000000000000000" pitchFamily="2" charset="2"/>
              <a:buChar char="Ø"/>
            </a:pPr>
            <a:r>
              <a:rPr lang="fr-FR" sz="1100" dirty="0">
                <a:solidFill>
                  <a:schemeClr val="bg2"/>
                </a:solidFill>
                <a:latin typeface="Helvetica "/>
              </a:rPr>
              <a:t>p-valeur  inférieure à 5 % pour le niveau de test donc variable </a:t>
            </a:r>
            <a:r>
              <a:rPr lang="fr-FR" sz="1100" dirty="0" err="1">
                <a:solidFill>
                  <a:schemeClr val="bg2"/>
                </a:solidFill>
                <a:latin typeface="Helvetica "/>
              </a:rPr>
              <a:t>length</a:t>
            </a:r>
            <a:r>
              <a:rPr lang="fr-FR" sz="1100" dirty="0">
                <a:solidFill>
                  <a:schemeClr val="bg2"/>
                </a:solidFill>
                <a:latin typeface="Helvetica "/>
              </a:rPr>
              <a:t> est significative.</a:t>
            </a:r>
          </a:p>
          <a:p>
            <a:endParaRPr lang="fr-FR" sz="1100" dirty="0">
              <a:solidFill>
                <a:schemeClr val="bg2"/>
              </a:solidFill>
              <a:latin typeface="Helvetica "/>
            </a:endParaRPr>
          </a:p>
          <a:p>
            <a:pPr marL="171450" indent="-171450">
              <a:buFont typeface="Wingdings" panose="05000000000000000000" pitchFamily="2" charset="2"/>
              <a:buChar char="Ø"/>
            </a:pPr>
            <a:r>
              <a:rPr lang="fr-FR" sz="1100" dirty="0">
                <a:solidFill>
                  <a:schemeClr val="bg2"/>
                </a:solidFill>
                <a:latin typeface="Helvetica "/>
              </a:rPr>
              <a:t>Le  𝑅2  vaut environ 0.445, et le  𝑅2  ajusté est d'environ 0.444</a:t>
            </a:r>
          </a:p>
          <a:p>
            <a:pPr marL="171450" indent="-171450">
              <a:buFont typeface="Wingdings" panose="05000000000000000000" pitchFamily="2" charset="2"/>
              <a:buChar char="Ø"/>
            </a:pPr>
            <a:r>
              <a:rPr lang="fr-FR" sz="1100" dirty="0">
                <a:solidFill>
                  <a:schemeClr val="bg2"/>
                </a:solidFill>
                <a:latin typeface="Helvetica "/>
              </a:rPr>
              <a:t>Le modèle de régression linéaire peut être utilisé .</a:t>
            </a:r>
          </a:p>
          <a:p>
            <a:pPr marL="171450" indent="-171450">
              <a:buFont typeface="Wingdings" panose="05000000000000000000" pitchFamily="2" charset="2"/>
              <a:buChar char="Ø"/>
            </a:pPr>
            <a:endParaRPr lang="fr-FR" sz="1100" dirty="0">
              <a:solidFill>
                <a:schemeClr val="bg2"/>
              </a:solidFill>
              <a:latin typeface="Helvetica "/>
            </a:endParaRPr>
          </a:p>
          <a:p>
            <a:pPr marL="171450" indent="-171450">
              <a:buFont typeface="Wingdings" panose="05000000000000000000" pitchFamily="2" charset="2"/>
              <a:buChar char="Ø"/>
            </a:pPr>
            <a:endParaRPr lang="fr-FR" dirty="0">
              <a:solidFill>
                <a:schemeClr val="bg2"/>
              </a:solidFill>
            </a:endParaRPr>
          </a:p>
        </p:txBody>
      </p:sp>
      <p:sp>
        <p:nvSpPr>
          <p:cNvPr id="10" name="ZoneTexte 9">
            <a:extLst>
              <a:ext uri="{FF2B5EF4-FFF2-40B4-BE49-F238E27FC236}">
                <a16:creationId xmlns:a16="http://schemas.microsoft.com/office/drawing/2014/main" id="{6219B43C-67DA-4E43-9F57-218C9DE8E916}"/>
              </a:ext>
            </a:extLst>
          </p:cNvPr>
          <p:cNvSpPr txBox="1"/>
          <p:nvPr/>
        </p:nvSpPr>
        <p:spPr>
          <a:xfrm>
            <a:off x="796635" y="1038499"/>
            <a:ext cx="6456218" cy="276999"/>
          </a:xfrm>
          <a:prstGeom prst="rect">
            <a:avLst/>
          </a:prstGeom>
          <a:noFill/>
        </p:spPr>
        <p:txBody>
          <a:bodyPr wrap="square" rtlCol="0">
            <a:spAutoFit/>
          </a:bodyPr>
          <a:lstStyle/>
          <a:p>
            <a:pPr marL="285750" indent="-285750">
              <a:buFont typeface="Wingdings" panose="05000000000000000000" pitchFamily="2" charset="2"/>
              <a:buChar char="Ø"/>
            </a:pPr>
            <a:r>
              <a:rPr lang="fr-FR" sz="1200" dirty="0">
                <a:solidFill>
                  <a:schemeClr val="bg2"/>
                </a:solidFill>
                <a:latin typeface="Helvetica "/>
              </a:rPr>
              <a:t>Relancer uniquement la commande lm pour régresser </a:t>
            </a:r>
            <a:r>
              <a:rPr lang="fr-FR" sz="1200" dirty="0" err="1">
                <a:solidFill>
                  <a:schemeClr val="bg2"/>
                </a:solidFill>
                <a:latin typeface="Helvetica "/>
              </a:rPr>
              <a:t>margin_low</a:t>
            </a:r>
            <a:r>
              <a:rPr lang="fr-FR" sz="1200" dirty="0">
                <a:solidFill>
                  <a:schemeClr val="bg2"/>
                </a:solidFill>
                <a:latin typeface="Helvetica "/>
              </a:rPr>
              <a:t> en fonction de </a:t>
            </a:r>
            <a:r>
              <a:rPr lang="fr-FR" sz="1200" dirty="0" err="1">
                <a:solidFill>
                  <a:schemeClr val="bg2"/>
                </a:solidFill>
                <a:latin typeface="Helvetica "/>
              </a:rPr>
              <a:t>lenght</a:t>
            </a:r>
            <a:r>
              <a:rPr lang="fr-FR" sz="1200" dirty="0">
                <a:solidFill>
                  <a:schemeClr val="bg2"/>
                </a:solidFill>
                <a:latin typeface="Helvetica "/>
              </a:rPr>
              <a:t> </a:t>
            </a:r>
          </a:p>
        </p:txBody>
      </p:sp>
      <p:sp>
        <p:nvSpPr>
          <p:cNvPr id="14" name="ZoneTexte 13">
            <a:extLst>
              <a:ext uri="{FF2B5EF4-FFF2-40B4-BE49-F238E27FC236}">
                <a16:creationId xmlns:a16="http://schemas.microsoft.com/office/drawing/2014/main" id="{5BF12E89-5CC8-49B3-8428-7AF0DF6770F0}"/>
              </a:ext>
            </a:extLst>
          </p:cNvPr>
          <p:cNvSpPr txBox="1"/>
          <p:nvPr/>
        </p:nvSpPr>
        <p:spPr>
          <a:xfrm>
            <a:off x="796635" y="5555167"/>
            <a:ext cx="8347364" cy="1231106"/>
          </a:xfrm>
          <a:prstGeom prst="rect">
            <a:avLst/>
          </a:prstGeom>
          <a:noFill/>
        </p:spPr>
        <p:txBody>
          <a:bodyPr wrap="square" rtlCol="0">
            <a:spAutoFit/>
          </a:bodyPr>
          <a:lstStyle/>
          <a:p>
            <a:pPr marL="285750" indent="-285750">
              <a:buFont typeface="Wingdings" panose="05000000000000000000" pitchFamily="2" charset="2"/>
              <a:buChar char="Ø"/>
            </a:pPr>
            <a:r>
              <a:rPr lang="fr-FR" sz="1200" b="0" i="0" dirty="0">
                <a:solidFill>
                  <a:srgbClr val="202124"/>
                </a:solidFill>
                <a:effectLst/>
                <a:latin typeface="Helvetica "/>
              </a:rPr>
              <a:t>Droite de régression linéaire : y = b0 + b1x</a:t>
            </a:r>
            <a:endParaRPr lang="fr-FR" sz="1100" b="0" i="0" dirty="0">
              <a:solidFill>
                <a:schemeClr val="bg2"/>
              </a:solidFill>
              <a:effectLst/>
              <a:latin typeface="Helvetica "/>
            </a:endParaRPr>
          </a:p>
          <a:p>
            <a:pPr marL="285750" indent="-285750">
              <a:buFont typeface="Wingdings" panose="05000000000000000000" pitchFamily="2" charset="2"/>
              <a:buChar char="Ø"/>
            </a:pPr>
            <a:r>
              <a:rPr lang="fr-FR" sz="1000" dirty="0">
                <a:solidFill>
                  <a:schemeClr val="bg2"/>
                </a:solidFill>
                <a:latin typeface="Helvetica "/>
              </a:rPr>
              <a:t>y =  valeur manquante </a:t>
            </a:r>
          </a:p>
          <a:p>
            <a:pPr marL="285750" indent="-285750">
              <a:buFont typeface="Wingdings" panose="05000000000000000000" pitchFamily="2" charset="2"/>
              <a:buChar char="Ø"/>
            </a:pPr>
            <a:r>
              <a:rPr lang="fr-FR" sz="1000" dirty="0">
                <a:solidFill>
                  <a:srgbClr val="202124"/>
                </a:solidFill>
                <a:latin typeface="Helvetica "/>
              </a:rPr>
              <a:t>b</a:t>
            </a:r>
            <a:r>
              <a:rPr lang="fr-FR" sz="1000" b="0" i="0" dirty="0">
                <a:solidFill>
                  <a:srgbClr val="202124"/>
                </a:solidFill>
                <a:effectLst/>
                <a:latin typeface="Helvetica "/>
              </a:rPr>
              <a:t>0</a:t>
            </a:r>
            <a:r>
              <a:rPr lang="fr-FR" sz="1000" b="0" i="0" dirty="0">
                <a:solidFill>
                  <a:schemeClr val="bg2"/>
                </a:solidFill>
                <a:effectLst/>
                <a:latin typeface="Helvetica "/>
              </a:rPr>
              <a:t> =    61.5960</a:t>
            </a:r>
            <a:endParaRPr lang="fr-FR" sz="1000" dirty="0">
              <a:solidFill>
                <a:schemeClr val="bg2"/>
              </a:solidFill>
              <a:latin typeface="Helvetica "/>
            </a:endParaRPr>
          </a:p>
          <a:p>
            <a:pPr marL="285750" indent="-285750">
              <a:buFont typeface="Wingdings" panose="05000000000000000000" pitchFamily="2" charset="2"/>
              <a:buChar char="Ø"/>
            </a:pPr>
            <a:r>
              <a:rPr lang="fr-FR" sz="1000" dirty="0">
                <a:solidFill>
                  <a:srgbClr val="202124"/>
                </a:solidFill>
                <a:latin typeface="Helvetica "/>
              </a:rPr>
              <a:t>b</a:t>
            </a:r>
            <a:r>
              <a:rPr lang="fr-FR" sz="1000" b="0" i="0" dirty="0">
                <a:solidFill>
                  <a:srgbClr val="202124"/>
                </a:solidFill>
                <a:effectLst/>
                <a:latin typeface="Helvetica "/>
              </a:rPr>
              <a:t>1 =  valeur de « </a:t>
            </a:r>
            <a:r>
              <a:rPr lang="fr-FR" sz="1000" b="0" i="0" dirty="0" err="1">
                <a:solidFill>
                  <a:srgbClr val="202124"/>
                </a:solidFill>
                <a:effectLst/>
                <a:latin typeface="Helvetica "/>
              </a:rPr>
              <a:t>length</a:t>
            </a:r>
            <a:r>
              <a:rPr lang="fr-FR" sz="1000" b="0" i="0" dirty="0">
                <a:solidFill>
                  <a:srgbClr val="202124"/>
                </a:solidFill>
                <a:effectLst/>
                <a:latin typeface="Helvetica "/>
              </a:rPr>
              <a:t> »</a:t>
            </a:r>
          </a:p>
          <a:p>
            <a:pPr marL="285750" indent="-285750">
              <a:buFont typeface="Wingdings" panose="05000000000000000000" pitchFamily="2" charset="2"/>
              <a:buChar char="Ø"/>
            </a:pPr>
            <a:r>
              <a:rPr lang="fr-FR" sz="1000" dirty="0">
                <a:solidFill>
                  <a:srgbClr val="202124"/>
                </a:solidFill>
                <a:latin typeface="Helvetica "/>
              </a:rPr>
              <a:t>x = -0.5069</a:t>
            </a:r>
          </a:p>
          <a:p>
            <a:pPr marL="285750" indent="-285750">
              <a:buFont typeface="Wingdings" panose="05000000000000000000" pitchFamily="2" charset="2"/>
              <a:buChar char="Ø"/>
            </a:pPr>
            <a:endParaRPr lang="fr-FR" sz="1000" dirty="0">
              <a:solidFill>
                <a:srgbClr val="202124"/>
              </a:solidFill>
              <a:latin typeface="Helvetica "/>
            </a:endParaRPr>
          </a:p>
          <a:p>
            <a:pPr marL="285750" indent="-285750">
              <a:buFont typeface="Wingdings" panose="05000000000000000000" pitchFamily="2" charset="2"/>
              <a:buChar char="Ø"/>
            </a:pPr>
            <a:r>
              <a:rPr lang="fr-FR" sz="1100" b="1" dirty="0">
                <a:solidFill>
                  <a:srgbClr val="202124"/>
                </a:solidFill>
                <a:latin typeface="Helvetica "/>
              </a:rPr>
              <a:t>Soit :  </a:t>
            </a:r>
            <a:r>
              <a:rPr lang="en-US" sz="1100" b="1" dirty="0">
                <a:solidFill>
                  <a:srgbClr val="202124"/>
                </a:solidFill>
                <a:latin typeface="Helvetica "/>
              </a:rPr>
              <a:t>y = 61.5960 + -0.5069 * data1['length']</a:t>
            </a:r>
            <a:endParaRPr lang="fr-FR" sz="1100" b="1" dirty="0">
              <a:solidFill>
                <a:schemeClr val="bg2"/>
              </a:solidFill>
              <a:latin typeface="Helvetica "/>
            </a:endParaRPr>
          </a:p>
        </p:txBody>
      </p:sp>
    </p:spTree>
    <p:extLst>
      <p:ext uri="{BB962C8B-B14F-4D97-AF65-F5344CB8AC3E}">
        <p14:creationId xmlns:p14="http://schemas.microsoft.com/office/powerpoint/2010/main" val="1535751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Régression linéaire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14</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10" name="ZoneTexte 9">
            <a:extLst>
              <a:ext uri="{FF2B5EF4-FFF2-40B4-BE49-F238E27FC236}">
                <a16:creationId xmlns:a16="http://schemas.microsoft.com/office/drawing/2014/main" id="{D1B1FDC2-10B2-4AFF-8952-A268221F3764}"/>
              </a:ext>
            </a:extLst>
          </p:cNvPr>
          <p:cNvSpPr txBox="1"/>
          <p:nvPr/>
        </p:nvSpPr>
        <p:spPr>
          <a:xfrm>
            <a:off x="685799" y="2233862"/>
            <a:ext cx="6764484" cy="246221"/>
          </a:xfrm>
          <a:prstGeom prst="rect">
            <a:avLst/>
          </a:prstGeom>
          <a:noFill/>
        </p:spPr>
        <p:txBody>
          <a:bodyPr wrap="square" rtlCol="0">
            <a:spAutoFit/>
          </a:bodyPr>
          <a:lstStyle/>
          <a:p>
            <a:pPr marL="171450" indent="-171450">
              <a:buFont typeface="Wingdings" panose="05000000000000000000" pitchFamily="2" charset="2"/>
              <a:buChar char="Ø"/>
            </a:pPr>
            <a:r>
              <a:rPr lang="fr-FR" sz="1000" dirty="0">
                <a:solidFill>
                  <a:schemeClr val="bg2"/>
                </a:solidFill>
                <a:latin typeface="Helvetica "/>
              </a:rPr>
              <a:t>Ici tous les coefficients sont inférieurs à 10, il n'y a donc pas de problème de colinéarité.</a:t>
            </a:r>
          </a:p>
        </p:txBody>
      </p:sp>
      <p:sp>
        <p:nvSpPr>
          <p:cNvPr id="14" name="ZoneTexte 13">
            <a:extLst>
              <a:ext uri="{FF2B5EF4-FFF2-40B4-BE49-F238E27FC236}">
                <a16:creationId xmlns:a16="http://schemas.microsoft.com/office/drawing/2014/main" id="{C7D20D94-B3AB-4D3C-87FF-865C44361DB3}"/>
              </a:ext>
            </a:extLst>
          </p:cNvPr>
          <p:cNvSpPr txBox="1"/>
          <p:nvPr/>
        </p:nvSpPr>
        <p:spPr>
          <a:xfrm>
            <a:off x="706003" y="3775853"/>
            <a:ext cx="8077635" cy="400110"/>
          </a:xfrm>
          <a:prstGeom prst="rect">
            <a:avLst/>
          </a:prstGeom>
          <a:noFill/>
        </p:spPr>
        <p:txBody>
          <a:bodyPr wrap="square" rtlCol="0">
            <a:spAutoFit/>
          </a:bodyPr>
          <a:lstStyle/>
          <a:p>
            <a:pPr marL="171450" indent="-171450">
              <a:buFont typeface="Wingdings" panose="05000000000000000000" pitchFamily="2" charset="2"/>
              <a:buChar char="Ø"/>
            </a:pPr>
            <a:r>
              <a:rPr lang="fr-FR" sz="1000" dirty="0">
                <a:solidFill>
                  <a:schemeClr val="bg2"/>
                </a:solidFill>
                <a:latin typeface="Helvetica "/>
              </a:rPr>
              <a:t>Ici la p-value est inférieure à 5%, </a:t>
            </a:r>
          </a:p>
          <a:p>
            <a:pPr marL="171450" indent="-171450">
              <a:buFont typeface="Wingdings" panose="05000000000000000000" pitchFamily="2" charset="2"/>
              <a:buChar char="Ø"/>
            </a:pPr>
            <a:r>
              <a:rPr lang="fr-FR" sz="1000" dirty="0">
                <a:solidFill>
                  <a:schemeClr val="bg2"/>
                </a:solidFill>
                <a:latin typeface="Helvetica "/>
              </a:rPr>
              <a:t>Nous rejetons  l'hypothèse nulle d'homoscédasticité (selon laquelle les variances sont constantes (l'hypothèse d’homoscédasticité).</a:t>
            </a:r>
          </a:p>
        </p:txBody>
      </p:sp>
      <p:sp>
        <p:nvSpPr>
          <p:cNvPr id="15" name="ZoneTexte 14">
            <a:extLst>
              <a:ext uri="{FF2B5EF4-FFF2-40B4-BE49-F238E27FC236}">
                <a16:creationId xmlns:a16="http://schemas.microsoft.com/office/drawing/2014/main" id="{E5A1E1B1-87D0-4224-AD5C-A9C04BE4B44D}"/>
              </a:ext>
            </a:extLst>
          </p:cNvPr>
          <p:cNvSpPr txBox="1"/>
          <p:nvPr/>
        </p:nvSpPr>
        <p:spPr>
          <a:xfrm>
            <a:off x="605992" y="5457389"/>
            <a:ext cx="8177646" cy="861774"/>
          </a:xfrm>
          <a:prstGeom prst="rect">
            <a:avLst/>
          </a:prstGeom>
          <a:noFill/>
        </p:spPr>
        <p:txBody>
          <a:bodyPr wrap="square" rtlCol="0">
            <a:spAutoFit/>
          </a:bodyPr>
          <a:lstStyle/>
          <a:p>
            <a:pPr marL="285750" indent="-285750">
              <a:buFont typeface="Wingdings" panose="05000000000000000000" pitchFamily="2" charset="2"/>
              <a:buChar char="Ø"/>
            </a:pPr>
            <a:r>
              <a:rPr lang="fr-FR" sz="1000" dirty="0">
                <a:solidFill>
                  <a:schemeClr val="bg2"/>
                </a:solidFill>
                <a:latin typeface="Helvetica "/>
              </a:rPr>
              <a:t>Le test de Shapiro-</a:t>
            </a:r>
            <a:r>
              <a:rPr lang="fr-FR" sz="1000" dirty="0" err="1">
                <a:solidFill>
                  <a:schemeClr val="bg2"/>
                </a:solidFill>
                <a:latin typeface="Helvetica "/>
              </a:rPr>
              <a:t>Wilk</a:t>
            </a:r>
            <a:r>
              <a:rPr lang="fr-FR" sz="1000" dirty="0">
                <a:solidFill>
                  <a:schemeClr val="bg2"/>
                </a:solidFill>
                <a:latin typeface="Helvetica "/>
              </a:rPr>
              <a:t> est un test permettant de savoir si une série de données suit une loi normale</a:t>
            </a:r>
          </a:p>
          <a:p>
            <a:pPr marL="285750" indent="-285750">
              <a:buFont typeface="Wingdings" panose="05000000000000000000" pitchFamily="2" charset="2"/>
              <a:buChar char="Ø"/>
            </a:pPr>
            <a:r>
              <a:rPr lang="fr-FR" sz="1000" dirty="0">
                <a:solidFill>
                  <a:schemeClr val="bg2"/>
                </a:solidFill>
                <a:latin typeface="Helvetica "/>
              </a:rPr>
              <a:t>Sachant que l'hypothèse nulle est que la population est normalement distribuée</a:t>
            </a:r>
          </a:p>
          <a:p>
            <a:pPr marL="285750" indent="-285750">
              <a:buFont typeface="Wingdings" panose="05000000000000000000" pitchFamily="2" charset="2"/>
              <a:buChar char="Ø"/>
            </a:pPr>
            <a:r>
              <a:rPr lang="fr-FR" sz="1000" dirty="0">
                <a:solidFill>
                  <a:schemeClr val="bg2"/>
                </a:solidFill>
                <a:latin typeface="Helvetica "/>
              </a:rPr>
              <a:t>p-value est inférieure à 5%, alors l'hypothèse nulle est rejetée, les données sont normalement distribuées</a:t>
            </a:r>
          </a:p>
          <a:p>
            <a:pPr marL="285750" indent="-285750">
              <a:buFont typeface="Wingdings" panose="05000000000000000000" pitchFamily="2" charset="2"/>
              <a:buChar char="Ø"/>
            </a:pPr>
            <a:r>
              <a:rPr lang="fr-FR" sz="1000" dirty="0">
                <a:solidFill>
                  <a:schemeClr val="bg2"/>
                </a:solidFill>
                <a:latin typeface="Helvetica "/>
              </a:rPr>
              <a:t>Nous avons suffisamment de preuves pour dire que les données de l'échantillon proviennent d'une distribution normale.</a:t>
            </a:r>
          </a:p>
          <a:p>
            <a:pPr marL="285750" indent="-285750">
              <a:buFont typeface="Wingdings" panose="05000000000000000000" pitchFamily="2" charset="2"/>
              <a:buChar char="Ø"/>
            </a:pPr>
            <a:endParaRPr lang="fr-FR" sz="1000" dirty="0">
              <a:solidFill>
                <a:schemeClr val="bg2"/>
              </a:solidFill>
              <a:latin typeface="Helvetica "/>
            </a:endParaRPr>
          </a:p>
        </p:txBody>
      </p:sp>
      <p:pic>
        <p:nvPicPr>
          <p:cNvPr id="12" name="Image 11">
            <a:extLst>
              <a:ext uri="{FF2B5EF4-FFF2-40B4-BE49-F238E27FC236}">
                <a16:creationId xmlns:a16="http://schemas.microsoft.com/office/drawing/2014/main" id="{B76840CC-0BE2-4FC2-9769-A07001F1AD4C}"/>
              </a:ext>
            </a:extLst>
          </p:cNvPr>
          <p:cNvPicPr>
            <a:picLocks noChangeAspect="1"/>
          </p:cNvPicPr>
          <p:nvPr/>
        </p:nvPicPr>
        <p:blipFill>
          <a:blip r:embed="rId3"/>
          <a:stretch>
            <a:fillRect/>
          </a:stretch>
        </p:blipFill>
        <p:spPr>
          <a:xfrm>
            <a:off x="685800" y="1174522"/>
            <a:ext cx="6158346" cy="950977"/>
          </a:xfrm>
          <a:prstGeom prst="rect">
            <a:avLst/>
          </a:prstGeom>
        </p:spPr>
      </p:pic>
      <p:pic>
        <p:nvPicPr>
          <p:cNvPr id="17" name="Image 16">
            <a:extLst>
              <a:ext uri="{FF2B5EF4-FFF2-40B4-BE49-F238E27FC236}">
                <a16:creationId xmlns:a16="http://schemas.microsoft.com/office/drawing/2014/main" id="{97EFDD08-A3D0-474A-97B8-625F155B9C9B}"/>
              </a:ext>
            </a:extLst>
          </p:cNvPr>
          <p:cNvPicPr>
            <a:picLocks noChangeAspect="1"/>
          </p:cNvPicPr>
          <p:nvPr/>
        </p:nvPicPr>
        <p:blipFill>
          <a:blip r:embed="rId4"/>
          <a:stretch>
            <a:fillRect/>
          </a:stretch>
        </p:blipFill>
        <p:spPr>
          <a:xfrm>
            <a:off x="685799" y="2666064"/>
            <a:ext cx="6220691" cy="945301"/>
          </a:xfrm>
          <a:prstGeom prst="rect">
            <a:avLst/>
          </a:prstGeom>
        </p:spPr>
      </p:pic>
      <p:pic>
        <p:nvPicPr>
          <p:cNvPr id="19" name="Image 18">
            <a:extLst>
              <a:ext uri="{FF2B5EF4-FFF2-40B4-BE49-F238E27FC236}">
                <a16:creationId xmlns:a16="http://schemas.microsoft.com/office/drawing/2014/main" id="{C593ADC1-4360-4D42-910A-DFD1FDB0E089}"/>
              </a:ext>
            </a:extLst>
          </p:cNvPr>
          <p:cNvPicPr>
            <a:picLocks noChangeAspect="1"/>
          </p:cNvPicPr>
          <p:nvPr/>
        </p:nvPicPr>
        <p:blipFill>
          <a:blip r:embed="rId5"/>
          <a:stretch>
            <a:fillRect/>
          </a:stretch>
        </p:blipFill>
        <p:spPr>
          <a:xfrm>
            <a:off x="706003" y="4429883"/>
            <a:ext cx="5941546" cy="910748"/>
          </a:xfrm>
          <a:prstGeom prst="rect">
            <a:avLst/>
          </a:prstGeom>
        </p:spPr>
      </p:pic>
    </p:spTree>
    <p:extLst>
      <p:ext uri="{BB962C8B-B14F-4D97-AF65-F5344CB8AC3E}">
        <p14:creationId xmlns:p14="http://schemas.microsoft.com/office/powerpoint/2010/main" val="4256880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Régression linéaire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15</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09600" y="929809"/>
            <a:ext cx="7682346" cy="430887"/>
          </a:xfrm>
          <a:prstGeom prst="rect">
            <a:avLst/>
          </a:prstGeom>
          <a:noFill/>
        </p:spPr>
        <p:txBody>
          <a:bodyPr wrap="square">
            <a:spAutoFit/>
          </a:bodyPr>
          <a:lstStyle/>
          <a:p>
            <a:endParaRPr lang="fr-FR" sz="1100" dirty="0">
              <a:solidFill>
                <a:schemeClr val="bg2"/>
              </a:solidFill>
              <a:latin typeface="Helvetica "/>
            </a:endParaRPr>
          </a:p>
          <a:p>
            <a:endParaRPr lang="fr-FR" sz="1100" dirty="0">
              <a:solidFill>
                <a:schemeClr val="bg2"/>
              </a:solidFill>
              <a:latin typeface="Helvetica "/>
            </a:endParaRPr>
          </a:p>
        </p:txBody>
      </p:sp>
      <p:pic>
        <p:nvPicPr>
          <p:cNvPr id="4" name="Image 3">
            <a:extLst>
              <a:ext uri="{FF2B5EF4-FFF2-40B4-BE49-F238E27FC236}">
                <a16:creationId xmlns:a16="http://schemas.microsoft.com/office/drawing/2014/main" id="{4016661F-BFFD-4134-9C23-3E17774F8BB8}"/>
              </a:ext>
            </a:extLst>
          </p:cNvPr>
          <p:cNvPicPr>
            <a:picLocks noChangeAspect="1"/>
          </p:cNvPicPr>
          <p:nvPr/>
        </p:nvPicPr>
        <p:blipFill>
          <a:blip r:embed="rId3"/>
          <a:stretch>
            <a:fillRect/>
          </a:stretch>
        </p:blipFill>
        <p:spPr>
          <a:xfrm>
            <a:off x="241278" y="1144448"/>
            <a:ext cx="4393553" cy="5003277"/>
          </a:xfrm>
          <a:prstGeom prst="rect">
            <a:avLst/>
          </a:prstGeom>
        </p:spPr>
      </p:pic>
      <p:pic>
        <p:nvPicPr>
          <p:cNvPr id="6" name="Image 5">
            <a:extLst>
              <a:ext uri="{FF2B5EF4-FFF2-40B4-BE49-F238E27FC236}">
                <a16:creationId xmlns:a16="http://schemas.microsoft.com/office/drawing/2014/main" id="{B16535CC-F10B-4993-8333-923F4B7A6E96}"/>
              </a:ext>
            </a:extLst>
          </p:cNvPr>
          <p:cNvPicPr>
            <a:picLocks noChangeAspect="1"/>
          </p:cNvPicPr>
          <p:nvPr/>
        </p:nvPicPr>
        <p:blipFill>
          <a:blip r:embed="rId4"/>
          <a:stretch>
            <a:fillRect/>
          </a:stretch>
        </p:blipFill>
        <p:spPr>
          <a:xfrm>
            <a:off x="5223829" y="1067888"/>
            <a:ext cx="1785989" cy="2560927"/>
          </a:xfrm>
          <a:prstGeom prst="rect">
            <a:avLst/>
          </a:prstGeom>
        </p:spPr>
      </p:pic>
      <p:sp>
        <p:nvSpPr>
          <p:cNvPr id="16" name="ZoneTexte 15">
            <a:extLst>
              <a:ext uri="{FF2B5EF4-FFF2-40B4-BE49-F238E27FC236}">
                <a16:creationId xmlns:a16="http://schemas.microsoft.com/office/drawing/2014/main" id="{9B6446E0-A881-4758-910A-2372C4E4CFBF}"/>
              </a:ext>
            </a:extLst>
          </p:cNvPr>
          <p:cNvSpPr txBox="1"/>
          <p:nvPr/>
        </p:nvSpPr>
        <p:spPr>
          <a:xfrm>
            <a:off x="4660179" y="3766894"/>
            <a:ext cx="4248081" cy="400110"/>
          </a:xfrm>
          <a:prstGeom prst="rect">
            <a:avLst/>
          </a:prstGeom>
          <a:noFill/>
        </p:spPr>
        <p:txBody>
          <a:bodyPr wrap="square" rtlCol="0">
            <a:spAutoFit/>
          </a:bodyPr>
          <a:lstStyle/>
          <a:p>
            <a:pPr marL="285750" indent="-285750" algn="just">
              <a:buFont typeface="Wingdings" panose="05000000000000000000" pitchFamily="2" charset="2"/>
              <a:buChar char="Ø"/>
            </a:pPr>
            <a:r>
              <a:rPr lang="fr-FR" sz="1000" dirty="0">
                <a:solidFill>
                  <a:schemeClr val="bg2"/>
                </a:solidFill>
                <a:latin typeface="Helvetica "/>
              </a:rPr>
              <a:t>La moyenne de </a:t>
            </a:r>
            <a:r>
              <a:rPr lang="fr-FR" sz="1000" dirty="0" err="1">
                <a:solidFill>
                  <a:schemeClr val="bg2"/>
                </a:solidFill>
                <a:latin typeface="Helvetica "/>
              </a:rPr>
              <a:t>new_margin_low</a:t>
            </a:r>
            <a:r>
              <a:rPr lang="fr-FR" sz="1000" dirty="0">
                <a:solidFill>
                  <a:schemeClr val="bg2"/>
                </a:solidFill>
                <a:latin typeface="Helvetica "/>
              </a:rPr>
              <a:t> et de </a:t>
            </a:r>
            <a:r>
              <a:rPr lang="fr-FR" sz="1000" dirty="0" err="1">
                <a:solidFill>
                  <a:schemeClr val="bg2"/>
                </a:solidFill>
                <a:latin typeface="Helvetica "/>
              </a:rPr>
              <a:t>margin_low</a:t>
            </a:r>
            <a:r>
              <a:rPr lang="fr-FR" sz="1000" dirty="0">
                <a:solidFill>
                  <a:schemeClr val="bg2"/>
                </a:solidFill>
                <a:latin typeface="Helvetica "/>
              </a:rPr>
              <a:t> sont fortement sensibles.</a:t>
            </a:r>
          </a:p>
        </p:txBody>
      </p:sp>
      <p:sp>
        <p:nvSpPr>
          <p:cNvPr id="21" name="ZoneTexte 20">
            <a:extLst>
              <a:ext uri="{FF2B5EF4-FFF2-40B4-BE49-F238E27FC236}">
                <a16:creationId xmlns:a16="http://schemas.microsoft.com/office/drawing/2014/main" id="{E04AAB69-82A6-4E2D-9C83-DC9D5F674B84}"/>
              </a:ext>
            </a:extLst>
          </p:cNvPr>
          <p:cNvSpPr txBox="1"/>
          <p:nvPr/>
        </p:nvSpPr>
        <p:spPr>
          <a:xfrm>
            <a:off x="4734820" y="5870726"/>
            <a:ext cx="4320075" cy="553998"/>
          </a:xfrm>
          <a:prstGeom prst="rect">
            <a:avLst/>
          </a:prstGeom>
          <a:noFill/>
        </p:spPr>
        <p:txBody>
          <a:bodyPr wrap="square" rtlCol="0">
            <a:spAutoFit/>
          </a:bodyPr>
          <a:lstStyle/>
          <a:p>
            <a:pPr marL="285750" indent="-285750" algn="just">
              <a:buFont typeface="Wingdings" panose="05000000000000000000" pitchFamily="2" charset="2"/>
              <a:buChar char="Ø"/>
            </a:pPr>
            <a:r>
              <a:rPr lang="fr-FR" sz="1000" dirty="0">
                <a:solidFill>
                  <a:schemeClr val="bg2"/>
                </a:solidFill>
                <a:latin typeface="Helvetica "/>
              </a:rPr>
              <a:t>Nous retrouvons bien 500 billets faux et 1000 billets vrai dans la colonne créée </a:t>
            </a:r>
            <a:r>
              <a:rPr lang="fr-FR" sz="1000" dirty="0" err="1">
                <a:solidFill>
                  <a:schemeClr val="bg2"/>
                </a:solidFill>
                <a:latin typeface="Helvetica "/>
              </a:rPr>
              <a:t>new_margin_low</a:t>
            </a:r>
            <a:r>
              <a:rPr lang="fr-FR" sz="1000" dirty="0">
                <a:solidFill>
                  <a:schemeClr val="bg2"/>
                </a:solidFill>
                <a:latin typeface="Helvetica "/>
              </a:rPr>
              <a:t> qui comblent les valeurs manquantes de la colonne </a:t>
            </a:r>
            <a:r>
              <a:rPr lang="fr-FR" sz="1000" dirty="0" err="1">
                <a:solidFill>
                  <a:schemeClr val="bg2"/>
                </a:solidFill>
                <a:latin typeface="Helvetica "/>
              </a:rPr>
              <a:t>margin_low</a:t>
            </a:r>
            <a:r>
              <a:rPr lang="fr-FR" sz="1000" dirty="0">
                <a:solidFill>
                  <a:schemeClr val="bg2"/>
                </a:solidFill>
                <a:latin typeface="Helvetica "/>
              </a:rPr>
              <a:t>.</a:t>
            </a:r>
          </a:p>
        </p:txBody>
      </p:sp>
      <p:pic>
        <p:nvPicPr>
          <p:cNvPr id="22" name="Image 21">
            <a:extLst>
              <a:ext uri="{FF2B5EF4-FFF2-40B4-BE49-F238E27FC236}">
                <a16:creationId xmlns:a16="http://schemas.microsoft.com/office/drawing/2014/main" id="{F2D95787-C258-4DF5-B6F3-CA5B2B890576}"/>
              </a:ext>
            </a:extLst>
          </p:cNvPr>
          <p:cNvPicPr>
            <a:picLocks noChangeAspect="1"/>
          </p:cNvPicPr>
          <p:nvPr/>
        </p:nvPicPr>
        <p:blipFill>
          <a:blip r:embed="rId5"/>
          <a:stretch>
            <a:fillRect/>
          </a:stretch>
        </p:blipFill>
        <p:spPr>
          <a:xfrm>
            <a:off x="4960752" y="4412705"/>
            <a:ext cx="3868209" cy="1212319"/>
          </a:xfrm>
          <a:prstGeom prst="rect">
            <a:avLst/>
          </a:prstGeom>
        </p:spPr>
      </p:pic>
    </p:spTree>
    <p:extLst>
      <p:ext uri="{BB962C8B-B14F-4D97-AF65-F5344CB8AC3E}">
        <p14:creationId xmlns:p14="http://schemas.microsoft.com/office/powerpoint/2010/main" val="3044583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Clustering simple : ACP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16</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2" name="ZoneTexte 1">
            <a:extLst>
              <a:ext uri="{FF2B5EF4-FFF2-40B4-BE49-F238E27FC236}">
                <a16:creationId xmlns:a16="http://schemas.microsoft.com/office/drawing/2014/main" id="{9FFEE6A1-4D45-4588-9160-1781C60B0244}"/>
              </a:ext>
            </a:extLst>
          </p:cNvPr>
          <p:cNvSpPr txBox="1"/>
          <p:nvPr/>
        </p:nvSpPr>
        <p:spPr>
          <a:xfrm>
            <a:off x="568036" y="995751"/>
            <a:ext cx="7121236" cy="307777"/>
          </a:xfrm>
          <a:prstGeom prst="rect">
            <a:avLst/>
          </a:prstGeom>
          <a:noFill/>
        </p:spPr>
        <p:txBody>
          <a:bodyPr wrap="square" rtlCol="0">
            <a:spAutoFit/>
          </a:bodyPr>
          <a:lstStyle/>
          <a:p>
            <a:pPr marL="285750" indent="-285750">
              <a:buFont typeface="Wingdings" panose="05000000000000000000" pitchFamily="2" charset="2"/>
              <a:buChar char="Ø"/>
            </a:pPr>
            <a:r>
              <a:rPr lang="fr-FR" sz="1400" dirty="0">
                <a:solidFill>
                  <a:schemeClr val="bg2"/>
                </a:solidFill>
                <a:latin typeface="Helvetica "/>
              </a:rPr>
              <a:t>Eboulis des valeurs propres : </a:t>
            </a:r>
          </a:p>
        </p:txBody>
      </p:sp>
      <p:sp>
        <p:nvSpPr>
          <p:cNvPr id="10" name="ZoneTexte 9">
            <a:extLst>
              <a:ext uri="{FF2B5EF4-FFF2-40B4-BE49-F238E27FC236}">
                <a16:creationId xmlns:a16="http://schemas.microsoft.com/office/drawing/2014/main" id="{C71BEC01-8A77-4893-9765-75C7917E8BDC}"/>
              </a:ext>
            </a:extLst>
          </p:cNvPr>
          <p:cNvSpPr txBox="1"/>
          <p:nvPr/>
        </p:nvSpPr>
        <p:spPr>
          <a:xfrm>
            <a:off x="387927" y="6011862"/>
            <a:ext cx="6837218" cy="707886"/>
          </a:xfrm>
          <a:prstGeom prst="rect">
            <a:avLst/>
          </a:prstGeom>
          <a:noFill/>
        </p:spPr>
        <p:txBody>
          <a:bodyPr wrap="square" rtlCol="0">
            <a:spAutoFit/>
          </a:bodyPr>
          <a:lstStyle/>
          <a:p>
            <a:pPr marL="171450" indent="-171450">
              <a:buFont typeface="Wingdings" panose="05000000000000000000" pitchFamily="2" charset="2"/>
              <a:buChar char="Ø"/>
            </a:pPr>
            <a:r>
              <a:rPr lang="fr-FR" sz="1000" dirty="0">
                <a:solidFill>
                  <a:schemeClr val="bg2"/>
                </a:solidFill>
                <a:latin typeface="Helvetica "/>
              </a:rPr>
              <a:t>graphique des éboulis des valeurs propres nous permet de choisir le nombre de facteurs</a:t>
            </a:r>
          </a:p>
          <a:p>
            <a:pPr marL="171450" indent="-171450">
              <a:buFont typeface="Wingdings" panose="05000000000000000000" pitchFamily="2" charset="2"/>
              <a:buChar char="Ø"/>
            </a:pPr>
            <a:r>
              <a:rPr lang="fr-FR" sz="1000" dirty="0">
                <a:solidFill>
                  <a:schemeClr val="bg2"/>
                </a:solidFill>
                <a:latin typeface="Helvetica "/>
              </a:rPr>
              <a:t>but : obtenir le maximum d'inertie conservé avec le minimum de facteurs </a:t>
            </a:r>
          </a:p>
          <a:p>
            <a:pPr marL="171450" indent="-171450">
              <a:buFont typeface="Wingdings" panose="05000000000000000000" pitchFamily="2" charset="2"/>
              <a:buChar char="Ø"/>
            </a:pPr>
            <a:r>
              <a:rPr lang="fr-FR" sz="1000" dirty="0">
                <a:solidFill>
                  <a:schemeClr val="bg2"/>
                </a:solidFill>
                <a:latin typeface="Helvetica "/>
              </a:rPr>
              <a:t>règle du "coude" : on coupe l'éboulis des valeurs propres à l'endroit ou celui ci possède un coude</a:t>
            </a:r>
          </a:p>
          <a:p>
            <a:pPr marL="171450" indent="-171450">
              <a:buFont typeface="Wingdings" panose="05000000000000000000" pitchFamily="2" charset="2"/>
              <a:buChar char="Ø"/>
            </a:pPr>
            <a:r>
              <a:rPr lang="fr-FR" sz="1000" dirty="0">
                <a:solidFill>
                  <a:schemeClr val="bg2"/>
                </a:solidFill>
                <a:latin typeface="Helvetica "/>
              </a:rPr>
              <a:t>Mais ici baisse moins importante du % d’inertie  à 2, donc nb de composantes principales est de 2</a:t>
            </a:r>
          </a:p>
        </p:txBody>
      </p:sp>
      <p:pic>
        <p:nvPicPr>
          <p:cNvPr id="5" name="Image 4">
            <a:extLst>
              <a:ext uri="{FF2B5EF4-FFF2-40B4-BE49-F238E27FC236}">
                <a16:creationId xmlns:a16="http://schemas.microsoft.com/office/drawing/2014/main" id="{3201C84E-A83D-4FF0-984C-13EB0644EB11}"/>
              </a:ext>
            </a:extLst>
          </p:cNvPr>
          <p:cNvPicPr>
            <a:picLocks noChangeAspect="1"/>
          </p:cNvPicPr>
          <p:nvPr/>
        </p:nvPicPr>
        <p:blipFill>
          <a:blip r:embed="rId3"/>
          <a:stretch>
            <a:fillRect/>
          </a:stretch>
        </p:blipFill>
        <p:spPr>
          <a:xfrm>
            <a:off x="487731" y="1298112"/>
            <a:ext cx="4079507" cy="4719167"/>
          </a:xfrm>
          <a:prstGeom prst="rect">
            <a:avLst/>
          </a:prstGeom>
        </p:spPr>
      </p:pic>
      <p:pic>
        <p:nvPicPr>
          <p:cNvPr id="8" name="Image 7">
            <a:extLst>
              <a:ext uri="{FF2B5EF4-FFF2-40B4-BE49-F238E27FC236}">
                <a16:creationId xmlns:a16="http://schemas.microsoft.com/office/drawing/2014/main" id="{15324B21-D015-4D32-A195-0C1C13E9C4C9}"/>
              </a:ext>
            </a:extLst>
          </p:cNvPr>
          <p:cNvPicPr>
            <a:picLocks noChangeAspect="1"/>
          </p:cNvPicPr>
          <p:nvPr/>
        </p:nvPicPr>
        <p:blipFill>
          <a:blip r:embed="rId4"/>
          <a:stretch>
            <a:fillRect/>
          </a:stretch>
        </p:blipFill>
        <p:spPr>
          <a:xfrm>
            <a:off x="4845834" y="1250924"/>
            <a:ext cx="3997262" cy="2320203"/>
          </a:xfrm>
          <a:prstGeom prst="rect">
            <a:avLst/>
          </a:prstGeom>
        </p:spPr>
      </p:pic>
    </p:spTree>
    <p:extLst>
      <p:ext uri="{BB962C8B-B14F-4D97-AF65-F5344CB8AC3E}">
        <p14:creationId xmlns:p14="http://schemas.microsoft.com/office/powerpoint/2010/main" val="3282710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Clustering simple : ACP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17</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2" name="ZoneTexte 1">
            <a:extLst>
              <a:ext uri="{FF2B5EF4-FFF2-40B4-BE49-F238E27FC236}">
                <a16:creationId xmlns:a16="http://schemas.microsoft.com/office/drawing/2014/main" id="{9FFEE6A1-4D45-4588-9160-1781C60B0244}"/>
              </a:ext>
            </a:extLst>
          </p:cNvPr>
          <p:cNvSpPr txBox="1"/>
          <p:nvPr/>
        </p:nvSpPr>
        <p:spPr>
          <a:xfrm>
            <a:off x="573657" y="1011887"/>
            <a:ext cx="7121236" cy="2246769"/>
          </a:xfrm>
          <a:prstGeom prst="rect">
            <a:avLst/>
          </a:prstGeom>
          <a:noFill/>
        </p:spPr>
        <p:txBody>
          <a:bodyPr wrap="square" rtlCol="0">
            <a:spAutoFit/>
          </a:bodyPr>
          <a:lstStyle/>
          <a:p>
            <a:pPr marL="285750" indent="-285750">
              <a:buFont typeface="Wingdings" panose="05000000000000000000" pitchFamily="2" charset="2"/>
              <a:buChar char="Ø"/>
            </a:pPr>
            <a:r>
              <a:rPr lang="fr-FR" sz="1400" dirty="0">
                <a:solidFill>
                  <a:schemeClr val="bg2"/>
                </a:solidFill>
                <a:latin typeface="Helvetica "/>
              </a:rPr>
              <a:t>Cercle des corrélations </a:t>
            </a: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p:txBody>
      </p:sp>
      <p:sp>
        <p:nvSpPr>
          <p:cNvPr id="6" name="ZoneTexte 5">
            <a:extLst>
              <a:ext uri="{FF2B5EF4-FFF2-40B4-BE49-F238E27FC236}">
                <a16:creationId xmlns:a16="http://schemas.microsoft.com/office/drawing/2014/main" id="{DD7B0982-8FD5-4FFE-A5E6-EFF0118E6BF8}"/>
              </a:ext>
            </a:extLst>
          </p:cNvPr>
          <p:cNvSpPr txBox="1"/>
          <p:nvPr/>
        </p:nvSpPr>
        <p:spPr>
          <a:xfrm>
            <a:off x="512474" y="4723203"/>
            <a:ext cx="8271164" cy="2031325"/>
          </a:xfrm>
          <a:prstGeom prst="rect">
            <a:avLst/>
          </a:prstGeom>
          <a:noFill/>
        </p:spPr>
        <p:txBody>
          <a:bodyPr wrap="square" rtlCol="0">
            <a:spAutoFit/>
          </a:bodyPr>
          <a:lstStyle/>
          <a:p>
            <a:r>
              <a:rPr lang="fr-FR" sz="900" dirty="0">
                <a:solidFill>
                  <a:schemeClr val="bg2"/>
                </a:solidFill>
                <a:latin typeface="Helvetica "/>
              </a:rPr>
              <a:t>Les variables les plus corrélées à F1 sont :</a:t>
            </a:r>
          </a:p>
          <a:p>
            <a:r>
              <a:rPr lang="fr-FR" sz="900" dirty="0">
                <a:solidFill>
                  <a:schemeClr val="bg2"/>
                </a:solidFill>
                <a:latin typeface="Helvetica "/>
              </a:rPr>
              <a:t>- </a:t>
            </a:r>
            <a:r>
              <a:rPr lang="fr-FR" sz="900" dirty="0" err="1">
                <a:solidFill>
                  <a:schemeClr val="bg2"/>
                </a:solidFill>
                <a:latin typeface="Helvetica "/>
              </a:rPr>
              <a:t>height_left</a:t>
            </a:r>
            <a:r>
              <a:rPr lang="fr-FR" sz="900" dirty="0">
                <a:solidFill>
                  <a:schemeClr val="bg2"/>
                </a:solidFill>
                <a:latin typeface="Helvetica "/>
              </a:rPr>
              <a:t> (positivement)</a:t>
            </a:r>
          </a:p>
          <a:p>
            <a:r>
              <a:rPr lang="fr-FR" sz="900" dirty="0">
                <a:solidFill>
                  <a:schemeClr val="bg2"/>
                </a:solidFill>
                <a:latin typeface="Helvetica "/>
              </a:rPr>
              <a:t>- </a:t>
            </a:r>
            <a:r>
              <a:rPr lang="fr-FR" sz="900" dirty="0" err="1">
                <a:solidFill>
                  <a:schemeClr val="bg2"/>
                </a:solidFill>
                <a:latin typeface="Helvetica "/>
              </a:rPr>
              <a:t>height</a:t>
            </a:r>
            <a:r>
              <a:rPr lang="fr-FR" sz="900" dirty="0">
                <a:solidFill>
                  <a:schemeClr val="bg2"/>
                </a:solidFill>
                <a:latin typeface="Helvetica "/>
              </a:rPr>
              <a:t> _right (positivement)</a:t>
            </a:r>
          </a:p>
          <a:p>
            <a:r>
              <a:rPr lang="fr-FR" sz="900" dirty="0">
                <a:solidFill>
                  <a:schemeClr val="bg2"/>
                </a:solidFill>
                <a:latin typeface="Helvetica "/>
              </a:rPr>
              <a:t>- </a:t>
            </a:r>
            <a:r>
              <a:rPr lang="fr-FR" sz="900" dirty="0" err="1">
                <a:solidFill>
                  <a:schemeClr val="bg2"/>
                </a:solidFill>
                <a:latin typeface="Helvetica "/>
              </a:rPr>
              <a:t>margin_up</a:t>
            </a:r>
            <a:r>
              <a:rPr lang="fr-FR" sz="900" dirty="0">
                <a:solidFill>
                  <a:schemeClr val="bg2"/>
                </a:solidFill>
                <a:latin typeface="Helvetica "/>
              </a:rPr>
              <a:t> (positivement)</a:t>
            </a:r>
          </a:p>
          <a:p>
            <a:r>
              <a:rPr lang="fr-FR" sz="900" dirty="0">
                <a:solidFill>
                  <a:schemeClr val="bg2"/>
                </a:solidFill>
                <a:latin typeface="Helvetica "/>
              </a:rPr>
              <a:t>- </a:t>
            </a:r>
            <a:r>
              <a:rPr lang="fr-FR" sz="900" dirty="0" err="1">
                <a:solidFill>
                  <a:schemeClr val="bg2"/>
                </a:solidFill>
                <a:latin typeface="Helvetica "/>
              </a:rPr>
              <a:t>lenght</a:t>
            </a:r>
            <a:r>
              <a:rPr lang="fr-FR" sz="900" dirty="0">
                <a:solidFill>
                  <a:schemeClr val="bg2"/>
                </a:solidFill>
                <a:latin typeface="Helvetica "/>
              </a:rPr>
              <a:t> (positivement)</a:t>
            </a:r>
          </a:p>
          <a:p>
            <a:r>
              <a:rPr lang="fr-FR" sz="900" dirty="0">
                <a:solidFill>
                  <a:schemeClr val="bg2"/>
                </a:solidFill>
                <a:latin typeface="Helvetica "/>
              </a:rPr>
              <a:t>- </a:t>
            </a:r>
            <a:r>
              <a:rPr lang="fr-FR" sz="900" dirty="0" err="1">
                <a:solidFill>
                  <a:schemeClr val="bg2"/>
                </a:solidFill>
                <a:latin typeface="Helvetica "/>
              </a:rPr>
              <a:t>new_margin_low</a:t>
            </a:r>
            <a:r>
              <a:rPr lang="fr-FR" sz="900" dirty="0">
                <a:solidFill>
                  <a:schemeClr val="bg2"/>
                </a:solidFill>
                <a:latin typeface="Helvetica "/>
              </a:rPr>
              <a:t> (négativement)</a:t>
            </a:r>
          </a:p>
          <a:p>
            <a:endParaRPr lang="fr-FR" sz="900" dirty="0">
              <a:solidFill>
                <a:schemeClr val="bg2"/>
              </a:solidFill>
              <a:latin typeface="Helvetica "/>
            </a:endParaRPr>
          </a:p>
          <a:p>
            <a:r>
              <a:rPr lang="fr-FR" sz="900" dirty="0">
                <a:solidFill>
                  <a:schemeClr val="bg2"/>
                </a:solidFill>
                <a:latin typeface="Helvetica "/>
              </a:rPr>
              <a:t>La variable corrélée à F2 est :</a:t>
            </a:r>
          </a:p>
          <a:p>
            <a:r>
              <a:rPr lang="fr-FR" sz="900" dirty="0">
                <a:solidFill>
                  <a:schemeClr val="bg2"/>
                </a:solidFill>
                <a:latin typeface="Helvetica "/>
              </a:rPr>
              <a:t> - diagonal (positivement)</a:t>
            </a:r>
          </a:p>
          <a:p>
            <a:endParaRPr lang="fr-FR" sz="900" dirty="0">
              <a:solidFill>
                <a:schemeClr val="bg2"/>
              </a:solidFill>
              <a:latin typeface="Helvetica "/>
            </a:endParaRPr>
          </a:p>
          <a:p>
            <a:endParaRPr lang="fr-FR" sz="900" dirty="0">
              <a:solidFill>
                <a:schemeClr val="bg2"/>
              </a:solidFill>
              <a:latin typeface="Helvetica "/>
            </a:endParaRPr>
          </a:p>
          <a:p>
            <a:r>
              <a:rPr lang="fr-FR" sz="900" dirty="0">
                <a:solidFill>
                  <a:schemeClr val="bg2"/>
                </a:solidFill>
                <a:latin typeface="Helvetica "/>
              </a:rPr>
              <a:t>En résumé  = - les variables corrélés à F1 positivement ont une dimension plus élevés et inversement pour la variable corrélé à F1 négativement </a:t>
            </a:r>
          </a:p>
          <a:p>
            <a:r>
              <a:rPr lang="fr-FR" sz="900" dirty="0">
                <a:solidFill>
                  <a:schemeClr val="bg2"/>
                </a:solidFill>
                <a:latin typeface="Helvetica "/>
              </a:rPr>
              <a:t>                       - les variables corrélés à F1  sont  anti corrélés« diagonal »</a:t>
            </a:r>
          </a:p>
          <a:p>
            <a:r>
              <a:rPr lang="fr-FR" sz="900" dirty="0">
                <a:solidFill>
                  <a:schemeClr val="bg2"/>
                </a:solidFill>
                <a:latin typeface="Helvetica "/>
              </a:rPr>
              <a:t>Le cercle de corrélation sera interprété en parallèle des projection des individus.</a:t>
            </a:r>
          </a:p>
        </p:txBody>
      </p:sp>
      <p:pic>
        <p:nvPicPr>
          <p:cNvPr id="5" name="Image 4">
            <a:extLst>
              <a:ext uri="{FF2B5EF4-FFF2-40B4-BE49-F238E27FC236}">
                <a16:creationId xmlns:a16="http://schemas.microsoft.com/office/drawing/2014/main" id="{35D018C1-C73C-4101-BD86-E760C133DF27}"/>
              </a:ext>
            </a:extLst>
          </p:cNvPr>
          <p:cNvPicPr>
            <a:picLocks noChangeAspect="1"/>
          </p:cNvPicPr>
          <p:nvPr/>
        </p:nvPicPr>
        <p:blipFill>
          <a:blip r:embed="rId3"/>
          <a:stretch>
            <a:fillRect/>
          </a:stretch>
        </p:blipFill>
        <p:spPr>
          <a:xfrm>
            <a:off x="685799" y="1482436"/>
            <a:ext cx="3318308" cy="2882744"/>
          </a:xfrm>
          <a:prstGeom prst="rect">
            <a:avLst/>
          </a:prstGeom>
        </p:spPr>
      </p:pic>
      <p:pic>
        <p:nvPicPr>
          <p:cNvPr id="10" name="Image 9">
            <a:extLst>
              <a:ext uri="{FF2B5EF4-FFF2-40B4-BE49-F238E27FC236}">
                <a16:creationId xmlns:a16="http://schemas.microsoft.com/office/drawing/2014/main" id="{853D6B2F-51A3-4231-BFCA-2C6A4DB11F43}"/>
              </a:ext>
            </a:extLst>
          </p:cNvPr>
          <p:cNvPicPr>
            <a:picLocks noChangeAspect="1"/>
          </p:cNvPicPr>
          <p:nvPr/>
        </p:nvPicPr>
        <p:blipFill>
          <a:blip r:embed="rId4"/>
          <a:stretch>
            <a:fillRect/>
          </a:stretch>
        </p:blipFill>
        <p:spPr>
          <a:xfrm>
            <a:off x="4526972" y="1482436"/>
            <a:ext cx="3488411" cy="2882744"/>
          </a:xfrm>
          <a:prstGeom prst="rect">
            <a:avLst/>
          </a:prstGeom>
        </p:spPr>
      </p:pic>
    </p:spTree>
    <p:extLst>
      <p:ext uri="{BB962C8B-B14F-4D97-AF65-F5344CB8AC3E}">
        <p14:creationId xmlns:p14="http://schemas.microsoft.com/office/powerpoint/2010/main" val="3163655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Clustering simple : ACP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18</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429489" y="997341"/>
            <a:ext cx="7682346" cy="307777"/>
          </a:xfrm>
          <a:prstGeom prst="rect">
            <a:avLst/>
          </a:prstGeom>
          <a:noFill/>
        </p:spPr>
        <p:txBody>
          <a:bodyPr wrap="square">
            <a:spAutoFit/>
          </a:bodyPr>
          <a:lstStyle/>
          <a:p>
            <a:pPr marL="285750" indent="-285750">
              <a:buFont typeface="Wingdings" panose="05000000000000000000" pitchFamily="2" charset="2"/>
              <a:buChar char="Ø"/>
            </a:pPr>
            <a:r>
              <a:rPr lang="fr-FR" sz="1400" dirty="0">
                <a:solidFill>
                  <a:schemeClr val="bg2"/>
                </a:solidFill>
                <a:latin typeface="Helvetica "/>
              </a:rPr>
              <a:t>Projection des individus</a:t>
            </a:r>
          </a:p>
        </p:txBody>
      </p:sp>
      <p:sp>
        <p:nvSpPr>
          <p:cNvPr id="6" name="ZoneTexte 5">
            <a:extLst>
              <a:ext uri="{FF2B5EF4-FFF2-40B4-BE49-F238E27FC236}">
                <a16:creationId xmlns:a16="http://schemas.microsoft.com/office/drawing/2014/main" id="{54770CAF-7934-413F-B76E-07B9A312D791}"/>
              </a:ext>
            </a:extLst>
          </p:cNvPr>
          <p:cNvSpPr txBox="1"/>
          <p:nvPr/>
        </p:nvSpPr>
        <p:spPr>
          <a:xfrm>
            <a:off x="5482936" y="1456321"/>
            <a:ext cx="2937164" cy="4524315"/>
          </a:xfrm>
          <a:prstGeom prst="rect">
            <a:avLst/>
          </a:prstGeom>
          <a:noFill/>
        </p:spPr>
        <p:txBody>
          <a:bodyPr wrap="square" rtlCol="0">
            <a:spAutoFit/>
          </a:bodyPr>
          <a:lstStyle/>
          <a:p>
            <a:pPr marL="171450" indent="-171450" algn="just">
              <a:buFont typeface="Wingdings" panose="05000000000000000000" pitchFamily="2" charset="2"/>
              <a:buChar char="Ø"/>
            </a:pPr>
            <a:r>
              <a:rPr lang="fr-FR" sz="800" dirty="0">
                <a:solidFill>
                  <a:schemeClr val="bg2"/>
                </a:solidFill>
                <a:latin typeface="Helvetica "/>
              </a:rPr>
              <a:t>Il faut interpréter ce graphique en parallèle du cercle des corrélations. </a:t>
            </a:r>
          </a:p>
          <a:p>
            <a:pPr algn="just"/>
            <a:endParaRPr lang="fr-FR" sz="800" dirty="0">
              <a:solidFill>
                <a:schemeClr val="bg2"/>
              </a:solidFill>
              <a:latin typeface="Helvetica "/>
            </a:endParaRPr>
          </a:p>
          <a:p>
            <a:pPr algn="just"/>
            <a:r>
              <a:rPr lang="fr-FR" sz="800" dirty="0">
                <a:solidFill>
                  <a:schemeClr val="bg2"/>
                </a:solidFill>
                <a:latin typeface="Helvetica "/>
              </a:rPr>
              <a:t>En effet, le cercle des corrélations nous indique quelles variables sont très corrélées (ou anti corrélées) à F1 et F2.</a:t>
            </a:r>
          </a:p>
          <a:p>
            <a:pPr algn="just"/>
            <a:r>
              <a:rPr lang="fr-FR" sz="800" dirty="0">
                <a:solidFill>
                  <a:schemeClr val="bg2"/>
                </a:solidFill>
                <a:latin typeface="Helvetica "/>
              </a:rPr>
              <a:t>Nous avons dit que nous pouvions voir les axes principaux d’inertie comme des « nouvelles variables » qui synthétisent des variables déjà existantes. </a:t>
            </a:r>
          </a:p>
          <a:p>
            <a:pPr algn="just"/>
            <a:endParaRPr lang="fr-FR" sz="800" dirty="0">
              <a:solidFill>
                <a:schemeClr val="bg2"/>
              </a:solidFill>
              <a:latin typeface="Helvetica "/>
            </a:endParaRPr>
          </a:p>
          <a:p>
            <a:pPr algn="just"/>
            <a:r>
              <a:rPr lang="fr-FR" sz="800" dirty="0">
                <a:solidFill>
                  <a:schemeClr val="bg2"/>
                </a:solidFill>
                <a:latin typeface="Helvetica "/>
              </a:rPr>
              <a:t>Comme F1 est très corrélée : </a:t>
            </a:r>
          </a:p>
          <a:p>
            <a:r>
              <a:rPr lang="fr-FR" sz="800" dirty="0">
                <a:solidFill>
                  <a:schemeClr val="bg2"/>
                </a:solidFill>
                <a:latin typeface="Helvetica "/>
              </a:rPr>
              <a:t>-</a:t>
            </a:r>
            <a:r>
              <a:rPr lang="fr-FR" sz="800" dirty="0" err="1">
                <a:solidFill>
                  <a:schemeClr val="bg2"/>
                </a:solidFill>
                <a:latin typeface="Helvetica "/>
              </a:rPr>
              <a:t>height_left</a:t>
            </a:r>
            <a:r>
              <a:rPr lang="fr-FR" sz="800" dirty="0">
                <a:solidFill>
                  <a:schemeClr val="bg2"/>
                </a:solidFill>
                <a:latin typeface="Helvetica "/>
              </a:rPr>
              <a:t> (positivement)</a:t>
            </a:r>
          </a:p>
          <a:p>
            <a:r>
              <a:rPr lang="fr-FR" sz="800" dirty="0">
                <a:solidFill>
                  <a:schemeClr val="bg2"/>
                </a:solidFill>
                <a:latin typeface="Helvetica "/>
              </a:rPr>
              <a:t>- </a:t>
            </a:r>
            <a:r>
              <a:rPr lang="fr-FR" sz="800" dirty="0" err="1">
                <a:solidFill>
                  <a:schemeClr val="bg2"/>
                </a:solidFill>
                <a:latin typeface="Helvetica "/>
              </a:rPr>
              <a:t>height</a:t>
            </a:r>
            <a:r>
              <a:rPr lang="fr-FR" sz="800" dirty="0">
                <a:solidFill>
                  <a:schemeClr val="bg2"/>
                </a:solidFill>
                <a:latin typeface="Helvetica "/>
              </a:rPr>
              <a:t> _right (positivement)</a:t>
            </a:r>
          </a:p>
          <a:p>
            <a:r>
              <a:rPr lang="fr-FR" sz="800" dirty="0">
                <a:solidFill>
                  <a:schemeClr val="bg2"/>
                </a:solidFill>
                <a:latin typeface="Helvetica "/>
              </a:rPr>
              <a:t>- </a:t>
            </a:r>
            <a:r>
              <a:rPr lang="fr-FR" sz="800" dirty="0" err="1">
                <a:solidFill>
                  <a:schemeClr val="bg2"/>
                </a:solidFill>
                <a:latin typeface="Helvetica "/>
              </a:rPr>
              <a:t>margin_up</a:t>
            </a:r>
            <a:r>
              <a:rPr lang="fr-FR" sz="800" dirty="0">
                <a:solidFill>
                  <a:schemeClr val="bg2"/>
                </a:solidFill>
                <a:latin typeface="Helvetica "/>
              </a:rPr>
              <a:t> (positivement)</a:t>
            </a:r>
          </a:p>
          <a:p>
            <a:r>
              <a:rPr lang="fr-FR" sz="800" dirty="0">
                <a:solidFill>
                  <a:schemeClr val="bg2"/>
                </a:solidFill>
                <a:latin typeface="Helvetica "/>
              </a:rPr>
              <a:t>- </a:t>
            </a:r>
            <a:r>
              <a:rPr lang="fr-FR" sz="800" dirty="0" err="1">
                <a:solidFill>
                  <a:schemeClr val="bg2"/>
                </a:solidFill>
                <a:latin typeface="Helvetica "/>
              </a:rPr>
              <a:t>lenght</a:t>
            </a:r>
            <a:r>
              <a:rPr lang="fr-FR" sz="800" dirty="0">
                <a:solidFill>
                  <a:schemeClr val="bg2"/>
                </a:solidFill>
                <a:latin typeface="Helvetica "/>
              </a:rPr>
              <a:t> (positivement)</a:t>
            </a:r>
          </a:p>
          <a:p>
            <a:r>
              <a:rPr lang="fr-FR" sz="800" dirty="0">
                <a:solidFill>
                  <a:schemeClr val="bg2"/>
                </a:solidFill>
                <a:latin typeface="Helvetica "/>
              </a:rPr>
              <a:t>- </a:t>
            </a:r>
            <a:r>
              <a:rPr lang="fr-FR" sz="800" dirty="0" err="1">
                <a:solidFill>
                  <a:schemeClr val="bg2"/>
                </a:solidFill>
                <a:latin typeface="Helvetica "/>
              </a:rPr>
              <a:t>new_margin_low</a:t>
            </a:r>
            <a:r>
              <a:rPr lang="fr-FR" sz="800" dirty="0">
                <a:solidFill>
                  <a:schemeClr val="bg2"/>
                </a:solidFill>
                <a:latin typeface="Helvetica "/>
              </a:rPr>
              <a:t> (négativement)</a:t>
            </a:r>
          </a:p>
          <a:p>
            <a:pPr algn="just"/>
            <a:endParaRPr lang="fr-FR" sz="800" dirty="0">
              <a:solidFill>
                <a:schemeClr val="bg2"/>
              </a:solidFill>
              <a:latin typeface="Helvetica "/>
            </a:endParaRPr>
          </a:p>
          <a:p>
            <a:pPr algn="just"/>
            <a:endParaRPr lang="fr-FR" sz="800" dirty="0">
              <a:solidFill>
                <a:schemeClr val="bg2"/>
              </a:solidFill>
              <a:latin typeface="Helvetica "/>
            </a:endParaRPr>
          </a:p>
          <a:p>
            <a:pPr algn="just"/>
            <a:r>
              <a:rPr lang="fr-FR" sz="800" dirty="0">
                <a:solidFill>
                  <a:schemeClr val="bg2"/>
                </a:solidFill>
                <a:latin typeface="Helvetica "/>
              </a:rPr>
              <a:t>Ainsi, se déplacer le long des abscisses dans le sens croissant, c’est un peu se déplacer vers les billets qui ont des dimensions </a:t>
            </a:r>
            <a:r>
              <a:rPr lang="fr-FR" sz="800" dirty="0" err="1">
                <a:solidFill>
                  <a:schemeClr val="bg2"/>
                </a:solidFill>
                <a:latin typeface="Helvetica "/>
              </a:rPr>
              <a:t>height_left</a:t>
            </a:r>
            <a:r>
              <a:rPr lang="fr-FR" sz="800" dirty="0">
                <a:solidFill>
                  <a:schemeClr val="bg2"/>
                </a:solidFill>
                <a:latin typeface="Helvetica "/>
              </a:rPr>
              <a:t>, </a:t>
            </a:r>
            <a:r>
              <a:rPr lang="fr-FR" sz="800" dirty="0" err="1">
                <a:solidFill>
                  <a:schemeClr val="bg2"/>
                </a:solidFill>
                <a:latin typeface="Helvetica "/>
              </a:rPr>
              <a:t>length</a:t>
            </a:r>
            <a:r>
              <a:rPr lang="fr-FR" sz="800" dirty="0">
                <a:solidFill>
                  <a:schemeClr val="bg2"/>
                </a:solidFill>
                <a:latin typeface="Helvetica "/>
              </a:rPr>
              <a:t>, </a:t>
            </a:r>
            <a:r>
              <a:rPr lang="fr-FR" sz="800" dirty="0" err="1">
                <a:solidFill>
                  <a:schemeClr val="bg2"/>
                </a:solidFill>
                <a:latin typeface="Helvetica "/>
              </a:rPr>
              <a:t>height</a:t>
            </a:r>
            <a:r>
              <a:rPr lang="fr-FR" sz="800" dirty="0">
                <a:solidFill>
                  <a:schemeClr val="bg2"/>
                </a:solidFill>
                <a:latin typeface="Helvetica "/>
              </a:rPr>
              <a:t> _right et </a:t>
            </a:r>
            <a:r>
              <a:rPr lang="fr-FR" sz="800" dirty="0" err="1">
                <a:solidFill>
                  <a:schemeClr val="bg2"/>
                </a:solidFill>
                <a:latin typeface="Helvetica "/>
              </a:rPr>
              <a:t>margin_up</a:t>
            </a:r>
            <a:r>
              <a:rPr lang="fr-FR" sz="800" dirty="0">
                <a:solidFill>
                  <a:schemeClr val="bg2"/>
                </a:solidFill>
                <a:latin typeface="Helvetica "/>
              </a:rPr>
              <a:t> élevés. Et inversement pour les dimensions </a:t>
            </a:r>
            <a:r>
              <a:rPr lang="fr-FR" sz="800" dirty="0" err="1">
                <a:solidFill>
                  <a:schemeClr val="bg2"/>
                </a:solidFill>
                <a:latin typeface="Helvetica "/>
              </a:rPr>
              <a:t>new_margin</a:t>
            </a:r>
            <a:r>
              <a:rPr lang="fr-FR" sz="800" dirty="0">
                <a:solidFill>
                  <a:schemeClr val="bg2"/>
                </a:solidFill>
                <a:latin typeface="Helvetica "/>
              </a:rPr>
              <a:t> </a:t>
            </a:r>
            <a:r>
              <a:rPr lang="fr-FR" sz="800" dirty="0" err="1">
                <a:solidFill>
                  <a:schemeClr val="bg2"/>
                </a:solidFill>
                <a:latin typeface="Helvetica "/>
              </a:rPr>
              <a:t>low</a:t>
            </a:r>
            <a:r>
              <a:rPr lang="fr-FR" sz="800" dirty="0">
                <a:solidFill>
                  <a:schemeClr val="bg2"/>
                </a:solidFill>
                <a:latin typeface="Helvetica "/>
              </a:rPr>
              <a:t> . Plus on se déplace dans le sens croissant plus le billet sera considéré comme faux et dans le sens décroissant comme vrai.</a:t>
            </a:r>
          </a:p>
          <a:p>
            <a:pPr algn="just"/>
            <a:endParaRPr lang="fr-FR" sz="800" dirty="0">
              <a:solidFill>
                <a:schemeClr val="bg2"/>
              </a:solidFill>
              <a:latin typeface="Helvetica "/>
            </a:endParaRPr>
          </a:p>
          <a:p>
            <a:pPr algn="just"/>
            <a:r>
              <a:rPr lang="fr-FR" sz="800" dirty="0">
                <a:solidFill>
                  <a:schemeClr val="bg2"/>
                </a:solidFill>
                <a:latin typeface="Helvetica "/>
              </a:rPr>
              <a:t>Comme F2 est très corrélé :</a:t>
            </a:r>
          </a:p>
          <a:p>
            <a:pPr marL="171450" indent="-171450" algn="just">
              <a:buFontTx/>
              <a:buChar char="-"/>
            </a:pPr>
            <a:r>
              <a:rPr lang="fr-FR" sz="800" dirty="0">
                <a:solidFill>
                  <a:schemeClr val="bg2"/>
                </a:solidFill>
                <a:latin typeface="Helvetica "/>
              </a:rPr>
              <a:t>diagonal</a:t>
            </a:r>
          </a:p>
          <a:p>
            <a:pPr marL="171450" indent="-171450" algn="just">
              <a:buFontTx/>
              <a:buChar char="-"/>
            </a:pPr>
            <a:endParaRPr lang="fr-FR" sz="800" dirty="0">
              <a:solidFill>
                <a:schemeClr val="bg2"/>
              </a:solidFill>
              <a:latin typeface="Helvetica "/>
            </a:endParaRPr>
          </a:p>
          <a:p>
            <a:pPr algn="just"/>
            <a:r>
              <a:rPr lang="fr-FR" sz="800" dirty="0">
                <a:solidFill>
                  <a:schemeClr val="bg2"/>
                </a:solidFill>
                <a:latin typeface="Helvetica "/>
              </a:rPr>
              <a:t>Ainsi, se déplacer le long des ordonnées dans le sens croissant, c’est un peu se déplacer vers les billets qui ont une dimension de diagonal élevé. </a:t>
            </a:r>
          </a:p>
          <a:p>
            <a:pPr algn="just"/>
            <a:endParaRPr lang="fr-FR" sz="800" dirty="0">
              <a:solidFill>
                <a:schemeClr val="bg2"/>
              </a:solidFill>
              <a:latin typeface="Helvetica "/>
            </a:endParaRPr>
          </a:p>
          <a:p>
            <a:pPr algn="just"/>
            <a:endParaRPr lang="fr-FR" sz="800" dirty="0">
              <a:solidFill>
                <a:schemeClr val="bg2"/>
              </a:solidFill>
              <a:latin typeface="Helvetica "/>
            </a:endParaRPr>
          </a:p>
          <a:p>
            <a:pPr marL="171450" indent="-171450" algn="just">
              <a:buFont typeface="Wingdings" panose="05000000000000000000" pitchFamily="2" charset="2"/>
              <a:buChar char="Ø"/>
            </a:pPr>
            <a:r>
              <a:rPr lang="fr-FR" sz="800" dirty="0">
                <a:solidFill>
                  <a:schemeClr val="bg2"/>
                </a:solidFill>
                <a:latin typeface="Helvetica "/>
              </a:rPr>
              <a:t>Nous pouvons aussi distinguer grâce à cette projection, deux amas de masse de billets en deux clusters qui sont biens distincts séparés au niveau de l'axe central.</a:t>
            </a:r>
          </a:p>
        </p:txBody>
      </p:sp>
      <p:pic>
        <p:nvPicPr>
          <p:cNvPr id="12" name="Image 11">
            <a:extLst>
              <a:ext uri="{FF2B5EF4-FFF2-40B4-BE49-F238E27FC236}">
                <a16:creationId xmlns:a16="http://schemas.microsoft.com/office/drawing/2014/main" id="{F98BFC86-6548-44C6-B671-DE7246C4FAE5}"/>
              </a:ext>
            </a:extLst>
          </p:cNvPr>
          <p:cNvPicPr>
            <a:picLocks noChangeAspect="1"/>
          </p:cNvPicPr>
          <p:nvPr/>
        </p:nvPicPr>
        <p:blipFill>
          <a:blip r:embed="rId3"/>
          <a:stretch>
            <a:fillRect/>
          </a:stretch>
        </p:blipFill>
        <p:spPr>
          <a:xfrm>
            <a:off x="634769" y="1905000"/>
            <a:ext cx="4188344" cy="3955659"/>
          </a:xfrm>
          <a:prstGeom prst="rect">
            <a:avLst/>
          </a:prstGeom>
        </p:spPr>
      </p:pic>
    </p:spTree>
    <p:extLst>
      <p:ext uri="{BB962C8B-B14F-4D97-AF65-F5344CB8AC3E}">
        <p14:creationId xmlns:p14="http://schemas.microsoft.com/office/powerpoint/2010/main" val="3225442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exploratoire des données : dendrogramme ascendant hiérarchique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19</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2" name="ZoneTexte 1">
            <a:extLst>
              <a:ext uri="{FF2B5EF4-FFF2-40B4-BE49-F238E27FC236}">
                <a16:creationId xmlns:a16="http://schemas.microsoft.com/office/drawing/2014/main" id="{9FFEE6A1-4D45-4588-9160-1781C60B0244}"/>
              </a:ext>
            </a:extLst>
          </p:cNvPr>
          <p:cNvSpPr txBox="1"/>
          <p:nvPr/>
        </p:nvSpPr>
        <p:spPr>
          <a:xfrm>
            <a:off x="416528" y="5752111"/>
            <a:ext cx="7121236" cy="954107"/>
          </a:xfrm>
          <a:prstGeom prst="rect">
            <a:avLst/>
          </a:prstGeom>
          <a:noFill/>
        </p:spPr>
        <p:txBody>
          <a:bodyPr wrap="square" rtlCol="0">
            <a:spAutoFit/>
          </a:bodyPr>
          <a:lstStyle/>
          <a:p>
            <a:pPr marL="285750" indent="-285750">
              <a:buFont typeface="Wingdings" panose="05000000000000000000" pitchFamily="2" charset="2"/>
              <a:buChar char="Ø"/>
            </a:pPr>
            <a:r>
              <a:rPr lang="fr-FR" sz="1200" dirty="0">
                <a:solidFill>
                  <a:schemeClr val="bg2"/>
                </a:solidFill>
                <a:latin typeface="Helvetica "/>
              </a:rPr>
              <a:t>Avec dendrogramme : 2 clusters bien distincts </a:t>
            </a:r>
          </a:p>
          <a:p>
            <a:endParaRPr lang="fr-FR" sz="1400" dirty="0">
              <a:solidFill>
                <a:srgbClr val="FF0000"/>
              </a:solidFill>
              <a:latin typeface="Helvetica "/>
            </a:endParaRPr>
          </a:p>
          <a:p>
            <a:endParaRPr lang="fr-FR" sz="1400" dirty="0">
              <a:solidFill>
                <a:srgbClr val="FF0000"/>
              </a:solidFill>
              <a:latin typeface="Helvetica "/>
            </a:endParaRPr>
          </a:p>
          <a:p>
            <a:endParaRPr lang="fr-FR" sz="1400" dirty="0">
              <a:solidFill>
                <a:srgbClr val="FF0000"/>
              </a:solidFill>
              <a:latin typeface="Helvetica "/>
            </a:endParaRPr>
          </a:p>
        </p:txBody>
      </p:sp>
      <p:pic>
        <p:nvPicPr>
          <p:cNvPr id="5" name="Image 4">
            <a:extLst>
              <a:ext uri="{FF2B5EF4-FFF2-40B4-BE49-F238E27FC236}">
                <a16:creationId xmlns:a16="http://schemas.microsoft.com/office/drawing/2014/main" id="{16742486-A20E-47CF-AAE5-ECE88B8A66E1}"/>
              </a:ext>
            </a:extLst>
          </p:cNvPr>
          <p:cNvPicPr>
            <a:picLocks noChangeAspect="1"/>
          </p:cNvPicPr>
          <p:nvPr/>
        </p:nvPicPr>
        <p:blipFill>
          <a:blip r:embed="rId3"/>
          <a:stretch>
            <a:fillRect/>
          </a:stretch>
        </p:blipFill>
        <p:spPr>
          <a:xfrm>
            <a:off x="616528" y="1148807"/>
            <a:ext cx="3544398" cy="4108993"/>
          </a:xfrm>
          <a:prstGeom prst="rect">
            <a:avLst/>
          </a:prstGeom>
        </p:spPr>
      </p:pic>
      <p:pic>
        <p:nvPicPr>
          <p:cNvPr id="9" name="Image 8">
            <a:extLst>
              <a:ext uri="{FF2B5EF4-FFF2-40B4-BE49-F238E27FC236}">
                <a16:creationId xmlns:a16="http://schemas.microsoft.com/office/drawing/2014/main" id="{AEBB848B-9B78-4976-B8C3-2D5DEFF8FFAA}"/>
              </a:ext>
            </a:extLst>
          </p:cNvPr>
          <p:cNvPicPr>
            <a:picLocks noChangeAspect="1"/>
          </p:cNvPicPr>
          <p:nvPr/>
        </p:nvPicPr>
        <p:blipFill>
          <a:blip r:embed="rId4"/>
          <a:stretch>
            <a:fillRect/>
          </a:stretch>
        </p:blipFill>
        <p:spPr>
          <a:xfrm>
            <a:off x="4816103" y="1029744"/>
            <a:ext cx="2579551" cy="5709193"/>
          </a:xfrm>
          <a:prstGeom prst="rect">
            <a:avLst/>
          </a:prstGeom>
        </p:spPr>
      </p:pic>
    </p:spTree>
    <p:extLst>
      <p:ext uri="{BB962C8B-B14F-4D97-AF65-F5344CB8AC3E}">
        <p14:creationId xmlns:p14="http://schemas.microsoft.com/office/powerpoint/2010/main" val="1883568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SOMMAIRE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2</a:t>
            </a:fld>
            <a:endParaRPr lang="fr-FR" altLang="fr-FR" sz="1400" dirty="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63143" y="1490008"/>
            <a:ext cx="8330045" cy="2246769"/>
          </a:xfrm>
          <a:prstGeom prst="rect">
            <a:avLst/>
          </a:prstGeom>
          <a:noFill/>
        </p:spPr>
        <p:txBody>
          <a:bodyPr wrap="square">
            <a:spAutoFit/>
          </a:bodyPr>
          <a:lstStyle/>
          <a:p>
            <a:endParaRPr lang="fr-FR" sz="1400" b="1" dirty="0">
              <a:solidFill>
                <a:schemeClr val="bg2"/>
              </a:solidFill>
              <a:latin typeface="Helvetica "/>
            </a:endParaRPr>
          </a:p>
          <a:p>
            <a:r>
              <a:rPr lang="fr-FR" sz="1400" b="1" dirty="0">
                <a:solidFill>
                  <a:schemeClr val="bg2"/>
                </a:solidFill>
                <a:latin typeface="Helvetica "/>
              </a:rPr>
              <a:t>1 - Introduction</a:t>
            </a:r>
          </a:p>
          <a:p>
            <a:endParaRPr lang="fr-FR" sz="1400" b="1" dirty="0">
              <a:solidFill>
                <a:schemeClr val="bg2"/>
              </a:solidFill>
              <a:latin typeface="Helvetica "/>
            </a:endParaRPr>
          </a:p>
          <a:p>
            <a:r>
              <a:rPr lang="fr-FR" sz="1400" b="1" dirty="0">
                <a:solidFill>
                  <a:schemeClr val="bg2"/>
                </a:solidFill>
                <a:latin typeface="Helvetica "/>
              </a:rPr>
              <a:t>2 - Analyse descriptive </a:t>
            </a:r>
          </a:p>
          <a:p>
            <a:endParaRPr lang="fr-FR" sz="1400" b="1" dirty="0">
              <a:solidFill>
                <a:schemeClr val="bg2"/>
              </a:solidFill>
              <a:latin typeface="Helvetica "/>
            </a:endParaRPr>
          </a:p>
          <a:p>
            <a:r>
              <a:rPr lang="fr-FR" sz="1400" b="1" dirty="0">
                <a:solidFill>
                  <a:schemeClr val="bg2"/>
                </a:solidFill>
                <a:latin typeface="Helvetica "/>
              </a:rPr>
              <a:t>3 - Régression linéaire, méthode ACP, k-</a:t>
            </a:r>
            <a:r>
              <a:rPr lang="fr-FR" sz="1400" b="1" dirty="0" err="1">
                <a:solidFill>
                  <a:schemeClr val="bg2"/>
                </a:solidFill>
                <a:latin typeface="Helvetica "/>
              </a:rPr>
              <a:t>means</a:t>
            </a:r>
            <a:r>
              <a:rPr lang="fr-FR" sz="1400" b="1" dirty="0">
                <a:solidFill>
                  <a:schemeClr val="bg2"/>
                </a:solidFill>
                <a:latin typeface="Helvetica "/>
              </a:rPr>
              <a:t>, régression logistique et analyse prédictive </a:t>
            </a:r>
          </a:p>
          <a:p>
            <a:r>
              <a:rPr lang="fr-FR" sz="1400" b="1" dirty="0">
                <a:solidFill>
                  <a:schemeClr val="bg2"/>
                </a:solidFill>
                <a:latin typeface="Helvetica "/>
              </a:rPr>
              <a:t> </a:t>
            </a:r>
          </a:p>
          <a:p>
            <a:r>
              <a:rPr lang="fr-FR" sz="1400" b="1" dirty="0">
                <a:solidFill>
                  <a:schemeClr val="bg2"/>
                </a:solidFill>
                <a:latin typeface="Helvetica "/>
              </a:rPr>
              <a:t>4 - Choix du modèle d’algorithme retenu</a:t>
            </a:r>
          </a:p>
          <a:p>
            <a:endParaRPr lang="fr-FR" sz="1400" b="1" dirty="0">
              <a:solidFill>
                <a:schemeClr val="bg2"/>
              </a:solidFill>
              <a:latin typeface="Helvetica "/>
            </a:endParaRPr>
          </a:p>
          <a:p>
            <a:r>
              <a:rPr lang="fr-FR" sz="1400" b="1" dirty="0">
                <a:solidFill>
                  <a:schemeClr val="bg2"/>
                </a:solidFill>
                <a:latin typeface="Helvetica "/>
              </a:rPr>
              <a:t>5 - Conclusion</a:t>
            </a:r>
          </a:p>
        </p:txBody>
      </p:sp>
    </p:spTree>
    <p:extLst>
      <p:ext uri="{BB962C8B-B14F-4D97-AF65-F5344CB8AC3E}">
        <p14:creationId xmlns:p14="http://schemas.microsoft.com/office/powerpoint/2010/main" val="1777414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exploratoire des données : nombre de classes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20</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9" name="ZoneTexte 8">
            <a:extLst>
              <a:ext uri="{FF2B5EF4-FFF2-40B4-BE49-F238E27FC236}">
                <a16:creationId xmlns:a16="http://schemas.microsoft.com/office/drawing/2014/main" id="{EFA6C9BE-6151-42E4-8BBB-40EBF8A52017}"/>
              </a:ext>
            </a:extLst>
          </p:cNvPr>
          <p:cNvSpPr txBox="1"/>
          <p:nvPr/>
        </p:nvSpPr>
        <p:spPr>
          <a:xfrm>
            <a:off x="287518" y="6054166"/>
            <a:ext cx="8140341" cy="830997"/>
          </a:xfrm>
          <a:prstGeom prst="rect">
            <a:avLst/>
          </a:prstGeom>
          <a:noFill/>
        </p:spPr>
        <p:txBody>
          <a:bodyPr wrap="square">
            <a:spAutoFit/>
          </a:bodyPr>
          <a:lstStyle/>
          <a:p>
            <a:pPr marL="285750" indent="-285750">
              <a:buFont typeface="Wingdings" panose="05000000000000000000" pitchFamily="2" charset="2"/>
              <a:buChar char="Ø"/>
            </a:pPr>
            <a:r>
              <a:rPr lang="fr-FR" sz="1200" dirty="0">
                <a:solidFill>
                  <a:schemeClr val="bg2"/>
                </a:solidFill>
                <a:latin typeface="Helvetica "/>
              </a:rPr>
              <a:t>Le cluster 1 regroupe 500 billets (proche du nb de faux billets de 500</a:t>
            </a:r>
          </a:p>
          <a:p>
            <a:pPr marL="285750" indent="-285750">
              <a:buFont typeface="Wingdings" panose="05000000000000000000" pitchFamily="2" charset="2"/>
              <a:buChar char="Ø"/>
            </a:pPr>
            <a:endParaRPr lang="fr-FR" sz="1200" dirty="0">
              <a:solidFill>
                <a:schemeClr val="bg2"/>
              </a:solidFill>
              <a:latin typeface="Helvetica "/>
            </a:endParaRPr>
          </a:p>
          <a:p>
            <a:pPr marL="285750" indent="-285750">
              <a:buFont typeface="Wingdings" panose="05000000000000000000" pitchFamily="2" charset="2"/>
              <a:buChar char="Ø"/>
            </a:pPr>
            <a:r>
              <a:rPr lang="fr-FR" sz="1200" dirty="0">
                <a:solidFill>
                  <a:schemeClr val="bg2"/>
                </a:solidFill>
                <a:latin typeface="Helvetica "/>
              </a:rPr>
              <a:t>Le cluster 2 regroupe 1000 billets (proche du nb de vrai billet de 1000.</a:t>
            </a:r>
          </a:p>
          <a:p>
            <a:pPr marL="285750" indent="-285750">
              <a:buFont typeface="Wingdings" panose="05000000000000000000" pitchFamily="2" charset="2"/>
              <a:buChar char="Ø"/>
            </a:pPr>
            <a:endParaRPr lang="fr-FR" sz="1200" dirty="0">
              <a:solidFill>
                <a:schemeClr val="bg2"/>
              </a:solidFill>
              <a:latin typeface="Helvetica "/>
            </a:endParaRPr>
          </a:p>
        </p:txBody>
      </p:sp>
      <p:sp>
        <p:nvSpPr>
          <p:cNvPr id="5" name="ZoneTexte 4">
            <a:extLst>
              <a:ext uri="{FF2B5EF4-FFF2-40B4-BE49-F238E27FC236}">
                <a16:creationId xmlns:a16="http://schemas.microsoft.com/office/drawing/2014/main" id="{AA5D407C-59DD-4FA0-8950-3592B806ED9A}"/>
              </a:ext>
            </a:extLst>
          </p:cNvPr>
          <p:cNvSpPr txBox="1"/>
          <p:nvPr/>
        </p:nvSpPr>
        <p:spPr>
          <a:xfrm>
            <a:off x="504751" y="1166395"/>
            <a:ext cx="7801049" cy="276999"/>
          </a:xfrm>
          <a:prstGeom prst="rect">
            <a:avLst/>
          </a:prstGeom>
          <a:noFill/>
        </p:spPr>
        <p:txBody>
          <a:bodyPr wrap="square" rtlCol="0">
            <a:spAutoFit/>
          </a:bodyPr>
          <a:lstStyle/>
          <a:p>
            <a:pPr marL="171450" indent="-171450">
              <a:buFont typeface="Wingdings" panose="05000000000000000000" pitchFamily="2" charset="2"/>
              <a:buChar char="Ø"/>
            </a:pPr>
            <a:r>
              <a:rPr lang="fr-FR" sz="1200" b="0" i="0" dirty="0">
                <a:solidFill>
                  <a:schemeClr val="bg2"/>
                </a:solidFill>
                <a:effectLst/>
                <a:latin typeface="Helvetica "/>
              </a:rPr>
              <a:t>Je décider d’utiliser 2 clusters en anticipant qu’ils correspondront aux vrais / faux billets</a:t>
            </a:r>
            <a:endParaRPr lang="fr-FR" sz="1200" dirty="0">
              <a:solidFill>
                <a:schemeClr val="bg2"/>
              </a:solidFill>
              <a:latin typeface="Helvetica "/>
            </a:endParaRPr>
          </a:p>
        </p:txBody>
      </p:sp>
      <p:pic>
        <p:nvPicPr>
          <p:cNvPr id="4" name="Image 3">
            <a:extLst>
              <a:ext uri="{FF2B5EF4-FFF2-40B4-BE49-F238E27FC236}">
                <a16:creationId xmlns:a16="http://schemas.microsoft.com/office/drawing/2014/main" id="{7A3E9318-98D0-45A6-864C-F06853D67EF1}"/>
              </a:ext>
            </a:extLst>
          </p:cNvPr>
          <p:cNvPicPr>
            <a:picLocks noChangeAspect="1"/>
          </p:cNvPicPr>
          <p:nvPr/>
        </p:nvPicPr>
        <p:blipFill>
          <a:blip r:embed="rId3"/>
          <a:stretch>
            <a:fillRect/>
          </a:stretch>
        </p:blipFill>
        <p:spPr>
          <a:xfrm>
            <a:off x="304904" y="1443394"/>
            <a:ext cx="4127837" cy="4357769"/>
          </a:xfrm>
          <a:prstGeom prst="rect">
            <a:avLst/>
          </a:prstGeom>
        </p:spPr>
      </p:pic>
      <p:pic>
        <p:nvPicPr>
          <p:cNvPr id="11" name="Image 10">
            <a:extLst>
              <a:ext uri="{FF2B5EF4-FFF2-40B4-BE49-F238E27FC236}">
                <a16:creationId xmlns:a16="http://schemas.microsoft.com/office/drawing/2014/main" id="{65948DD6-1105-4B2C-AE6A-A9F4CFB94516}"/>
              </a:ext>
            </a:extLst>
          </p:cNvPr>
          <p:cNvPicPr>
            <a:picLocks noChangeAspect="1"/>
          </p:cNvPicPr>
          <p:nvPr/>
        </p:nvPicPr>
        <p:blipFill>
          <a:blip r:embed="rId4"/>
          <a:stretch>
            <a:fillRect/>
          </a:stretch>
        </p:blipFill>
        <p:spPr>
          <a:xfrm>
            <a:off x="4620242" y="1465032"/>
            <a:ext cx="4176406" cy="2350385"/>
          </a:xfrm>
          <a:prstGeom prst="rect">
            <a:avLst/>
          </a:prstGeom>
        </p:spPr>
      </p:pic>
    </p:spTree>
    <p:extLst>
      <p:ext uri="{BB962C8B-B14F-4D97-AF65-F5344CB8AC3E}">
        <p14:creationId xmlns:p14="http://schemas.microsoft.com/office/powerpoint/2010/main" val="1908718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exploratoire des données : centroïdes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21</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11" name="ZoneTexte 10">
            <a:extLst>
              <a:ext uri="{FF2B5EF4-FFF2-40B4-BE49-F238E27FC236}">
                <a16:creationId xmlns:a16="http://schemas.microsoft.com/office/drawing/2014/main" id="{F01546C0-1C58-411E-92B3-7537E0DC2395}"/>
              </a:ext>
            </a:extLst>
          </p:cNvPr>
          <p:cNvSpPr txBox="1"/>
          <p:nvPr/>
        </p:nvSpPr>
        <p:spPr>
          <a:xfrm>
            <a:off x="409490" y="5555167"/>
            <a:ext cx="8130743" cy="830997"/>
          </a:xfrm>
          <a:prstGeom prst="rect">
            <a:avLst/>
          </a:prstGeom>
          <a:noFill/>
        </p:spPr>
        <p:txBody>
          <a:bodyPr wrap="square" rtlCol="0">
            <a:spAutoFit/>
          </a:bodyPr>
          <a:lstStyle/>
          <a:p>
            <a:pPr marL="171450" indent="-171450" algn="just">
              <a:buFont typeface="Wingdings" panose="05000000000000000000" pitchFamily="2" charset="2"/>
              <a:buChar char="Ø"/>
            </a:pPr>
            <a:r>
              <a:rPr lang="fr-FR" sz="1200" dirty="0">
                <a:solidFill>
                  <a:schemeClr val="bg2"/>
                </a:solidFill>
                <a:latin typeface="Helvetica "/>
              </a:rPr>
              <a:t>Le nombre de classes est ici de 2 groupes bien distinct en 2 couleurs différents sur le premier graphique.</a:t>
            </a:r>
          </a:p>
          <a:p>
            <a:pPr marL="171450" indent="-171450" algn="just">
              <a:buFont typeface="Wingdings" panose="05000000000000000000" pitchFamily="2" charset="2"/>
              <a:buChar char="Ø"/>
            </a:pPr>
            <a:endParaRPr lang="fr-FR" sz="1200" dirty="0">
              <a:solidFill>
                <a:schemeClr val="bg2"/>
              </a:solidFill>
              <a:latin typeface="Helvetica "/>
            </a:endParaRPr>
          </a:p>
          <a:p>
            <a:pPr marL="171450" indent="-171450" algn="just">
              <a:buFont typeface="Wingdings" panose="05000000000000000000" pitchFamily="2" charset="2"/>
              <a:buChar char="Ø"/>
            </a:pPr>
            <a:r>
              <a:rPr lang="fr-FR" sz="1200" dirty="0">
                <a:solidFill>
                  <a:schemeClr val="bg2"/>
                </a:solidFill>
                <a:latin typeface="Helvetica "/>
              </a:rPr>
              <a:t>Le deuxième graphique caractérise les centroïdes de ces 2 classes.</a:t>
            </a:r>
          </a:p>
          <a:p>
            <a:pPr marL="171450" indent="-171450" algn="just">
              <a:buFont typeface="Wingdings" panose="05000000000000000000" pitchFamily="2" charset="2"/>
              <a:buChar char="Ø"/>
            </a:pPr>
            <a:endParaRPr lang="fr-FR" sz="1200" dirty="0">
              <a:solidFill>
                <a:schemeClr val="bg2"/>
              </a:solidFill>
              <a:latin typeface="Helvetica "/>
            </a:endParaRPr>
          </a:p>
        </p:txBody>
      </p:sp>
      <p:pic>
        <p:nvPicPr>
          <p:cNvPr id="4" name="Image 3">
            <a:extLst>
              <a:ext uri="{FF2B5EF4-FFF2-40B4-BE49-F238E27FC236}">
                <a16:creationId xmlns:a16="http://schemas.microsoft.com/office/drawing/2014/main" id="{18870D8B-32E3-4386-ABF0-1A9EDC7F61A1}"/>
              </a:ext>
            </a:extLst>
          </p:cNvPr>
          <p:cNvPicPr>
            <a:picLocks noChangeAspect="1"/>
          </p:cNvPicPr>
          <p:nvPr/>
        </p:nvPicPr>
        <p:blipFill>
          <a:blip r:embed="rId3"/>
          <a:stretch>
            <a:fillRect/>
          </a:stretch>
        </p:blipFill>
        <p:spPr>
          <a:xfrm>
            <a:off x="409490" y="1188744"/>
            <a:ext cx="4622430" cy="3227070"/>
          </a:xfrm>
          <a:prstGeom prst="rect">
            <a:avLst/>
          </a:prstGeom>
        </p:spPr>
      </p:pic>
      <p:pic>
        <p:nvPicPr>
          <p:cNvPr id="8" name="Image 7">
            <a:extLst>
              <a:ext uri="{FF2B5EF4-FFF2-40B4-BE49-F238E27FC236}">
                <a16:creationId xmlns:a16="http://schemas.microsoft.com/office/drawing/2014/main" id="{D5F8247A-78CA-47D2-9FE7-0DAE8534425C}"/>
              </a:ext>
            </a:extLst>
          </p:cNvPr>
          <p:cNvPicPr>
            <a:picLocks noChangeAspect="1"/>
          </p:cNvPicPr>
          <p:nvPr/>
        </p:nvPicPr>
        <p:blipFill>
          <a:blip r:embed="rId4"/>
          <a:stretch>
            <a:fillRect/>
          </a:stretch>
        </p:blipFill>
        <p:spPr>
          <a:xfrm>
            <a:off x="5237863" y="1188744"/>
            <a:ext cx="3336225" cy="4150884"/>
          </a:xfrm>
          <a:prstGeom prst="rect">
            <a:avLst/>
          </a:prstGeom>
        </p:spPr>
      </p:pic>
    </p:spTree>
    <p:extLst>
      <p:ext uri="{BB962C8B-B14F-4D97-AF65-F5344CB8AC3E}">
        <p14:creationId xmlns:p14="http://schemas.microsoft.com/office/powerpoint/2010/main" val="836132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exploratoire des données : k-</a:t>
            </a:r>
            <a:r>
              <a:rPr lang="fr-FR" altLang="fr-FR" sz="1800" b="1" dirty="0" err="1">
                <a:latin typeface="Helvetica "/>
              </a:rPr>
              <a:t>means</a:t>
            </a:r>
            <a:endParaRPr lang="fr-FR" altLang="fr-FR" sz="1800" b="1" dirty="0">
              <a:latin typeface="Helvetica "/>
            </a:endParaRP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22</a:t>
            </a:fld>
            <a:endParaRPr lang="fr-FR" altLang="fr-FR" sz="1400" dirty="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14" name="ZoneTexte 13">
            <a:extLst>
              <a:ext uri="{FF2B5EF4-FFF2-40B4-BE49-F238E27FC236}">
                <a16:creationId xmlns:a16="http://schemas.microsoft.com/office/drawing/2014/main" id="{6E67994C-3C96-487E-8F33-253614944AE2}"/>
              </a:ext>
            </a:extLst>
          </p:cNvPr>
          <p:cNvSpPr txBox="1"/>
          <p:nvPr/>
        </p:nvSpPr>
        <p:spPr>
          <a:xfrm>
            <a:off x="188197" y="5386276"/>
            <a:ext cx="4572000" cy="1200329"/>
          </a:xfrm>
          <a:prstGeom prst="rect">
            <a:avLst/>
          </a:prstGeom>
          <a:noFill/>
        </p:spPr>
        <p:txBody>
          <a:bodyPr wrap="square">
            <a:spAutoFit/>
          </a:bodyPr>
          <a:lstStyle/>
          <a:p>
            <a:pPr marL="285750" indent="-285750">
              <a:buFont typeface="Wingdings" panose="05000000000000000000" pitchFamily="2" charset="2"/>
              <a:buChar char="Ø"/>
            </a:pPr>
            <a:r>
              <a:rPr lang="fr-FR" sz="1200" dirty="0">
                <a:solidFill>
                  <a:schemeClr val="bg2"/>
                </a:solidFill>
                <a:latin typeface="Helvetica "/>
              </a:rPr>
              <a:t>Le cluster 0 (faux billets) est de 491 billets (proche du nombre de faux billets 500).</a:t>
            </a:r>
          </a:p>
          <a:p>
            <a:pPr marL="285750" indent="-285750">
              <a:buFont typeface="Wingdings" panose="05000000000000000000" pitchFamily="2" charset="2"/>
              <a:buChar char="Ø"/>
            </a:pPr>
            <a:endParaRPr lang="fr-FR" sz="1200" dirty="0">
              <a:solidFill>
                <a:schemeClr val="bg2"/>
              </a:solidFill>
              <a:latin typeface="Helvetica "/>
            </a:endParaRPr>
          </a:p>
          <a:p>
            <a:pPr marL="285750" indent="-285750">
              <a:buFont typeface="Wingdings" panose="05000000000000000000" pitchFamily="2" charset="2"/>
              <a:buChar char="Ø"/>
            </a:pPr>
            <a:r>
              <a:rPr lang="fr-FR" sz="1200" dirty="0">
                <a:solidFill>
                  <a:schemeClr val="bg2"/>
                </a:solidFill>
                <a:latin typeface="Helvetica "/>
              </a:rPr>
              <a:t>Le cluster 1 (vrai billets) est de 1009 billets (proche du nb de vrai billets de 1000).</a:t>
            </a:r>
          </a:p>
          <a:p>
            <a:pPr marL="285750" indent="-285750">
              <a:buFont typeface="Wingdings" panose="05000000000000000000" pitchFamily="2" charset="2"/>
              <a:buChar char="Ø"/>
            </a:pPr>
            <a:endParaRPr lang="fr-FR" sz="1200" dirty="0">
              <a:solidFill>
                <a:srgbClr val="FF0000"/>
              </a:solidFill>
              <a:latin typeface="Helvetica "/>
            </a:endParaRPr>
          </a:p>
        </p:txBody>
      </p:sp>
      <p:pic>
        <p:nvPicPr>
          <p:cNvPr id="4" name="Image 3">
            <a:extLst>
              <a:ext uri="{FF2B5EF4-FFF2-40B4-BE49-F238E27FC236}">
                <a16:creationId xmlns:a16="http://schemas.microsoft.com/office/drawing/2014/main" id="{4E40426D-344C-4214-B307-0DDD0DB57681}"/>
              </a:ext>
            </a:extLst>
          </p:cNvPr>
          <p:cNvPicPr>
            <a:picLocks noChangeAspect="1"/>
          </p:cNvPicPr>
          <p:nvPr/>
        </p:nvPicPr>
        <p:blipFill>
          <a:blip r:embed="rId3"/>
          <a:stretch>
            <a:fillRect/>
          </a:stretch>
        </p:blipFill>
        <p:spPr>
          <a:xfrm>
            <a:off x="360218" y="1004802"/>
            <a:ext cx="3352800" cy="3347136"/>
          </a:xfrm>
          <a:prstGeom prst="rect">
            <a:avLst/>
          </a:prstGeom>
        </p:spPr>
      </p:pic>
      <p:pic>
        <p:nvPicPr>
          <p:cNvPr id="6" name="Image 5">
            <a:extLst>
              <a:ext uri="{FF2B5EF4-FFF2-40B4-BE49-F238E27FC236}">
                <a16:creationId xmlns:a16="http://schemas.microsoft.com/office/drawing/2014/main" id="{983A1D38-B598-4F63-A68B-F98D6DD00B4F}"/>
              </a:ext>
            </a:extLst>
          </p:cNvPr>
          <p:cNvPicPr>
            <a:picLocks noChangeAspect="1"/>
          </p:cNvPicPr>
          <p:nvPr/>
        </p:nvPicPr>
        <p:blipFill>
          <a:blip r:embed="rId4"/>
          <a:stretch>
            <a:fillRect/>
          </a:stretch>
        </p:blipFill>
        <p:spPr>
          <a:xfrm>
            <a:off x="4966205" y="961425"/>
            <a:ext cx="3352800" cy="4310743"/>
          </a:xfrm>
          <a:prstGeom prst="rect">
            <a:avLst/>
          </a:prstGeom>
        </p:spPr>
      </p:pic>
      <p:pic>
        <p:nvPicPr>
          <p:cNvPr id="10" name="Image 9">
            <a:extLst>
              <a:ext uri="{FF2B5EF4-FFF2-40B4-BE49-F238E27FC236}">
                <a16:creationId xmlns:a16="http://schemas.microsoft.com/office/drawing/2014/main" id="{3EC88CD6-E85C-43D6-9F70-6D6ADFED03EE}"/>
              </a:ext>
            </a:extLst>
          </p:cNvPr>
          <p:cNvPicPr>
            <a:picLocks noChangeAspect="1"/>
          </p:cNvPicPr>
          <p:nvPr/>
        </p:nvPicPr>
        <p:blipFill>
          <a:blip r:embed="rId5"/>
          <a:stretch>
            <a:fillRect/>
          </a:stretch>
        </p:blipFill>
        <p:spPr>
          <a:xfrm>
            <a:off x="4760197" y="5578556"/>
            <a:ext cx="4067611" cy="866612"/>
          </a:xfrm>
          <a:prstGeom prst="rect">
            <a:avLst/>
          </a:prstGeom>
        </p:spPr>
      </p:pic>
    </p:spTree>
    <p:extLst>
      <p:ext uri="{BB962C8B-B14F-4D97-AF65-F5344CB8AC3E}">
        <p14:creationId xmlns:p14="http://schemas.microsoft.com/office/powerpoint/2010/main" val="3053993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exploratoire des données : ACP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23</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12" name="ZoneTexte 11">
            <a:extLst>
              <a:ext uri="{FF2B5EF4-FFF2-40B4-BE49-F238E27FC236}">
                <a16:creationId xmlns:a16="http://schemas.microsoft.com/office/drawing/2014/main" id="{EDE4E4F2-361B-402C-A630-D40663D31EF6}"/>
              </a:ext>
            </a:extLst>
          </p:cNvPr>
          <p:cNvSpPr txBox="1"/>
          <p:nvPr/>
        </p:nvSpPr>
        <p:spPr>
          <a:xfrm>
            <a:off x="3822032" y="4432661"/>
            <a:ext cx="5171155" cy="1169551"/>
          </a:xfrm>
          <a:prstGeom prst="rect">
            <a:avLst/>
          </a:prstGeom>
          <a:noFill/>
        </p:spPr>
        <p:txBody>
          <a:bodyPr wrap="square" rtlCol="0">
            <a:spAutoFit/>
          </a:bodyPr>
          <a:lstStyle/>
          <a:p>
            <a:pPr marL="285750" indent="-285750" algn="just">
              <a:buFont typeface="Wingdings" panose="05000000000000000000" pitchFamily="2" charset="2"/>
              <a:buChar char="Ø"/>
            </a:pPr>
            <a:r>
              <a:rPr lang="fr-FR" sz="1000" dirty="0">
                <a:solidFill>
                  <a:schemeClr val="bg2"/>
                </a:solidFill>
                <a:latin typeface="Helvetica "/>
              </a:rPr>
              <a:t>Avec l’ACP, nous remarquons bien 2 groupes centroïdes bien distincts.</a:t>
            </a:r>
          </a:p>
          <a:p>
            <a:pPr marL="285750" indent="-285750" algn="just">
              <a:buFont typeface="Wingdings" panose="05000000000000000000" pitchFamily="2" charset="2"/>
              <a:buChar char="Ø"/>
            </a:pPr>
            <a:endParaRPr lang="fr-FR" sz="1000" dirty="0">
              <a:solidFill>
                <a:schemeClr val="bg2"/>
              </a:solidFill>
              <a:latin typeface="Helvetica "/>
            </a:endParaRPr>
          </a:p>
          <a:p>
            <a:pPr marL="285750" indent="-285750" algn="just">
              <a:buFont typeface="Wingdings" panose="05000000000000000000" pitchFamily="2" charset="2"/>
              <a:buChar char="Ø"/>
            </a:pPr>
            <a:r>
              <a:rPr lang="fr-FR" sz="1000" dirty="0">
                <a:solidFill>
                  <a:schemeClr val="bg2"/>
                </a:solidFill>
                <a:latin typeface="Helvetica "/>
              </a:rPr>
              <a:t>Les point bleus représentent les vrais billets  et les points oranges </a:t>
            </a:r>
          </a:p>
          <a:p>
            <a:pPr algn="just"/>
            <a:r>
              <a:rPr lang="fr-FR" sz="1000" dirty="0">
                <a:solidFill>
                  <a:schemeClr val="bg2"/>
                </a:solidFill>
                <a:latin typeface="Helvetica "/>
              </a:rPr>
              <a:t>         représentent les faux billets .</a:t>
            </a:r>
          </a:p>
          <a:p>
            <a:pPr algn="just"/>
            <a:endParaRPr lang="fr-FR" sz="1000" dirty="0">
              <a:solidFill>
                <a:schemeClr val="bg2"/>
              </a:solidFill>
              <a:latin typeface="Helvetica "/>
            </a:endParaRPr>
          </a:p>
          <a:p>
            <a:pPr marL="285750" indent="-285750" algn="just">
              <a:buFont typeface="Wingdings" panose="05000000000000000000" pitchFamily="2" charset="2"/>
              <a:buChar char="Ø"/>
            </a:pPr>
            <a:r>
              <a:rPr lang="fr-FR" sz="1000" dirty="0">
                <a:solidFill>
                  <a:schemeClr val="bg2"/>
                </a:solidFill>
                <a:latin typeface="Helvetica "/>
              </a:rPr>
              <a:t>Nous pouvons remarquer aussi que quelques points qui peuvent se chevaucher  au niveau de l’axe central.</a:t>
            </a:r>
          </a:p>
        </p:txBody>
      </p:sp>
      <p:pic>
        <p:nvPicPr>
          <p:cNvPr id="5" name="Image 4">
            <a:extLst>
              <a:ext uri="{FF2B5EF4-FFF2-40B4-BE49-F238E27FC236}">
                <a16:creationId xmlns:a16="http://schemas.microsoft.com/office/drawing/2014/main" id="{1DCEBC10-01C5-4823-BE29-9EA9E7035751}"/>
              </a:ext>
            </a:extLst>
          </p:cNvPr>
          <p:cNvPicPr>
            <a:picLocks noChangeAspect="1"/>
          </p:cNvPicPr>
          <p:nvPr/>
        </p:nvPicPr>
        <p:blipFill>
          <a:blip r:embed="rId3"/>
          <a:stretch>
            <a:fillRect/>
          </a:stretch>
        </p:blipFill>
        <p:spPr>
          <a:xfrm>
            <a:off x="555395" y="1129579"/>
            <a:ext cx="3197683" cy="5361709"/>
          </a:xfrm>
          <a:prstGeom prst="rect">
            <a:avLst/>
          </a:prstGeom>
        </p:spPr>
      </p:pic>
      <p:pic>
        <p:nvPicPr>
          <p:cNvPr id="8" name="Image 7">
            <a:extLst>
              <a:ext uri="{FF2B5EF4-FFF2-40B4-BE49-F238E27FC236}">
                <a16:creationId xmlns:a16="http://schemas.microsoft.com/office/drawing/2014/main" id="{3F8C41E0-15D2-4F0E-8845-677F826A3999}"/>
              </a:ext>
            </a:extLst>
          </p:cNvPr>
          <p:cNvPicPr>
            <a:picLocks noChangeAspect="1"/>
          </p:cNvPicPr>
          <p:nvPr/>
        </p:nvPicPr>
        <p:blipFill>
          <a:blip r:embed="rId4"/>
          <a:stretch>
            <a:fillRect/>
          </a:stretch>
        </p:blipFill>
        <p:spPr>
          <a:xfrm>
            <a:off x="4255024" y="1172586"/>
            <a:ext cx="4113121" cy="3129828"/>
          </a:xfrm>
          <a:prstGeom prst="rect">
            <a:avLst/>
          </a:prstGeom>
        </p:spPr>
      </p:pic>
    </p:spTree>
    <p:extLst>
      <p:ext uri="{BB962C8B-B14F-4D97-AF65-F5344CB8AC3E}">
        <p14:creationId xmlns:p14="http://schemas.microsoft.com/office/powerpoint/2010/main" val="1040154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exploratoire des données : association de clusters trouvés et billets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24</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6" name="ZoneTexte 5">
            <a:extLst>
              <a:ext uri="{FF2B5EF4-FFF2-40B4-BE49-F238E27FC236}">
                <a16:creationId xmlns:a16="http://schemas.microsoft.com/office/drawing/2014/main" id="{3062311F-54A2-4537-9063-E2F216437E8D}"/>
              </a:ext>
            </a:extLst>
          </p:cNvPr>
          <p:cNvSpPr txBox="1"/>
          <p:nvPr/>
        </p:nvSpPr>
        <p:spPr>
          <a:xfrm>
            <a:off x="775854" y="1241278"/>
            <a:ext cx="7245927" cy="338554"/>
          </a:xfrm>
          <a:prstGeom prst="rect">
            <a:avLst/>
          </a:prstGeom>
          <a:noFill/>
        </p:spPr>
        <p:txBody>
          <a:bodyPr wrap="square" rtlCol="0">
            <a:spAutoFit/>
          </a:bodyPr>
          <a:lstStyle/>
          <a:p>
            <a:pPr marL="285750" indent="-285750">
              <a:buFont typeface="Wingdings" panose="05000000000000000000" pitchFamily="2" charset="2"/>
              <a:buChar char="Ø"/>
            </a:pPr>
            <a:r>
              <a:rPr lang="fr-FR" dirty="0">
                <a:solidFill>
                  <a:schemeClr val="bg2"/>
                </a:solidFill>
                <a:latin typeface="Helvetica "/>
              </a:rPr>
              <a:t>Tableau d’</a:t>
            </a:r>
            <a:r>
              <a:rPr lang="fr-FR" b="0" i="0" dirty="0">
                <a:solidFill>
                  <a:schemeClr val="bg2"/>
                </a:solidFill>
                <a:effectLst/>
                <a:latin typeface="Helvetica "/>
              </a:rPr>
              <a:t>association entre les clusters trouvés et les classes de billets</a:t>
            </a:r>
            <a:endParaRPr lang="fr-FR" dirty="0">
              <a:solidFill>
                <a:schemeClr val="bg2"/>
              </a:solidFill>
              <a:latin typeface="Helvetica "/>
            </a:endParaRPr>
          </a:p>
        </p:txBody>
      </p:sp>
      <p:pic>
        <p:nvPicPr>
          <p:cNvPr id="12" name="Image 11">
            <a:extLst>
              <a:ext uri="{FF2B5EF4-FFF2-40B4-BE49-F238E27FC236}">
                <a16:creationId xmlns:a16="http://schemas.microsoft.com/office/drawing/2014/main" id="{FFAB911B-D530-46EE-8A23-EE3515FFF687}"/>
              </a:ext>
            </a:extLst>
          </p:cNvPr>
          <p:cNvPicPr>
            <a:picLocks noChangeAspect="1"/>
          </p:cNvPicPr>
          <p:nvPr/>
        </p:nvPicPr>
        <p:blipFill>
          <a:blip r:embed="rId3"/>
          <a:stretch>
            <a:fillRect/>
          </a:stretch>
        </p:blipFill>
        <p:spPr>
          <a:xfrm>
            <a:off x="2685618" y="1886220"/>
            <a:ext cx="2516764" cy="4285870"/>
          </a:xfrm>
          <a:prstGeom prst="rect">
            <a:avLst/>
          </a:prstGeom>
        </p:spPr>
      </p:pic>
    </p:spTree>
    <p:extLst>
      <p:ext uri="{BB962C8B-B14F-4D97-AF65-F5344CB8AC3E}">
        <p14:creationId xmlns:p14="http://schemas.microsoft.com/office/powerpoint/2010/main" val="3329145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Test de justesse k-</a:t>
            </a:r>
            <a:r>
              <a:rPr lang="fr-FR" altLang="fr-FR" sz="1800" b="1" dirty="0" err="1">
                <a:latin typeface="Helvetica "/>
              </a:rPr>
              <a:t>means</a:t>
            </a:r>
            <a:r>
              <a:rPr lang="fr-FR" altLang="fr-FR" sz="1800" b="1" dirty="0">
                <a:latin typeface="Helvetica "/>
              </a:rPr>
              <a:t> et taux de succès de la méthode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25</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18" name="ZoneTexte 17">
            <a:extLst>
              <a:ext uri="{FF2B5EF4-FFF2-40B4-BE49-F238E27FC236}">
                <a16:creationId xmlns:a16="http://schemas.microsoft.com/office/drawing/2014/main" id="{97155FE7-5A0B-4BAC-89E7-474F5E2F7A02}"/>
              </a:ext>
            </a:extLst>
          </p:cNvPr>
          <p:cNvSpPr txBox="1"/>
          <p:nvPr/>
        </p:nvSpPr>
        <p:spPr>
          <a:xfrm>
            <a:off x="4506121" y="5550197"/>
            <a:ext cx="4487067" cy="461665"/>
          </a:xfrm>
          <a:prstGeom prst="rect">
            <a:avLst/>
          </a:prstGeom>
          <a:noFill/>
        </p:spPr>
        <p:txBody>
          <a:bodyPr wrap="square" rtlCol="0">
            <a:spAutoFit/>
          </a:bodyPr>
          <a:lstStyle/>
          <a:p>
            <a:pPr marL="285750" indent="-285750">
              <a:buFont typeface="Wingdings" panose="05000000000000000000" pitchFamily="2" charset="2"/>
              <a:buChar char="Ø"/>
            </a:pPr>
            <a:r>
              <a:rPr lang="fr-FR" altLang="fr-FR" sz="1200" dirty="0">
                <a:solidFill>
                  <a:schemeClr val="bg2"/>
                </a:solidFill>
                <a:latin typeface="Helvetica "/>
              </a:rPr>
              <a:t>Le taux de succès de la méthode de clustering est de 99,4%.</a:t>
            </a:r>
            <a:endParaRPr lang="fr-FR" sz="1200" dirty="0">
              <a:solidFill>
                <a:schemeClr val="bg2"/>
              </a:solidFill>
            </a:endParaRPr>
          </a:p>
        </p:txBody>
      </p:sp>
      <p:pic>
        <p:nvPicPr>
          <p:cNvPr id="4" name="Image 3">
            <a:extLst>
              <a:ext uri="{FF2B5EF4-FFF2-40B4-BE49-F238E27FC236}">
                <a16:creationId xmlns:a16="http://schemas.microsoft.com/office/drawing/2014/main" id="{3A67D1C9-DC7C-4573-B81A-5DC1DDF1B0A6}"/>
              </a:ext>
            </a:extLst>
          </p:cNvPr>
          <p:cNvPicPr>
            <a:picLocks noChangeAspect="1"/>
          </p:cNvPicPr>
          <p:nvPr/>
        </p:nvPicPr>
        <p:blipFill>
          <a:blip r:embed="rId3"/>
          <a:stretch>
            <a:fillRect/>
          </a:stretch>
        </p:blipFill>
        <p:spPr>
          <a:xfrm>
            <a:off x="541694" y="1103653"/>
            <a:ext cx="3878985" cy="1718396"/>
          </a:xfrm>
          <a:prstGeom prst="rect">
            <a:avLst/>
          </a:prstGeom>
        </p:spPr>
      </p:pic>
      <p:pic>
        <p:nvPicPr>
          <p:cNvPr id="8" name="Image 7">
            <a:extLst>
              <a:ext uri="{FF2B5EF4-FFF2-40B4-BE49-F238E27FC236}">
                <a16:creationId xmlns:a16="http://schemas.microsoft.com/office/drawing/2014/main" id="{B7411B51-62B7-474A-A3AB-6EB9E654841F}"/>
              </a:ext>
            </a:extLst>
          </p:cNvPr>
          <p:cNvPicPr>
            <a:picLocks noChangeAspect="1"/>
          </p:cNvPicPr>
          <p:nvPr/>
        </p:nvPicPr>
        <p:blipFill>
          <a:blip r:embed="rId4"/>
          <a:stretch>
            <a:fillRect/>
          </a:stretch>
        </p:blipFill>
        <p:spPr>
          <a:xfrm>
            <a:off x="622588" y="2822049"/>
            <a:ext cx="1256303" cy="2160371"/>
          </a:xfrm>
          <a:prstGeom prst="rect">
            <a:avLst/>
          </a:prstGeom>
        </p:spPr>
      </p:pic>
      <p:pic>
        <p:nvPicPr>
          <p:cNvPr id="11" name="Image 10">
            <a:extLst>
              <a:ext uri="{FF2B5EF4-FFF2-40B4-BE49-F238E27FC236}">
                <a16:creationId xmlns:a16="http://schemas.microsoft.com/office/drawing/2014/main" id="{148CFCE3-4C4A-450C-82B5-7126D1E94D29}"/>
              </a:ext>
            </a:extLst>
          </p:cNvPr>
          <p:cNvPicPr>
            <a:picLocks noChangeAspect="1"/>
          </p:cNvPicPr>
          <p:nvPr/>
        </p:nvPicPr>
        <p:blipFill>
          <a:blip r:embed="rId5"/>
          <a:stretch>
            <a:fillRect/>
          </a:stretch>
        </p:blipFill>
        <p:spPr>
          <a:xfrm>
            <a:off x="541694" y="5222376"/>
            <a:ext cx="3650673" cy="1182320"/>
          </a:xfrm>
          <a:prstGeom prst="rect">
            <a:avLst/>
          </a:prstGeom>
        </p:spPr>
      </p:pic>
    </p:spTree>
    <p:extLst>
      <p:ext uri="{BB962C8B-B14F-4D97-AF65-F5344CB8AC3E}">
        <p14:creationId xmlns:p14="http://schemas.microsoft.com/office/powerpoint/2010/main" val="3856850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Modèle k-</a:t>
            </a:r>
            <a:r>
              <a:rPr lang="fr-FR" altLang="fr-FR" sz="1800" b="1" dirty="0" err="1">
                <a:latin typeface="Helvetica "/>
              </a:rPr>
              <a:t>means</a:t>
            </a:r>
            <a:r>
              <a:rPr lang="fr-FR" altLang="fr-FR" sz="1800" b="1" dirty="0">
                <a:latin typeface="Helvetica "/>
              </a:rPr>
              <a:t> et ACP : test avec jeu de </a:t>
            </a:r>
            <a:r>
              <a:rPr lang="fr-FR" altLang="fr-FR" sz="1800" b="1" dirty="0" err="1">
                <a:latin typeface="Helvetica "/>
              </a:rPr>
              <a:t>billets_production</a:t>
            </a:r>
            <a:r>
              <a:rPr lang="fr-FR" altLang="fr-FR" sz="1800" b="1" dirty="0">
                <a:latin typeface="Helvetica "/>
              </a:rPr>
              <a:t>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26</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15" name="ZoneTexte 14">
            <a:extLst>
              <a:ext uri="{FF2B5EF4-FFF2-40B4-BE49-F238E27FC236}">
                <a16:creationId xmlns:a16="http://schemas.microsoft.com/office/drawing/2014/main" id="{1750353A-B8E8-4C0D-88EE-02034F046A68}"/>
              </a:ext>
            </a:extLst>
          </p:cNvPr>
          <p:cNvSpPr txBox="1"/>
          <p:nvPr/>
        </p:nvSpPr>
        <p:spPr>
          <a:xfrm>
            <a:off x="4415559" y="5351689"/>
            <a:ext cx="4572000" cy="461665"/>
          </a:xfrm>
          <a:prstGeom prst="rect">
            <a:avLst/>
          </a:prstGeom>
          <a:noFill/>
        </p:spPr>
        <p:txBody>
          <a:bodyPr wrap="square">
            <a:spAutoFit/>
          </a:bodyPr>
          <a:lstStyle/>
          <a:p>
            <a:pPr marL="171450" indent="-171450">
              <a:buFont typeface="Wingdings" panose="05000000000000000000" pitchFamily="2" charset="2"/>
              <a:buChar char="Ø"/>
            </a:pPr>
            <a:r>
              <a:rPr lang="fr-FR" sz="1200" dirty="0">
                <a:solidFill>
                  <a:schemeClr val="bg2"/>
                </a:solidFill>
                <a:latin typeface="Helvetica "/>
              </a:rPr>
              <a:t>Les billets de position 0,1, 2 (orange) sont faux et les billets de position 3, 4 (bleu) sont vrais.</a:t>
            </a:r>
          </a:p>
        </p:txBody>
      </p:sp>
      <p:pic>
        <p:nvPicPr>
          <p:cNvPr id="17" name="Image 16">
            <a:extLst>
              <a:ext uri="{FF2B5EF4-FFF2-40B4-BE49-F238E27FC236}">
                <a16:creationId xmlns:a16="http://schemas.microsoft.com/office/drawing/2014/main" id="{CB5F519C-8502-4CFC-846A-6F42595375A3}"/>
              </a:ext>
            </a:extLst>
          </p:cNvPr>
          <p:cNvPicPr>
            <a:picLocks noChangeAspect="1"/>
          </p:cNvPicPr>
          <p:nvPr/>
        </p:nvPicPr>
        <p:blipFill>
          <a:blip r:embed="rId3"/>
          <a:stretch>
            <a:fillRect/>
          </a:stretch>
        </p:blipFill>
        <p:spPr>
          <a:xfrm>
            <a:off x="476045" y="991252"/>
            <a:ext cx="3684112" cy="3960297"/>
          </a:xfrm>
          <a:prstGeom prst="rect">
            <a:avLst/>
          </a:prstGeom>
        </p:spPr>
      </p:pic>
      <p:pic>
        <p:nvPicPr>
          <p:cNvPr id="19" name="Image 18">
            <a:extLst>
              <a:ext uri="{FF2B5EF4-FFF2-40B4-BE49-F238E27FC236}">
                <a16:creationId xmlns:a16="http://schemas.microsoft.com/office/drawing/2014/main" id="{EA7EF0F9-EFC8-4872-A3FE-0E9B8AB23C97}"/>
              </a:ext>
            </a:extLst>
          </p:cNvPr>
          <p:cNvPicPr>
            <a:picLocks noChangeAspect="1"/>
          </p:cNvPicPr>
          <p:nvPr/>
        </p:nvPicPr>
        <p:blipFill>
          <a:blip r:embed="rId4"/>
          <a:stretch>
            <a:fillRect/>
          </a:stretch>
        </p:blipFill>
        <p:spPr>
          <a:xfrm>
            <a:off x="418711" y="4988688"/>
            <a:ext cx="2740125" cy="1689320"/>
          </a:xfrm>
          <a:prstGeom prst="rect">
            <a:avLst/>
          </a:prstGeom>
        </p:spPr>
      </p:pic>
      <p:pic>
        <p:nvPicPr>
          <p:cNvPr id="23" name="Image 22">
            <a:extLst>
              <a:ext uri="{FF2B5EF4-FFF2-40B4-BE49-F238E27FC236}">
                <a16:creationId xmlns:a16="http://schemas.microsoft.com/office/drawing/2014/main" id="{BBA1E788-2792-45A0-893C-4E82EAD484A3}"/>
              </a:ext>
            </a:extLst>
          </p:cNvPr>
          <p:cNvPicPr>
            <a:picLocks noChangeAspect="1"/>
          </p:cNvPicPr>
          <p:nvPr/>
        </p:nvPicPr>
        <p:blipFill>
          <a:blip r:embed="rId5"/>
          <a:stretch>
            <a:fillRect/>
          </a:stretch>
        </p:blipFill>
        <p:spPr>
          <a:xfrm>
            <a:off x="4415559" y="1051785"/>
            <a:ext cx="4042642" cy="1922430"/>
          </a:xfrm>
          <a:prstGeom prst="rect">
            <a:avLst/>
          </a:prstGeom>
        </p:spPr>
      </p:pic>
      <p:pic>
        <p:nvPicPr>
          <p:cNvPr id="25" name="Image 24">
            <a:extLst>
              <a:ext uri="{FF2B5EF4-FFF2-40B4-BE49-F238E27FC236}">
                <a16:creationId xmlns:a16="http://schemas.microsoft.com/office/drawing/2014/main" id="{57E280E8-9F95-4A7A-8304-C3CC5C97E0AD}"/>
              </a:ext>
            </a:extLst>
          </p:cNvPr>
          <p:cNvPicPr>
            <a:picLocks noChangeAspect="1"/>
          </p:cNvPicPr>
          <p:nvPr/>
        </p:nvPicPr>
        <p:blipFill>
          <a:blip r:embed="rId6"/>
          <a:stretch>
            <a:fillRect/>
          </a:stretch>
        </p:blipFill>
        <p:spPr>
          <a:xfrm>
            <a:off x="4786222" y="3179862"/>
            <a:ext cx="3018649" cy="1707322"/>
          </a:xfrm>
          <a:prstGeom prst="rect">
            <a:avLst/>
          </a:prstGeom>
        </p:spPr>
      </p:pic>
    </p:spTree>
    <p:extLst>
      <p:ext uri="{BB962C8B-B14F-4D97-AF65-F5344CB8AC3E}">
        <p14:creationId xmlns:p14="http://schemas.microsoft.com/office/powerpoint/2010/main" val="1080973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Modèle de régression logistique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27</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8" name="ZoneTexte 7">
            <a:extLst>
              <a:ext uri="{FF2B5EF4-FFF2-40B4-BE49-F238E27FC236}">
                <a16:creationId xmlns:a16="http://schemas.microsoft.com/office/drawing/2014/main" id="{2EF19416-388F-4CB7-9A54-2BFB0B58FBB2}"/>
              </a:ext>
            </a:extLst>
          </p:cNvPr>
          <p:cNvSpPr txBox="1"/>
          <p:nvPr/>
        </p:nvSpPr>
        <p:spPr>
          <a:xfrm>
            <a:off x="4845274" y="5688696"/>
            <a:ext cx="3751451" cy="646331"/>
          </a:xfrm>
          <a:prstGeom prst="rect">
            <a:avLst/>
          </a:prstGeom>
          <a:noFill/>
        </p:spPr>
        <p:txBody>
          <a:bodyPr wrap="square">
            <a:spAutoFit/>
          </a:bodyPr>
          <a:lstStyle/>
          <a:p>
            <a:pPr marL="285750" indent="-285750">
              <a:buFont typeface="Wingdings" panose="05000000000000000000" pitchFamily="2" charset="2"/>
              <a:buChar char="Ø"/>
            </a:pPr>
            <a:r>
              <a:rPr lang="fr-FR" sz="1200" dirty="0">
                <a:solidFill>
                  <a:schemeClr val="bg2"/>
                </a:solidFill>
                <a:latin typeface="Helvetica "/>
              </a:rPr>
              <a:t>Les billets classés Type : </a:t>
            </a:r>
          </a:p>
          <a:p>
            <a:r>
              <a:rPr lang="fr-FR" sz="1200" dirty="0">
                <a:solidFill>
                  <a:schemeClr val="bg2"/>
                </a:solidFill>
                <a:latin typeface="Helvetica "/>
              </a:rPr>
              <a:t>     - 1 : vrais billets                        </a:t>
            </a:r>
          </a:p>
          <a:p>
            <a:r>
              <a:rPr lang="fr-FR" sz="1200" dirty="0">
                <a:solidFill>
                  <a:schemeClr val="bg2"/>
                </a:solidFill>
                <a:latin typeface="Helvetica "/>
              </a:rPr>
              <a:t>     - 0 : faux billets </a:t>
            </a:r>
          </a:p>
        </p:txBody>
      </p:sp>
      <p:pic>
        <p:nvPicPr>
          <p:cNvPr id="10" name="Image 9">
            <a:extLst>
              <a:ext uri="{FF2B5EF4-FFF2-40B4-BE49-F238E27FC236}">
                <a16:creationId xmlns:a16="http://schemas.microsoft.com/office/drawing/2014/main" id="{EF27ADCA-5B82-479E-93CA-3C4E285C3625}"/>
              </a:ext>
            </a:extLst>
          </p:cNvPr>
          <p:cNvPicPr>
            <a:picLocks noChangeAspect="1"/>
          </p:cNvPicPr>
          <p:nvPr/>
        </p:nvPicPr>
        <p:blipFill>
          <a:blip r:embed="rId3"/>
          <a:stretch>
            <a:fillRect/>
          </a:stretch>
        </p:blipFill>
        <p:spPr>
          <a:xfrm>
            <a:off x="547275" y="956722"/>
            <a:ext cx="3705417" cy="5790694"/>
          </a:xfrm>
          <a:prstGeom prst="rect">
            <a:avLst/>
          </a:prstGeom>
        </p:spPr>
      </p:pic>
    </p:spTree>
    <p:extLst>
      <p:ext uri="{BB962C8B-B14F-4D97-AF65-F5344CB8AC3E}">
        <p14:creationId xmlns:p14="http://schemas.microsoft.com/office/powerpoint/2010/main" val="2672952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Modèle de régression logistique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28</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8" name="ZoneTexte 7">
            <a:extLst>
              <a:ext uri="{FF2B5EF4-FFF2-40B4-BE49-F238E27FC236}">
                <a16:creationId xmlns:a16="http://schemas.microsoft.com/office/drawing/2014/main" id="{346BB661-8FCF-4F68-B988-C99600D439AB}"/>
              </a:ext>
            </a:extLst>
          </p:cNvPr>
          <p:cNvSpPr txBox="1"/>
          <p:nvPr/>
        </p:nvSpPr>
        <p:spPr>
          <a:xfrm>
            <a:off x="512617" y="4936081"/>
            <a:ext cx="7682346" cy="1015663"/>
          </a:xfrm>
          <a:prstGeom prst="rect">
            <a:avLst/>
          </a:prstGeom>
          <a:noFill/>
        </p:spPr>
        <p:txBody>
          <a:bodyPr wrap="square" rtlCol="0">
            <a:spAutoFit/>
          </a:bodyPr>
          <a:lstStyle/>
          <a:p>
            <a:pPr algn="just"/>
            <a:r>
              <a:rPr lang="fr-FR" sz="1200" dirty="0">
                <a:solidFill>
                  <a:schemeClr val="bg2"/>
                </a:solidFill>
                <a:latin typeface="Helvetica "/>
              </a:rPr>
              <a:t>Certaines des variables obtenues ont des p-valeurs qui sont inférieures au niveau de test de 5 % donc significatives et d’autres supérieurs au test de 5 % donc elles sont non significatives.</a:t>
            </a:r>
          </a:p>
          <a:p>
            <a:pPr algn="just"/>
            <a:endParaRPr lang="fr-FR" sz="1200" dirty="0">
              <a:solidFill>
                <a:schemeClr val="bg2"/>
              </a:solidFill>
              <a:latin typeface="Helvetica "/>
            </a:endParaRPr>
          </a:p>
          <a:p>
            <a:pPr algn="just"/>
            <a:r>
              <a:rPr lang="fr-FR" sz="1200" dirty="0">
                <a:solidFill>
                  <a:schemeClr val="bg2"/>
                </a:solidFill>
                <a:latin typeface="Helvetica "/>
              </a:rPr>
              <a:t>Nous pouvons passer sur une procédure de sélection en retirant les variables non significatives mais nous déciderons de garder toutes les variables pour le calcul de la méthode de prédiction.</a:t>
            </a:r>
          </a:p>
        </p:txBody>
      </p:sp>
      <p:pic>
        <p:nvPicPr>
          <p:cNvPr id="4" name="Image 3">
            <a:extLst>
              <a:ext uri="{FF2B5EF4-FFF2-40B4-BE49-F238E27FC236}">
                <a16:creationId xmlns:a16="http://schemas.microsoft.com/office/drawing/2014/main" id="{D5233393-4E5D-49C8-8029-D2D96620BA8A}"/>
              </a:ext>
            </a:extLst>
          </p:cNvPr>
          <p:cNvPicPr>
            <a:picLocks noChangeAspect="1"/>
          </p:cNvPicPr>
          <p:nvPr/>
        </p:nvPicPr>
        <p:blipFill>
          <a:blip r:embed="rId3"/>
          <a:stretch>
            <a:fillRect/>
          </a:stretch>
        </p:blipFill>
        <p:spPr>
          <a:xfrm>
            <a:off x="928253" y="1160216"/>
            <a:ext cx="6601691" cy="3346240"/>
          </a:xfrm>
          <a:prstGeom prst="rect">
            <a:avLst/>
          </a:prstGeom>
        </p:spPr>
      </p:pic>
    </p:spTree>
    <p:extLst>
      <p:ext uri="{BB962C8B-B14F-4D97-AF65-F5344CB8AC3E}">
        <p14:creationId xmlns:p14="http://schemas.microsoft.com/office/powerpoint/2010/main" val="4246696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Modèle de régression logistique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29</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10" name="ZoneTexte 9">
            <a:extLst>
              <a:ext uri="{FF2B5EF4-FFF2-40B4-BE49-F238E27FC236}">
                <a16:creationId xmlns:a16="http://schemas.microsoft.com/office/drawing/2014/main" id="{593913C7-0FE1-4AC2-A30A-D1D762EA80BB}"/>
              </a:ext>
            </a:extLst>
          </p:cNvPr>
          <p:cNvSpPr txBox="1"/>
          <p:nvPr/>
        </p:nvSpPr>
        <p:spPr>
          <a:xfrm>
            <a:off x="141287" y="6179816"/>
            <a:ext cx="7360949" cy="400110"/>
          </a:xfrm>
          <a:prstGeom prst="rect">
            <a:avLst/>
          </a:prstGeom>
          <a:noFill/>
        </p:spPr>
        <p:txBody>
          <a:bodyPr wrap="square" rtlCol="0">
            <a:spAutoFit/>
          </a:bodyPr>
          <a:lstStyle/>
          <a:p>
            <a:pPr marL="171450" indent="-171450">
              <a:buFont typeface="Wingdings" panose="05000000000000000000" pitchFamily="2" charset="2"/>
              <a:buChar char="Ø"/>
            </a:pPr>
            <a:r>
              <a:rPr lang="fr-FR" sz="1000" dirty="0">
                <a:solidFill>
                  <a:schemeClr val="bg2"/>
                </a:solidFill>
                <a:latin typeface="Helvetica "/>
              </a:rPr>
              <a:t>Comme nous pouvons le voir, si la probabilité est supérieure ou égale à 0.5, le billet sera considéré comme vrai. </a:t>
            </a:r>
          </a:p>
          <a:p>
            <a:pPr marL="171450" indent="-171450">
              <a:buFont typeface="Wingdings" panose="05000000000000000000" pitchFamily="2" charset="2"/>
              <a:buChar char="Ø"/>
            </a:pPr>
            <a:r>
              <a:rPr lang="fr-FR" sz="1000" dirty="0">
                <a:solidFill>
                  <a:schemeClr val="bg2"/>
                </a:solidFill>
                <a:latin typeface="Helvetica "/>
              </a:rPr>
              <a:t>Dans le cas contraire, il sera considéré comme faux.</a:t>
            </a:r>
          </a:p>
        </p:txBody>
      </p:sp>
      <p:pic>
        <p:nvPicPr>
          <p:cNvPr id="4" name="Image 3">
            <a:extLst>
              <a:ext uri="{FF2B5EF4-FFF2-40B4-BE49-F238E27FC236}">
                <a16:creationId xmlns:a16="http://schemas.microsoft.com/office/drawing/2014/main" id="{6DC2C096-26E3-4881-9D25-1B9E65C27C94}"/>
              </a:ext>
            </a:extLst>
          </p:cNvPr>
          <p:cNvPicPr>
            <a:picLocks noChangeAspect="1"/>
          </p:cNvPicPr>
          <p:nvPr/>
        </p:nvPicPr>
        <p:blipFill>
          <a:blip r:embed="rId3"/>
          <a:stretch>
            <a:fillRect/>
          </a:stretch>
        </p:blipFill>
        <p:spPr>
          <a:xfrm>
            <a:off x="215791" y="1030918"/>
            <a:ext cx="4236679" cy="5107614"/>
          </a:xfrm>
          <a:prstGeom prst="rect">
            <a:avLst/>
          </a:prstGeom>
        </p:spPr>
      </p:pic>
      <p:pic>
        <p:nvPicPr>
          <p:cNvPr id="8" name="Image 7">
            <a:extLst>
              <a:ext uri="{FF2B5EF4-FFF2-40B4-BE49-F238E27FC236}">
                <a16:creationId xmlns:a16="http://schemas.microsoft.com/office/drawing/2014/main" id="{4957E063-DBD4-43C0-8913-2A868D979530}"/>
              </a:ext>
            </a:extLst>
          </p:cNvPr>
          <p:cNvPicPr>
            <a:picLocks noChangeAspect="1"/>
          </p:cNvPicPr>
          <p:nvPr/>
        </p:nvPicPr>
        <p:blipFill>
          <a:blip r:embed="rId4"/>
          <a:stretch>
            <a:fillRect/>
          </a:stretch>
        </p:blipFill>
        <p:spPr>
          <a:xfrm>
            <a:off x="4885406" y="1030918"/>
            <a:ext cx="3482739" cy="4890655"/>
          </a:xfrm>
          <a:prstGeom prst="rect">
            <a:avLst/>
          </a:prstGeom>
        </p:spPr>
      </p:pic>
    </p:spTree>
    <p:extLst>
      <p:ext uri="{BB962C8B-B14F-4D97-AF65-F5344CB8AC3E}">
        <p14:creationId xmlns:p14="http://schemas.microsoft.com/office/powerpoint/2010/main" val="3324250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INTRODUCTION</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3</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2" name="ZoneTexte 1">
            <a:extLst>
              <a:ext uri="{FF2B5EF4-FFF2-40B4-BE49-F238E27FC236}">
                <a16:creationId xmlns:a16="http://schemas.microsoft.com/office/drawing/2014/main" id="{9FFEE6A1-4D45-4588-9160-1781C60B0244}"/>
              </a:ext>
            </a:extLst>
          </p:cNvPr>
          <p:cNvSpPr txBox="1"/>
          <p:nvPr/>
        </p:nvSpPr>
        <p:spPr>
          <a:xfrm>
            <a:off x="401782" y="1302833"/>
            <a:ext cx="8600930" cy="3323987"/>
          </a:xfrm>
          <a:prstGeom prst="rect">
            <a:avLst/>
          </a:prstGeom>
          <a:noFill/>
        </p:spPr>
        <p:txBody>
          <a:bodyPr wrap="square" rtlCol="0">
            <a:spAutoFit/>
          </a:bodyPr>
          <a:lstStyle/>
          <a:p>
            <a:pPr algn="just"/>
            <a:r>
              <a:rPr lang="fr-FR" sz="1400" dirty="0">
                <a:solidFill>
                  <a:schemeClr val="bg2"/>
                </a:solidFill>
                <a:latin typeface="Helvetica "/>
              </a:rPr>
              <a:t>ONCFM, Organisation nationale de lutte contre le faux-monnayage, institution qui a pour objectif de mettre en place des méthodes d’identification des contrefaçons des billets en euros. </a:t>
            </a:r>
          </a:p>
          <a:p>
            <a:pPr algn="just"/>
            <a:endParaRPr lang="fr-FR" sz="1400" dirty="0">
              <a:solidFill>
                <a:schemeClr val="bg2"/>
              </a:solidFill>
              <a:latin typeface="Helvetica "/>
            </a:endParaRPr>
          </a:p>
          <a:p>
            <a:pPr algn="just"/>
            <a:r>
              <a:rPr lang="fr-FR" sz="1400" dirty="0">
                <a:solidFill>
                  <a:schemeClr val="bg2"/>
                </a:solidFill>
                <a:latin typeface="Helvetica "/>
              </a:rPr>
              <a:t>La mission est de mettre en place une modélisation qui serait capable d’identifier automatiquement les vrais des faux billets. </a:t>
            </a:r>
          </a:p>
          <a:p>
            <a:pPr algn="just"/>
            <a:r>
              <a:rPr lang="fr-FR" sz="1400" dirty="0">
                <a:solidFill>
                  <a:schemeClr val="bg2"/>
                </a:solidFill>
                <a:latin typeface="Helvetica "/>
              </a:rPr>
              <a:t>Et ce à partir simplement de certaines dimensions du billet et des éléments qui le composent.</a:t>
            </a:r>
          </a:p>
          <a:p>
            <a:pPr algn="just"/>
            <a:endParaRPr lang="fr-FR" sz="1400" dirty="0">
              <a:solidFill>
                <a:schemeClr val="bg2"/>
              </a:solidFill>
              <a:latin typeface="Helvetica "/>
            </a:endParaRPr>
          </a:p>
          <a:p>
            <a:pPr algn="just"/>
            <a:r>
              <a:rPr lang="fr-FR" sz="1400" dirty="0">
                <a:solidFill>
                  <a:schemeClr val="bg2"/>
                </a:solidFill>
                <a:latin typeface="Helvetica "/>
              </a:rPr>
              <a:t>L’analyse se fera via : </a:t>
            </a:r>
          </a:p>
          <a:p>
            <a:pPr algn="just"/>
            <a:r>
              <a:rPr lang="fr-FR" sz="1400" dirty="0">
                <a:solidFill>
                  <a:srgbClr val="FF0000"/>
                </a:solidFill>
                <a:latin typeface="Helvetica "/>
              </a:rPr>
              <a:t>	 </a:t>
            </a:r>
            <a:r>
              <a:rPr lang="fr-FR" sz="1400" dirty="0">
                <a:solidFill>
                  <a:schemeClr val="bg2"/>
                </a:solidFill>
                <a:latin typeface="Helvetica "/>
              </a:rPr>
              <a:t>-la préparation de données</a:t>
            </a:r>
          </a:p>
          <a:p>
            <a:pPr algn="just"/>
            <a:r>
              <a:rPr lang="fr-FR" sz="1400" dirty="0">
                <a:solidFill>
                  <a:schemeClr val="bg2"/>
                </a:solidFill>
                <a:latin typeface="Helvetica "/>
              </a:rPr>
              <a:t>	 -le modèle de régression linéaire</a:t>
            </a:r>
          </a:p>
          <a:p>
            <a:pPr algn="just"/>
            <a:r>
              <a:rPr lang="fr-FR" sz="1400" dirty="0">
                <a:solidFill>
                  <a:schemeClr val="bg2"/>
                </a:solidFill>
                <a:latin typeface="Helvetica "/>
              </a:rPr>
              <a:t>	- la méthode ACP</a:t>
            </a:r>
          </a:p>
          <a:p>
            <a:pPr algn="just"/>
            <a:r>
              <a:rPr lang="fr-FR" sz="1400" dirty="0">
                <a:solidFill>
                  <a:schemeClr val="bg2"/>
                </a:solidFill>
                <a:latin typeface="Helvetica "/>
              </a:rPr>
              <a:t>	- la classification ascendante hiérarchique, avec un dendrogramme </a:t>
            </a:r>
          </a:p>
          <a:p>
            <a:pPr algn="just"/>
            <a:r>
              <a:rPr lang="fr-FR" sz="1400" dirty="0">
                <a:solidFill>
                  <a:schemeClr val="bg2"/>
                </a:solidFill>
                <a:latin typeface="Helvetica "/>
              </a:rPr>
              <a:t>	- la méthode des k-</a:t>
            </a:r>
            <a:r>
              <a:rPr lang="fr-FR" sz="1400" dirty="0" err="1">
                <a:solidFill>
                  <a:schemeClr val="bg2"/>
                </a:solidFill>
                <a:latin typeface="Helvetica "/>
              </a:rPr>
              <a:t>means</a:t>
            </a:r>
            <a:r>
              <a:rPr lang="fr-FR" sz="1400" dirty="0">
                <a:solidFill>
                  <a:schemeClr val="bg2"/>
                </a:solidFill>
                <a:latin typeface="Helvetica "/>
              </a:rPr>
              <a:t>, les centroïdes des classes </a:t>
            </a:r>
          </a:p>
          <a:p>
            <a:pPr algn="just"/>
            <a:r>
              <a:rPr lang="fr-FR" sz="1400" dirty="0">
                <a:solidFill>
                  <a:schemeClr val="bg2"/>
                </a:solidFill>
                <a:latin typeface="Helvetica "/>
              </a:rPr>
              <a:t>	- le modèle de régression logistique </a:t>
            </a:r>
          </a:p>
          <a:p>
            <a:pPr algn="just"/>
            <a:r>
              <a:rPr lang="fr-FR" sz="1400" dirty="0">
                <a:solidFill>
                  <a:schemeClr val="bg2"/>
                </a:solidFill>
                <a:latin typeface="Helvetica "/>
              </a:rPr>
              <a:t>	</a:t>
            </a:r>
          </a:p>
        </p:txBody>
      </p:sp>
    </p:spTree>
    <p:extLst>
      <p:ext uri="{BB962C8B-B14F-4D97-AF65-F5344CB8AC3E}">
        <p14:creationId xmlns:p14="http://schemas.microsoft.com/office/powerpoint/2010/main" val="1136167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Modèle de régression logistique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30</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141287" y="998033"/>
            <a:ext cx="7682346" cy="261610"/>
          </a:xfrm>
          <a:prstGeom prst="rect">
            <a:avLst/>
          </a:prstGeom>
          <a:noFill/>
        </p:spPr>
        <p:txBody>
          <a:bodyPr wrap="square">
            <a:spAutoFit/>
          </a:bodyPr>
          <a:lstStyle/>
          <a:p>
            <a:pPr marL="171450" indent="-171450">
              <a:buFont typeface="Wingdings" panose="05000000000000000000" pitchFamily="2" charset="2"/>
              <a:buChar char="Ø"/>
            </a:pPr>
            <a:r>
              <a:rPr lang="fr-FR" sz="1100" dirty="0">
                <a:solidFill>
                  <a:schemeClr val="bg2"/>
                </a:solidFill>
                <a:latin typeface="Helvetica "/>
              </a:rPr>
              <a:t>Création de l'algorithme de prédiction pour de faux billets pour une masse de billets à analyser chaque jour</a:t>
            </a:r>
          </a:p>
        </p:txBody>
      </p:sp>
      <p:sp>
        <p:nvSpPr>
          <p:cNvPr id="2" name="ZoneTexte 1">
            <a:extLst>
              <a:ext uri="{FF2B5EF4-FFF2-40B4-BE49-F238E27FC236}">
                <a16:creationId xmlns:a16="http://schemas.microsoft.com/office/drawing/2014/main" id="{CA8B8DD9-F7D3-4677-A3BD-57813C649CB9}"/>
              </a:ext>
            </a:extLst>
          </p:cNvPr>
          <p:cNvSpPr txBox="1"/>
          <p:nvPr/>
        </p:nvSpPr>
        <p:spPr>
          <a:xfrm>
            <a:off x="5373688" y="6011862"/>
            <a:ext cx="3200400" cy="276999"/>
          </a:xfrm>
          <a:prstGeom prst="rect">
            <a:avLst/>
          </a:prstGeom>
          <a:noFill/>
        </p:spPr>
        <p:txBody>
          <a:bodyPr wrap="square" rtlCol="0">
            <a:spAutoFit/>
          </a:bodyPr>
          <a:lstStyle/>
          <a:p>
            <a:pPr marL="285750" indent="-285750">
              <a:buFont typeface="Wingdings" panose="05000000000000000000" pitchFamily="2" charset="2"/>
              <a:buChar char="Ø"/>
            </a:pPr>
            <a:r>
              <a:rPr lang="fr-FR" sz="1200" dirty="0">
                <a:solidFill>
                  <a:schemeClr val="bg2"/>
                </a:solidFill>
                <a:latin typeface="Helvetica "/>
              </a:rPr>
              <a:t>Performance du modèle à 96 %</a:t>
            </a:r>
          </a:p>
        </p:txBody>
      </p:sp>
      <p:pic>
        <p:nvPicPr>
          <p:cNvPr id="6" name="Image 5">
            <a:extLst>
              <a:ext uri="{FF2B5EF4-FFF2-40B4-BE49-F238E27FC236}">
                <a16:creationId xmlns:a16="http://schemas.microsoft.com/office/drawing/2014/main" id="{B03D64D8-940D-4EDB-85D7-F60193B7F1BB}"/>
              </a:ext>
            </a:extLst>
          </p:cNvPr>
          <p:cNvPicPr>
            <a:picLocks noChangeAspect="1"/>
          </p:cNvPicPr>
          <p:nvPr/>
        </p:nvPicPr>
        <p:blipFill>
          <a:blip r:embed="rId3"/>
          <a:stretch>
            <a:fillRect/>
          </a:stretch>
        </p:blipFill>
        <p:spPr>
          <a:xfrm>
            <a:off x="339251" y="1411538"/>
            <a:ext cx="4405931" cy="4859483"/>
          </a:xfrm>
          <a:prstGeom prst="rect">
            <a:avLst/>
          </a:prstGeom>
        </p:spPr>
      </p:pic>
    </p:spTree>
    <p:extLst>
      <p:ext uri="{BB962C8B-B14F-4D97-AF65-F5344CB8AC3E}">
        <p14:creationId xmlns:p14="http://schemas.microsoft.com/office/powerpoint/2010/main" val="55250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Modèle de régression logistique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31</a:t>
            </a:fld>
            <a:endParaRPr lang="fr-FR" altLang="fr-FR" sz="1400">
              <a:solidFill>
                <a:schemeClr val="tx2"/>
              </a:solidFill>
              <a:latin typeface="Vinci Sans Medium" pitchFamily="2" charset="0"/>
            </a:endParaRPr>
          </a:p>
        </p:txBody>
      </p:sp>
      <p:sp>
        <p:nvSpPr>
          <p:cNvPr id="12" name="ZoneTexte 11">
            <a:extLst>
              <a:ext uri="{FF2B5EF4-FFF2-40B4-BE49-F238E27FC236}">
                <a16:creationId xmlns:a16="http://schemas.microsoft.com/office/drawing/2014/main" id="{24662EA8-FE47-4466-8260-F1F9D535B993}"/>
              </a:ext>
            </a:extLst>
          </p:cNvPr>
          <p:cNvSpPr txBox="1"/>
          <p:nvPr/>
        </p:nvSpPr>
        <p:spPr>
          <a:xfrm>
            <a:off x="462828" y="5688221"/>
            <a:ext cx="8208820" cy="707886"/>
          </a:xfrm>
          <a:prstGeom prst="rect">
            <a:avLst/>
          </a:prstGeom>
          <a:noFill/>
        </p:spPr>
        <p:txBody>
          <a:bodyPr wrap="square" rtlCol="0">
            <a:spAutoFit/>
          </a:bodyPr>
          <a:lstStyle/>
          <a:p>
            <a:pPr algn="just"/>
            <a:r>
              <a:rPr lang="fr-FR" sz="1200" dirty="0">
                <a:solidFill>
                  <a:schemeClr val="bg2"/>
                </a:solidFill>
                <a:latin typeface="Helvetica "/>
              </a:rPr>
              <a:t>Ici, via la matrice de confusion n</a:t>
            </a:r>
            <a:r>
              <a:rPr lang="fr-FR" sz="1200" b="0" i="0" dirty="0">
                <a:solidFill>
                  <a:schemeClr val="bg2"/>
                </a:solidFill>
                <a:effectLst/>
                <a:latin typeface="Helvetica "/>
              </a:rPr>
              <a:t>ous avons donc </a:t>
            </a:r>
            <a:r>
              <a:rPr lang="fr-FR" sz="1200" dirty="0">
                <a:solidFill>
                  <a:schemeClr val="bg2"/>
                </a:solidFill>
                <a:latin typeface="Helvetica "/>
              </a:rPr>
              <a:t>37</a:t>
            </a:r>
            <a:r>
              <a:rPr lang="fr-FR" sz="1200" b="0" i="0" dirty="0">
                <a:solidFill>
                  <a:schemeClr val="bg2"/>
                </a:solidFill>
                <a:effectLst/>
                <a:latin typeface="Helvetica "/>
              </a:rPr>
              <a:t> (</a:t>
            </a:r>
            <a:r>
              <a:rPr lang="fr-FR" sz="1200" dirty="0">
                <a:solidFill>
                  <a:schemeClr val="bg2"/>
                </a:solidFill>
                <a:latin typeface="Helvetica "/>
              </a:rPr>
              <a:t>37</a:t>
            </a:r>
            <a:r>
              <a:rPr lang="fr-FR" sz="1200" b="0" i="0" dirty="0">
                <a:solidFill>
                  <a:schemeClr val="bg2"/>
                </a:solidFill>
                <a:effectLst/>
                <a:latin typeface="Helvetica "/>
              </a:rPr>
              <a:t>+0) prédictions incorrectes sur un total de </a:t>
            </a:r>
            <a:r>
              <a:rPr lang="fr-FR" sz="1200" dirty="0">
                <a:solidFill>
                  <a:schemeClr val="bg2"/>
                </a:solidFill>
                <a:latin typeface="Helvetica "/>
              </a:rPr>
              <a:t>1200</a:t>
            </a:r>
            <a:r>
              <a:rPr lang="fr-FR" sz="1200" b="0" i="0" dirty="0">
                <a:solidFill>
                  <a:schemeClr val="bg2"/>
                </a:solidFill>
                <a:effectLst/>
                <a:latin typeface="Helvetica "/>
              </a:rPr>
              <a:t>, soit un taux de mauvais classement de </a:t>
            </a:r>
            <a:r>
              <a:rPr lang="fr-FR" sz="1200" dirty="0">
                <a:solidFill>
                  <a:schemeClr val="bg2"/>
                </a:solidFill>
                <a:latin typeface="Helvetica "/>
              </a:rPr>
              <a:t>3</a:t>
            </a:r>
            <a:r>
              <a:rPr lang="fr-FR" sz="1200" b="0" i="0" dirty="0">
                <a:solidFill>
                  <a:schemeClr val="bg2"/>
                </a:solidFill>
                <a:effectLst/>
                <a:latin typeface="Helvetica "/>
              </a:rPr>
              <a:t> %.</a:t>
            </a:r>
          </a:p>
          <a:p>
            <a:r>
              <a:rPr lang="fr-FR" dirty="0"/>
              <a:t> </a:t>
            </a:r>
          </a:p>
        </p:txBody>
      </p:sp>
      <p:pic>
        <p:nvPicPr>
          <p:cNvPr id="4" name="Image 3">
            <a:extLst>
              <a:ext uri="{FF2B5EF4-FFF2-40B4-BE49-F238E27FC236}">
                <a16:creationId xmlns:a16="http://schemas.microsoft.com/office/drawing/2014/main" id="{D7AEA671-795D-46F7-AEC9-FD9DC87084A6}"/>
              </a:ext>
            </a:extLst>
          </p:cNvPr>
          <p:cNvPicPr>
            <a:picLocks noChangeAspect="1"/>
          </p:cNvPicPr>
          <p:nvPr/>
        </p:nvPicPr>
        <p:blipFill>
          <a:blip r:embed="rId3"/>
          <a:stretch>
            <a:fillRect/>
          </a:stretch>
        </p:blipFill>
        <p:spPr>
          <a:xfrm>
            <a:off x="511825" y="1048942"/>
            <a:ext cx="3815050" cy="3347989"/>
          </a:xfrm>
          <a:prstGeom prst="rect">
            <a:avLst/>
          </a:prstGeom>
        </p:spPr>
      </p:pic>
      <p:pic>
        <p:nvPicPr>
          <p:cNvPr id="7" name="Image 6">
            <a:extLst>
              <a:ext uri="{FF2B5EF4-FFF2-40B4-BE49-F238E27FC236}">
                <a16:creationId xmlns:a16="http://schemas.microsoft.com/office/drawing/2014/main" id="{0C484E0B-8E2D-4F07-A8D8-E49C036657C4}"/>
              </a:ext>
            </a:extLst>
          </p:cNvPr>
          <p:cNvPicPr>
            <a:picLocks noChangeAspect="1"/>
          </p:cNvPicPr>
          <p:nvPr/>
        </p:nvPicPr>
        <p:blipFill>
          <a:blip r:embed="rId4"/>
          <a:stretch>
            <a:fillRect/>
          </a:stretch>
        </p:blipFill>
        <p:spPr>
          <a:xfrm>
            <a:off x="367145" y="4396931"/>
            <a:ext cx="4451058" cy="895505"/>
          </a:xfrm>
          <a:prstGeom prst="rect">
            <a:avLst/>
          </a:prstGeom>
        </p:spPr>
      </p:pic>
      <p:pic>
        <p:nvPicPr>
          <p:cNvPr id="9" name="Image 8">
            <a:extLst>
              <a:ext uri="{FF2B5EF4-FFF2-40B4-BE49-F238E27FC236}">
                <a16:creationId xmlns:a16="http://schemas.microsoft.com/office/drawing/2014/main" id="{92C8E1BD-3003-4C61-AC61-F0DB122E898F}"/>
              </a:ext>
            </a:extLst>
          </p:cNvPr>
          <p:cNvPicPr>
            <a:picLocks noChangeAspect="1"/>
          </p:cNvPicPr>
          <p:nvPr/>
        </p:nvPicPr>
        <p:blipFill>
          <a:blip r:embed="rId5"/>
          <a:stretch>
            <a:fillRect/>
          </a:stretch>
        </p:blipFill>
        <p:spPr>
          <a:xfrm>
            <a:off x="4838700" y="1294186"/>
            <a:ext cx="4305300" cy="2857500"/>
          </a:xfrm>
          <a:prstGeom prst="rect">
            <a:avLst/>
          </a:prstGeom>
        </p:spPr>
      </p:pic>
    </p:spTree>
    <p:extLst>
      <p:ext uri="{BB962C8B-B14F-4D97-AF65-F5344CB8AC3E}">
        <p14:creationId xmlns:p14="http://schemas.microsoft.com/office/powerpoint/2010/main" val="1918685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Modèle de régression logistique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32</a:t>
            </a:fld>
            <a:endParaRPr lang="fr-FR" altLang="fr-FR" sz="1400">
              <a:solidFill>
                <a:schemeClr val="tx2"/>
              </a:solidFill>
              <a:latin typeface="Vinci Sans Medium" pitchFamily="2" charset="0"/>
            </a:endParaRPr>
          </a:p>
        </p:txBody>
      </p:sp>
      <p:sp>
        <p:nvSpPr>
          <p:cNvPr id="5" name="ZoneTexte 4">
            <a:extLst>
              <a:ext uri="{FF2B5EF4-FFF2-40B4-BE49-F238E27FC236}">
                <a16:creationId xmlns:a16="http://schemas.microsoft.com/office/drawing/2014/main" id="{F5ED2A32-B1A6-4898-BA30-8D8B6D8DB7E7}"/>
              </a:ext>
            </a:extLst>
          </p:cNvPr>
          <p:cNvSpPr txBox="1"/>
          <p:nvPr/>
        </p:nvSpPr>
        <p:spPr>
          <a:xfrm>
            <a:off x="4265649" y="3543062"/>
            <a:ext cx="4765675" cy="1877437"/>
          </a:xfrm>
          <a:prstGeom prst="rect">
            <a:avLst/>
          </a:prstGeom>
          <a:noFill/>
        </p:spPr>
        <p:txBody>
          <a:bodyPr wrap="square" rtlCol="0">
            <a:spAutoFit/>
          </a:bodyPr>
          <a:lstStyle/>
          <a:p>
            <a:pPr marL="171450" indent="-171450" algn="just">
              <a:buFont typeface="Wingdings" panose="05000000000000000000" pitchFamily="2" charset="2"/>
              <a:buChar char="Ø"/>
            </a:pPr>
            <a:r>
              <a:rPr lang="fr-FR" sz="900" dirty="0">
                <a:solidFill>
                  <a:schemeClr val="bg2"/>
                </a:solidFill>
                <a:latin typeface="Helvetica "/>
              </a:rPr>
              <a:t>La courbe ROC est une courbe sensibilité/spécificité, est une mesure de la performance d'un classificateur binaire, c'est-à-dire d'un système qui a pour objectif de catégoriser des éléments en deux groupes distincts sur la base qui donne le taux de vrais positifs (fraction des positifs qui sont effectivement détectés)</a:t>
            </a:r>
          </a:p>
          <a:p>
            <a:pPr algn="just"/>
            <a:r>
              <a:rPr lang="fr-FR" sz="900" dirty="0">
                <a:solidFill>
                  <a:schemeClr val="bg2"/>
                </a:solidFill>
                <a:latin typeface="Helvetica "/>
              </a:rPr>
              <a:t>     en fonction du taux de faux positifs (fraction des négatifs qui sont incorrectement détectés).</a:t>
            </a:r>
          </a:p>
          <a:p>
            <a:pPr algn="just"/>
            <a:endParaRPr lang="fr-FR" sz="900" dirty="0">
              <a:solidFill>
                <a:schemeClr val="bg2"/>
              </a:solidFill>
              <a:latin typeface="Helvetica "/>
            </a:endParaRPr>
          </a:p>
          <a:p>
            <a:pPr algn="just"/>
            <a:endParaRPr lang="fr-FR" sz="900" dirty="0">
              <a:solidFill>
                <a:schemeClr val="bg2"/>
              </a:solidFill>
              <a:latin typeface="Helvetica "/>
            </a:endParaRPr>
          </a:p>
          <a:p>
            <a:pPr algn="just"/>
            <a:r>
              <a:rPr lang="fr-FR" sz="900" dirty="0">
                <a:solidFill>
                  <a:schemeClr val="bg2"/>
                </a:solidFill>
                <a:latin typeface="Helvetica "/>
              </a:rPr>
              <a:t>Ici , en (1, 1) le classificateur classe tout positif : il n’y a aucun vrai négatif, mais également aucun faux négatif. </a:t>
            </a:r>
          </a:p>
          <a:p>
            <a:pPr algn="just"/>
            <a:r>
              <a:rPr lang="fr-FR" sz="900" dirty="0">
                <a:solidFill>
                  <a:schemeClr val="bg2"/>
                </a:solidFill>
                <a:latin typeface="Helvetica "/>
              </a:rPr>
              <a:t>Les proportions de vrais et faux positifs dépendent de la population sous-jacente.</a:t>
            </a:r>
          </a:p>
          <a:p>
            <a:pPr algn="just"/>
            <a:r>
              <a:rPr lang="fr-FR" sz="900" dirty="0">
                <a:solidFill>
                  <a:srgbClr val="FF0000"/>
                </a:solidFill>
                <a:latin typeface="Helvetica "/>
              </a:rPr>
              <a:t>.</a:t>
            </a:r>
          </a:p>
          <a:p>
            <a:endParaRPr lang="fr-FR" sz="800" dirty="0"/>
          </a:p>
        </p:txBody>
      </p:sp>
      <p:pic>
        <p:nvPicPr>
          <p:cNvPr id="4" name="Image 3">
            <a:extLst>
              <a:ext uri="{FF2B5EF4-FFF2-40B4-BE49-F238E27FC236}">
                <a16:creationId xmlns:a16="http://schemas.microsoft.com/office/drawing/2014/main" id="{4156545D-0D90-4312-BA4D-E0E3B0301229}"/>
              </a:ext>
            </a:extLst>
          </p:cNvPr>
          <p:cNvPicPr>
            <a:picLocks noChangeAspect="1"/>
          </p:cNvPicPr>
          <p:nvPr/>
        </p:nvPicPr>
        <p:blipFill>
          <a:blip r:embed="rId3"/>
          <a:stretch>
            <a:fillRect/>
          </a:stretch>
        </p:blipFill>
        <p:spPr>
          <a:xfrm>
            <a:off x="507151" y="1036204"/>
            <a:ext cx="4957167" cy="2398135"/>
          </a:xfrm>
          <a:prstGeom prst="rect">
            <a:avLst/>
          </a:prstGeom>
        </p:spPr>
      </p:pic>
      <p:pic>
        <p:nvPicPr>
          <p:cNvPr id="8" name="Image 7">
            <a:extLst>
              <a:ext uri="{FF2B5EF4-FFF2-40B4-BE49-F238E27FC236}">
                <a16:creationId xmlns:a16="http://schemas.microsoft.com/office/drawing/2014/main" id="{6C0B879F-3AA2-41ED-A1FE-3504F0BDD0E4}"/>
              </a:ext>
            </a:extLst>
          </p:cNvPr>
          <p:cNvPicPr>
            <a:picLocks noChangeAspect="1"/>
          </p:cNvPicPr>
          <p:nvPr/>
        </p:nvPicPr>
        <p:blipFill>
          <a:blip r:embed="rId4"/>
          <a:stretch>
            <a:fillRect/>
          </a:stretch>
        </p:blipFill>
        <p:spPr>
          <a:xfrm>
            <a:off x="507151" y="3624405"/>
            <a:ext cx="3126364" cy="2096332"/>
          </a:xfrm>
          <a:prstGeom prst="rect">
            <a:avLst/>
          </a:prstGeom>
        </p:spPr>
      </p:pic>
    </p:spTree>
    <p:extLst>
      <p:ext uri="{BB962C8B-B14F-4D97-AF65-F5344CB8AC3E}">
        <p14:creationId xmlns:p14="http://schemas.microsoft.com/office/powerpoint/2010/main" val="3696363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Modèle de régression logistique : test sur le jeu de </a:t>
            </a:r>
            <a:r>
              <a:rPr lang="fr-FR" altLang="fr-FR" sz="1800" b="1" dirty="0" err="1">
                <a:latin typeface="Helvetica "/>
              </a:rPr>
              <a:t>billets_production</a:t>
            </a:r>
            <a:endParaRPr lang="fr-FR" altLang="fr-FR" sz="1800" b="1" dirty="0">
              <a:latin typeface="Helvetica "/>
            </a:endParaRP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33</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10" name="ZoneTexte 9">
            <a:extLst>
              <a:ext uri="{FF2B5EF4-FFF2-40B4-BE49-F238E27FC236}">
                <a16:creationId xmlns:a16="http://schemas.microsoft.com/office/drawing/2014/main" id="{BD18128F-FC8D-40C3-BDDF-15679E2393E6}"/>
              </a:ext>
            </a:extLst>
          </p:cNvPr>
          <p:cNvSpPr txBox="1"/>
          <p:nvPr/>
        </p:nvSpPr>
        <p:spPr>
          <a:xfrm>
            <a:off x="818789" y="5692050"/>
            <a:ext cx="7506422" cy="707886"/>
          </a:xfrm>
          <a:prstGeom prst="rect">
            <a:avLst/>
          </a:prstGeom>
          <a:noFill/>
        </p:spPr>
        <p:txBody>
          <a:bodyPr wrap="square" rtlCol="0">
            <a:spAutoFit/>
          </a:bodyPr>
          <a:lstStyle/>
          <a:p>
            <a:endParaRPr lang="fr-FR" sz="1000" dirty="0">
              <a:solidFill>
                <a:schemeClr val="bg2"/>
              </a:solidFill>
              <a:latin typeface="Helvetica "/>
            </a:endParaRPr>
          </a:p>
          <a:p>
            <a:pPr marL="171450" indent="-171450">
              <a:buFont typeface="Wingdings" panose="05000000000000000000" pitchFamily="2" charset="2"/>
              <a:buChar char="Ø"/>
            </a:pPr>
            <a:r>
              <a:rPr lang="fr-FR" sz="1000" dirty="0">
                <a:solidFill>
                  <a:schemeClr val="bg2"/>
                </a:solidFill>
                <a:latin typeface="Helvetica "/>
              </a:rPr>
              <a:t>Comme nous pouvons le voir, si la probabilité est supérieure ou égale à 0.5, le billet sera considéré comme vrai. </a:t>
            </a:r>
          </a:p>
          <a:p>
            <a:pPr marL="171450" indent="-171450">
              <a:buFont typeface="Wingdings" panose="05000000000000000000" pitchFamily="2" charset="2"/>
              <a:buChar char="Ø"/>
            </a:pPr>
            <a:r>
              <a:rPr lang="fr-FR" sz="1000" dirty="0">
                <a:solidFill>
                  <a:schemeClr val="bg2"/>
                </a:solidFill>
                <a:latin typeface="Helvetica "/>
              </a:rPr>
              <a:t>Dans le cas contraire, il sera considéré comme faux.</a:t>
            </a:r>
          </a:p>
          <a:p>
            <a:endParaRPr lang="fr-FR" sz="1000" dirty="0">
              <a:solidFill>
                <a:schemeClr val="bg2"/>
              </a:solidFill>
              <a:latin typeface="Helvetica "/>
            </a:endParaRPr>
          </a:p>
        </p:txBody>
      </p:sp>
      <p:pic>
        <p:nvPicPr>
          <p:cNvPr id="4" name="Image 3">
            <a:extLst>
              <a:ext uri="{FF2B5EF4-FFF2-40B4-BE49-F238E27FC236}">
                <a16:creationId xmlns:a16="http://schemas.microsoft.com/office/drawing/2014/main" id="{3F84EDA1-EEB2-4C86-A324-D3E59A16B299}"/>
              </a:ext>
            </a:extLst>
          </p:cNvPr>
          <p:cNvPicPr>
            <a:picLocks noChangeAspect="1"/>
          </p:cNvPicPr>
          <p:nvPr/>
        </p:nvPicPr>
        <p:blipFill>
          <a:blip r:embed="rId3"/>
          <a:stretch>
            <a:fillRect/>
          </a:stretch>
        </p:blipFill>
        <p:spPr>
          <a:xfrm>
            <a:off x="775855" y="996673"/>
            <a:ext cx="6524867" cy="2168243"/>
          </a:xfrm>
          <a:prstGeom prst="rect">
            <a:avLst/>
          </a:prstGeom>
        </p:spPr>
      </p:pic>
      <p:pic>
        <p:nvPicPr>
          <p:cNvPr id="6" name="Image 5">
            <a:extLst>
              <a:ext uri="{FF2B5EF4-FFF2-40B4-BE49-F238E27FC236}">
                <a16:creationId xmlns:a16="http://schemas.microsoft.com/office/drawing/2014/main" id="{F2DBC821-4EAC-4099-A395-EDDCDE3CCD12}"/>
              </a:ext>
            </a:extLst>
          </p:cNvPr>
          <p:cNvPicPr>
            <a:picLocks noChangeAspect="1"/>
          </p:cNvPicPr>
          <p:nvPr/>
        </p:nvPicPr>
        <p:blipFill>
          <a:blip r:embed="rId4"/>
          <a:stretch>
            <a:fillRect/>
          </a:stretch>
        </p:blipFill>
        <p:spPr>
          <a:xfrm>
            <a:off x="830839" y="3465786"/>
            <a:ext cx="6920779" cy="2153964"/>
          </a:xfrm>
          <a:prstGeom prst="rect">
            <a:avLst/>
          </a:prstGeom>
        </p:spPr>
      </p:pic>
    </p:spTree>
    <p:extLst>
      <p:ext uri="{BB962C8B-B14F-4D97-AF65-F5344CB8AC3E}">
        <p14:creationId xmlns:p14="http://schemas.microsoft.com/office/powerpoint/2010/main" val="2732122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Choix d’algorithme de prédiction retenu</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34</a:t>
            </a:fld>
            <a:endParaRPr lang="fr-FR" altLang="fr-FR" sz="1400">
              <a:solidFill>
                <a:schemeClr val="tx2"/>
              </a:solidFill>
              <a:latin typeface="Vinci Sans Medium" pitchFamily="2" charset="0"/>
            </a:endParaRPr>
          </a:p>
        </p:txBody>
      </p:sp>
      <p:sp>
        <p:nvSpPr>
          <p:cNvPr id="4" name="ZoneTexte 3">
            <a:extLst>
              <a:ext uri="{FF2B5EF4-FFF2-40B4-BE49-F238E27FC236}">
                <a16:creationId xmlns:a16="http://schemas.microsoft.com/office/drawing/2014/main" id="{5EEFDFEE-0E6C-4A4D-8F68-02D4B21BE75F}"/>
              </a:ext>
            </a:extLst>
          </p:cNvPr>
          <p:cNvSpPr txBox="1"/>
          <p:nvPr/>
        </p:nvSpPr>
        <p:spPr>
          <a:xfrm>
            <a:off x="339436" y="1461655"/>
            <a:ext cx="8749146" cy="3323987"/>
          </a:xfrm>
          <a:prstGeom prst="rect">
            <a:avLst/>
          </a:prstGeom>
          <a:noFill/>
        </p:spPr>
        <p:txBody>
          <a:bodyPr wrap="square" rtlCol="0">
            <a:spAutoFit/>
          </a:bodyPr>
          <a:lstStyle/>
          <a:p>
            <a:pPr marL="285750" indent="-285750">
              <a:buFont typeface="Wingdings" panose="05000000000000000000" pitchFamily="2" charset="2"/>
              <a:buChar char="Ø"/>
            </a:pPr>
            <a:r>
              <a:rPr lang="fr-FR" sz="1400" dirty="0">
                <a:solidFill>
                  <a:schemeClr val="bg2"/>
                </a:solidFill>
                <a:latin typeface="Helvetica "/>
              </a:rPr>
              <a:t>La méthode retenue : </a:t>
            </a:r>
          </a:p>
          <a:p>
            <a:r>
              <a:rPr lang="fr-FR" sz="1400" dirty="0">
                <a:solidFill>
                  <a:schemeClr val="bg2"/>
                </a:solidFill>
                <a:latin typeface="Helvetica "/>
              </a:rPr>
              <a:t>	- méthode de clustering</a:t>
            </a:r>
          </a:p>
          <a:p>
            <a:r>
              <a:rPr lang="fr-FR" sz="1400" dirty="0">
                <a:solidFill>
                  <a:schemeClr val="bg2"/>
                </a:solidFill>
                <a:latin typeface="Helvetica "/>
              </a:rPr>
              <a:t>	- méthode de modèle de régression logistique</a:t>
            </a: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pPr marL="285750" indent="-285750">
              <a:buFont typeface="Wingdings" panose="05000000000000000000" pitchFamily="2" charset="2"/>
              <a:buChar char="Ø"/>
            </a:pPr>
            <a:endParaRPr lang="fr-FR" sz="1400" dirty="0">
              <a:solidFill>
                <a:schemeClr val="bg2"/>
              </a:solidFill>
              <a:latin typeface="Helvetica "/>
            </a:endParaRPr>
          </a:p>
          <a:p>
            <a:pPr marL="285750" indent="-285750">
              <a:buFont typeface="Wingdings" panose="05000000000000000000" pitchFamily="2" charset="2"/>
              <a:buChar char="Ø"/>
            </a:pPr>
            <a:r>
              <a:rPr lang="fr-FR" sz="1400" dirty="0">
                <a:solidFill>
                  <a:schemeClr val="bg2"/>
                </a:solidFill>
                <a:latin typeface="Helvetica "/>
              </a:rPr>
              <a:t>Cependant pour une masse de billets à analyser tous les jours avec le modèle de régression logistique les résultats sont plus rapidement interprétés et les données sont rapidement mis en évidence.</a:t>
            </a:r>
          </a:p>
          <a:p>
            <a:pPr marL="285750" indent="-285750">
              <a:buFont typeface="Wingdings" panose="05000000000000000000" pitchFamily="2" charset="2"/>
              <a:buChar char="Ø"/>
            </a:pPr>
            <a:endParaRPr lang="fr-FR" sz="1400" dirty="0">
              <a:solidFill>
                <a:schemeClr val="bg2"/>
              </a:solidFill>
              <a:latin typeface="Helvetica "/>
            </a:endParaRPr>
          </a:p>
          <a:p>
            <a:pPr marL="285750" indent="-285750">
              <a:buFont typeface="Wingdings" panose="05000000000000000000" pitchFamily="2" charset="2"/>
              <a:buChar char="Ø"/>
            </a:pPr>
            <a:endParaRPr lang="fr-FR" sz="1400" dirty="0">
              <a:solidFill>
                <a:schemeClr val="bg2"/>
              </a:solidFill>
              <a:latin typeface="Helvetica "/>
            </a:endParaRPr>
          </a:p>
        </p:txBody>
      </p:sp>
      <p:pic>
        <p:nvPicPr>
          <p:cNvPr id="5" name="Image 4">
            <a:extLst>
              <a:ext uri="{FF2B5EF4-FFF2-40B4-BE49-F238E27FC236}">
                <a16:creationId xmlns:a16="http://schemas.microsoft.com/office/drawing/2014/main" id="{6067C5D2-9B17-424B-A230-5BA3893732E9}"/>
              </a:ext>
            </a:extLst>
          </p:cNvPr>
          <p:cNvPicPr>
            <a:picLocks noChangeAspect="1"/>
          </p:cNvPicPr>
          <p:nvPr/>
        </p:nvPicPr>
        <p:blipFill>
          <a:blip r:embed="rId3"/>
          <a:stretch>
            <a:fillRect/>
          </a:stretch>
        </p:blipFill>
        <p:spPr>
          <a:xfrm>
            <a:off x="2567854" y="2414407"/>
            <a:ext cx="3126364" cy="896476"/>
          </a:xfrm>
          <a:prstGeom prst="rect">
            <a:avLst/>
          </a:prstGeom>
        </p:spPr>
      </p:pic>
    </p:spTree>
    <p:extLst>
      <p:ext uri="{BB962C8B-B14F-4D97-AF65-F5344CB8AC3E}">
        <p14:creationId xmlns:p14="http://schemas.microsoft.com/office/powerpoint/2010/main" val="1648377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Conclusion</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35</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14" name="ZoneTexte 13">
            <a:extLst>
              <a:ext uri="{FF2B5EF4-FFF2-40B4-BE49-F238E27FC236}">
                <a16:creationId xmlns:a16="http://schemas.microsoft.com/office/drawing/2014/main" id="{2AC845F4-4DC0-41B6-9091-8BFEBFCC3CEC}"/>
              </a:ext>
            </a:extLst>
          </p:cNvPr>
          <p:cNvSpPr txBox="1"/>
          <p:nvPr/>
        </p:nvSpPr>
        <p:spPr>
          <a:xfrm>
            <a:off x="1025235" y="1518276"/>
            <a:ext cx="1981201" cy="307777"/>
          </a:xfrm>
          <a:prstGeom prst="rect">
            <a:avLst/>
          </a:prstGeom>
          <a:noFill/>
        </p:spPr>
        <p:txBody>
          <a:bodyPr wrap="square" rtlCol="0">
            <a:spAutoFit/>
          </a:bodyPr>
          <a:lstStyle/>
          <a:p>
            <a:pPr marL="285750" indent="-285750">
              <a:buFont typeface="Wingdings" panose="05000000000000000000" pitchFamily="2" charset="2"/>
              <a:buChar char="Ø"/>
            </a:pPr>
            <a:r>
              <a:rPr lang="fr-FR" sz="1400" dirty="0">
                <a:solidFill>
                  <a:schemeClr val="bg2"/>
                </a:solidFill>
                <a:latin typeface="Helvetica "/>
              </a:rPr>
              <a:t>Des questions ?</a:t>
            </a:r>
          </a:p>
        </p:txBody>
      </p:sp>
    </p:spTree>
    <p:extLst>
      <p:ext uri="{BB962C8B-B14F-4D97-AF65-F5344CB8AC3E}">
        <p14:creationId xmlns:p14="http://schemas.microsoft.com/office/powerpoint/2010/main" val="402022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descriptive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4</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11" name="ZoneTexte 10">
            <a:extLst>
              <a:ext uri="{FF2B5EF4-FFF2-40B4-BE49-F238E27FC236}">
                <a16:creationId xmlns:a16="http://schemas.microsoft.com/office/drawing/2014/main" id="{B9D3D19A-F7F3-49D0-ABD3-DC46014E68BA}"/>
              </a:ext>
            </a:extLst>
          </p:cNvPr>
          <p:cNvSpPr txBox="1"/>
          <p:nvPr/>
        </p:nvSpPr>
        <p:spPr>
          <a:xfrm>
            <a:off x="588817" y="1011887"/>
            <a:ext cx="7121236" cy="2031325"/>
          </a:xfrm>
          <a:prstGeom prst="rect">
            <a:avLst/>
          </a:prstGeom>
          <a:noFill/>
        </p:spPr>
        <p:txBody>
          <a:bodyPr wrap="square" rtlCol="0">
            <a:spAutoFit/>
          </a:bodyPr>
          <a:lstStyle/>
          <a:p>
            <a:pPr marL="285750" indent="-285750">
              <a:buFont typeface="Wingdings" panose="05000000000000000000" pitchFamily="2" charset="2"/>
              <a:buChar char="Ø"/>
            </a:pPr>
            <a:r>
              <a:rPr lang="fr-FR" sz="1400" dirty="0">
                <a:solidFill>
                  <a:schemeClr val="bg2"/>
                </a:solidFill>
                <a:latin typeface="Helvetica "/>
              </a:rPr>
              <a:t>Préparation des données :</a:t>
            </a:r>
          </a:p>
          <a:p>
            <a:pPr marL="285750" indent="-285750">
              <a:buFont typeface="Wingdings" panose="05000000000000000000" pitchFamily="2" charset="2"/>
              <a:buChar char="Ø"/>
            </a:pPr>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p:txBody>
      </p:sp>
      <p:pic>
        <p:nvPicPr>
          <p:cNvPr id="4" name="Image 3">
            <a:extLst>
              <a:ext uri="{FF2B5EF4-FFF2-40B4-BE49-F238E27FC236}">
                <a16:creationId xmlns:a16="http://schemas.microsoft.com/office/drawing/2014/main" id="{AAD1B54B-0D3F-4564-8D9D-CD7F184693DA}"/>
              </a:ext>
            </a:extLst>
          </p:cNvPr>
          <p:cNvPicPr>
            <a:picLocks noChangeAspect="1"/>
          </p:cNvPicPr>
          <p:nvPr/>
        </p:nvPicPr>
        <p:blipFill>
          <a:blip r:embed="rId3"/>
          <a:stretch>
            <a:fillRect/>
          </a:stretch>
        </p:blipFill>
        <p:spPr>
          <a:xfrm>
            <a:off x="1060594" y="1440585"/>
            <a:ext cx="5514110" cy="2657999"/>
          </a:xfrm>
          <a:prstGeom prst="rect">
            <a:avLst/>
          </a:prstGeom>
        </p:spPr>
      </p:pic>
      <p:pic>
        <p:nvPicPr>
          <p:cNvPr id="8" name="Image 7">
            <a:extLst>
              <a:ext uri="{FF2B5EF4-FFF2-40B4-BE49-F238E27FC236}">
                <a16:creationId xmlns:a16="http://schemas.microsoft.com/office/drawing/2014/main" id="{0C580610-7634-4056-B6AE-8FD65504F184}"/>
              </a:ext>
            </a:extLst>
          </p:cNvPr>
          <p:cNvPicPr>
            <a:picLocks noChangeAspect="1"/>
          </p:cNvPicPr>
          <p:nvPr/>
        </p:nvPicPr>
        <p:blipFill>
          <a:blip r:embed="rId4"/>
          <a:stretch>
            <a:fillRect/>
          </a:stretch>
        </p:blipFill>
        <p:spPr>
          <a:xfrm>
            <a:off x="1041183" y="4251778"/>
            <a:ext cx="3435494" cy="2164916"/>
          </a:xfrm>
          <a:prstGeom prst="rect">
            <a:avLst/>
          </a:prstGeom>
        </p:spPr>
      </p:pic>
      <p:sp>
        <p:nvSpPr>
          <p:cNvPr id="2" name="ZoneTexte 1">
            <a:extLst>
              <a:ext uri="{FF2B5EF4-FFF2-40B4-BE49-F238E27FC236}">
                <a16:creationId xmlns:a16="http://schemas.microsoft.com/office/drawing/2014/main" id="{8B029B15-5EBB-4029-99D6-1F93146ADF78}"/>
              </a:ext>
            </a:extLst>
          </p:cNvPr>
          <p:cNvSpPr txBox="1"/>
          <p:nvPr/>
        </p:nvSpPr>
        <p:spPr>
          <a:xfrm>
            <a:off x="4857101" y="5688559"/>
            <a:ext cx="3435206" cy="461665"/>
          </a:xfrm>
          <a:prstGeom prst="rect">
            <a:avLst/>
          </a:prstGeom>
          <a:noFill/>
        </p:spPr>
        <p:txBody>
          <a:bodyPr wrap="square" rtlCol="0">
            <a:spAutoFit/>
          </a:bodyPr>
          <a:lstStyle/>
          <a:p>
            <a:pPr marL="285750" indent="-285750">
              <a:buFont typeface="Wingdings" panose="05000000000000000000" pitchFamily="2" charset="2"/>
              <a:buChar char="Ø"/>
            </a:pPr>
            <a:r>
              <a:rPr lang="fr-FR" sz="1200" dirty="0">
                <a:solidFill>
                  <a:schemeClr val="bg2"/>
                </a:solidFill>
                <a:latin typeface="Helvetica "/>
              </a:rPr>
              <a:t>37 valeurs manquantes dans la colonne </a:t>
            </a:r>
            <a:r>
              <a:rPr lang="fr-FR" sz="1200" dirty="0" err="1">
                <a:solidFill>
                  <a:schemeClr val="bg2"/>
                </a:solidFill>
                <a:latin typeface="Helvetica "/>
              </a:rPr>
              <a:t>margin_low</a:t>
            </a:r>
            <a:r>
              <a:rPr lang="fr-FR" sz="1200" dirty="0">
                <a:solidFill>
                  <a:schemeClr val="bg2"/>
                </a:solidFill>
                <a:latin typeface="Helvetica "/>
              </a:rPr>
              <a:t> </a:t>
            </a:r>
          </a:p>
        </p:txBody>
      </p:sp>
    </p:spTree>
    <p:extLst>
      <p:ext uri="{BB962C8B-B14F-4D97-AF65-F5344CB8AC3E}">
        <p14:creationId xmlns:p14="http://schemas.microsoft.com/office/powerpoint/2010/main" val="2723200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descriptive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5</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11" name="ZoneTexte 10">
            <a:extLst>
              <a:ext uri="{FF2B5EF4-FFF2-40B4-BE49-F238E27FC236}">
                <a16:creationId xmlns:a16="http://schemas.microsoft.com/office/drawing/2014/main" id="{B9D3D19A-F7F3-49D0-ABD3-DC46014E68BA}"/>
              </a:ext>
            </a:extLst>
          </p:cNvPr>
          <p:cNvSpPr txBox="1"/>
          <p:nvPr/>
        </p:nvSpPr>
        <p:spPr>
          <a:xfrm>
            <a:off x="588817" y="1011887"/>
            <a:ext cx="7121236" cy="1815882"/>
          </a:xfrm>
          <a:prstGeom prst="rect">
            <a:avLst/>
          </a:prstGeom>
          <a:noFill/>
        </p:spPr>
        <p:txBody>
          <a:bodyPr wrap="square" rtlCol="0">
            <a:spAutoFit/>
          </a:bodyPr>
          <a:lstStyle/>
          <a:p>
            <a:pPr marL="285750" indent="-285750">
              <a:buFont typeface="Wingdings" panose="05000000000000000000" pitchFamily="2" charset="2"/>
              <a:buChar char="Ø"/>
            </a:pPr>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p:txBody>
      </p:sp>
      <p:pic>
        <p:nvPicPr>
          <p:cNvPr id="9" name="Image 8">
            <a:extLst>
              <a:ext uri="{FF2B5EF4-FFF2-40B4-BE49-F238E27FC236}">
                <a16:creationId xmlns:a16="http://schemas.microsoft.com/office/drawing/2014/main" id="{EE2E8227-F316-42BE-A566-C17CD31B4420}"/>
              </a:ext>
            </a:extLst>
          </p:cNvPr>
          <p:cNvPicPr>
            <a:picLocks noChangeAspect="1"/>
          </p:cNvPicPr>
          <p:nvPr/>
        </p:nvPicPr>
        <p:blipFill>
          <a:blip r:embed="rId3"/>
          <a:stretch>
            <a:fillRect/>
          </a:stretch>
        </p:blipFill>
        <p:spPr>
          <a:xfrm>
            <a:off x="412171" y="1027111"/>
            <a:ext cx="4426527" cy="2239929"/>
          </a:xfrm>
          <a:prstGeom prst="rect">
            <a:avLst/>
          </a:prstGeom>
        </p:spPr>
      </p:pic>
      <p:pic>
        <p:nvPicPr>
          <p:cNvPr id="12" name="Image 11">
            <a:extLst>
              <a:ext uri="{FF2B5EF4-FFF2-40B4-BE49-F238E27FC236}">
                <a16:creationId xmlns:a16="http://schemas.microsoft.com/office/drawing/2014/main" id="{7E9793FD-2780-4B63-9E71-826411604F6E}"/>
              </a:ext>
            </a:extLst>
          </p:cNvPr>
          <p:cNvPicPr>
            <a:picLocks noChangeAspect="1"/>
          </p:cNvPicPr>
          <p:nvPr/>
        </p:nvPicPr>
        <p:blipFill>
          <a:blip r:embed="rId4"/>
          <a:stretch>
            <a:fillRect/>
          </a:stretch>
        </p:blipFill>
        <p:spPr>
          <a:xfrm>
            <a:off x="493943" y="3590961"/>
            <a:ext cx="3400425" cy="2733675"/>
          </a:xfrm>
          <a:prstGeom prst="rect">
            <a:avLst/>
          </a:prstGeom>
        </p:spPr>
      </p:pic>
      <p:sp>
        <p:nvSpPr>
          <p:cNvPr id="10" name="ZoneTexte 9">
            <a:extLst>
              <a:ext uri="{FF2B5EF4-FFF2-40B4-BE49-F238E27FC236}">
                <a16:creationId xmlns:a16="http://schemas.microsoft.com/office/drawing/2014/main" id="{275D5570-A0C7-477D-A01D-7297C9CA17EF}"/>
              </a:ext>
            </a:extLst>
          </p:cNvPr>
          <p:cNvSpPr txBox="1"/>
          <p:nvPr/>
        </p:nvSpPr>
        <p:spPr>
          <a:xfrm>
            <a:off x="5003079" y="1302833"/>
            <a:ext cx="3990109" cy="938719"/>
          </a:xfrm>
          <a:prstGeom prst="rect">
            <a:avLst/>
          </a:prstGeom>
          <a:noFill/>
        </p:spPr>
        <p:txBody>
          <a:bodyPr wrap="square" rtlCol="0">
            <a:spAutoFit/>
          </a:bodyPr>
          <a:lstStyle/>
          <a:p>
            <a:pPr marL="285750" indent="-285750" algn="just">
              <a:buFont typeface="Wingdings" panose="05000000000000000000" pitchFamily="2" charset="2"/>
              <a:buChar char="Ø"/>
            </a:pPr>
            <a:r>
              <a:rPr lang="fr-FR" sz="1100" dirty="0">
                <a:solidFill>
                  <a:schemeClr val="bg2"/>
                </a:solidFill>
                <a:latin typeface="Helvetica "/>
              </a:rPr>
              <a:t>500 faux billets et 1000 vrais billets, au total 1500 billets. </a:t>
            </a:r>
          </a:p>
          <a:p>
            <a:pPr marL="285750" indent="-285750" algn="just">
              <a:buFont typeface="Wingdings" panose="05000000000000000000" pitchFamily="2" charset="2"/>
              <a:buChar char="Ø"/>
            </a:pPr>
            <a:endParaRPr lang="fr-FR" sz="1100" dirty="0">
              <a:solidFill>
                <a:schemeClr val="bg2"/>
              </a:solidFill>
              <a:latin typeface="Helvetica "/>
            </a:endParaRPr>
          </a:p>
          <a:p>
            <a:pPr marL="285750" indent="-285750" algn="just">
              <a:buFont typeface="Wingdings" panose="05000000000000000000" pitchFamily="2" charset="2"/>
              <a:buChar char="Ø"/>
            </a:pPr>
            <a:r>
              <a:rPr lang="fr-FR" sz="1100" dirty="0">
                <a:solidFill>
                  <a:schemeClr val="bg2"/>
                </a:solidFill>
                <a:latin typeface="Helvetica "/>
              </a:rPr>
              <a:t>Dont 37 valeurs manquantes dans la colonne </a:t>
            </a:r>
            <a:r>
              <a:rPr lang="fr-FR" sz="1100" dirty="0" err="1">
                <a:solidFill>
                  <a:schemeClr val="bg2"/>
                </a:solidFill>
                <a:latin typeface="Helvetica "/>
              </a:rPr>
              <a:t>margin_low</a:t>
            </a:r>
            <a:r>
              <a:rPr lang="fr-FR" sz="1100" dirty="0">
                <a:solidFill>
                  <a:schemeClr val="bg2"/>
                </a:solidFill>
                <a:latin typeface="Helvetica "/>
              </a:rPr>
              <a:t> dont 8 valeurs manquantes de faux billets et 29 valeurs manquantes de vrai billets.</a:t>
            </a:r>
          </a:p>
        </p:txBody>
      </p:sp>
    </p:spTree>
    <p:extLst>
      <p:ext uri="{BB962C8B-B14F-4D97-AF65-F5344CB8AC3E}">
        <p14:creationId xmlns:p14="http://schemas.microsoft.com/office/powerpoint/2010/main" val="260697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descriptive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6</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11" name="ZoneTexte 10">
            <a:extLst>
              <a:ext uri="{FF2B5EF4-FFF2-40B4-BE49-F238E27FC236}">
                <a16:creationId xmlns:a16="http://schemas.microsoft.com/office/drawing/2014/main" id="{B9D3D19A-F7F3-49D0-ABD3-DC46014E68BA}"/>
              </a:ext>
            </a:extLst>
          </p:cNvPr>
          <p:cNvSpPr txBox="1"/>
          <p:nvPr/>
        </p:nvSpPr>
        <p:spPr>
          <a:xfrm>
            <a:off x="588817" y="1011887"/>
            <a:ext cx="7121236" cy="1815882"/>
          </a:xfrm>
          <a:prstGeom prst="rect">
            <a:avLst/>
          </a:prstGeom>
          <a:noFill/>
        </p:spPr>
        <p:txBody>
          <a:bodyPr wrap="square" rtlCol="0">
            <a:spAutoFit/>
          </a:bodyPr>
          <a:lstStyle/>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p:txBody>
      </p:sp>
      <p:pic>
        <p:nvPicPr>
          <p:cNvPr id="4" name="Image 3">
            <a:extLst>
              <a:ext uri="{FF2B5EF4-FFF2-40B4-BE49-F238E27FC236}">
                <a16:creationId xmlns:a16="http://schemas.microsoft.com/office/drawing/2014/main" id="{2D86A690-CE1D-40F5-912D-CF0ABBC10540}"/>
              </a:ext>
            </a:extLst>
          </p:cNvPr>
          <p:cNvPicPr>
            <a:picLocks noChangeAspect="1"/>
          </p:cNvPicPr>
          <p:nvPr/>
        </p:nvPicPr>
        <p:blipFill>
          <a:blip r:embed="rId3"/>
          <a:stretch>
            <a:fillRect/>
          </a:stretch>
        </p:blipFill>
        <p:spPr>
          <a:xfrm>
            <a:off x="263942" y="1358362"/>
            <a:ext cx="5123594" cy="3852203"/>
          </a:xfrm>
          <a:prstGeom prst="rect">
            <a:avLst/>
          </a:prstGeom>
        </p:spPr>
      </p:pic>
      <p:sp>
        <p:nvSpPr>
          <p:cNvPr id="9" name="ZoneTexte 8">
            <a:extLst>
              <a:ext uri="{FF2B5EF4-FFF2-40B4-BE49-F238E27FC236}">
                <a16:creationId xmlns:a16="http://schemas.microsoft.com/office/drawing/2014/main" id="{0DA6A97C-6725-4E27-BCC8-9D75C374D2EA}"/>
              </a:ext>
            </a:extLst>
          </p:cNvPr>
          <p:cNvSpPr txBox="1"/>
          <p:nvPr/>
        </p:nvSpPr>
        <p:spPr>
          <a:xfrm>
            <a:off x="5313924" y="1439890"/>
            <a:ext cx="3679264" cy="1354217"/>
          </a:xfrm>
          <a:prstGeom prst="rect">
            <a:avLst/>
          </a:prstGeom>
          <a:noFill/>
        </p:spPr>
        <p:txBody>
          <a:bodyPr wrap="square" rtlCol="0">
            <a:spAutoFit/>
          </a:bodyPr>
          <a:lstStyle/>
          <a:p>
            <a:pPr marL="285750" indent="-285750" algn="just">
              <a:buFont typeface="Wingdings" panose="05000000000000000000" pitchFamily="2" charset="2"/>
              <a:buChar char="Ø"/>
            </a:pPr>
            <a:r>
              <a:rPr lang="fr-FR" sz="1000" dirty="0">
                <a:solidFill>
                  <a:schemeClr val="bg2"/>
                </a:solidFill>
                <a:latin typeface="Helvetica "/>
              </a:rPr>
              <a:t>D’après le box plot général nous pouvons voir que les variables </a:t>
            </a:r>
            <a:r>
              <a:rPr lang="fr-FR" sz="1000" dirty="0" err="1">
                <a:solidFill>
                  <a:schemeClr val="bg2"/>
                </a:solidFill>
                <a:latin typeface="Helvetica "/>
              </a:rPr>
              <a:t>height_left</a:t>
            </a:r>
            <a:r>
              <a:rPr lang="fr-FR" sz="1000" dirty="0">
                <a:solidFill>
                  <a:schemeClr val="bg2"/>
                </a:solidFill>
                <a:latin typeface="Helvetica "/>
              </a:rPr>
              <a:t> et </a:t>
            </a:r>
            <a:r>
              <a:rPr lang="fr-FR" sz="1000" dirty="0" err="1">
                <a:solidFill>
                  <a:schemeClr val="bg2"/>
                </a:solidFill>
                <a:latin typeface="Helvetica "/>
              </a:rPr>
              <a:t>height_right</a:t>
            </a:r>
            <a:r>
              <a:rPr lang="fr-FR" sz="1000" dirty="0">
                <a:solidFill>
                  <a:schemeClr val="bg2"/>
                </a:solidFill>
                <a:latin typeface="Helvetica "/>
              </a:rPr>
              <a:t> sont  au même niveau, </a:t>
            </a:r>
            <a:r>
              <a:rPr lang="fr-FR" sz="1000" dirty="0" err="1">
                <a:solidFill>
                  <a:schemeClr val="bg2"/>
                </a:solidFill>
                <a:latin typeface="Helvetica "/>
              </a:rPr>
              <a:t>lenght</a:t>
            </a:r>
            <a:r>
              <a:rPr lang="fr-FR" sz="1000" dirty="0">
                <a:solidFill>
                  <a:schemeClr val="bg2"/>
                </a:solidFill>
                <a:latin typeface="Helvetica "/>
              </a:rPr>
              <a:t> aussi est presque au même niveau mais un peu plus haut. Et de même pour </a:t>
            </a:r>
            <a:r>
              <a:rPr lang="fr-FR" sz="1000" dirty="0" err="1">
                <a:solidFill>
                  <a:schemeClr val="bg2"/>
                </a:solidFill>
                <a:latin typeface="Helvetica "/>
              </a:rPr>
              <a:t>margin_low</a:t>
            </a:r>
            <a:r>
              <a:rPr lang="fr-FR" sz="1000" dirty="0">
                <a:solidFill>
                  <a:schemeClr val="bg2"/>
                </a:solidFill>
                <a:latin typeface="Helvetica "/>
              </a:rPr>
              <a:t> et </a:t>
            </a:r>
            <a:r>
              <a:rPr lang="fr-FR" sz="1000" dirty="0" err="1">
                <a:solidFill>
                  <a:schemeClr val="bg2"/>
                </a:solidFill>
                <a:latin typeface="Helvetica "/>
              </a:rPr>
              <a:t>margin_up</a:t>
            </a:r>
            <a:r>
              <a:rPr lang="fr-FR" sz="1000" dirty="0">
                <a:solidFill>
                  <a:schemeClr val="bg2"/>
                </a:solidFill>
                <a:latin typeface="Helvetica "/>
              </a:rPr>
              <a:t> sont au même niveau.</a:t>
            </a:r>
          </a:p>
          <a:p>
            <a:pPr marL="285750" indent="-285750">
              <a:buFont typeface="Wingdings" panose="05000000000000000000" pitchFamily="2" charset="2"/>
              <a:buChar char="Ø"/>
            </a:pPr>
            <a:endParaRPr lang="fr-FR" sz="1000" dirty="0">
              <a:solidFill>
                <a:srgbClr val="FF0000"/>
              </a:solidFill>
              <a:latin typeface="Helvetica "/>
            </a:endParaRPr>
          </a:p>
          <a:p>
            <a:pPr marL="285750" indent="-285750">
              <a:buFont typeface="Wingdings" panose="05000000000000000000" pitchFamily="2" charset="2"/>
              <a:buChar char="Ø"/>
            </a:pPr>
            <a:endParaRPr lang="fr-FR" sz="1000" dirty="0">
              <a:solidFill>
                <a:srgbClr val="FF0000"/>
              </a:solidFill>
              <a:latin typeface="Helvetica "/>
            </a:endParaRPr>
          </a:p>
          <a:p>
            <a:pPr marL="285750" indent="-285750">
              <a:buFont typeface="Wingdings" panose="05000000000000000000" pitchFamily="2" charset="2"/>
              <a:buChar char="Ø"/>
            </a:pPr>
            <a:endParaRPr lang="fr-FR" sz="1200" dirty="0">
              <a:solidFill>
                <a:srgbClr val="FF0000"/>
              </a:solidFill>
              <a:latin typeface="Helvetica "/>
            </a:endParaRPr>
          </a:p>
        </p:txBody>
      </p:sp>
    </p:spTree>
    <p:extLst>
      <p:ext uri="{BB962C8B-B14F-4D97-AF65-F5344CB8AC3E}">
        <p14:creationId xmlns:p14="http://schemas.microsoft.com/office/powerpoint/2010/main" val="91575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descriptive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7</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11" name="ZoneTexte 10">
            <a:extLst>
              <a:ext uri="{FF2B5EF4-FFF2-40B4-BE49-F238E27FC236}">
                <a16:creationId xmlns:a16="http://schemas.microsoft.com/office/drawing/2014/main" id="{B9D3D19A-F7F3-49D0-ABD3-DC46014E68BA}"/>
              </a:ext>
            </a:extLst>
          </p:cNvPr>
          <p:cNvSpPr txBox="1"/>
          <p:nvPr/>
        </p:nvSpPr>
        <p:spPr>
          <a:xfrm>
            <a:off x="588817" y="1011887"/>
            <a:ext cx="7121236" cy="1815882"/>
          </a:xfrm>
          <a:prstGeom prst="rect">
            <a:avLst/>
          </a:prstGeom>
          <a:noFill/>
        </p:spPr>
        <p:txBody>
          <a:bodyPr wrap="square" rtlCol="0">
            <a:spAutoFit/>
          </a:bodyPr>
          <a:lstStyle/>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p:txBody>
      </p:sp>
      <p:pic>
        <p:nvPicPr>
          <p:cNvPr id="8" name="Image 7">
            <a:extLst>
              <a:ext uri="{FF2B5EF4-FFF2-40B4-BE49-F238E27FC236}">
                <a16:creationId xmlns:a16="http://schemas.microsoft.com/office/drawing/2014/main" id="{9D2337B1-8017-48EB-9A59-2D42C319AC8A}"/>
              </a:ext>
            </a:extLst>
          </p:cNvPr>
          <p:cNvPicPr>
            <a:picLocks noChangeAspect="1"/>
          </p:cNvPicPr>
          <p:nvPr/>
        </p:nvPicPr>
        <p:blipFill>
          <a:blip r:embed="rId3"/>
          <a:stretch>
            <a:fillRect/>
          </a:stretch>
        </p:blipFill>
        <p:spPr>
          <a:xfrm>
            <a:off x="4956062" y="1011887"/>
            <a:ext cx="3599121" cy="5555166"/>
          </a:xfrm>
          <a:prstGeom prst="rect">
            <a:avLst/>
          </a:prstGeom>
        </p:spPr>
      </p:pic>
      <p:sp>
        <p:nvSpPr>
          <p:cNvPr id="9" name="ZoneTexte 8">
            <a:extLst>
              <a:ext uri="{FF2B5EF4-FFF2-40B4-BE49-F238E27FC236}">
                <a16:creationId xmlns:a16="http://schemas.microsoft.com/office/drawing/2014/main" id="{0DA6A97C-6725-4E27-BCC8-9D75C374D2EA}"/>
              </a:ext>
            </a:extLst>
          </p:cNvPr>
          <p:cNvSpPr txBox="1"/>
          <p:nvPr/>
        </p:nvSpPr>
        <p:spPr>
          <a:xfrm>
            <a:off x="474170" y="4020400"/>
            <a:ext cx="3956916" cy="3046988"/>
          </a:xfrm>
          <a:prstGeom prst="rect">
            <a:avLst/>
          </a:prstGeom>
          <a:noFill/>
        </p:spPr>
        <p:txBody>
          <a:bodyPr wrap="square" rtlCol="0">
            <a:spAutoFit/>
          </a:bodyPr>
          <a:lstStyle/>
          <a:p>
            <a:pPr marL="285750" indent="-285750">
              <a:buFont typeface="Wingdings" panose="05000000000000000000" pitchFamily="2" charset="2"/>
              <a:buChar char="Ø"/>
            </a:pPr>
            <a:endParaRPr lang="fr-FR" sz="1000" dirty="0">
              <a:solidFill>
                <a:schemeClr val="bg2"/>
              </a:solidFill>
              <a:latin typeface="Helvetica "/>
            </a:endParaRPr>
          </a:p>
          <a:p>
            <a:pPr marL="285750" indent="-285750" algn="just">
              <a:buFont typeface="Wingdings" panose="05000000000000000000" pitchFamily="2" charset="2"/>
              <a:buChar char="Ø"/>
            </a:pPr>
            <a:r>
              <a:rPr lang="fr-FR" sz="1000" dirty="0">
                <a:solidFill>
                  <a:schemeClr val="bg2"/>
                </a:solidFill>
                <a:latin typeface="Helvetica "/>
              </a:rPr>
              <a:t>Dans le </a:t>
            </a:r>
            <a:r>
              <a:rPr lang="fr-FR" sz="1000" dirty="0" err="1">
                <a:solidFill>
                  <a:schemeClr val="bg2"/>
                </a:solidFill>
                <a:latin typeface="Helvetica "/>
              </a:rPr>
              <a:t>boxplot</a:t>
            </a:r>
            <a:r>
              <a:rPr lang="fr-FR" sz="1000" dirty="0">
                <a:solidFill>
                  <a:schemeClr val="bg2"/>
                </a:solidFill>
                <a:latin typeface="Helvetica "/>
              </a:rPr>
              <a:t> ‘</a:t>
            </a:r>
            <a:r>
              <a:rPr lang="fr-FR" sz="1000" dirty="0" err="1">
                <a:solidFill>
                  <a:schemeClr val="bg2"/>
                </a:solidFill>
                <a:latin typeface="Helvetica "/>
              </a:rPr>
              <a:t>height</a:t>
            </a:r>
            <a:r>
              <a:rPr lang="fr-FR" sz="1000" dirty="0">
                <a:solidFill>
                  <a:schemeClr val="bg2"/>
                </a:solidFill>
                <a:latin typeface="Helvetica "/>
              </a:rPr>
              <a:t> _right’ nous pouvons voir quelques </a:t>
            </a:r>
            <a:r>
              <a:rPr lang="fr-FR" sz="1000" dirty="0" err="1">
                <a:solidFill>
                  <a:schemeClr val="bg2"/>
                </a:solidFill>
                <a:latin typeface="Helvetica "/>
              </a:rPr>
              <a:t>oubliers</a:t>
            </a:r>
            <a:r>
              <a:rPr lang="fr-FR" sz="1000" dirty="0">
                <a:solidFill>
                  <a:schemeClr val="bg2"/>
                </a:solidFill>
                <a:latin typeface="Helvetica "/>
              </a:rPr>
              <a:t> au dessus de 104,75 et en dessous de 103,1  et que la médiane se trouve a à peu près autour 103,85.</a:t>
            </a:r>
          </a:p>
          <a:p>
            <a:pPr algn="just"/>
            <a:endParaRPr lang="fr-FR" sz="1000" dirty="0">
              <a:solidFill>
                <a:schemeClr val="bg2"/>
              </a:solidFill>
              <a:latin typeface="Helvetica "/>
            </a:endParaRPr>
          </a:p>
          <a:p>
            <a:pPr algn="just"/>
            <a:endParaRPr lang="fr-FR" sz="1000" dirty="0">
              <a:solidFill>
                <a:schemeClr val="bg2"/>
              </a:solidFill>
              <a:latin typeface="Helvetica "/>
            </a:endParaRPr>
          </a:p>
          <a:p>
            <a:pPr marL="285750" indent="-285750" algn="just">
              <a:buFont typeface="Wingdings" panose="05000000000000000000" pitchFamily="2" charset="2"/>
              <a:buChar char="Ø"/>
            </a:pPr>
            <a:r>
              <a:rPr lang="fr-FR" sz="1000" dirty="0">
                <a:solidFill>
                  <a:schemeClr val="bg2"/>
                </a:solidFill>
                <a:latin typeface="Helvetica "/>
              </a:rPr>
              <a:t>Dans le </a:t>
            </a:r>
            <a:r>
              <a:rPr lang="fr-FR" sz="1000" dirty="0" err="1">
                <a:solidFill>
                  <a:schemeClr val="bg2"/>
                </a:solidFill>
                <a:latin typeface="Helvetica "/>
              </a:rPr>
              <a:t>boxplot</a:t>
            </a:r>
            <a:r>
              <a:rPr lang="fr-FR" sz="1000" dirty="0">
                <a:solidFill>
                  <a:schemeClr val="bg2"/>
                </a:solidFill>
                <a:latin typeface="Helvetica "/>
              </a:rPr>
              <a:t>  ‘diagonal’ nous pouvons voir quelques </a:t>
            </a:r>
            <a:r>
              <a:rPr lang="fr-FR" sz="1000" dirty="0" err="1">
                <a:solidFill>
                  <a:schemeClr val="bg2"/>
                </a:solidFill>
                <a:latin typeface="Helvetica "/>
              </a:rPr>
              <a:t>outliers</a:t>
            </a:r>
            <a:r>
              <a:rPr lang="fr-FR" sz="1000" dirty="0">
                <a:solidFill>
                  <a:schemeClr val="bg2"/>
                </a:solidFill>
                <a:latin typeface="Helvetica "/>
              </a:rPr>
              <a:t> au dessus de 172,75  et en dessous de 171,15 et que la médiane se trouve a à peu autour de 171,95</a:t>
            </a:r>
          </a:p>
          <a:p>
            <a:pPr marL="285750" indent="-285750" algn="just">
              <a:buFont typeface="Wingdings" panose="05000000000000000000" pitchFamily="2" charset="2"/>
              <a:buChar char="Ø"/>
            </a:pPr>
            <a:endParaRPr lang="fr-FR" sz="1000" dirty="0">
              <a:solidFill>
                <a:schemeClr val="bg2"/>
              </a:solidFill>
              <a:latin typeface="Helvetica "/>
            </a:endParaRPr>
          </a:p>
          <a:p>
            <a:pPr marL="285750" indent="-285750" algn="just">
              <a:buFont typeface="Wingdings" panose="05000000000000000000" pitchFamily="2" charset="2"/>
              <a:buChar char="Ø"/>
            </a:pPr>
            <a:r>
              <a:rPr lang="fr-FR" sz="1000" dirty="0">
                <a:solidFill>
                  <a:schemeClr val="bg2"/>
                </a:solidFill>
                <a:latin typeface="Helvetica "/>
              </a:rPr>
              <a:t>Dans le </a:t>
            </a:r>
            <a:r>
              <a:rPr lang="fr-FR" sz="1000" dirty="0" err="1">
                <a:solidFill>
                  <a:schemeClr val="bg2"/>
                </a:solidFill>
                <a:latin typeface="Helvetica "/>
              </a:rPr>
              <a:t>boxplot</a:t>
            </a:r>
            <a:r>
              <a:rPr lang="fr-FR" sz="1000" dirty="0">
                <a:solidFill>
                  <a:schemeClr val="bg2"/>
                </a:solidFill>
                <a:latin typeface="Helvetica "/>
              </a:rPr>
              <a:t> ‘</a:t>
            </a:r>
            <a:r>
              <a:rPr lang="fr-FR" sz="1000" dirty="0" err="1">
                <a:solidFill>
                  <a:schemeClr val="bg2"/>
                </a:solidFill>
                <a:latin typeface="Helvetica "/>
              </a:rPr>
              <a:t>height</a:t>
            </a:r>
            <a:r>
              <a:rPr lang="fr-FR" sz="1000" dirty="0">
                <a:solidFill>
                  <a:schemeClr val="bg2"/>
                </a:solidFill>
                <a:latin typeface="Helvetica "/>
              </a:rPr>
              <a:t>  </a:t>
            </a:r>
            <a:r>
              <a:rPr lang="fr-FR" sz="1000" dirty="0" err="1">
                <a:solidFill>
                  <a:schemeClr val="bg2"/>
                </a:solidFill>
                <a:latin typeface="Helvetica "/>
              </a:rPr>
              <a:t>left</a:t>
            </a:r>
            <a:r>
              <a:rPr lang="fr-FR" sz="1000" dirty="0">
                <a:solidFill>
                  <a:schemeClr val="bg2"/>
                </a:solidFill>
                <a:latin typeface="Helvetica "/>
              </a:rPr>
              <a:t>’  nous pouvons voir quelques </a:t>
            </a:r>
            <a:r>
              <a:rPr lang="fr-FR" sz="1000" dirty="0" err="1">
                <a:solidFill>
                  <a:schemeClr val="bg2"/>
                </a:solidFill>
                <a:latin typeface="Helvetica "/>
              </a:rPr>
              <a:t>outliers</a:t>
            </a:r>
            <a:r>
              <a:rPr lang="fr-FR" sz="1000" dirty="0">
                <a:solidFill>
                  <a:schemeClr val="bg2"/>
                </a:solidFill>
                <a:latin typeface="Helvetica "/>
              </a:rPr>
              <a:t> au dessus de 104,90 et en dessous de 103,25 et que la médiane se trouve a à peu près autour de 104,1</a:t>
            </a:r>
          </a:p>
          <a:p>
            <a:pPr marL="285750" indent="-285750">
              <a:buFont typeface="Wingdings" panose="05000000000000000000" pitchFamily="2" charset="2"/>
              <a:buChar char="Ø"/>
            </a:pPr>
            <a:endParaRPr lang="fr-FR" sz="1000" dirty="0">
              <a:solidFill>
                <a:srgbClr val="FF0000"/>
              </a:solidFill>
              <a:latin typeface="Helvetica "/>
            </a:endParaRPr>
          </a:p>
          <a:p>
            <a:pPr marL="285750" indent="-285750">
              <a:buFont typeface="Wingdings" panose="05000000000000000000" pitchFamily="2" charset="2"/>
              <a:buChar char="Ø"/>
            </a:pPr>
            <a:endParaRPr lang="fr-FR" sz="1000" dirty="0">
              <a:solidFill>
                <a:srgbClr val="FF0000"/>
              </a:solidFill>
              <a:latin typeface="Helvetica "/>
            </a:endParaRPr>
          </a:p>
          <a:p>
            <a:pPr marL="285750" indent="-285750">
              <a:buFont typeface="Wingdings" panose="05000000000000000000" pitchFamily="2" charset="2"/>
              <a:buChar char="Ø"/>
            </a:pPr>
            <a:endParaRPr lang="fr-FR" sz="1000" dirty="0">
              <a:solidFill>
                <a:srgbClr val="FF0000"/>
              </a:solidFill>
              <a:latin typeface="Helvetica "/>
            </a:endParaRPr>
          </a:p>
          <a:p>
            <a:pPr marL="285750" indent="-285750">
              <a:buFont typeface="Wingdings" panose="05000000000000000000" pitchFamily="2" charset="2"/>
              <a:buChar char="Ø"/>
            </a:pPr>
            <a:endParaRPr lang="fr-FR" sz="1000" dirty="0">
              <a:solidFill>
                <a:srgbClr val="FF0000"/>
              </a:solidFill>
              <a:latin typeface="Helvetica "/>
            </a:endParaRPr>
          </a:p>
          <a:p>
            <a:pPr marL="285750" indent="-285750">
              <a:buFont typeface="Wingdings" panose="05000000000000000000" pitchFamily="2" charset="2"/>
              <a:buChar char="Ø"/>
            </a:pPr>
            <a:endParaRPr lang="fr-FR" sz="1000" dirty="0">
              <a:solidFill>
                <a:srgbClr val="FF0000"/>
              </a:solidFill>
              <a:latin typeface="Helvetica "/>
            </a:endParaRPr>
          </a:p>
          <a:p>
            <a:pPr marL="285750" indent="-285750">
              <a:buFont typeface="Wingdings" panose="05000000000000000000" pitchFamily="2" charset="2"/>
              <a:buChar char="Ø"/>
            </a:pPr>
            <a:endParaRPr lang="fr-FR" sz="1200" dirty="0">
              <a:solidFill>
                <a:srgbClr val="FF0000"/>
              </a:solidFill>
              <a:latin typeface="Helvetica "/>
            </a:endParaRPr>
          </a:p>
        </p:txBody>
      </p:sp>
      <p:pic>
        <p:nvPicPr>
          <p:cNvPr id="5" name="Image 4">
            <a:extLst>
              <a:ext uri="{FF2B5EF4-FFF2-40B4-BE49-F238E27FC236}">
                <a16:creationId xmlns:a16="http://schemas.microsoft.com/office/drawing/2014/main" id="{8FB61E9D-8294-4FE9-91A9-4E07AE0D7C3A}"/>
              </a:ext>
            </a:extLst>
          </p:cNvPr>
          <p:cNvPicPr>
            <a:picLocks noChangeAspect="1"/>
          </p:cNvPicPr>
          <p:nvPr/>
        </p:nvPicPr>
        <p:blipFill>
          <a:blip r:embed="rId4"/>
          <a:stretch>
            <a:fillRect/>
          </a:stretch>
        </p:blipFill>
        <p:spPr>
          <a:xfrm>
            <a:off x="621201" y="1083476"/>
            <a:ext cx="3489731" cy="2717567"/>
          </a:xfrm>
          <a:prstGeom prst="rect">
            <a:avLst/>
          </a:prstGeom>
        </p:spPr>
      </p:pic>
    </p:spTree>
    <p:extLst>
      <p:ext uri="{BB962C8B-B14F-4D97-AF65-F5344CB8AC3E}">
        <p14:creationId xmlns:p14="http://schemas.microsoft.com/office/powerpoint/2010/main" val="176353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descriptive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8</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pic>
        <p:nvPicPr>
          <p:cNvPr id="5" name="Image 4">
            <a:extLst>
              <a:ext uri="{FF2B5EF4-FFF2-40B4-BE49-F238E27FC236}">
                <a16:creationId xmlns:a16="http://schemas.microsoft.com/office/drawing/2014/main" id="{A93664B3-8222-42A9-8E7E-4A75767C073D}"/>
              </a:ext>
            </a:extLst>
          </p:cNvPr>
          <p:cNvPicPr>
            <a:picLocks noChangeAspect="1"/>
          </p:cNvPicPr>
          <p:nvPr/>
        </p:nvPicPr>
        <p:blipFill>
          <a:blip r:embed="rId3"/>
          <a:stretch>
            <a:fillRect/>
          </a:stretch>
        </p:blipFill>
        <p:spPr>
          <a:xfrm>
            <a:off x="433582" y="1208185"/>
            <a:ext cx="3591234" cy="5530751"/>
          </a:xfrm>
          <a:prstGeom prst="rect">
            <a:avLst/>
          </a:prstGeom>
        </p:spPr>
      </p:pic>
      <p:pic>
        <p:nvPicPr>
          <p:cNvPr id="9" name="Image 8">
            <a:extLst>
              <a:ext uri="{FF2B5EF4-FFF2-40B4-BE49-F238E27FC236}">
                <a16:creationId xmlns:a16="http://schemas.microsoft.com/office/drawing/2014/main" id="{E5770B27-2C7E-4993-A028-E298551492EF}"/>
              </a:ext>
            </a:extLst>
          </p:cNvPr>
          <p:cNvPicPr>
            <a:picLocks noChangeAspect="1"/>
          </p:cNvPicPr>
          <p:nvPr/>
        </p:nvPicPr>
        <p:blipFill>
          <a:blip r:embed="rId4"/>
          <a:stretch>
            <a:fillRect/>
          </a:stretch>
        </p:blipFill>
        <p:spPr>
          <a:xfrm>
            <a:off x="4626241" y="1159694"/>
            <a:ext cx="3994121" cy="2752199"/>
          </a:xfrm>
          <a:prstGeom prst="rect">
            <a:avLst/>
          </a:prstGeom>
        </p:spPr>
      </p:pic>
      <p:sp>
        <p:nvSpPr>
          <p:cNvPr id="10" name="ZoneTexte 9">
            <a:extLst>
              <a:ext uri="{FF2B5EF4-FFF2-40B4-BE49-F238E27FC236}">
                <a16:creationId xmlns:a16="http://schemas.microsoft.com/office/drawing/2014/main" id="{F678ACDD-FD42-4991-A45F-662C6067CD77}"/>
              </a:ext>
            </a:extLst>
          </p:cNvPr>
          <p:cNvSpPr txBox="1"/>
          <p:nvPr/>
        </p:nvSpPr>
        <p:spPr>
          <a:xfrm>
            <a:off x="4572000" y="4006541"/>
            <a:ext cx="3956916" cy="3046988"/>
          </a:xfrm>
          <a:prstGeom prst="rect">
            <a:avLst/>
          </a:prstGeom>
          <a:noFill/>
        </p:spPr>
        <p:txBody>
          <a:bodyPr wrap="square" rtlCol="0">
            <a:spAutoFit/>
          </a:bodyPr>
          <a:lstStyle/>
          <a:p>
            <a:endParaRPr lang="fr-FR" sz="1000" dirty="0">
              <a:solidFill>
                <a:schemeClr val="bg2"/>
              </a:solidFill>
              <a:latin typeface="Helvetica "/>
            </a:endParaRPr>
          </a:p>
          <a:p>
            <a:pPr marL="285750" indent="-285750" algn="just">
              <a:buFont typeface="Wingdings" panose="05000000000000000000" pitchFamily="2" charset="2"/>
              <a:buChar char="Ø"/>
            </a:pPr>
            <a:r>
              <a:rPr lang="fr-FR" sz="1000" dirty="0">
                <a:solidFill>
                  <a:schemeClr val="bg2"/>
                </a:solidFill>
                <a:latin typeface="Helvetica "/>
              </a:rPr>
              <a:t>Dans le </a:t>
            </a:r>
            <a:r>
              <a:rPr lang="fr-FR" sz="1000" dirty="0" err="1">
                <a:solidFill>
                  <a:schemeClr val="bg2"/>
                </a:solidFill>
                <a:latin typeface="Helvetica "/>
              </a:rPr>
              <a:t>boxplot</a:t>
            </a:r>
            <a:r>
              <a:rPr lang="fr-FR" sz="1000" dirty="0">
                <a:solidFill>
                  <a:schemeClr val="bg2"/>
                </a:solidFill>
                <a:latin typeface="Helvetica "/>
              </a:rPr>
              <a:t> ‘</a:t>
            </a:r>
            <a:r>
              <a:rPr lang="fr-FR" sz="1000" dirty="0" err="1">
                <a:solidFill>
                  <a:schemeClr val="bg2"/>
                </a:solidFill>
                <a:latin typeface="Helvetica "/>
              </a:rPr>
              <a:t>margin_low</a:t>
            </a:r>
            <a:r>
              <a:rPr lang="fr-FR" sz="1000" dirty="0">
                <a:solidFill>
                  <a:schemeClr val="bg2"/>
                </a:solidFill>
                <a:latin typeface="Helvetica "/>
              </a:rPr>
              <a:t>’ nous pouvons voir quelques </a:t>
            </a:r>
            <a:r>
              <a:rPr lang="fr-FR" sz="1000" dirty="0" err="1">
                <a:solidFill>
                  <a:schemeClr val="bg2"/>
                </a:solidFill>
                <a:latin typeface="Helvetica "/>
              </a:rPr>
              <a:t>outliers</a:t>
            </a:r>
            <a:r>
              <a:rPr lang="fr-FR" sz="1000" dirty="0">
                <a:solidFill>
                  <a:schemeClr val="bg2"/>
                </a:solidFill>
                <a:latin typeface="Helvetica "/>
              </a:rPr>
              <a:t> au dessus de 6,2 et que la médiane se trouve a à peu autour de 4,3.</a:t>
            </a:r>
          </a:p>
          <a:p>
            <a:pPr marL="285750" indent="-285750" algn="just">
              <a:buFont typeface="Wingdings" panose="05000000000000000000" pitchFamily="2" charset="2"/>
              <a:buChar char="Ø"/>
            </a:pPr>
            <a:endParaRPr lang="fr-FR" sz="1000" dirty="0">
              <a:solidFill>
                <a:schemeClr val="bg2"/>
              </a:solidFill>
              <a:latin typeface="Helvetica "/>
            </a:endParaRPr>
          </a:p>
          <a:p>
            <a:pPr marL="285750" indent="-285750" algn="just">
              <a:buFont typeface="Wingdings" panose="05000000000000000000" pitchFamily="2" charset="2"/>
              <a:buChar char="Ø"/>
            </a:pPr>
            <a:endParaRPr lang="fr-FR" sz="1000" dirty="0">
              <a:solidFill>
                <a:schemeClr val="bg2"/>
              </a:solidFill>
              <a:latin typeface="Helvetica "/>
            </a:endParaRPr>
          </a:p>
          <a:p>
            <a:pPr marL="285750" indent="-285750" algn="just">
              <a:buFont typeface="Wingdings" panose="05000000000000000000" pitchFamily="2" charset="2"/>
              <a:buChar char="Ø"/>
            </a:pPr>
            <a:r>
              <a:rPr lang="fr-FR" sz="1000" dirty="0">
                <a:solidFill>
                  <a:schemeClr val="bg2"/>
                </a:solidFill>
                <a:latin typeface="Helvetica "/>
              </a:rPr>
              <a:t>Dans le </a:t>
            </a:r>
            <a:r>
              <a:rPr lang="fr-FR" sz="1000" dirty="0" err="1">
                <a:solidFill>
                  <a:schemeClr val="bg2"/>
                </a:solidFill>
                <a:latin typeface="Helvetica "/>
              </a:rPr>
              <a:t>boxplot</a:t>
            </a:r>
            <a:r>
              <a:rPr lang="fr-FR" sz="1000" dirty="0">
                <a:solidFill>
                  <a:schemeClr val="bg2"/>
                </a:solidFill>
                <a:latin typeface="Helvetica "/>
              </a:rPr>
              <a:t> ‘</a:t>
            </a:r>
            <a:r>
              <a:rPr lang="fr-FR" sz="1000" dirty="0" err="1">
                <a:solidFill>
                  <a:schemeClr val="bg2"/>
                </a:solidFill>
                <a:latin typeface="Helvetica "/>
              </a:rPr>
              <a:t>margin_up</a:t>
            </a:r>
            <a:r>
              <a:rPr lang="fr-FR" sz="1000" dirty="0">
                <a:solidFill>
                  <a:schemeClr val="bg2"/>
                </a:solidFill>
                <a:latin typeface="Helvetica "/>
              </a:rPr>
              <a:t>’ nous pouvons voir quelques </a:t>
            </a:r>
            <a:r>
              <a:rPr lang="fr-FR" sz="1000" dirty="0" err="1">
                <a:solidFill>
                  <a:schemeClr val="bg2"/>
                </a:solidFill>
                <a:latin typeface="Helvetica "/>
              </a:rPr>
              <a:t>outliers</a:t>
            </a:r>
            <a:r>
              <a:rPr lang="fr-FR" sz="1000" dirty="0">
                <a:solidFill>
                  <a:schemeClr val="bg2"/>
                </a:solidFill>
                <a:latin typeface="Helvetica "/>
              </a:rPr>
              <a:t> au dessus de 3,75 et en dessous de 2,25 et que la médiane se trouve a à peu près autour de 3,15.</a:t>
            </a:r>
          </a:p>
          <a:p>
            <a:pPr algn="just"/>
            <a:endParaRPr lang="fr-FR" sz="1000" dirty="0">
              <a:solidFill>
                <a:schemeClr val="bg2"/>
              </a:solidFill>
              <a:latin typeface="Helvetica "/>
            </a:endParaRPr>
          </a:p>
          <a:p>
            <a:pPr marL="285750" indent="-285750" algn="just">
              <a:buFont typeface="Wingdings" panose="05000000000000000000" pitchFamily="2" charset="2"/>
              <a:buChar char="Ø"/>
            </a:pPr>
            <a:endParaRPr lang="fr-FR" sz="1000" dirty="0">
              <a:solidFill>
                <a:schemeClr val="bg2"/>
              </a:solidFill>
              <a:latin typeface="Helvetica "/>
            </a:endParaRPr>
          </a:p>
          <a:p>
            <a:pPr marL="285750" indent="-285750" algn="just">
              <a:buFont typeface="Wingdings" panose="05000000000000000000" pitchFamily="2" charset="2"/>
              <a:buChar char="Ø"/>
            </a:pPr>
            <a:r>
              <a:rPr lang="fr-FR" sz="1000" dirty="0">
                <a:solidFill>
                  <a:schemeClr val="bg2"/>
                </a:solidFill>
                <a:latin typeface="Helvetica "/>
              </a:rPr>
              <a:t>Dans le </a:t>
            </a:r>
            <a:r>
              <a:rPr lang="fr-FR" sz="1000" dirty="0" err="1">
                <a:solidFill>
                  <a:schemeClr val="bg2"/>
                </a:solidFill>
                <a:latin typeface="Helvetica "/>
              </a:rPr>
              <a:t>boxplot</a:t>
            </a:r>
            <a:r>
              <a:rPr lang="fr-FR" sz="1000" dirty="0">
                <a:solidFill>
                  <a:schemeClr val="bg2"/>
                </a:solidFill>
                <a:latin typeface="Helvetica "/>
              </a:rPr>
              <a:t> ‘</a:t>
            </a:r>
            <a:r>
              <a:rPr lang="fr-FR" sz="1000" dirty="0" err="1">
                <a:solidFill>
                  <a:schemeClr val="bg2"/>
                </a:solidFill>
                <a:latin typeface="Helvetica "/>
              </a:rPr>
              <a:t>lenght</a:t>
            </a:r>
            <a:r>
              <a:rPr lang="fr-FR" sz="1000" dirty="0">
                <a:solidFill>
                  <a:schemeClr val="bg2"/>
                </a:solidFill>
                <a:latin typeface="Helvetica "/>
              </a:rPr>
              <a:t>’ nous pouvons voir quelques </a:t>
            </a:r>
            <a:r>
              <a:rPr lang="fr-FR" sz="1000" dirty="0" err="1">
                <a:solidFill>
                  <a:schemeClr val="bg2"/>
                </a:solidFill>
                <a:latin typeface="Helvetica "/>
              </a:rPr>
              <a:t>outliers</a:t>
            </a:r>
            <a:r>
              <a:rPr lang="fr-FR" sz="1000" dirty="0">
                <a:solidFill>
                  <a:schemeClr val="bg2"/>
                </a:solidFill>
                <a:latin typeface="Helvetica "/>
              </a:rPr>
              <a:t> en dessous de 110,2 et que la médiane se trouve autour de 113.</a:t>
            </a:r>
          </a:p>
          <a:p>
            <a:pPr marL="285750" indent="-285750" algn="just">
              <a:buFont typeface="Wingdings" panose="05000000000000000000" pitchFamily="2" charset="2"/>
              <a:buChar char="Ø"/>
            </a:pPr>
            <a:endParaRPr lang="fr-FR" sz="1000" dirty="0">
              <a:solidFill>
                <a:srgbClr val="FF0000"/>
              </a:solidFill>
              <a:latin typeface="Helvetica "/>
            </a:endParaRPr>
          </a:p>
          <a:p>
            <a:pPr marL="285750" indent="-285750">
              <a:buFont typeface="Wingdings" panose="05000000000000000000" pitchFamily="2" charset="2"/>
              <a:buChar char="Ø"/>
            </a:pPr>
            <a:endParaRPr lang="fr-FR" sz="1000" dirty="0">
              <a:solidFill>
                <a:srgbClr val="FF0000"/>
              </a:solidFill>
              <a:latin typeface="Helvetica "/>
            </a:endParaRPr>
          </a:p>
          <a:p>
            <a:pPr marL="285750" indent="-285750">
              <a:buFont typeface="Wingdings" panose="05000000000000000000" pitchFamily="2" charset="2"/>
              <a:buChar char="Ø"/>
            </a:pPr>
            <a:endParaRPr lang="fr-FR" sz="1000" dirty="0">
              <a:solidFill>
                <a:srgbClr val="FF0000"/>
              </a:solidFill>
              <a:latin typeface="Helvetica "/>
            </a:endParaRPr>
          </a:p>
          <a:p>
            <a:pPr marL="285750" indent="-285750">
              <a:buFont typeface="Wingdings" panose="05000000000000000000" pitchFamily="2" charset="2"/>
              <a:buChar char="Ø"/>
            </a:pPr>
            <a:endParaRPr lang="fr-FR" sz="1000" dirty="0">
              <a:solidFill>
                <a:srgbClr val="FF0000"/>
              </a:solidFill>
              <a:latin typeface="Helvetica "/>
            </a:endParaRPr>
          </a:p>
          <a:p>
            <a:pPr marL="285750" indent="-285750">
              <a:buFont typeface="Wingdings" panose="05000000000000000000" pitchFamily="2" charset="2"/>
              <a:buChar char="Ø"/>
            </a:pPr>
            <a:endParaRPr lang="fr-FR" sz="1200" dirty="0">
              <a:solidFill>
                <a:srgbClr val="FF0000"/>
              </a:solidFill>
              <a:latin typeface="Helvetica "/>
            </a:endParaRPr>
          </a:p>
        </p:txBody>
      </p:sp>
    </p:spTree>
    <p:extLst>
      <p:ext uri="{BB962C8B-B14F-4D97-AF65-F5344CB8AC3E}">
        <p14:creationId xmlns:p14="http://schemas.microsoft.com/office/powerpoint/2010/main" val="380853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Régression linéaire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9</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11" name="ZoneTexte 10">
            <a:extLst>
              <a:ext uri="{FF2B5EF4-FFF2-40B4-BE49-F238E27FC236}">
                <a16:creationId xmlns:a16="http://schemas.microsoft.com/office/drawing/2014/main" id="{B9D3D19A-F7F3-49D0-ABD3-DC46014E68BA}"/>
              </a:ext>
            </a:extLst>
          </p:cNvPr>
          <p:cNvSpPr txBox="1"/>
          <p:nvPr/>
        </p:nvSpPr>
        <p:spPr>
          <a:xfrm>
            <a:off x="685799" y="1302833"/>
            <a:ext cx="7121236" cy="1815882"/>
          </a:xfrm>
          <a:prstGeom prst="rect">
            <a:avLst/>
          </a:prstGeom>
          <a:noFill/>
        </p:spPr>
        <p:txBody>
          <a:bodyPr wrap="square" rtlCol="0">
            <a:spAutoFit/>
          </a:bodyPr>
          <a:lstStyle/>
          <a:p>
            <a:r>
              <a:rPr lang="fr-FR" sz="1400" dirty="0">
                <a:solidFill>
                  <a:schemeClr val="bg2"/>
                </a:solidFill>
                <a:latin typeface="Helvetica "/>
              </a:rPr>
              <a:t> </a:t>
            </a: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p:txBody>
      </p:sp>
      <p:sp>
        <p:nvSpPr>
          <p:cNvPr id="2" name="ZoneTexte 1">
            <a:extLst>
              <a:ext uri="{FF2B5EF4-FFF2-40B4-BE49-F238E27FC236}">
                <a16:creationId xmlns:a16="http://schemas.microsoft.com/office/drawing/2014/main" id="{50077916-B7F3-4376-8BA7-99684CEC3150}"/>
              </a:ext>
            </a:extLst>
          </p:cNvPr>
          <p:cNvSpPr txBox="1"/>
          <p:nvPr/>
        </p:nvSpPr>
        <p:spPr>
          <a:xfrm>
            <a:off x="685799" y="5427086"/>
            <a:ext cx="7973291" cy="1169551"/>
          </a:xfrm>
          <a:prstGeom prst="rect">
            <a:avLst/>
          </a:prstGeom>
          <a:noFill/>
        </p:spPr>
        <p:txBody>
          <a:bodyPr wrap="square" rtlCol="0">
            <a:spAutoFit/>
          </a:bodyPr>
          <a:lstStyle/>
          <a:p>
            <a:pPr marL="171450" indent="-171450" algn="just">
              <a:buFont typeface="Wingdings" panose="05000000000000000000" pitchFamily="2" charset="2"/>
              <a:buChar char="Ø"/>
            </a:pPr>
            <a:r>
              <a:rPr lang="fr-FR" sz="1000" dirty="0">
                <a:solidFill>
                  <a:schemeClr val="bg2"/>
                </a:solidFill>
                <a:latin typeface="Helvetica "/>
              </a:rPr>
              <a:t> Toutes les variables ont une p-valeur  inférieure à 5 % pour le niveau de test, donc elles sont toutes significatives </a:t>
            </a:r>
          </a:p>
          <a:p>
            <a:pPr algn="just"/>
            <a:endParaRPr lang="fr-FR" sz="1000" dirty="0">
              <a:solidFill>
                <a:schemeClr val="bg2"/>
              </a:solidFill>
              <a:latin typeface="Helvetica "/>
            </a:endParaRPr>
          </a:p>
          <a:p>
            <a:pPr marL="171450" indent="-171450" algn="just">
              <a:buFont typeface="Wingdings" panose="05000000000000000000" pitchFamily="2" charset="2"/>
              <a:buChar char="Ø"/>
            </a:pPr>
            <a:r>
              <a:rPr lang="fr-FR" sz="1000" dirty="0">
                <a:solidFill>
                  <a:schemeClr val="bg2"/>
                </a:solidFill>
                <a:latin typeface="Helvetica "/>
              </a:rPr>
              <a:t>Le  𝑅2  vaut environ 0.477, et le  𝑅2  ajusté est d'environ 0.476</a:t>
            </a:r>
          </a:p>
          <a:p>
            <a:pPr marL="171450" indent="-171450" algn="just">
              <a:buFont typeface="Wingdings" panose="05000000000000000000" pitchFamily="2" charset="2"/>
              <a:buChar char="Ø"/>
            </a:pPr>
            <a:r>
              <a:rPr lang="fr-FR" sz="1000" dirty="0">
                <a:solidFill>
                  <a:schemeClr val="bg2"/>
                </a:solidFill>
                <a:latin typeface="Helvetica "/>
              </a:rPr>
              <a:t>le R2 est une mesure de la qualité de la prédiction d'une régression linéaire.</a:t>
            </a:r>
          </a:p>
          <a:p>
            <a:pPr algn="just"/>
            <a:r>
              <a:rPr lang="fr-FR" sz="1000" dirty="0">
                <a:solidFill>
                  <a:schemeClr val="bg2"/>
                </a:solidFill>
                <a:latin typeface="Helvetica "/>
              </a:rPr>
              <a:t>Si le R² est nul, cela signifie que l’équation de la droite de régression détermine 0 % de la distribution des points. </a:t>
            </a:r>
          </a:p>
          <a:p>
            <a:pPr algn="just"/>
            <a:r>
              <a:rPr lang="fr-FR" sz="1000" dirty="0">
                <a:solidFill>
                  <a:schemeClr val="bg2"/>
                </a:solidFill>
                <a:latin typeface="Helvetica "/>
              </a:rPr>
              <a:t>Au contraire, plus le R² tend vers 1, plus le nuage de points se resserre autour de la droite de régression.</a:t>
            </a:r>
          </a:p>
          <a:p>
            <a:pPr algn="just"/>
            <a:endParaRPr lang="fr-FR" sz="1000" dirty="0">
              <a:solidFill>
                <a:schemeClr val="bg2"/>
              </a:solidFill>
              <a:latin typeface="Helvetica "/>
            </a:endParaRPr>
          </a:p>
        </p:txBody>
      </p:sp>
      <p:pic>
        <p:nvPicPr>
          <p:cNvPr id="6" name="Image 5">
            <a:extLst>
              <a:ext uri="{FF2B5EF4-FFF2-40B4-BE49-F238E27FC236}">
                <a16:creationId xmlns:a16="http://schemas.microsoft.com/office/drawing/2014/main" id="{2B34A91D-2C31-4FB3-9848-F838CCFB7C9E}"/>
              </a:ext>
            </a:extLst>
          </p:cNvPr>
          <p:cNvPicPr>
            <a:picLocks noChangeAspect="1"/>
          </p:cNvPicPr>
          <p:nvPr/>
        </p:nvPicPr>
        <p:blipFill>
          <a:blip r:embed="rId3"/>
          <a:stretch>
            <a:fillRect/>
          </a:stretch>
        </p:blipFill>
        <p:spPr>
          <a:xfrm>
            <a:off x="858982" y="1582378"/>
            <a:ext cx="4708473" cy="3538320"/>
          </a:xfrm>
          <a:prstGeom prst="rect">
            <a:avLst/>
          </a:prstGeom>
        </p:spPr>
      </p:pic>
      <p:sp>
        <p:nvSpPr>
          <p:cNvPr id="9" name="ZoneTexte 8">
            <a:extLst>
              <a:ext uri="{FF2B5EF4-FFF2-40B4-BE49-F238E27FC236}">
                <a16:creationId xmlns:a16="http://schemas.microsoft.com/office/drawing/2014/main" id="{A46F1DB0-174E-4231-9049-836AB8BE29CE}"/>
              </a:ext>
            </a:extLst>
          </p:cNvPr>
          <p:cNvSpPr txBox="1"/>
          <p:nvPr/>
        </p:nvSpPr>
        <p:spPr>
          <a:xfrm>
            <a:off x="775855" y="1077031"/>
            <a:ext cx="6217229" cy="276999"/>
          </a:xfrm>
          <a:prstGeom prst="rect">
            <a:avLst/>
          </a:prstGeom>
          <a:noFill/>
        </p:spPr>
        <p:txBody>
          <a:bodyPr wrap="square" rtlCol="0">
            <a:spAutoFit/>
          </a:bodyPr>
          <a:lstStyle/>
          <a:p>
            <a:pPr marL="171450" indent="-171450">
              <a:buFont typeface="Wingdings" panose="05000000000000000000" pitchFamily="2" charset="2"/>
              <a:buChar char="Ø"/>
            </a:pPr>
            <a:r>
              <a:rPr lang="fr-FR" sz="1200" b="0" i="0" dirty="0">
                <a:solidFill>
                  <a:schemeClr val="bg2"/>
                </a:solidFill>
                <a:effectLst/>
                <a:latin typeface="Helvetica "/>
              </a:rPr>
              <a:t>Le modèle de régression linéaire nous servira à combler les valeurs manquantes.</a:t>
            </a:r>
            <a:endParaRPr lang="fr-FR" sz="1200" dirty="0"/>
          </a:p>
        </p:txBody>
      </p:sp>
    </p:spTree>
    <p:extLst>
      <p:ext uri="{BB962C8B-B14F-4D97-AF65-F5344CB8AC3E}">
        <p14:creationId xmlns:p14="http://schemas.microsoft.com/office/powerpoint/2010/main" val="267320366"/>
      </p:ext>
    </p:extLst>
  </p:cSld>
  <p:clrMapOvr>
    <a:masterClrMapping/>
  </p:clrMapOvr>
</p:sld>
</file>

<file path=ppt/theme/theme1.xml><?xml version="1.0" encoding="utf-8"?>
<a:theme xmlns:a="http://schemas.openxmlformats.org/drawingml/2006/main" name="masque-vinci-169-2014">
  <a:themeElements>
    <a:clrScheme name="">
      <a:dk1>
        <a:srgbClr val="003279"/>
      </a:dk1>
      <a:lt1>
        <a:srgbClr val="5D5B7C"/>
      </a:lt1>
      <a:dk2>
        <a:srgbClr val="FFFFFF"/>
      </a:dk2>
      <a:lt2>
        <a:srgbClr val="000000"/>
      </a:lt2>
      <a:accent1>
        <a:srgbClr val="D43842"/>
      </a:accent1>
      <a:accent2>
        <a:srgbClr val="007268"/>
      </a:accent2>
      <a:accent3>
        <a:srgbClr val="B6B5BF"/>
      </a:accent3>
      <a:accent4>
        <a:srgbClr val="002966"/>
      </a:accent4>
      <a:accent5>
        <a:srgbClr val="E6AEB0"/>
      </a:accent5>
      <a:accent6>
        <a:srgbClr val="00675E"/>
      </a:accent6>
      <a:hlink>
        <a:srgbClr val="FC8612"/>
      </a:hlink>
      <a:folHlink>
        <a:srgbClr val="FE0000"/>
      </a:folHlink>
    </a:clrScheme>
    <a:fontScheme name="Thème Office">
      <a:majorFont>
        <a:latin typeface="Vinci Sans Medium"/>
        <a:ea typeface=""/>
        <a:cs typeface=""/>
      </a:majorFont>
      <a:minorFont>
        <a:latin typeface="Vinci Sans"/>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Thème Offic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hème Offic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hème Offic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hème Offic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hèm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hèm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hèm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94B5CDAC86BE45A4241AFC1DAF61E3" ma:contentTypeVersion="0" ma:contentTypeDescription="Crée un document." ma:contentTypeScope="" ma:versionID="2ea533c2fdb539a64461fb15624212a4">
  <xsd:schema xmlns:xsd="http://www.w3.org/2001/XMLSchema" xmlns:xs="http://www.w3.org/2001/XMLSchema" xmlns:p="http://schemas.microsoft.com/office/2006/metadata/properties" xmlns:ns1="http://schemas.microsoft.com/sharepoint/v3" targetNamespace="http://schemas.microsoft.com/office/2006/metadata/properties" ma:root="true" ma:fieldsID="33f496a55d60745918dab3fd4e547772"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hidden="tru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C98F37-8034-4489-9D72-F3CCFE95E5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masque-vinci-169-2014.pot</Template>
  <TotalTime>15846</TotalTime>
  <Words>2154</Words>
  <Application>Microsoft Office PowerPoint</Application>
  <PresentationFormat>Affichage à l'écran (4:3)</PresentationFormat>
  <Paragraphs>420</Paragraphs>
  <Slides>35</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35</vt:i4>
      </vt:variant>
    </vt:vector>
  </HeadingPairs>
  <TitlesOfParts>
    <vt:vector size="42" baseType="lpstr">
      <vt:lpstr>Calibri</vt:lpstr>
      <vt:lpstr>Helvetica </vt:lpstr>
      <vt:lpstr>Times New Roman</vt:lpstr>
      <vt:lpstr>Vinci Sans</vt:lpstr>
      <vt:lpstr>Vinci Sans Medium</vt:lpstr>
      <vt:lpstr>Wingdings</vt:lpstr>
      <vt:lpstr>masque-vinci-169-2014</vt:lpstr>
      <vt:lpstr>P10 – Détecter de faux billets avec  Python</vt:lpstr>
      <vt:lpstr>SOMMAIRE</vt:lpstr>
      <vt:lpstr>INTRODUCTION</vt:lpstr>
      <vt:lpstr>Analyse descriptive</vt:lpstr>
      <vt:lpstr>Analyse descriptive </vt:lpstr>
      <vt:lpstr>Analyse descriptive </vt:lpstr>
      <vt:lpstr>Analyse descriptive </vt:lpstr>
      <vt:lpstr>Analyse descriptive</vt:lpstr>
      <vt:lpstr>Régression linéaire</vt:lpstr>
      <vt:lpstr>Régression linéaire </vt:lpstr>
      <vt:lpstr>Régression linéaire</vt:lpstr>
      <vt:lpstr>Régression linéaire </vt:lpstr>
      <vt:lpstr>Régression linéaire</vt:lpstr>
      <vt:lpstr>Régression linéaire</vt:lpstr>
      <vt:lpstr>Régression linéaire</vt:lpstr>
      <vt:lpstr>Clustering simple : ACP </vt:lpstr>
      <vt:lpstr>Clustering simple : ACP </vt:lpstr>
      <vt:lpstr>Clustering simple : ACP </vt:lpstr>
      <vt:lpstr>Analyse exploratoire des données : dendrogramme ascendant hiérarchique </vt:lpstr>
      <vt:lpstr>Analyse exploratoire des données : nombre de classes </vt:lpstr>
      <vt:lpstr>Analyse exploratoire des données : centroïdes</vt:lpstr>
      <vt:lpstr>Analyse exploratoire des données : k-means</vt:lpstr>
      <vt:lpstr>Analyse exploratoire des données : ACP </vt:lpstr>
      <vt:lpstr>Analyse exploratoire des données : association de clusters trouvés et billets</vt:lpstr>
      <vt:lpstr>Test de justesse k-means et taux de succès de la méthode</vt:lpstr>
      <vt:lpstr>Modèle k-means et ACP : test avec jeu de billets_production </vt:lpstr>
      <vt:lpstr>Modèle de régression logistique </vt:lpstr>
      <vt:lpstr>Modèle de régression logistique </vt:lpstr>
      <vt:lpstr>Modèle de régression logistique </vt:lpstr>
      <vt:lpstr>Modèle de régression logistique </vt:lpstr>
      <vt:lpstr>Modèle de régression logistique </vt:lpstr>
      <vt:lpstr>Modèle de régression logistique </vt:lpstr>
      <vt:lpstr>Modèle de régression logistique : test sur le jeu de billets_production</vt:lpstr>
      <vt:lpstr>Choix d’algorithme de prédiction retenu</vt:lpstr>
      <vt:lpstr>Conclusion</vt:lpstr>
    </vt:vector>
  </TitlesOfParts>
  <Company>dede dede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Ajouter un titre</dc:title>
  <dc:creator>selin</dc:creator>
  <cp:lastModifiedBy>Sln K</cp:lastModifiedBy>
  <cp:revision>1980</cp:revision>
  <cp:lastPrinted>2005-09-06T14:03:06Z</cp:lastPrinted>
  <dcterms:created xsi:type="dcterms:W3CDTF">2011-01-18T15:32:12Z</dcterms:created>
  <dcterms:modified xsi:type="dcterms:W3CDTF">2022-04-29T17:14:02Z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