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914400"/>
            <a:ext cx="7772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600" b="1"/>
            </a:pPr>
            <a:r>
              <a:t>Veri Madenciliği Dönem Ödevi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011680"/>
            <a:ext cx="438337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/>
            </a:pPr>
            <a:r>
              <a:rPr lang="tr-TR" dirty="0" err="1"/>
              <a:t>Crime</a:t>
            </a:r>
            <a:r>
              <a:rPr lang="tr-TR" dirty="0"/>
              <a:t> </a:t>
            </a:r>
            <a:r>
              <a:rPr lang="tr-TR" dirty="0" err="1"/>
              <a:t>Hotspot</a:t>
            </a:r>
            <a:r>
              <a:rPr lang="tr-TR" dirty="0"/>
              <a:t> Analysis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3200400"/>
            <a:ext cx="3876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rPr dirty="0" err="1"/>
              <a:t>Hazırlayanlar</a:t>
            </a:r>
            <a:r>
              <a:rPr dirty="0"/>
              <a:t>:</a:t>
            </a:r>
            <a:br>
              <a:rPr dirty="0"/>
            </a:br>
            <a:r>
              <a:rPr dirty="0" err="1"/>
              <a:t>Şükrü</a:t>
            </a:r>
            <a:r>
              <a:rPr dirty="0"/>
              <a:t> Kaan Özcan</a:t>
            </a:r>
            <a:r>
              <a:rPr lang="tr-TR" dirty="0"/>
              <a:t> - 24023650</a:t>
            </a:r>
            <a:br>
              <a:rPr dirty="0"/>
            </a:br>
            <a:r>
              <a:rPr dirty="0"/>
              <a:t>Selin </a:t>
            </a:r>
            <a:r>
              <a:rPr dirty="0" err="1"/>
              <a:t>Özkan</a:t>
            </a:r>
            <a:r>
              <a:rPr lang="tr-TR" dirty="0"/>
              <a:t> - 24023652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65760"/>
            <a:ext cx="8046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t>🗺️ Bölgelere Göre Suç Dağılımı</a:t>
            </a:r>
          </a:p>
        </p:txBody>
      </p:sp>
      <p:pic>
        <p:nvPicPr>
          <p:cNvPr id="3" name="Picture 2" descr="area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22960"/>
            <a:ext cx="6858000" cy="33921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4260845"/>
            <a:ext cx="7498079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✦ Merkez </a:t>
            </a:r>
            <a:r>
              <a:rPr dirty="0" err="1"/>
              <a:t>bölgeler</a:t>
            </a:r>
            <a:r>
              <a:rPr dirty="0"/>
              <a:t> </a:t>
            </a:r>
            <a:r>
              <a:rPr dirty="0" err="1"/>
              <a:t>suç</a:t>
            </a:r>
            <a:r>
              <a:rPr dirty="0"/>
              <a:t> </a:t>
            </a:r>
            <a:r>
              <a:rPr dirty="0" err="1"/>
              <a:t>yoğunluğunun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fazla</a:t>
            </a:r>
            <a:r>
              <a:rPr dirty="0"/>
              <a:t> </a:t>
            </a:r>
            <a:r>
              <a:rPr dirty="0" err="1"/>
              <a:t>olduğu</a:t>
            </a:r>
            <a:r>
              <a:rPr dirty="0"/>
              <a:t> </a:t>
            </a:r>
            <a:r>
              <a:rPr dirty="0" err="1"/>
              <a:t>alanlardır</a:t>
            </a:r>
            <a:r>
              <a:rPr dirty="0"/>
              <a:t>.</a:t>
            </a:r>
          </a:p>
        </p:txBody>
      </p:sp>
      <p:pic>
        <p:nvPicPr>
          <p:cNvPr id="5" name="Picture 4" descr="plain_area_counts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4621325"/>
            <a:ext cx="6858000" cy="23517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65760"/>
            <a:ext cx="8046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t>👤 Mağdurun Cinsiyetine Göre Suç Dağılımı</a:t>
            </a:r>
          </a:p>
        </p:txBody>
      </p:sp>
      <p:pic>
        <p:nvPicPr>
          <p:cNvPr id="3" name="Picture 2" descr="victim_sex_counts_expla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88720"/>
            <a:ext cx="6858000" cy="2765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3953951"/>
            <a:ext cx="7498079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✦ </a:t>
            </a:r>
            <a:r>
              <a:rPr dirty="0" err="1"/>
              <a:t>Kadın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erkek</a:t>
            </a:r>
            <a:r>
              <a:rPr dirty="0"/>
              <a:t> </a:t>
            </a:r>
            <a:r>
              <a:rPr dirty="0" err="1"/>
              <a:t>mağdurlar</a:t>
            </a:r>
            <a:r>
              <a:rPr dirty="0"/>
              <a:t> </a:t>
            </a:r>
            <a:r>
              <a:rPr dirty="0" err="1"/>
              <a:t>arasında</a:t>
            </a:r>
            <a:r>
              <a:rPr dirty="0"/>
              <a:t> </a:t>
            </a:r>
            <a:r>
              <a:rPr dirty="0" err="1"/>
              <a:t>suç</a:t>
            </a:r>
            <a:r>
              <a:rPr dirty="0"/>
              <a:t> </a:t>
            </a:r>
            <a:r>
              <a:rPr dirty="0" err="1"/>
              <a:t>oranları</a:t>
            </a:r>
            <a:r>
              <a:rPr dirty="0"/>
              <a:t> </a:t>
            </a:r>
            <a:r>
              <a:rPr dirty="0" err="1"/>
              <a:t>benzerdir</a:t>
            </a:r>
            <a:r>
              <a:rPr dirty="0"/>
              <a:t>.</a:t>
            </a:r>
          </a:p>
        </p:txBody>
      </p:sp>
      <p:pic>
        <p:nvPicPr>
          <p:cNvPr id="5" name="Picture 4" descr="plain_victim_sex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4427469"/>
            <a:ext cx="6858000" cy="24836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65760"/>
            <a:ext cx="8046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t>🌍 Mağdurun Etnik Kökenine Göre Suç Dağılımı</a:t>
            </a:r>
          </a:p>
        </p:txBody>
      </p:sp>
      <p:pic>
        <p:nvPicPr>
          <p:cNvPr id="3" name="Picture 2" descr="victim_descent_counts_explain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88720"/>
            <a:ext cx="6858000" cy="30138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4205133"/>
            <a:ext cx="7498079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✦ </a:t>
            </a:r>
            <a:r>
              <a:rPr dirty="0" err="1"/>
              <a:t>Hispanik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beyaz</a:t>
            </a:r>
            <a:r>
              <a:rPr dirty="0"/>
              <a:t> </a:t>
            </a:r>
            <a:r>
              <a:rPr dirty="0" err="1"/>
              <a:t>mağdurlar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yüksek</a:t>
            </a:r>
            <a:r>
              <a:rPr dirty="0"/>
              <a:t> </a:t>
            </a:r>
            <a:r>
              <a:rPr dirty="0" err="1"/>
              <a:t>suç</a:t>
            </a:r>
            <a:r>
              <a:rPr dirty="0"/>
              <a:t> </a:t>
            </a:r>
            <a:r>
              <a:rPr dirty="0" err="1"/>
              <a:t>oranına</a:t>
            </a:r>
            <a:r>
              <a:rPr dirty="0"/>
              <a:t> </a:t>
            </a:r>
            <a:r>
              <a:rPr dirty="0" err="1"/>
              <a:t>sahiptir</a:t>
            </a:r>
            <a:r>
              <a:rPr dirty="0"/>
              <a:t>.</a:t>
            </a:r>
          </a:p>
        </p:txBody>
      </p:sp>
      <p:pic>
        <p:nvPicPr>
          <p:cNvPr id="5" name="Picture 4" descr="plain_victim_descent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01" y="4606290"/>
            <a:ext cx="6858000" cy="2125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65760"/>
            <a:ext cx="8046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rPr dirty="0"/>
              <a:t>📌 </a:t>
            </a:r>
            <a:r>
              <a:rPr dirty="0" err="1"/>
              <a:t>Korelasyon</a:t>
            </a:r>
            <a:r>
              <a:rPr dirty="0"/>
              <a:t> </a:t>
            </a:r>
            <a:r>
              <a:rPr dirty="0" err="1"/>
              <a:t>Analizi</a:t>
            </a:r>
            <a:endParaRPr dirty="0"/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87243"/>
            <a:ext cx="6088134" cy="3465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4352858"/>
            <a:ext cx="7498079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✦ </a:t>
            </a:r>
            <a:r>
              <a:rPr dirty="0" err="1"/>
              <a:t>Zayıf</a:t>
            </a:r>
            <a:r>
              <a:rPr dirty="0"/>
              <a:t> </a:t>
            </a:r>
            <a:r>
              <a:rPr dirty="0" err="1"/>
              <a:t>korelasyonlar</a:t>
            </a:r>
            <a:r>
              <a:rPr dirty="0"/>
              <a:t> </a:t>
            </a:r>
            <a:r>
              <a:rPr dirty="0" err="1"/>
              <a:t>gözlemlenmiştir</a:t>
            </a:r>
            <a:r>
              <a:rPr dirty="0"/>
              <a:t>.</a:t>
            </a:r>
          </a:p>
        </p:txBody>
      </p:sp>
      <p:pic>
        <p:nvPicPr>
          <p:cNvPr id="5" name="Picture 4" descr="plain_correlation_code_clea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4764338"/>
            <a:ext cx="6858000" cy="2152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65760"/>
            <a:ext cx="8046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rPr dirty="0"/>
              <a:t>🚨 </a:t>
            </a:r>
            <a:r>
              <a:rPr dirty="0" err="1"/>
              <a:t>Anomali</a:t>
            </a:r>
            <a:r>
              <a:rPr dirty="0"/>
              <a:t> </a:t>
            </a:r>
            <a:r>
              <a:rPr dirty="0" err="1"/>
              <a:t>Tespiti</a:t>
            </a:r>
            <a:r>
              <a:rPr dirty="0"/>
              <a:t> (Isolation Forest)</a:t>
            </a:r>
          </a:p>
        </p:txBody>
      </p:sp>
      <p:pic>
        <p:nvPicPr>
          <p:cNvPr id="3" name="Picture 2" descr="anomal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88720"/>
            <a:ext cx="6858000" cy="29032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4149112"/>
            <a:ext cx="7498079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✦ Model </a:t>
            </a:r>
            <a:r>
              <a:rPr dirty="0" err="1"/>
              <a:t>alışılmadık</a:t>
            </a:r>
            <a:r>
              <a:rPr dirty="0"/>
              <a:t> </a:t>
            </a:r>
            <a:r>
              <a:rPr dirty="0" err="1"/>
              <a:t>saat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bölgelerdeki</a:t>
            </a:r>
            <a:r>
              <a:rPr dirty="0"/>
              <a:t> </a:t>
            </a:r>
            <a:r>
              <a:rPr dirty="0" err="1"/>
              <a:t>suçları</a:t>
            </a:r>
            <a:r>
              <a:rPr dirty="0"/>
              <a:t> </a:t>
            </a:r>
            <a:r>
              <a:rPr dirty="0" err="1"/>
              <a:t>tespit</a:t>
            </a:r>
            <a:r>
              <a:rPr dirty="0"/>
              <a:t> </a:t>
            </a:r>
            <a:r>
              <a:rPr dirty="0" err="1"/>
              <a:t>etti</a:t>
            </a:r>
            <a:r>
              <a:rPr dirty="0"/>
              <a:t>.</a:t>
            </a:r>
          </a:p>
        </p:txBody>
      </p:sp>
      <p:pic>
        <p:nvPicPr>
          <p:cNvPr id="5" name="Picture 4" descr="plain_isolation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4428607"/>
            <a:ext cx="6858000" cy="26090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65760"/>
            <a:ext cx="1743811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rPr dirty="0"/>
              <a:t>🌐 Harita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rPr dirty="0"/>
              <a:t>Folium </a:t>
            </a:r>
            <a:r>
              <a:rPr dirty="0" err="1"/>
              <a:t>ile</a:t>
            </a:r>
            <a:r>
              <a:rPr dirty="0"/>
              <a:t> </a:t>
            </a:r>
            <a:r>
              <a:rPr dirty="0" err="1"/>
              <a:t>oluşturulmuş</a:t>
            </a:r>
            <a:r>
              <a:rPr dirty="0"/>
              <a:t> </a:t>
            </a:r>
            <a:r>
              <a:rPr dirty="0" err="1"/>
              <a:t>suç</a:t>
            </a:r>
            <a:r>
              <a:rPr dirty="0"/>
              <a:t> </a:t>
            </a:r>
            <a:r>
              <a:rPr dirty="0" err="1"/>
              <a:t>haritaları</a:t>
            </a:r>
            <a:r>
              <a:rPr dirty="0"/>
              <a:t>:</a:t>
            </a:r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• la_crime_map.html</a:t>
            </a:r>
          </a:p>
          <a:p>
            <a:pPr>
              <a:defRPr sz="2000"/>
            </a:pPr>
            <a:r>
              <a:rPr dirty="0"/>
              <a:t>• la_crime_clusters.html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4983479-0F01-B9C1-E88C-03A7CA37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262"/>
            <a:ext cx="914400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452" y="-174953"/>
            <a:ext cx="8229600" cy="1143000"/>
          </a:xfrm>
        </p:spPr>
        <p:txBody>
          <a:bodyPr/>
          <a:lstStyle/>
          <a:p>
            <a:r>
              <a:rPr dirty="0" err="1"/>
              <a:t>Regresyon</a:t>
            </a:r>
            <a:r>
              <a:rPr dirty="0"/>
              <a:t> </a:t>
            </a:r>
            <a:r>
              <a:rPr dirty="0" err="1"/>
              <a:t>Modeli</a:t>
            </a:r>
            <a:r>
              <a:rPr dirty="0"/>
              <a:t> </a:t>
            </a:r>
            <a:r>
              <a:rPr dirty="0" err="1"/>
              <a:t>Analizi</a:t>
            </a:r>
            <a:endParaRPr dirty="0"/>
          </a:p>
        </p:txBody>
      </p:sp>
      <p:pic>
        <p:nvPicPr>
          <p:cNvPr id="3" name="Picture 2" descr="regresyon_model_analiz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" y="835311"/>
            <a:ext cx="7108722" cy="59977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67814"/>
            <a:ext cx="8229600" cy="1143000"/>
          </a:xfrm>
        </p:spPr>
        <p:txBody>
          <a:bodyPr/>
          <a:lstStyle/>
          <a:p>
            <a:r>
              <a:rPr dirty="0" err="1"/>
              <a:t>Sınıflandırma</a:t>
            </a:r>
            <a:r>
              <a:rPr dirty="0"/>
              <a:t> </a:t>
            </a:r>
            <a:r>
              <a:rPr dirty="0" err="1"/>
              <a:t>Modeli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Sonuçları</a:t>
            </a:r>
            <a:endParaRPr dirty="0"/>
          </a:p>
        </p:txBody>
      </p:sp>
      <p:pic>
        <p:nvPicPr>
          <p:cNvPr id="3" name="Picture 2" descr="3b4c673e-92fc-4ba5-9f16-64a2e449c4d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8" y="744180"/>
            <a:ext cx="5899355" cy="60945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498800-51ED-E663-9873-75E4F0F7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dirty="0"/>
              <a:t>     </a:t>
            </a:r>
            <a:r>
              <a:rPr lang="tr-TR" sz="3000" b="1" dirty="0">
                <a:latin typeface="+mn-lt"/>
              </a:rPr>
              <a:t>GENEL BAKIŞ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48774F-D6D1-3824-31A6-E4BF95FF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61" y="1391252"/>
            <a:ext cx="822959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Zamansal Analiz: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Suçlar özellikle ilkbahar ve yaz aylarında, öğle sonrası ve akşam saatlerinde artmaktadır. Cuma ve Cumartesi en yoğun günlerdir.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Mekânsal Bulgular: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Central ve 77th Street bölgeleri yüksek risk taşımaktadır.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Suç Türleri: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yaygın suçlar arasında araç hırsızlığı, basit saldırı ve kimlik hırsızlığı yer almaktadır.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Mağdur Profili: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Mağdurların çoğu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Hispanik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 erkek bireylerden oluşmaktadır.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Modelleme Sonuçları: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Regresyon Modeli: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Suç sayısını zaman verilerine göre tahmin etmeye çalışmış, ancak düşük başarı göstermiştir (R² = 0.0866).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Sınıflandırma Modeli: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Suçun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veya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olup olmadığını %64 doğrulukla tahmin etmiştir.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için daha başarılıdır.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Genel Değerlendirme: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Görsel analizler güçlü içgörüler sunarken, regresyon modeli sınırlı kalmış; sınıflandırma modeli daha başarılı sonuçlar vermiştir.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24A402-691F-4D3E-00FD-61A36C8C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572843"/>
            <a:ext cx="990174" cy="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39" y="516192"/>
            <a:ext cx="7533477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tr-TR" dirty="0"/>
              <a:t>📚 </a:t>
            </a:r>
            <a:r>
              <a:rPr lang="tr-TR" sz="4000" dirty="0"/>
              <a:t>İçindekiler</a:t>
            </a:r>
          </a:p>
          <a:p>
            <a:pPr>
              <a:defRPr sz="2000"/>
            </a:pPr>
            <a:r>
              <a:rPr lang="tr-TR" sz="2800" dirty="0"/>
              <a:t>1. Veri Seti Tanıtımı</a:t>
            </a:r>
          </a:p>
          <a:p>
            <a:pPr>
              <a:defRPr sz="2000"/>
            </a:pPr>
            <a:r>
              <a:rPr lang="tr-TR" sz="2800" dirty="0"/>
              <a:t>2. En Sık Görülen Suç Türleri</a:t>
            </a:r>
          </a:p>
          <a:p>
            <a:pPr>
              <a:defRPr sz="2000"/>
            </a:pPr>
            <a:r>
              <a:rPr lang="tr-TR" sz="2800" dirty="0"/>
              <a:t>3. Zaman Analizi (Yıl, Ay, Gün, Saat)</a:t>
            </a:r>
          </a:p>
          <a:p>
            <a:pPr>
              <a:defRPr sz="2000"/>
            </a:pPr>
            <a:r>
              <a:rPr lang="tr-TR" sz="2800" dirty="0"/>
              <a:t>4. Bölge ve Mağdur Bilgileri</a:t>
            </a:r>
          </a:p>
          <a:p>
            <a:pPr>
              <a:defRPr sz="2000"/>
            </a:pPr>
            <a:r>
              <a:rPr lang="tr-TR" sz="2800" dirty="0"/>
              <a:t>5. Korelasyon ve Anomali Tespiti</a:t>
            </a:r>
          </a:p>
          <a:p>
            <a:pPr>
              <a:defRPr sz="2000"/>
            </a:pPr>
            <a:r>
              <a:rPr lang="tr-TR" sz="2800" dirty="0"/>
              <a:t>6. Harita Görselleştirmesi</a:t>
            </a:r>
          </a:p>
          <a:p>
            <a:pPr>
              <a:defRPr sz="2000"/>
            </a:pPr>
            <a:r>
              <a:rPr lang="tr-TR" sz="2800" dirty="0"/>
              <a:t>7. Regresyon Analizi (</a:t>
            </a:r>
            <a:r>
              <a:rPr lang="tr-TR" sz="2800" dirty="0" err="1"/>
              <a:t>Linear</a:t>
            </a:r>
            <a:r>
              <a:rPr lang="tr-TR" sz="2800" dirty="0"/>
              <a:t> </a:t>
            </a:r>
            <a:r>
              <a:rPr lang="tr-TR" sz="2800" dirty="0" err="1"/>
              <a:t>Regression</a:t>
            </a:r>
            <a:r>
              <a:rPr lang="tr-TR" sz="2800" dirty="0"/>
              <a:t>)</a:t>
            </a:r>
          </a:p>
          <a:p>
            <a:pPr>
              <a:defRPr sz="2000"/>
            </a:pPr>
            <a:r>
              <a:rPr lang="tr-TR" sz="2800" dirty="0"/>
              <a:t>8. Sınıflandırma Modeli (</a:t>
            </a:r>
            <a:r>
              <a:rPr lang="tr-TR" sz="2800" dirty="0" err="1"/>
              <a:t>Random</a:t>
            </a:r>
            <a:r>
              <a:rPr lang="tr-TR" sz="2800" dirty="0"/>
              <a:t> </a:t>
            </a:r>
            <a:r>
              <a:rPr lang="tr-TR" sz="2800" dirty="0" err="1"/>
              <a:t>Forest</a:t>
            </a:r>
            <a:r>
              <a:rPr lang="tr-TR" sz="2800" dirty="0"/>
              <a:t>)</a:t>
            </a:r>
          </a:p>
          <a:p>
            <a:pPr>
              <a:defRPr sz="2000"/>
            </a:pPr>
            <a:r>
              <a:rPr lang="tr-TR" sz="2800" dirty="0"/>
              <a:t>9.Genel Bakış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220E320-9DD7-F4B0-3FB3-7363F9CF851C}"/>
              </a:ext>
            </a:extLst>
          </p:cNvPr>
          <p:cNvSpPr txBox="1"/>
          <p:nvPr/>
        </p:nvSpPr>
        <p:spPr>
          <a:xfrm>
            <a:off x="506649" y="78390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📊 Veri Seti Özeti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BF295E5-A121-CE92-902A-FAA65CC8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657364"/>
            <a:ext cx="5742930" cy="54259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C3855A7-E3E9-0499-E325-FFD2629F0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3" y="1044384"/>
            <a:ext cx="3938357" cy="54259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D32A88E-0583-1A74-C6CC-B81983BE2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13" y="1441833"/>
            <a:ext cx="3383573" cy="542591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3B3AE0E5-29D7-0E80-E960-10166148F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06" y="1842695"/>
            <a:ext cx="8347587" cy="504536"/>
          </a:xfrm>
          <a:prstGeom prst="rect">
            <a:avLst/>
          </a:prstGeom>
        </p:spPr>
      </p:pic>
      <p:graphicFrame>
        <p:nvGraphicFramePr>
          <p:cNvPr id="12" name="Tablo 11">
            <a:extLst>
              <a:ext uri="{FF2B5EF4-FFF2-40B4-BE49-F238E27FC236}">
                <a16:creationId xmlns:a16="http://schemas.microsoft.com/office/drawing/2014/main" id="{81AE19C1-9673-6985-488E-AB69B7F8A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04720"/>
              </p:ext>
            </p:extLst>
          </p:nvPr>
        </p:nvGraphicFramePr>
        <p:xfrm>
          <a:off x="877344" y="2623752"/>
          <a:ext cx="7293262" cy="3990361"/>
        </p:xfrm>
        <a:graphic>
          <a:graphicData uri="http://schemas.openxmlformats.org/drawingml/2006/table">
            <a:tbl>
              <a:tblPr/>
              <a:tblGrid>
                <a:gridCol w="3646631">
                  <a:extLst>
                    <a:ext uri="{9D8B030D-6E8A-4147-A177-3AD203B41FA5}">
                      <a16:colId xmlns:a16="http://schemas.microsoft.com/office/drawing/2014/main" val="2020509521"/>
                    </a:ext>
                  </a:extLst>
                </a:gridCol>
                <a:gridCol w="3646631">
                  <a:extLst>
                    <a:ext uri="{9D8B030D-6E8A-4147-A177-3AD203B41FA5}">
                      <a16:colId xmlns:a16="http://schemas.microsoft.com/office/drawing/2014/main" val="1369676193"/>
                    </a:ext>
                  </a:extLst>
                </a:gridCol>
              </a:tblGrid>
              <a:tr h="698521">
                <a:tc>
                  <a:txBody>
                    <a:bodyPr/>
                    <a:lstStyle/>
                    <a:p>
                      <a:r>
                        <a:rPr lang="tr-TR" b="1" dirty="0" err="1"/>
                        <a:t>pandas</a:t>
                      </a:r>
                      <a:endParaRPr lang="tr-TR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Veri okuma, işleme ve analiz için kullanıldı.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327089"/>
                  </a:ext>
                </a:extLst>
              </a:tr>
              <a:tr h="535512">
                <a:tc>
                  <a:txBody>
                    <a:bodyPr/>
                    <a:lstStyle/>
                    <a:p>
                      <a:r>
                        <a:rPr lang="tr-TR" b="1" dirty="0" err="1"/>
                        <a:t>numpy</a:t>
                      </a:r>
                      <a:endParaRPr lang="tr-TR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/>
                        <a:t>Sayısal işlemler ve veri dizileri için kullanıldı.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723315"/>
                  </a:ext>
                </a:extLst>
              </a:tr>
              <a:tr h="535512">
                <a:tc>
                  <a:txBody>
                    <a:bodyPr/>
                    <a:lstStyle/>
                    <a:p>
                      <a:r>
                        <a:rPr lang="tr-TR" b="1" dirty="0" err="1"/>
                        <a:t>matplotlib</a:t>
                      </a:r>
                      <a:endParaRPr lang="tr-TR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Grafik ve görselleştirme için temel kütüphane.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47863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tr-TR" b="1" dirty="0" err="1"/>
                        <a:t>seaborn</a:t>
                      </a:r>
                      <a:endParaRPr lang="tr-TR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Gelişmiş ve estetik grafikler için.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995350"/>
                  </a:ext>
                </a:extLst>
              </a:tr>
              <a:tr h="535512">
                <a:tc>
                  <a:txBody>
                    <a:bodyPr/>
                    <a:lstStyle/>
                    <a:p>
                      <a:r>
                        <a:rPr lang="tr-TR" b="1" dirty="0" err="1"/>
                        <a:t>sklearn</a:t>
                      </a:r>
                      <a:endParaRPr lang="tr-TR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Makine öğrenmesi (</a:t>
                      </a:r>
                      <a:r>
                        <a:rPr lang="tr-TR" b="1" dirty="0" err="1"/>
                        <a:t>RandomForest</a:t>
                      </a:r>
                      <a:r>
                        <a:rPr lang="tr-TR" b="1" dirty="0"/>
                        <a:t>, </a:t>
                      </a:r>
                      <a:r>
                        <a:rPr lang="tr-TR" b="1" dirty="0" err="1"/>
                        <a:t>LinearRegression</a:t>
                      </a:r>
                      <a:r>
                        <a:rPr lang="tr-TR" b="1" dirty="0"/>
                        <a:t>, </a:t>
                      </a:r>
                      <a:r>
                        <a:rPr lang="tr-TR" b="1" dirty="0" err="1"/>
                        <a:t>IsolationForest</a:t>
                      </a:r>
                      <a:r>
                        <a:rPr lang="tr-TR" b="1" dirty="0"/>
                        <a:t>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240795"/>
                  </a:ext>
                </a:extLst>
              </a:tr>
              <a:tr h="535512">
                <a:tc>
                  <a:txBody>
                    <a:bodyPr/>
                    <a:lstStyle/>
                    <a:p>
                      <a:r>
                        <a:rPr lang="tr-TR" b="1" dirty="0" err="1"/>
                        <a:t>folium</a:t>
                      </a:r>
                      <a:endParaRPr lang="tr-TR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Harita üzerinde suç noktalarını göstermek için kullanıldı.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684488"/>
                  </a:ext>
                </a:extLst>
              </a:tr>
              <a:tr h="306007">
                <a:tc>
                  <a:txBody>
                    <a:bodyPr/>
                    <a:lstStyle/>
                    <a:p>
                      <a:r>
                        <a:rPr lang="tr-TR" b="1" dirty="0" err="1"/>
                        <a:t>datetime</a:t>
                      </a:r>
                      <a:endParaRPr lang="tr-TR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Tarih ve saat işlemleri için.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675472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599D4ADE-F4EF-0195-DB09-078654F0A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9" y="2226302"/>
            <a:ext cx="87767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📦 Kullandığımız Python Kütüphaneleri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5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A884D8B-F1FB-4CE1-FF41-F5B969AC6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1" y="357261"/>
            <a:ext cx="7297544" cy="98154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9118941-8D2E-0624-4800-48275D04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3" y="1338802"/>
            <a:ext cx="4944285" cy="42675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4020208-7322-3DEE-B8B6-7E917C0D1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3" y="1692290"/>
            <a:ext cx="5340559" cy="42675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2D9DD0B1-7479-457C-7E8C-48D128606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283" y="2106964"/>
            <a:ext cx="5108891" cy="426757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D7120BF-8351-89CE-0146-E418E98C5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283" y="2533721"/>
            <a:ext cx="6328196" cy="426757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981CC123-C09A-1E2E-1753-D78C0279A1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283" y="2919129"/>
            <a:ext cx="5834378" cy="42675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9EAFCF00-6D73-9F64-187F-99E81EAD1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83" y="3313966"/>
            <a:ext cx="6950042" cy="426757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F14C0FE4-AB27-425B-A0D4-311F3AD38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283" y="3728639"/>
            <a:ext cx="6724471" cy="426757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D145ACC1-7448-05F3-9C42-0ACF9EB2EB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896" y="4152741"/>
            <a:ext cx="5389331" cy="426757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BF05B726-5877-1A13-6D2E-29C898A6E1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283" y="4574004"/>
            <a:ext cx="4986960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6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65760"/>
            <a:ext cx="8046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t>📊 En Sık Görülen Suç Türleri – Barplot</a:t>
            </a:r>
          </a:p>
        </p:txBody>
      </p:sp>
      <p:pic>
        <p:nvPicPr>
          <p:cNvPr id="3" name="Picture 2" descr="top_cri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50224"/>
            <a:ext cx="6338857" cy="3129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402" y="4023856"/>
            <a:ext cx="7498079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✦ </a:t>
            </a:r>
            <a:r>
              <a:rPr dirty="0" err="1"/>
              <a:t>Araç</a:t>
            </a:r>
            <a:r>
              <a:rPr dirty="0"/>
              <a:t> </a:t>
            </a:r>
            <a:r>
              <a:rPr dirty="0" err="1"/>
              <a:t>hırsızlığı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basit</a:t>
            </a:r>
            <a:r>
              <a:rPr dirty="0"/>
              <a:t> </a:t>
            </a:r>
            <a:r>
              <a:rPr dirty="0" err="1"/>
              <a:t>saldırılar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sık</a:t>
            </a:r>
            <a:r>
              <a:rPr dirty="0"/>
              <a:t> </a:t>
            </a:r>
            <a:r>
              <a:rPr dirty="0" err="1"/>
              <a:t>karşılaşılan</a:t>
            </a:r>
            <a:r>
              <a:rPr dirty="0"/>
              <a:t> </a:t>
            </a:r>
            <a:r>
              <a:rPr dirty="0" err="1"/>
              <a:t>suç</a:t>
            </a:r>
            <a:r>
              <a:rPr dirty="0"/>
              <a:t> </a:t>
            </a:r>
            <a:r>
              <a:rPr dirty="0" err="1"/>
              <a:t>türleridir</a:t>
            </a:r>
            <a:r>
              <a:rPr dirty="0"/>
              <a:t>.</a:t>
            </a:r>
          </a:p>
        </p:txBody>
      </p:sp>
      <p:pic>
        <p:nvPicPr>
          <p:cNvPr id="5" name="Picture 4" descr="plain_top_crimes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7" y="4432122"/>
            <a:ext cx="5409708" cy="24258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65760"/>
            <a:ext cx="8046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t>📈 Yıllara Göre Suç Sayısı Analizi</a:t>
            </a:r>
          </a:p>
        </p:txBody>
      </p:sp>
      <p:pic>
        <p:nvPicPr>
          <p:cNvPr id="3" name="Picture 2" descr="yearly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753302"/>
            <a:ext cx="5955399" cy="36814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4269392"/>
            <a:ext cx="7498079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✦ 2022 </a:t>
            </a:r>
            <a:r>
              <a:rPr dirty="0" err="1"/>
              <a:t>yılında</a:t>
            </a:r>
            <a:r>
              <a:rPr dirty="0"/>
              <a:t> </a:t>
            </a:r>
            <a:r>
              <a:rPr dirty="0" err="1"/>
              <a:t>suç</a:t>
            </a:r>
            <a:r>
              <a:rPr dirty="0"/>
              <a:t> </a:t>
            </a:r>
            <a:r>
              <a:rPr dirty="0" err="1"/>
              <a:t>sayısı</a:t>
            </a:r>
            <a:r>
              <a:rPr dirty="0"/>
              <a:t> </a:t>
            </a:r>
            <a:r>
              <a:rPr dirty="0" err="1"/>
              <a:t>zirve</a:t>
            </a:r>
            <a:r>
              <a:rPr dirty="0"/>
              <a:t> </a:t>
            </a:r>
            <a:r>
              <a:rPr dirty="0" err="1"/>
              <a:t>yapmış</a:t>
            </a:r>
            <a:r>
              <a:rPr dirty="0"/>
              <a:t>, 2023'te </a:t>
            </a:r>
            <a:r>
              <a:rPr dirty="0" err="1"/>
              <a:t>düşüş</a:t>
            </a:r>
            <a:r>
              <a:rPr dirty="0"/>
              <a:t> </a:t>
            </a:r>
            <a:r>
              <a:rPr dirty="0" err="1"/>
              <a:t>gözlemlenmiştir</a:t>
            </a:r>
            <a:r>
              <a:rPr dirty="0"/>
              <a:t>.</a:t>
            </a:r>
          </a:p>
        </p:txBody>
      </p:sp>
      <p:pic>
        <p:nvPicPr>
          <p:cNvPr id="5" name="Picture 4" descr="plain_yearly_counts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4680872"/>
            <a:ext cx="6858000" cy="22249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65760"/>
            <a:ext cx="8046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t>📅 Aylara Göre Suç Dağılımı</a:t>
            </a:r>
          </a:p>
        </p:txBody>
      </p:sp>
      <p:pic>
        <p:nvPicPr>
          <p:cNvPr id="3" name="Picture 2" descr="monthly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22960"/>
            <a:ext cx="6858000" cy="33854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4093581"/>
            <a:ext cx="7498079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✦ </a:t>
            </a:r>
            <a:r>
              <a:rPr dirty="0" err="1"/>
              <a:t>Ocak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Mayıs</a:t>
            </a:r>
            <a:r>
              <a:rPr dirty="0"/>
              <a:t> </a:t>
            </a:r>
            <a:r>
              <a:rPr dirty="0" err="1"/>
              <a:t>aylarında</a:t>
            </a:r>
            <a:r>
              <a:rPr dirty="0"/>
              <a:t> </a:t>
            </a:r>
            <a:r>
              <a:rPr dirty="0" err="1"/>
              <a:t>suç</a:t>
            </a:r>
            <a:r>
              <a:rPr dirty="0"/>
              <a:t> </a:t>
            </a:r>
            <a:r>
              <a:rPr dirty="0" err="1"/>
              <a:t>oranları</a:t>
            </a:r>
            <a:r>
              <a:rPr dirty="0"/>
              <a:t> </a:t>
            </a:r>
            <a:r>
              <a:rPr dirty="0" err="1"/>
              <a:t>yüksektir</a:t>
            </a:r>
            <a:r>
              <a:rPr dirty="0"/>
              <a:t>.</a:t>
            </a:r>
          </a:p>
        </p:txBody>
      </p:sp>
      <p:pic>
        <p:nvPicPr>
          <p:cNvPr id="5" name="Picture 4" descr="plain_monthly_counts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4356450"/>
            <a:ext cx="6858000" cy="2665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65760"/>
            <a:ext cx="8046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t>📆 Haftanın Günlerine Göre Suç Dağılımı</a:t>
            </a:r>
          </a:p>
        </p:txBody>
      </p:sp>
      <p:pic>
        <p:nvPicPr>
          <p:cNvPr id="3" name="Picture 2" descr="dayofweek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799005"/>
            <a:ext cx="6858000" cy="33854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4053579"/>
            <a:ext cx="7498079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✦ </a:t>
            </a:r>
            <a:r>
              <a:rPr dirty="0" err="1"/>
              <a:t>Cuma</a:t>
            </a:r>
            <a:r>
              <a:rPr dirty="0"/>
              <a:t> </a:t>
            </a:r>
            <a:r>
              <a:rPr dirty="0" err="1"/>
              <a:t>günü</a:t>
            </a:r>
            <a:r>
              <a:rPr dirty="0"/>
              <a:t> </a:t>
            </a:r>
            <a:r>
              <a:rPr dirty="0" err="1"/>
              <a:t>suç</a:t>
            </a:r>
            <a:r>
              <a:rPr dirty="0"/>
              <a:t> </a:t>
            </a:r>
            <a:r>
              <a:rPr dirty="0" err="1"/>
              <a:t>oranı</a:t>
            </a:r>
            <a:r>
              <a:rPr dirty="0"/>
              <a:t> </a:t>
            </a:r>
            <a:r>
              <a:rPr dirty="0" err="1"/>
              <a:t>zirvededir</a:t>
            </a:r>
            <a:r>
              <a:rPr dirty="0"/>
              <a:t>.</a:t>
            </a:r>
          </a:p>
        </p:txBody>
      </p:sp>
      <p:pic>
        <p:nvPicPr>
          <p:cNvPr id="5" name="Picture 4" descr="plain_dayofweek_counts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53" y="4326729"/>
            <a:ext cx="6858000" cy="26311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365760"/>
            <a:ext cx="80467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t>🕒 Saatlik Suç Yoğunluğu</a:t>
            </a:r>
          </a:p>
        </p:txBody>
      </p:sp>
      <p:pic>
        <p:nvPicPr>
          <p:cNvPr id="3" name="Picture 2" descr="hourly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188720"/>
            <a:ext cx="6858000" cy="28175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4006296"/>
            <a:ext cx="7498079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✦ </a:t>
            </a:r>
            <a:r>
              <a:rPr dirty="0" err="1"/>
              <a:t>Öğle</a:t>
            </a:r>
            <a:r>
              <a:rPr dirty="0"/>
              <a:t> </a:t>
            </a:r>
            <a:r>
              <a:rPr dirty="0" err="1"/>
              <a:t>saatlerinde</a:t>
            </a:r>
            <a:r>
              <a:rPr dirty="0"/>
              <a:t> (</a:t>
            </a:r>
            <a:r>
              <a:rPr dirty="0" err="1"/>
              <a:t>özellikle</a:t>
            </a:r>
            <a:r>
              <a:rPr dirty="0"/>
              <a:t> 12:00) </a:t>
            </a:r>
            <a:r>
              <a:rPr dirty="0" err="1"/>
              <a:t>suç</a:t>
            </a:r>
            <a:r>
              <a:rPr dirty="0"/>
              <a:t> </a:t>
            </a:r>
            <a:r>
              <a:rPr dirty="0" err="1"/>
              <a:t>oranı</a:t>
            </a:r>
            <a:r>
              <a:rPr dirty="0"/>
              <a:t> </a:t>
            </a:r>
            <a:r>
              <a:rPr dirty="0" err="1"/>
              <a:t>zirve</a:t>
            </a:r>
            <a:r>
              <a:rPr dirty="0"/>
              <a:t> </a:t>
            </a:r>
            <a:r>
              <a:rPr dirty="0" err="1"/>
              <a:t>yapmaktadır</a:t>
            </a:r>
            <a:r>
              <a:rPr dirty="0"/>
              <a:t>.</a:t>
            </a:r>
          </a:p>
        </p:txBody>
      </p:sp>
      <p:pic>
        <p:nvPicPr>
          <p:cNvPr id="5" name="Picture 4" descr="plain_hourly_counts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4362262"/>
            <a:ext cx="6858000" cy="26140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473</Words>
  <Application>Microsoft Macintosh PowerPoint</Application>
  <PresentationFormat>Ekran Gösterisi (4:3)</PresentationFormat>
  <Paragraphs>65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Regresyon Modeli Analizi</vt:lpstr>
      <vt:lpstr>Sınıflandırma Modeli ve Sonuçları</vt:lpstr>
      <vt:lpstr>     GENEL BAKIŞ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Kaan Özcan</dc:creator>
  <cp:keywords/>
  <dc:description>generated using python-pptx</dc:description>
  <cp:lastModifiedBy>Selin ÖZKAN</cp:lastModifiedBy>
  <cp:revision>6</cp:revision>
  <dcterms:created xsi:type="dcterms:W3CDTF">2013-01-27T09:14:16Z</dcterms:created>
  <dcterms:modified xsi:type="dcterms:W3CDTF">2025-05-19T19:51:56Z</dcterms:modified>
  <cp:category/>
</cp:coreProperties>
</file>