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8"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32" d="100"/>
          <a:sy n="132" d="100"/>
        </p:scale>
        <p:origin x="10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d7795372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d7795372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d7795372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d7795372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d7795372f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1d7795372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d7795372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d7795372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d7795372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1d7795372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1d7795372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1d7795372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d7795372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1d7795372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d7795372f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1d7795372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d7795372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d7795372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d7795372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1d7795372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a:extLst>
            <a:ext uri="{FF2B5EF4-FFF2-40B4-BE49-F238E27FC236}">
              <a16:creationId xmlns:a16="http://schemas.microsoft.com/office/drawing/2014/main" id="{1F67B53B-F603-F266-BADF-B8B1FD10AC91}"/>
            </a:ext>
          </a:extLst>
        </p:cNvPr>
        <p:cNvGrpSpPr/>
        <p:nvPr/>
      </p:nvGrpSpPr>
      <p:grpSpPr>
        <a:xfrm>
          <a:off x="0" y="0"/>
          <a:ext cx="0" cy="0"/>
          <a:chOff x="0" y="0"/>
          <a:chExt cx="0" cy="0"/>
        </a:xfrm>
      </p:grpSpPr>
      <p:sp>
        <p:nvSpPr>
          <p:cNvPr id="90" name="Google Shape;90;g31d7795372f_0_0:notes">
            <a:extLst>
              <a:ext uri="{FF2B5EF4-FFF2-40B4-BE49-F238E27FC236}">
                <a16:creationId xmlns:a16="http://schemas.microsoft.com/office/drawing/2014/main" id="{2062684F-2E36-0362-78F7-ECCC666496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d7795372f_0_0:notes">
            <a:extLst>
              <a:ext uri="{FF2B5EF4-FFF2-40B4-BE49-F238E27FC236}">
                <a16:creationId xmlns:a16="http://schemas.microsoft.com/office/drawing/2014/main" id="{71D166F9-E805-2014-E392-B0D8C54023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29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1d7795372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1d7795372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d779537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d779537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d7795372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d7795372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d8cf3e9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d8cf3e9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d8cf3e95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d8cf3e95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d7795372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d7795372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d7795372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d7795372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d7795372f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d7795372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DSA210 Project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Selin Tıraş 29491</a:t>
            </a:r>
            <a:endParaRPr/>
          </a:p>
        </p:txBody>
      </p:sp>
      <p:pic>
        <p:nvPicPr>
          <p:cNvPr id="88" name="Google Shape;88;p13"/>
          <p:cNvPicPr preferRelativeResize="0"/>
          <p:nvPr/>
        </p:nvPicPr>
        <p:blipFill>
          <a:blip r:embed="rId3">
            <a:alphaModFix/>
          </a:blip>
          <a:stretch>
            <a:fillRect/>
          </a:stretch>
        </p:blipFill>
        <p:spPr>
          <a:xfrm>
            <a:off x="5956325" y="1259738"/>
            <a:ext cx="2539150" cy="26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52400" y="532788"/>
            <a:ext cx="8839198" cy="4077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2400" y="536213"/>
            <a:ext cx="8839199" cy="4071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52400" y="664388"/>
            <a:ext cx="8839200" cy="38147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1800"/>
              </a:spcBef>
              <a:spcAft>
                <a:spcPts val="0"/>
              </a:spcAft>
              <a:buNone/>
            </a:pPr>
            <a:r>
              <a:rPr lang="tr"/>
              <a:t>Temporal Distribution: Weekdays &amp; Months</a:t>
            </a:r>
            <a:endParaRPr sz="3400" b="0">
              <a:solidFill>
                <a:srgbClr val="333333"/>
              </a:solidFill>
              <a:highlight>
                <a:srgbClr val="F5F7FA"/>
              </a:highlight>
              <a:latin typeface="Arial"/>
              <a:ea typeface="Arial"/>
              <a:cs typeface="Arial"/>
              <a:sym typeface="Arial"/>
            </a:endParaRPr>
          </a:p>
          <a:p>
            <a:pPr marL="0" marR="0" lvl="0" indent="0" algn="l" rtl="0">
              <a:lnSpc>
                <a:spcPct val="115000"/>
              </a:lnSpc>
              <a:spcBef>
                <a:spcPts val="1800"/>
              </a:spcBef>
              <a:spcAft>
                <a:spcPts val="0"/>
              </a:spcAft>
              <a:buNone/>
            </a:pPr>
            <a:endParaRPr/>
          </a:p>
          <a:p>
            <a:pPr marL="0" lvl="0" indent="0" algn="l" rtl="0">
              <a:spcBef>
                <a:spcPts val="1500"/>
              </a:spcBef>
              <a:spcAft>
                <a:spcPts val="0"/>
              </a:spcAft>
              <a:buNone/>
            </a:pPr>
            <a:endParaRPr/>
          </a:p>
        </p:txBody>
      </p:sp>
      <p:sp>
        <p:nvSpPr>
          <p:cNvPr id="144" name="Google Shape;144;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To gain a deeper understanding of temporal patterns, I analyzed average heart rate, step count, and active energy burned by both weekday and month. These visualizations highlight how activity levels and physiological responses fluctuate across different time periods.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152400" y="796488"/>
            <a:ext cx="8839198" cy="35505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1356475" y="152400"/>
            <a:ext cx="6431040"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1191775" y="152400"/>
            <a:ext cx="6760455"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1800"/>
              </a:spcBef>
              <a:spcAft>
                <a:spcPts val="0"/>
              </a:spcAft>
              <a:buNone/>
            </a:pPr>
            <a:r>
              <a:rPr lang="tr"/>
              <a:t>Scatter Plots &amp; Trendlines</a:t>
            </a:r>
            <a:endParaRPr/>
          </a:p>
          <a:p>
            <a:pPr marL="0" lvl="0" indent="0" algn="l" rtl="0">
              <a:spcBef>
                <a:spcPts val="1500"/>
              </a:spcBef>
              <a:spcAft>
                <a:spcPts val="0"/>
              </a:spcAft>
              <a:buNone/>
            </a:pPr>
            <a:endParaRPr/>
          </a:p>
        </p:txBody>
      </p:sp>
      <p:sp>
        <p:nvSpPr>
          <p:cNvPr id="165" name="Google Shape;165;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To better understand the relationships between heart rate, step count, and active energy burned, I created scatter plots with trendlines. These plots help me visualize the correlations between these metrics and provide insights into how physical activity influences physiological responses.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52400" y="524813"/>
            <a:ext cx="8839200" cy="40938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152400" y="647450"/>
            <a:ext cx="8839199" cy="38486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753C-92EB-3DB3-9FD6-310F2942DB5D}"/>
              </a:ext>
            </a:extLst>
          </p:cNvPr>
          <p:cNvSpPr>
            <a:spLocks noGrp="1"/>
          </p:cNvSpPr>
          <p:nvPr>
            <p:ph type="title"/>
          </p:nvPr>
        </p:nvSpPr>
        <p:spPr/>
        <p:txBody>
          <a:bodyPr/>
          <a:lstStyle/>
          <a:p>
            <a:r>
              <a:rPr lang="en-TR" dirty="0"/>
              <a:t>Motivation</a:t>
            </a:r>
          </a:p>
        </p:txBody>
      </p:sp>
      <p:sp>
        <p:nvSpPr>
          <p:cNvPr id="3" name="TextBox 2">
            <a:extLst>
              <a:ext uri="{FF2B5EF4-FFF2-40B4-BE49-F238E27FC236}">
                <a16:creationId xmlns:a16="http://schemas.microsoft.com/office/drawing/2014/main" id="{6A033F60-6DA5-B884-B393-70D0D838F147}"/>
              </a:ext>
            </a:extLst>
          </p:cNvPr>
          <p:cNvSpPr txBox="1"/>
          <p:nvPr/>
        </p:nvSpPr>
        <p:spPr>
          <a:xfrm>
            <a:off x="726150" y="2148031"/>
            <a:ext cx="7401827" cy="2462213"/>
          </a:xfrm>
          <a:prstGeom prst="rect">
            <a:avLst/>
          </a:prstGeom>
          <a:noFill/>
        </p:spPr>
        <p:txBody>
          <a:bodyPr wrap="square" rtlCol="0">
            <a:spAutoFit/>
          </a:bodyPr>
          <a:lstStyle/>
          <a:p>
            <a:pPr algn="l"/>
            <a:r>
              <a:rPr lang="en-US" b="0" i="0" u="none" strike="noStrike" dirty="0">
                <a:solidFill>
                  <a:srgbClr val="F0F6FC"/>
                </a:solidFill>
                <a:effectLst/>
                <a:latin typeface="Arial" panose="020B0604020202020204" pitchFamily="34" charset="0"/>
                <a:cs typeface="Arial" panose="020B0604020202020204" pitchFamily="34" charset="0"/>
              </a:rPr>
              <a:t>While brainstorming project ideas, I recognized an opportunity to leverage my personal health data to better understand my daily habits and overall wellness. Apple Health provides comprehensive metrics such as heart rate, step count, and active energy burned, offering a rich dataset for exploration. This project aims to analyze these patterns to uncover correlations and gain insights into how various factors influence my overall health.</a:t>
            </a:r>
          </a:p>
          <a:p>
            <a:pPr algn="l"/>
            <a:r>
              <a:rPr lang="en-US" b="0" i="0" u="none" strike="noStrike" dirty="0">
                <a:solidFill>
                  <a:srgbClr val="F0F6FC"/>
                </a:solidFill>
                <a:effectLst/>
                <a:latin typeface="Arial" panose="020B0604020202020204" pitchFamily="34" charset="0"/>
                <a:cs typeface="Arial" panose="020B0604020202020204" pitchFamily="34" charset="0"/>
              </a:rPr>
              <a:t>The primary motivation for this project is to identify relationships between physical activity, energy expenditure, and heart rate. By visualizing trends and correlations, I aim to better understand these dynamics while reinforcing the core concepts of the DSA210 course content. Integrating personal data with analytical methods offers a unique way to connect theory to real-world applications.</a:t>
            </a:r>
          </a:p>
          <a:p>
            <a:endParaRPr lang="en-TR" dirty="0"/>
          </a:p>
        </p:txBody>
      </p:sp>
    </p:spTree>
    <p:extLst>
      <p:ext uri="{BB962C8B-B14F-4D97-AF65-F5344CB8AC3E}">
        <p14:creationId xmlns:p14="http://schemas.microsoft.com/office/powerpoint/2010/main" val="3168418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52400" y="537925"/>
            <a:ext cx="8839199" cy="40676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Conclusion</a:t>
            </a:r>
            <a:endParaRPr/>
          </a:p>
        </p:txBody>
      </p:sp>
      <p:sp>
        <p:nvSpPr>
          <p:cNvPr id="186" name="Google Shape;18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The analysis confirms the hypothesis of a positive correlation between step count, heart rate, and active energy burned. The heatmap and scatter plots show strong relationships, particularly between step count and energy burned, with heart rate also rising moderately with activity. Line and bar charts further highlight consistent patterns, with peaks in step count aligning with higher energy expenditure and variations across days and months. These findings validate that increased physical activity leads to elevated heart rate and energy expenditure, reflecting the body’s natural response to exertion.</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E943-F385-6779-B015-39A27F874469}"/>
              </a:ext>
            </a:extLst>
          </p:cNvPr>
          <p:cNvSpPr>
            <a:spLocks noGrp="1"/>
          </p:cNvSpPr>
          <p:nvPr>
            <p:ph type="title"/>
          </p:nvPr>
        </p:nvSpPr>
        <p:spPr/>
        <p:txBody>
          <a:bodyPr>
            <a:normAutofit fontScale="90000"/>
          </a:bodyPr>
          <a:lstStyle/>
          <a:p>
            <a:r>
              <a:rPr lang="en-US" dirty="0"/>
              <a:t>What I learned about myself?</a:t>
            </a:r>
            <a:endParaRPr lang="en-TR" dirty="0"/>
          </a:p>
        </p:txBody>
      </p:sp>
      <p:sp>
        <p:nvSpPr>
          <p:cNvPr id="3" name="Text Placeholder 2">
            <a:extLst>
              <a:ext uri="{FF2B5EF4-FFF2-40B4-BE49-F238E27FC236}">
                <a16:creationId xmlns:a16="http://schemas.microsoft.com/office/drawing/2014/main" id="{AD81A2F4-EF84-8636-657C-7D76AB5339FE}"/>
              </a:ext>
            </a:extLst>
          </p:cNvPr>
          <p:cNvSpPr>
            <a:spLocks noGrp="1"/>
          </p:cNvSpPr>
          <p:nvPr>
            <p:ph type="body" idx="1"/>
          </p:nvPr>
        </p:nvSpPr>
        <p:spPr/>
        <p:txBody>
          <a:bodyPr/>
          <a:lstStyle/>
          <a:p>
            <a:pPr algn="l"/>
            <a:endParaRPr lang="en-US" b="1"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Discoveries About My Habits</a:t>
            </a:r>
            <a:r>
              <a:rPr lang="en-US" b="0" i="0" u="none" strike="noStrike" dirty="0">
                <a:solidFill>
                  <a:srgbClr val="000000"/>
                </a:solidFill>
                <a:effectLst/>
              </a:rPr>
              <a:t>: This project has taught me that I am more active and burn more energy on weekdays compared to weekends. My heart rate patterns reflect my activity levels, suggesting a direct connection between my physical activities and overall health.</a:t>
            </a:r>
          </a:p>
          <a:p>
            <a:pPr algn="l">
              <a:buFont typeface="Arial" panose="020B0604020202020204" pitchFamily="34" charset="0"/>
              <a:buChar char="•"/>
            </a:pPr>
            <a:r>
              <a:rPr lang="en-US" b="1" i="0" u="none" strike="noStrike" dirty="0">
                <a:solidFill>
                  <a:srgbClr val="000000"/>
                </a:solidFill>
                <a:effectLst/>
              </a:rPr>
              <a:t>Consistency and Routine</a:t>
            </a:r>
            <a:r>
              <a:rPr lang="en-US" b="0" i="0" u="none" strike="noStrike" dirty="0">
                <a:solidFill>
                  <a:srgbClr val="000000"/>
                </a:solidFill>
                <a:effectLst/>
              </a:rPr>
              <a:t>: I learned that I am generally consistent in my activity levels, but there are opportunities to push myself more on low-activity days to maintain better balance.</a:t>
            </a:r>
          </a:p>
          <a:p>
            <a:pPr algn="l">
              <a:buFont typeface="Arial" panose="020B0604020202020204" pitchFamily="34" charset="0"/>
              <a:buChar char="•"/>
            </a:pPr>
            <a:r>
              <a:rPr lang="en-US" b="1" i="0" u="none" strike="noStrike" dirty="0">
                <a:solidFill>
                  <a:srgbClr val="000000"/>
                </a:solidFill>
                <a:effectLst/>
              </a:rPr>
              <a:t>Analytical Perspective</a:t>
            </a:r>
            <a:r>
              <a:rPr lang="en-US" b="0" i="0" u="none" strike="noStrike" dirty="0">
                <a:solidFill>
                  <a:srgbClr val="000000"/>
                </a:solidFill>
                <a:effectLst/>
              </a:rPr>
              <a:t>: Through this project, I realized my capability to utilize data analytics tools effectively to uncover meaningful insights about my daily life and health patterns.</a:t>
            </a:r>
          </a:p>
          <a:p>
            <a:pPr marL="146050" indent="0">
              <a:buNone/>
            </a:pPr>
            <a:endParaRPr lang="en-TR" dirty="0"/>
          </a:p>
        </p:txBody>
      </p:sp>
    </p:spTree>
    <p:extLst>
      <p:ext uri="{BB962C8B-B14F-4D97-AF65-F5344CB8AC3E}">
        <p14:creationId xmlns:p14="http://schemas.microsoft.com/office/powerpoint/2010/main" val="1027383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A00E-D3A9-7BBE-C627-FDA6D362DAA4}"/>
              </a:ext>
            </a:extLst>
          </p:cNvPr>
          <p:cNvSpPr>
            <a:spLocks noGrp="1"/>
          </p:cNvSpPr>
          <p:nvPr>
            <p:ph type="title"/>
          </p:nvPr>
        </p:nvSpPr>
        <p:spPr/>
        <p:txBody>
          <a:bodyPr>
            <a:normAutofit fontScale="90000"/>
          </a:bodyPr>
          <a:lstStyle/>
          <a:p>
            <a:r>
              <a:rPr lang="en-TR" dirty="0"/>
              <a:t>Limitations </a:t>
            </a:r>
          </a:p>
        </p:txBody>
      </p:sp>
      <p:sp>
        <p:nvSpPr>
          <p:cNvPr id="3" name="Text Placeholder 2">
            <a:extLst>
              <a:ext uri="{FF2B5EF4-FFF2-40B4-BE49-F238E27FC236}">
                <a16:creationId xmlns:a16="http://schemas.microsoft.com/office/drawing/2014/main" id="{76C4B950-EAC9-1CA2-0592-73FC547ADFD4}"/>
              </a:ext>
            </a:extLst>
          </p:cNvPr>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000000"/>
                </a:solidFill>
                <a:effectLst/>
              </a:rPr>
              <a:t>Data Diversity</a:t>
            </a:r>
            <a:r>
              <a:rPr lang="en-US" b="0" i="0" u="none" strike="noStrike" dirty="0">
                <a:solidFill>
                  <a:srgbClr val="000000"/>
                </a:solidFill>
                <a:effectLst/>
              </a:rPr>
              <a:t>: The analysis primarily focused on step count, heart rate, and energy burned. Including additional metrics like sleep quality, hydration, and diet could provide a more comprehensive view of health trends but unfortunately I couldn’t reach such a comprehensive data of me .</a:t>
            </a:r>
          </a:p>
          <a:p>
            <a:pPr algn="l">
              <a:buFont typeface="Arial" panose="020B0604020202020204" pitchFamily="34" charset="0"/>
              <a:buChar char="•"/>
            </a:pPr>
            <a:r>
              <a:rPr lang="en-US" b="1" i="0" u="none" strike="noStrike" dirty="0">
                <a:solidFill>
                  <a:srgbClr val="000000"/>
                </a:solidFill>
                <a:effectLst/>
              </a:rPr>
              <a:t>Sample Size</a:t>
            </a:r>
            <a:r>
              <a:rPr lang="en-US" b="0" i="0" u="none" strike="noStrike" dirty="0">
                <a:solidFill>
                  <a:srgbClr val="000000"/>
                </a:solidFill>
                <a:effectLst/>
              </a:rPr>
              <a:t>: The data used is limited to a specific timeframe especially for heart rate because of </a:t>
            </a:r>
            <a:r>
              <a:rPr lang="en-US" dirty="0">
                <a:solidFill>
                  <a:srgbClr val="000000"/>
                </a:solidFill>
              </a:rPr>
              <a:t>different sources (Heart rate data came from my Apple Watch and others from my iPhone.)</a:t>
            </a:r>
            <a:endParaRPr lang="en-TR" dirty="0"/>
          </a:p>
        </p:txBody>
      </p:sp>
    </p:spTree>
    <p:extLst>
      <p:ext uri="{BB962C8B-B14F-4D97-AF65-F5344CB8AC3E}">
        <p14:creationId xmlns:p14="http://schemas.microsoft.com/office/powerpoint/2010/main" val="64842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6ACF-2A87-9B33-520A-5C416FC40F8F}"/>
              </a:ext>
            </a:extLst>
          </p:cNvPr>
          <p:cNvSpPr>
            <a:spLocks noGrp="1"/>
          </p:cNvSpPr>
          <p:nvPr>
            <p:ph type="title"/>
          </p:nvPr>
        </p:nvSpPr>
        <p:spPr/>
        <p:txBody>
          <a:bodyPr>
            <a:normAutofit fontScale="90000"/>
          </a:bodyPr>
          <a:lstStyle/>
          <a:p>
            <a:r>
              <a:rPr lang="en-TR" dirty="0"/>
              <a:t>Future Plans About the Project</a:t>
            </a:r>
          </a:p>
        </p:txBody>
      </p:sp>
      <p:sp>
        <p:nvSpPr>
          <p:cNvPr id="3" name="Text Placeholder 2">
            <a:extLst>
              <a:ext uri="{FF2B5EF4-FFF2-40B4-BE49-F238E27FC236}">
                <a16:creationId xmlns:a16="http://schemas.microsoft.com/office/drawing/2014/main" id="{8EE76299-8F06-333C-CDB2-4440AC40ED87}"/>
              </a:ext>
            </a:extLst>
          </p:cNvPr>
          <p:cNvSpPr>
            <a:spLocks noGrp="1"/>
          </p:cNvSpPr>
          <p:nvPr>
            <p:ph type="body" idx="1"/>
          </p:nvPr>
        </p:nvSpPr>
        <p:spPr/>
        <p:txBody>
          <a:bodyPr/>
          <a:lstStyle/>
          <a:p>
            <a:pPr algn="l"/>
            <a:endParaRPr lang="en-US" b="1"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Integration of More Variables</a:t>
            </a:r>
            <a:r>
              <a:rPr lang="en-US" b="0" i="0" u="none" strike="noStrike" dirty="0">
                <a:solidFill>
                  <a:srgbClr val="000000"/>
                </a:solidFill>
                <a:effectLst/>
              </a:rPr>
              <a:t>: In future analyses, I plan to incorporate variables such as stress levels, sleep patterns, and environmental factors (e.g., weather) to understand their influence on physical activity and health metrics.</a:t>
            </a:r>
          </a:p>
          <a:p>
            <a:pPr algn="l">
              <a:buFont typeface="Arial" panose="020B0604020202020204" pitchFamily="34" charset="0"/>
              <a:buChar char="•"/>
            </a:pPr>
            <a:r>
              <a:rPr lang="en-US" b="1" i="0" u="none" strike="noStrike" dirty="0">
                <a:solidFill>
                  <a:srgbClr val="000000"/>
                </a:solidFill>
                <a:effectLst/>
              </a:rPr>
              <a:t>Longitudinal Analysis</a:t>
            </a:r>
            <a:r>
              <a:rPr lang="en-US" b="0" i="0" u="none" strike="noStrike" dirty="0">
                <a:solidFill>
                  <a:srgbClr val="000000"/>
                </a:solidFill>
                <a:effectLst/>
              </a:rPr>
              <a:t>: Conducting a longitudinal study to track changes over a longer period can help identify trends and the impact of lifestyle changes.</a:t>
            </a:r>
          </a:p>
          <a:p>
            <a:pPr algn="l">
              <a:buFont typeface="Arial" panose="020B0604020202020204" pitchFamily="34" charset="0"/>
              <a:buChar char="•"/>
            </a:pPr>
            <a:r>
              <a:rPr lang="en-US" b="1" i="0" u="none" strike="noStrike" dirty="0">
                <a:solidFill>
                  <a:srgbClr val="000000"/>
                </a:solidFill>
                <a:effectLst/>
              </a:rPr>
              <a:t>Predictive Modelling</a:t>
            </a:r>
            <a:r>
              <a:rPr lang="en-US" b="0" i="0" u="none" strike="noStrike" dirty="0">
                <a:solidFill>
                  <a:srgbClr val="000000"/>
                </a:solidFill>
                <a:effectLst/>
              </a:rPr>
              <a:t>: I aim to develop predictive models that can forecast health outcomes based on daily activities, which could assist in making proactive lifestyle adjustments.</a:t>
            </a:r>
          </a:p>
          <a:p>
            <a:endParaRPr lang="en-TR" dirty="0"/>
          </a:p>
        </p:txBody>
      </p:sp>
    </p:spTree>
    <p:extLst>
      <p:ext uri="{BB962C8B-B14F-4D97-AF65-F5344CB8AC3E}">
        <p14:creationId xmlns:p14="http://schemas.microsoft.com/office/powerpoint/2010/main" val="98429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a:extLst>
            <a:ext uri="{FF2B5EF4-FFF2-40B4-BE49-F238E27FC236}">
              <a16:creationId xmlns:a16="http://schemas.microsoft.com/office/drawing/2014/main" id="{C94F88C3-594C-504E-85BA-4B63F0EFAF96}"/>
            </a:ext>
          </a:extLst>
        </p:cNvPr>
        <p:cNvGrpSpPr/>
        <p:nvPr/>
      </p:nvGrpSpPr>
      <p:grpSpPr>
        <a:xfrm>
          <a:off x="0" y="0"/>
          <a:ext cx="0" cy="0"/>
          <a:chOff x="0" y="0"/>
          <a:chExt cx="0" cy="0"/>
        </a:xfrm>
      </p:grpSpPr>
      <p:sp>
        <p:nvSpPr>
          <p:cNvPr id="93" name="Google Shape;93;p14">
            <a:extLst>
              <a:ext uri="{FF2B5EF4-FFF2-40B4-BE49-F238E27FC236}">
                <a16:creationId xmlns:a16="http://schemas.microsoft.com/office/drawing/2014/main" id="{178D6FF9-E5D9-F887-DCC6-E4712954B3A2}"/>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Data Collection</a:t>
            </a:r>
            <a:endParaRPr dirty="0"/>
          </a:p>
        </p:txBody>
      </p:sp>
      <p:sp>
        <p:nvSpPr>
          <p:cNvPr id="94" name="Google Shape;94;p14">
            <a:extLst>
              <a:ext uri="{FF2B5EF4-FFF2-40B4-BE49-F238E27FC236}">
                <a16:creationId xmlns:a16="http://schemas.microsoft.com/office/drawing/2014/main" id="{57591B5E-5287-61E9-201E-A32B1367BC67}"/>
              </a:ext>
            </a:extLst>
          </p:cNvPr>
          <p:cNvSpPr txBox="1">
            <a:spLocks noGrp="1"/>
          </p:cNvSpPr>
          <p:nvPr>
            <p:ph type="body" idx="1"/>
          </p:nvPr>
        </p:nvSpPr>
        <p:spPr>
          <a:xfrm>
            <a:off x="729450" y="1853850"/>
            <a:ext cx="4458567" cy="248612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TR" sz="1600" dirty="0" err="1">
                <a:solidFill>
                  <a:schemeClr val="bg2"/>
                </a:solidFill>
                <a:latin typeface="Arial" panose="020B0604020202020204" pitchFamily="34" charset="0"/>
                <a:cs typeface="Arial" panose="020B0604020202020204" pitchFamily="34" charset="0"/>
              </a:rPr>
              <a:t>From</a:t>
            </a:r>
            <a:r>
              <a:rPr lang="tr-TR" sz="1600" dirty="0">
                <a:solidFill>
                  <a:schemeClr val="bg2"/>
                </a:solidFill>
                <a:latin typeface="Arial" panose="020B0604020202020204" pitchFamily="34" charset="0"/>
                <a:cs typeface="Arial" panose="020B0604020202020204" pitchFamily="34" charset="0"/>
              </a:rPr>
              <a:t> Apple </a:t>
            </a:r>
            <a:r>
              <a:rPr lang="tr-TR" sz="1600" dirty="0" err="1">
                <a:solidFill>
                  <a:schemeClr val="bg2"/>
                </a:solidFill>
                <a:latin typeface="Arial" panose="020B0604020202020204" pitchFamily="34" charset="0"/>
                <a:cs typeface="Arial" panose="020B0604020202020204" pitchFamily="34" charset="0"/>
              </a:rPr>
              <a:t>Health</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App</a:t>
            </a:r>
            <a:r>
              <a:rPr lang="tr-TR" sz="1600" dirty="0">
                <a:solidFill>
                  <a:schemeClr val="bg2"/>
                </a:solidFill>
                <a:latin typeface="Arial" panose="020B0604020202020204" pitchFamily="34" charset="0"/>
                <a:cs typeface="Arial" panose="020B0604020202020204" pitchFamily="34" charset="0"/>
              </a:rPr>
              <a:t>, I </a:t>
            </a:r>
            <a:r>
              <a:rPr lang="tr-TR" sz="1600" dirty="0" err="1">
                <a:solidFill>
                  <a:schemeClr val="bg2"/>
                </a:solidFill>
                <a:latin typeface="Arial" panose="020B0604020202020204" pitchFamily="34" charset="0"/>
                <a:cs typeface="Arial" panose="020B0604020202020204" pitchFamily="34" charset="0"/>
              </a:rPr>
              <a:t>exported</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my</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health</a:t>
            </a:r>
            <a:r>
              <a:rPr lang="tr-TR" sz="1600" dirty="0">
                <a:solidFill>
                  <a:schemeClr val="bg2"/>
                </a:solidFill>
                <a:latin typeface="Arial" panose="020B0604020202020204" pitchFamily="34" charset="0"/>
                <a:cs typeface="Arial" panose="020B0604020202020204" pitchFamily="34" charset="0"/>
              </a:rPr>
              <a:t> data </a:t>
            </a:r>
            <a:r>
              <a:rPr lang="tr-TR" sz="1600" dirty="0" err="1">
                <a:solidFill>
                  <a:schemeClr val="bg2"/>
                </a:solidFill>
                <a:latin typeface="Arial" panose="020B0604020202020204" pitchFamily="34" charset="0"/>
                <a:cs typeface="Arial" panose="020B0604020202020204" pitchFamily="34" charset="0"/>
              </a:rPr>
              <a:t>that</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the</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app</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collected</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from</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various</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devices</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such</a:t>
            </a:r>
            <a:r>
              <a:rPr lang="tr-TR" sz="1600" dirty="0">
                <a:solidFill>
                  <a:schemeClr val="bg2"/>
                </a:solidFill>
                <a:latin typeface="Arial" panose="020B0604020202020204" pitchFamily="34" charset="0"/>
                <a:cs typeface="Arial" panose="020B0604020202020204" pitchFamily="34" charset="0"/>
              </a:rPr>
              <a:t> as iPhone </a:t>
            </a:r>
            <a:r>
              <a:rPr lang="tr-TR" sz="1600" dirty="0" err="1">
                <a:solidFill>
                  <a:schemeClr val="bg2"/>
                </a:solidFill>
                <a:latin typeface="Arial" panose="020B0604020202020204" pitchFamily="34" charset="0"/>
                <a:cs typeface="Arial" panose="020B0604020202020204" pitchFamily="34" charset="0"/>
              </a:rPr>
              <a:t>and</a:t>
            </a:r>
            <a:r>
              <a:rPr lang="tr-TR" sz="1600" dirty="0">
                <a:solidFill>
                  <a:schemeClr val="bg2"/>
                </a:solidFill>
                <a:latin typeface="Arial" panose="020B0604020202020204" pitchFamily="34" charset="0"/>
                <a:cs typeface="Arial" panose="020B0604020202020204" pitchFamily="34" charset="0"/>
              </a:rPr>
              <a:t> Apple Watch </a:t>
            </a:r>
            <a:r>
              <a:rPr lang="tr-TR" sz="1600" dirty="0" err="1">
                <a:solidFill>
                  <a:schemeClr val="bg2"/>
                </a:solidFill>
                <a:latin typeface="Arial" panose="020B0604020202020204" pitchFamily="34" charset="0"/>
                <a:cs typeface="Arial" panose="020B0604020202020204" pitchFamily="34" charset="0"/>
              </a:rPr>
              <a:t>to</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use</a:t>
            </a:r>
            <a:r>
              <a:rPr lang="tr-TR" sz="1600" dirty="0">
                <a:solidFill>
                  <a:schemeClr val="bg2"/>
                </a:solidFill>
                <a:latin typeface="Arial" panose="020B0604020202020204" pitchFamily="34" charset="0"/>
                <a:cs typeface="Arial" panose="020B0604020202020204" pitchFamily="34" charset="0"/>
              </a:rPr>
              <a:t> in </a:t>
            </a:r>
            <a:r>
              <a:rPr lang="tr-TR" sz="1600" dirty="0" err="1">
                <a:solidFill>
                  <a:schemeClr val="bg2"/>
                </a:solidFill>
                <a:latin typeface="Arial" panose="020B0604020202020204" pitchFamily="34" charset="0"/>
                <a:cs typeface="Arial" panose="020B0604020202020204" pitchFamily="34" charset="0"/>
              </a:rPr>
              <a:t>my</a:t>
            </a:r>
            <a:r>
              <a:rPr lang="tr-TR" sz="1600" dirty="0">
                <a:solidFill>
                  <a:schemeClr val="bg2"/>
                </a:solidFill>
                <a:latin typeface="Arial" panose="020B0604020202020204" pitchFamily="34" charset="0"/>
                <a:cs typeface="Arial" panose="020B0604020202020204" pitchFamily="34" charset="0"/>
              </a:rPr>
              <a:t> </a:t>
            </a:r>
            <a:r>
              <a:rPr lang="tr-TR" sz="1600" dirty="0" err="1">
                <a:solidFill>
                  <a:schemeClr val="bg2"/>
                </a:solidFill>
                <a:latin typeface="Arial" panose="020B0604020202020204" pitchFamily="34" charset="0"/>
                <a:cs typeface="Arial" panose="020B0604020202020204" pitchFamily="34" charset="0"/>
              </a:rPr>
              <a:t>project</a:t>
            </a:r>
            <a:r>
              <a:rPr lang="tr-TR" sz="1600" dirty="0">
                <a:solidFill>
                  <a:schemeClr val="bg2"/>
                </a:solidFill>
                <a:latin typeface="Arial" panose="020B0604020202020204" pitchFamily="34" charset="0"/>
                <a:cs typeface="Arial" panose="020B0604020202020204" pitchFamily="34" charset="0"/>
              </a:rPr>
              <a:t>.</a:t>
            </a:r>
            <a:endParaRPr sz="1600" dirty="0">
              <a:solidFill>
                <a:schemeClr val="bg2"/>
              </a:solidFill>
              <a:latin typeface="Arial" panose="020B0604020202020204" pitchFamily="34" charset="0"/>
              <a:cs typeface="Arial" panose="020B0604020202020204" pitchFamily="34" charset="0"/>
            </a:endParaRPr>
          </a:p>
        </p:txBody>
      </p:sp>
      <p:pic>
        <p:nvPicPr>
          <p:cNvPr id="3" name="Picture 2" descr="A screenshot of a phone&#10;&#10;Description automatically generated">
            <a:extLst>
              <a:ext uri="{FF2B5EF4-FFF2-40B4-BE49-F238E27FC236}">
                <a16:creationId xmlns:a16="http://schemas.microsoft.com/office/drawing/2014/main" id="{F12C5616-5CEE-ABC1-A8D8-53520CC0BB9F}"/>
              </a:ext>
            </a:extLst>
          </p:cNvPr>
          <p:cNvPicPr>
            <a:picLocks noChangeAspect="1"/>
          </p:cNvPicPr>
          <p:nvPr/>
        </p:nvPicPr>
        <p:blipFill>
          <a:blip r:embed="rId3"/>
          <a:stretch>
            <a:fillRect/>
          </a:stretch>
        </p:blipFill>
        <p:spPr>
          <a:xfrm>
            <a:off x="6227544" y="532245"/>
            <a:ext cx="2455195" cy="4495260"/>
          </a:xfrm>
          <a:prstGeom prst="rect">
            <a:avLst/>
          </a:prstGeom>
        </p:spPr>
      </p:pic>
    </p:spTree>
    <p:extLst>
      <p:ext uri="{BB962C8B-B14F-4D97-AF65-F5344CB8AC3E}">
        <p14:creationId xmlns:p14="http://schemas.microsoft.com/office/powerpoint/2010/main" val="277859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Introduction</a:t>
            </a:r>
            <a:endParaRPr/>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dirty="0">
                <a:solidFill>
                  <a:srgbClr val="0D0D0D"/>
                </a:solidFill>
                <a:highlight>
                  <a:srgbClr val="FFFFFF"/>
                </a:highlight>
                <a:latin typeface="Arial"/>
                <a:ea typeface="Arial"/>
                <a:cs typeface="Arial"/>
                <a:sym typeface="Arial"/>
              </a:rPr>
              <a:t>This project utilizes personal health data —step count, heart rate, and active energy burned—to from my data source Apple Health to discover meaningful patterns and correlations. By visualizing these relationships, I aim to understand how daily habits and physical activities influence overall wellness. Integrating theoretical concepts from the DSA210 course, this analysis provides a unique perspective on personal health trends.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Hypothesis</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I hypothesize that there is a positive correlation between step count, heart rate, and active energy burned. As physical activity increases, I expect to see corresponding increases in heart rate and energy expenditure, reflecting the body's response to higher levels of exertion.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189350" y="152400"/>
            <a:ext cx="6123379" cy="4838700"/>
          </a:xfrm>
          <a:prstGeom prst="rect">
            <a:avLst/>
          </a:prstGeom>
          <a:noFill/>
          <a:ln>
            <a:noFill/>
          </a:ln>
        </p:spPr>
      </p:pic>
      <p:sp>
        <p:nvSpPr>
          <p:cNvPr id="106" name="Google Shape;106;p16"/>
          <p:cNvSpPr txBox="1">
            <a:spLocks noGrp="1"/>
          </p:cNvSpPr>
          <p:nvPr>
            <p:ph type="body" idx="4294967295"/>
          </p:nvPr>
        </p:nvSpPr>
        <p:spPr>
          <a:xfrm>
            <a:off x="6312725" y="152400"/>
            <a:ext cx="2831400" cy="499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In this analysis, I calculated hourly averages for heart rate, step count, and active energy burned. This approach allows me to standardize the data and effectively compare variations across the metrics over time.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152400"/>
            <a:ext cx="8839201" cy="3297667"/>
          </a:xfrm>
          <a:prstGeom prst="rect">
            <a:avLst/>
          </a:prstGeom>
          <a:noFill/>
          <a:ln>
            <a:noFill/>
          </a:ln>
        </p:spPr>
      </p:pic>
      <p:sp>
        <p:nvSpPr>
          <p:cNvPr id="112" name="Google Shape;112;p17"/>
          <p:cNvSpPr txBox="1">
            <a:spLocks noGrp="1"/>
          </p:cNvSpPr>
          <p:nvPr>
            <p:ph type="body" idx="4294967295"/>
          </p:nvPr>
        </p:nvSpPr>
        <p:spPr>
          <a:xfrm>
            <a:off x="0" y="3680275"/>
            <a:ext cx="9144000" cy="1041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In this code, I filtered the data to retain only the common timestamps across heart rate, step count, and active energy burned, ensuring that comparisons are made using consistent hourly data.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152400" y="559125"/>
            <a:ext cx="8839201" cy="40252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1800"/>
              </a:spcBef>
              <a:spcAft>
                <a:spcPts val="0"/>
              </a:spcAft>
              <a:buNone/>
            </a:pPr>
            <a:r>
              <a:rPr lang="tr"/>
              <a:t>Line Graphs &amp; Normalization</a:t>
            </a:r>
            <a:endParaRPr sz="3400" b="0">
              <a:solidFill>
                <a:srgbClr val="333333"/>
              </a:solidFill>
              <a:highlight>
                <a:srgbClr val="F5F7FA"/>
              </a:highlight>
              <a:latin typeface="Arial"/>
              <a:ea typeface="Arial"/>
              <a:cs typeface="Arial"/>
              <a:sym typeface="Arial"/>
            </a:endParaRPr>
          </a:p>
          <a:p>
            <a:pPr marL="0" marR="0" lvl="0" indent="0" algn="l" rtl="0">
              <a:lnSpc>
                <a:spcPct val="115000"/>
              </a:lnSpc>
              <a:spcBef>
                <a:spcPts val="1800"/>
              </a:spcBef>
              <a:spcAft>
                <a:spcPts val="0"/>
              </a:spcAft>
              <a:buNone/>
            </a:pPr>
            <a:endParaRPr/>
          </a:p>
          <a:p>
            <a:pPr marL="0" marR="0" lvl="0" indent="0" algn="l" rtl="0">
              <a:lnSpc>
                <a:spcPct val="115000"/>
              </a:lnSpc>
              <a:spcBef>
                <a:spcPts val="1800"/>
              </a:spcBef>
              <a:spcAft>
                <a:spcPts val="0"/>
              </a:spcAft>
              <a:buNone/>
            </a:pPr>
            <a:endParaRPr/>
          </a:p>
          <a:p>
            <a:pPr marL="0" lvl="0" indent="0" algn="l" rtl="0">
              <a:spcBef>
                <a:spcPts val="1500"/>
              </a:spcBef>
              <a:spcAft>
                <a:spcPts val="0"/>
              </a:spcAft>
              <a:buNone/>
            </a:pPr>
            <a:endParaRPr/>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a:solidFill>
                  <a:srgbClr val="0D0D0D"/>
                </a:solidFill>
                <a:highlight>
                  <a:srgbClr val="FFFFFF"/>
                </a:highlight>
                <a:latin typeface="Arial"/>
                <a:ea typeface="Arial"/>
                <a:cs typeface="Arial"/>
                <a:sym typeface="Arial"/>
              </a:rPr>
              <a:t>To observe how different metrics fluctuate over time, I plotted normalized values of heart rate, step count, and active energy burned. These visualizations reveal patterns and relationships between the metrics during daily activities.</a:t>
            </a: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903</Words>
  <Application>Microsoft Macintosh PowerPoint</Application>
  <PresentationFormat>On-screen Show (16:9)</PresentationFormat>
  <Paragraphs>35</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Lato</vt:lpstr>
      <vt:lpstr>Arial</vt:lpstr>
      <vt:lpstr>Raleway</vt:lpstr>
      <vt:lpstr>Streamline</vt:lpstr>
      <vt:lpstr>DSA210 Project</vt:lpstr>
      <vt:lpstr>Motivation</vt:lpstr>
      <vt:lpstr>Data Collection</vt:lpstr>
      <vt:lpstr>Introduction</vt:lpstr>
      <vt:lpstr>Hypothesis</vt:lpstr>
      <vt:lpstr>PowerPoint Presentation</vt:lpstr>
      <vt:lpstr>PowerPoint Presentation</vt:lpstr>
      <vt:lpstr>PowerPoint Presentation</vt:lpstr>
      <vt:lpstr>Line Graphs &amp; Normalization   </vt:lpstr>
      <vt:lpstr>PowerPoint Presentation</vt:lpstr>
      <vt:lpstr>PowerPoint Presentation</vt:lpstr>
      <vt:lpstr>PowerPoint Presentation</vt:lpstr>
      <vt:lpstr>Temporal Distribution: Weekdays &amp; Months  </vt:lpstr>
      <vt:lpstr>PowerPoint Presentation</vt:lpstr>
      <vt:lpstr>PowerPoint Presentation</vt:lpstr>
      <vt:lpstr>PowerPoint Presentation</vt:lpstr>
      <vt:lpstr>Scatter Plots &amp; Trendlines </vt:lpstr>
      <vt:lpstr>PowerPoint Presentation</vt:lpstr>
      <vt:lpstr>PowerPoint Presentation</vt:lpstr>
      <vt:lpstr>PowerPoint Presentation</vt:lpstr>
      <vt:lpstr>Conclusion</vt:lpstr>
      <vt:lpstr>What I learned about myself?</vt:lpstr>
      <vt:lpstr>Limitations </vt:lpstr>
      <vt:lpstr>Future Plans About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Tiras, Selin</cp:lastModifiedBy>
  <cp:revision>3</cp:revision>
  <dcterms:modified xsi:type="dcterms:W3CDTF">2024-12-10T18:24:46Z</dcterms:modified>
</cp:coreProperties>
</file>