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9DEC1F-3F34-4459-95B8-8A3BB51D397A}">
  <a:tblStyle styleId="{139DEC1F-3F34-4459-95B8-8A3BB51D39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FD253-64F0-473F-B538-2798F3FDE0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6213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67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00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31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95c45d65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95c45d652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195c45d652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79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dc1b88c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dc1b88c0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dc1b88c0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107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d7eb643f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d7eb643f4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2d7eb643f4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24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d7eb643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d7eb643f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2d7eb643f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35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a8e2c403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a8e2c4035_1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2a8e2c403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4553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7eb643f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d7eb643f4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2d7eb643f4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3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2264229" y="0"/>
            <a:ext cx="9927771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grpSp>
        <p:nvGrpSpPr>
          <p:cNvPr id="17" name="Google Shape;17;p2"/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8" name="Google Shape;18;p2"/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2"/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400"/>
              <a:buFont typeface="Calibri"/>
              <a:buNone/>
              <a:defRPr sz="44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838199" y="3886241"/>
            <a:ext cx="4351910" cy="29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  <a:defRPr sz="20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1"/>
          <p:cNvGrpSpPr/>
          <p:nvPr/>
        </p:nvGrpSpPr>
        <p:grpSpPr>
          <a:xfrm rot="10800000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00" name="Google Shape;100;p11"/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1"/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1"/>
          <p:cNvSpPr txBox="1"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4506094" y="4127455"/>
            <a:ext cx="4351911" cy="29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2"/>
          <p:cNvSpPr/>
          <p:nvPr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/>
          <p:nvPr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2"/>
          </p:nvPr>
        </p:nvSpPr>
        <p:spPr>
          <a:xfrm>
            <a:off x="8153395" y="1061132"/>
            <a:ext cx="346472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3"/>
          </p:nvPr>
        </p:nvSpPr>
        <p:spPr>
          <a:xfrm>
            <a:off x="8153394" y="2108201"/>
            <a:ext cx="346472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4"/>
          </p:nvPr>
        </p:nvSpPr>
        <p:spPr>
          <a:xfrm>
            <a:off x="573882" y="2108201"/>
            <a:ext cx="3464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/>
          <p:nvPr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1"/>
          </p:nvPr>
        </p:nvSpPr>
        <p:spPr>
          <a:xfrm>
            <a:off x="571500" y="1431586"/>
            <a:ext cx="3467099" cy="436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2"/>
          </p:nvPr>
        </p:nvSpPr>
        <p:spPr>
          <a:xfrm>
            <a:off x="8153394" y="1431586"/>
            <a:ext cx="3467106" cy="436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1"/>
          </p:nvPr>
        </p:nvSpPr>
        <p:spPr>
          <a:xfrm>
            <a:off x="6294478" y="587829"/>
            <a:ext cx="5326022" cy="527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34" name="Google Shape;134;p14"/>
            <p:cNvSpPr/>
            <p:nvPr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4"/>
          <p:cNvSpPr txBox="1">
            <a:spLocks noGrp="1"/>
          </p:cNvSpPr>
          <p:nvPr>
            <p:ph type="body" idx="2"/>
          </p:nvPr>
        </p:nvSpPr>
        <p:spPr>
          <a:xfrm>
            <a:off x="609601" y="2546851"/>
            <a:ext cx="4101084" cy="3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2F33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 descr="Open square accent block"/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 cap="flat" cmpd="sng">
            <a:solidFill>
              <a:srgbClr val="2F33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1549269" y="6468303"/>
            <a:ext cx="443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2F33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ontent">
  <p:cSld name="Picture with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>
            <a:spLocks noGrp="1"/>
          </p:cNvSpPr>
          <p:nvPr>
            <p:ph type="pic" idx="2"/>
          </p:nvPr>
        </p:nvSpPr>
        <p:spPr>
          <a:xfrm>
            <a:off x="6727370" y="0"/>
            <a:ext cx="546462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 cap="flat" cmpd="sng">
            <a:solidFill>
              <a:srgbClr val="2F33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3200"/>
              <a:buFont typeface="Calibri"/>
              <a:buNone/>
              <a:defRPr sz="32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957943" y="2546851"/>
            <a:ext cx="5138057" cy="3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  <a:defRPr sz="1600">
                <a:solidFill>
                  <a:srgbClr val="2F334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3"/>
          </p:nvPr>
        </p:nvSpPr>
        <p:spPr>
          <a:xfrm>
            <a:off x="979714" y="2095547"/>
            <a:ext cx="4958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  <a:defRPr sz="20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>
            <a:spLocks noGrp="1"/>
          </p:cNvSpPr>
          <p:nvPr>
            <p:ph type="pic" idx="2"/>
          </p:nvPr>
        </p:nvSpPr>
        <p:spPr>
          <a:xfrm>
            <a:off x="1" y="0"/>
            <a:ext cx="7249885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grpSp>
        <p:nvGrpSpPr>
          <p:cNvPr id="37" name="Google Shape;37;p4"/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8" name="Google Shape;38;p4"/>
            <p:cNvSpPr/>
            <p:nvPr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rgbClr val="2F334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5510539" y="916440"/>
            <a:ext cx="6117771" cy="57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3200"/>
              <a:buFont typeface="Calibri"/>
              <a:buNone/>
              <a:defRPr sz="32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5510539" y="1962673"/>
            <a:ext cx="6117771" cy="367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Char char="•"/>
              <a:defRPr sz="1600">
                <a:solidFill>
                  <a:srgbClr val="2F334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600"/>
              <a:buChar char="•"/>
              <a:defRPr sz="1600">
                <a:solidFill>
                  <a:srgbClr val="2F334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400"/>
              <a:buChar char="•"/>
              <a:defRPr sz="1400">
                <a:solidFill>
                  <a:srgbClr val="2F3342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200"/>
              <a:buChar char="•"/>
              <a:defRPr sz="1200">
                <a:solidFill>
                  <a:srgbClr val="2F3342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200"/>
              <a:buChar char="•"/>
              <a:defRPr sz="1200">
                <a:solidFill>
                  <a:srgbClr val="2F334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3"/>
          </p:nvPr>
        </p:nvSpPr>
        <p:spPr>
          <a:xfrm>
            <a:off x="5535810" y="1555002"/>
            <a:ext cx="6076915" cy="4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  <a:defRPr sz="20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Image">
  <p:cSld name="Comparison with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400"/>
              <a:buNone/>
              <a:defRPr sz="24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573882" y="2108201"/>
            <a:ext cx="3464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Char char="•"/>
              <a:defRPr sz="1600">
                <a:solidFill>
                  <a:srgbClr val="2F3342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400"/>
              <a:buChar char="•"/>
              <a:defRPr sz="1400">
                <a:solidFill>
                  <a:srgbClr val="2F3342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200"/>
              <a:buChar char="•"/>
              <a:defRPr sz="1200">
                <a:solidFill>
                  <a:srgbClr val="2F3342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100"/>
              <a:buChar char="•"/>
              <a:defRPr sz="1100">
                <a:solidFill>
                  <a:srgbClr val="2F3342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100"/>
              <a:buChar char="•"/>
              <a:defRPr sz="1100">
                <a:solidFill>
                  <a:srgbClr val="2F334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3"/>
          </p:nvPr>
        </p:nvSpPr>
        <p:spPr>
          <a:xfrm>
            <a:off x="8153400" y="1061132"/>
            <a:ext cx="3464717" cy="82391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400"/>
              <a:buNone/>
              <a:defRPr sz="24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4"/>
          </p:nvPr>
        </p:nvSpPr>
        <p:spPr>
          <a:xfrm>
            <a:off x="8153400" y="2108201"/>
            <a:ext cx="346471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Char char="•"/>
              <a:defRPr sz="1600">
                <a:solidFill>
                  <a:srgbClr val="2F3342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400"/>
              <a:buChar char="•"/>
              <a:defRPr sz="1400">
                <a:solidFill>
                  <a:srgbClr val="2F3342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200"/>
              <a:buChar char="•"/>
              <a:defRPr sz="1200">
                <a:solidFill>
                  <a:srgbClr val="2F3342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100"/>
              <a:buChar char="•"/>
              <a:defRPr sz="1100">
                <a:solidFill>
                  <a:srgbClr val="2F3342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100"/>
              <a:buChar char="•"/>
              <a:defRPr sz="1100">
                <a:solidFill>
                  <a:srgbClr val="2F334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 cap="flat" cmpd="sng">
            <a:solidFill>
              <a:srgbClr val="2F33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>
            <a:spLocks noGrp="1"/>
          </p:cNvSpPr>
          <p:nvPr>
            <p:ph type="pic" idx="5"/>
          </p:nvPr>
        </p:nvSpPr>
        <p:spPr>
          <a:xfrm>
            <a:off x="4659082" y="489291"/>
            <a:ext cx="2873833" cy="59209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6400191" y="470641"/>
            <a:ext cx="5220309" cy="59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58" name="Google Shape;58;p6"/>
            <p:cNvSpPr/>
            <p:nvPr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rgbClr val="2F334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599167" y="1099002"/>
            <a:ext cx="4226024" cy="57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3200"/>
              <a:buFont typeface="Calibri"/>
              <a:buNone/>
              <a:defRPr sz="32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599167" y="2145234"/>
            <a:ext cx="4226024" cy="385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Char char="•"/>
              <a:defRPr sz="1600">
                <a:solidFill>
                  <a:srgbClr val="2F3342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600"/>
              <a:buChar char="•"/>
              <a:defRPr sz="1600">
                <a:solidFill>
                  <a:srgbClr val="2F3342"/>
                </a:solidFill>
              </a:defRPr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400"/>
              <a:buChar char="•"/>
              <a:defRPr sz="1400">
                <a:solidFill>
                  <a:srgbClr val="2F3342"/>
                </a:solidFill>
              </a:defRPr>
            </a:lvl3pPr>
            <a:lvl4pPr marL="1828800" lvl="3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200"/>
              <a:buChar char="•"/>
              <a:defRPr sz="1200">
                <a:solidFill>
                  <a:srgbClr val="2F3342"/>
                </a:solidFill>
              </a:defRPr>
            </a:lvl4pPr>
            <a:lvl5pPr marL="2286000" lvl="4" indent="-304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3342"/>
              </a:buClr>
              <a:buSzPts val="1200"/>
              <a:buChar char="•"/>
              <a:defRPr sz="1200">
                <a:solidFill>
                  <a:srgbClr val="2F334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3"/>
          </p:nvPr>
        </p:nvSpPr>
        <p:spPr>
          <a:xfrm>
            <a:off x="611804" y="1737564"/>
            <a:ext cx="4197802" cy="40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  <a:defRPr sz="20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grpSp>
        <p:nvGrpSpPr>
          <p:cNvPr id="68" name="Google Shape;68;p7"/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69" name="Google Shape;69;p7"/>
            <p:cNvSpPr/>
            <p:nvPr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rgbClr val="2F334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ctrTitle"/>
          </p:nvPr>
        </p:nvSpPr>
        <p:spPr>
          <a:xfrm>
            <a:off x="2791372" y="2238426"/>
            <a:ext cx="6609256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800"/>
              <a:buFont typeface="Calibri"/>
              <a:buNone/>
              <a:defRPr sz="48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400"/>
              <a:buNone/>
              <a:defRPr sz="24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>
            <a:spLocks noGrp="1"/>
          </p:cNvSpPr>
          <p:nvPr>
            <p:ph type="pic" idx="2"/>
          </p:nvPr>
        </p:nvSpPr>
        <p:spPr>
          <a:xfrm>
            <a:off x="2264229" y="0"/>
            <a:ext cx="4919153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400"/>
              <a:buFont typeface="Calibri"/>
              <a:buNone/>
              <a:defRPr sz="44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7639394" y="365125"/>
            <a:ext cx="4114801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9938" y="1088572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 2">
  <p:cSld name="Divider Slide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grpSp>
        <p:nvGrpSpPr>
          <p:cNvPr id="83" name="Google Shape;83;p9"/>
          <p:cNvGrpSpPr/>
          <p:nvPr/>
        </p:nvGrpSpPr>
        <p:grpSpPr>
          <a:xfrm rot="10800000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84" name="Google Shape;84;p9"/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9"/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400"/>
              <a:buFont typeface="Calibri"/>
              <a:buNone/>
              <a:defRPr sz="4400" b="1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"/>
          </p:nvPr>
        </p:nvSpPr>
        <p:spPr>
          <a:xfrm>
            <a:off x="4506094" y="4127455"/>
            <a:ext cx="4351910" cy="29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  <a:defRPr sz="20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0"/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93" name="Google Shape;93;p10"/>
            <p:cNvSpPr/>
            <p:nvPr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0"/>
          <p:cNvSpPr txBox="1">
            <a:spLocks noGrp="1"/>
          </p:cNvSpPr>
          <p:nvPr>
            <p:ph type="ctrTitle"/>
          </p:nvPr>
        </p:nvSpPr>
        <p:spPr>
          <a:xfrm>
            <a:off x="2791372" y="2238426"/>
            <a:ext cx="6609256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>
              <a:gd name="adj" fmla="val 16667"/>
            </a:avLst>
          </a:prstGeom>
          <a:solidFill>
            <a:srgbClr val="2F3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lab.computing.dcu.ie/koshys2/ca683-data-mining-assignment_group_19" TargetMode="External"/><Relationship Id="rId4" Type="http://schemas.openxmlformats.org/officeDocument/2006/relationships/hyperlink" Target="https://www.kaggle.com/datasets/ashishjangra27/swiggy-restaurants-dataset?select=data.j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 descr="Building" title="Buildi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77954" y="0"/>
            <a:ext cx="9927771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grpSp>
        <p:nvGrpSpPr>
          <p:cNvPr id="155" name="Google Shape;155;p17"/>
          <p:cNvGrpSpPr/>
          <p:nvPr/>
        </p:nvGrpSpPr>
        <p:grpSpPr>
          <a:xfrm>
            <a:off x="897247" y="408314"/>
            <a:ext cx="5276606" cy="6204168"/>
            <a:chOff x="883522" y="408327"/>
            <a:chExt cx="5276606" cy="5768636"/>
          </a:xfrm>
        </p:grpSpPr>
        <p:sp>
          <p:nvSpPr>
            <p:cNvPr id="156" name="Google Shape;156;p17"/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p17" descr="Open square 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7"/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851925" y="1501775"/>
            <a:ext cx="4351800" cy="2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ct val="100000"/>
              <a:buFont typeface="Calibri"/>
              <a:buNone/>
            </a:pPr>
            <a:r>
              <a:rPr lang="en-US"/>
              <a:t>WHAT ARE THE FACTORS THAT INFLUENCE CUSTOMER SPENDING BEHAVIOUR?</a:t>
            </a:r>
            <a:endParaRPr sz="4400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705473" y="4385702"/>
            <a:ext cx="4351800" cy="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</a:pPr>
            <a:r>
              <a:rPr lang="en-US"/>
              <a:t>Emmanuel Chakkalakkal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</a:pPr>
            <a:r>
              <a:rPr lang="en-US"/>
              <a:t>Likitha Shivananjegowda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2000"/>
              <a:buNone/>
            </a:pPr>
            <a:r>
              <a:rPr lang="en-US"/>
              <a:t>Seliz Suresh Koshy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>
            <a:off x="11563125" y="6356350"/>
            <a:ext cx="642600" cy="501600"/>
          </a:xfrm>
          <a:prstGeom prst="snip1Rect">
            <a:avLst>
              <a:gd name="adj" fmla="val 16667"/>
            </a:avLst>
          </a:prstGeom>
          <a:solidFill>
            <a:srgbClr val="2F3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11562993" y="6413649"/>
            <a:ext cx="642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 descr="abstract image" title="abstract imag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1015" y="0"/>
            <a:ext cx="12263015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246" name="Google Shape;246;p26"/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lt1">
              <a:alpha val="7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6"/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248" name="Google Shape;248;p26"/>
            <p:cNvSpPr/>
            <p:nvPr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rgbClr val="2F334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6"/>
          <p:cNvSpPr txBox="1">
            <a:spLocks noGrp="1"/>
          </p:cNvSpPr>
          <p:nvPr>
            <p:ph type="ctrTitle"/>
          </p:nvPr>
        </p:nvSpPr>
        <p:spPr>
          <a:xfrm>
            <a:off x="2791372" y="2238426"/>
            <a:ext cx="6609256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48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>
              <a:gd name="adj" fmla="val 16667"/>
            </a:avLst>
          </a:prstGeom>
          <a:solidFill>
            <a:srgbClr val="2F3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>
            <a:spLocks noGrp="1"/>
          </p:cNvSpPr>
          <p:nvPr>
            <p:ph type="sldNum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 descr="two buildings" title="two building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27370" y="0"/>
            <a:ext cx="546462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69803"/>
                </a:srgbClr>
              </a:gs>
              <a:gs pos="50000">
                <a:srgbClr val="05EE55">
                  <a:alpha val="69803"/>
                </a:srgbClr>
              </a:gs>
              <a:gs pos="100000">
                <a:srgbClr val="C0F400">
                  <a:alpha val="6980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3200"/>
              <a:buFont typeface="Calibri"/>
              <a:buNone/>
            </a:pPr>
            <a:r>
              <a:rPr lang="en-US"/>
              <a:t>WHY THE TOPIC?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957943" y="2167405"/>
            <a:ext cx="5138057" cy="377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Font typeface="Arial"/>
              <a:buChar char="•"/>
            </a:pPr>
            <a:r>
              <a:rPr lang="en-US"/>
              <a:t>It is an essential aspect to understand how and why customers spend money in order to maximize profits and building a successful brand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Font typeface="Arial"/>
              <a:buChar char="•"/>
            </a:pPr>
            <a:r>
              <a:rPr lang="en-US"/>
              <a:t>Factors like age, gender, income, and education level can impact how much customers are willing to spend.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F3342"/>
              </a:buClr>
              <a:buSzPts val="1600"/>
              <a:buFont typeface="Arial"/>
              <a:buChar char="•"/>
            </a:pPr>
            <a:r>
              <a:rPr lang="en-US"/>
              <a:t>To gain insights into what motivates customers to spend money and how to better tailor their products and marketing messages to meet those needs.</a:t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>
              <a:gd name="adj" fmla="val 16667"/>
            </a:avLst>
          </a:prstGeom>
          <a:solidFill>
            <a:srgbClr val="2F3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 descr="City Scape" title="City Scap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7249885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grpSp>
        <p:nvGrpSpPr>
          <p:cNvPr id="179" name="Google Shape;179;p19"/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180" name="Google Shape;180;p19"/>
            <p:cNvSpPr/>
            <p:nvPr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5510539" y="916440"/>
            <a:ext cx="6117771" cy="573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32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5510539" y="1962673"/>
            <a:ext cx="6117771" cy="3676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r>
              <a:rPr lang="en-US"/>
              <a:t>We have decided to use our dataset from Kaggle that consists of </a:t>
            </a: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Swiggy data will help them to analyze the restaurant's data from all over India based on different factors like cuisine, cost, states, regions, reviews, ratings, etc.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r>
              <a:rPr lang="en-US"/>
              <a:t>Link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Swiggy dataset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r>
              <a:rPr lang="en-US"/>
              <a:t>Records : Around 142k records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r>
              <a:rPr lang="en-US"/>
              <a:t>Gitlab repository 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Group_19_gitlab_repo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1600"/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>
              <a:gd name="adj" fmla="val 16667"/>
            </a:avLst>
          </a:prstGeom>
          <a:solidFill>
            <a:srgbClr val="2F3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438150" y="0"/>
            <a:ext cx="11000100" cy="4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600" cy="40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8350" y="705100"/>
            <a:ext cx="3922150" cy="5915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0"/>
          <p:cNvGraphicFramePr/>
          <p:nvPr/>
        </p:nvGraphicFramePr>
        <p:xfrm>
          <a:off x="722000" y="1095300"/>
          <a:ext cx="6857200" cy="4580910"/>
        </p:xfrm>
        <a:graphic>
          <a:graphicData uri="http://schemas.openxmlformats.org/drawingml/2006/table">
            <a:tbl>
              <a:tblPr>
                <a:noFill/>
                <a:tableStyleId>{139DEC1F-3F34-4459-95B8-8A3BB51D397A}</a:tableStyleId>
              </a:tblPr>
              <a:tblGrid>
                <a:gridCol w="2388450"/>
                <a:gridCol w="3255250"/>
                <a:gridCol w="1213500"/>
              </a:tblGrid>
              <a:tr h="3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About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DType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city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city where the restaurant is located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object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Rating of the Restaurant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int64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47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rating_count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Number of People given the Rating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object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cost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Cost of eating in that restaurant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object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cuisine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Cuisines that restaurant serves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object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708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no_years_open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Derived from the lic_no column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int64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120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weekly_avg_salary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Derived the weekly avg salary for each state by combining a dataset from moneymint which contain avg salary by month for each state.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int64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600" cy="40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100" cy="118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1035225" y="1629950"/>
            <a:ext cx="103767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Paper uses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combined models of the latter two for predicting user behavior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indent="-330200">
              <a:lnSpc>
                <a:spcPct val="150000"/>
              </a:lnSpc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 combination of LSTM and RF on a consumer product time series data</a:t>
            </a: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different menu price formats affect restaurant consumer behavior. The study found that how prices are presented on a menu can influence customers' perception of value and affect their willingness to spend money.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Focuses on developing a method to identify sentences in consumer product reviews that express how the product is used.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Explores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increasingly driven by convenience,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traditional brick-and-mortar stores vs shopping online/hybrid models  on which has a better effect in being successful.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600" cy="40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100" cy="118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961625" y="1849650"/>
            <a:ext cx="10587600" cy="3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: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Selecting the relevant data that matches our research question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: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Analyzed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dataset for class imbalance and checked the percentage of missing values.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Dropped </a:t>
            </a:r>
            <a:r>
              <a:rPr lang="en-US" sz="1600" dirty="0" smtClean="0">
                <a:latin typeface="Calibri"/>
                <a:ea typeface="Calibri"/>
                <a:cs typeface="Calibri"/>
                <a:sym typeface="Calibri"/>
              </a:rPr>
              <a:t>rows of columns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having minute null values and imputed rows with mode values for those having higher % of null values. We found that only 0.1% of the data was lost during cleaning.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Replaced 0.0 values in rating column with the mean values to handle missing values.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Perform typecasting on cost column from string to float and removing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'₹' symbol.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Modelling : Models used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Regressor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, Random Forest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Regressor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, and Decision Tree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Regressor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(X) Input variables - ’cuisine', 'city’, ’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rating_count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’ ,’cost’, ’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no_years_open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weekly_avg_salary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’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(y) Target variable - ‘ratings’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600" cy="40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100" cy="118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Visualisation</a:t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50" y="1500800"/>
            <a:ext cx="5172075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600" y="1279513"/>
            <a:ext cx="5550675" cy="361439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1054675" y="5105550"/>
            <a:ext cx="49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cities as per the number of restaurants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7260175" y="4984825"/>
            <a:ext cx="40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most popular restaurant chains in </a:t>
            </a:r>
            <a:r>
              <a:rPr lang="en-US" sz="1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100" cy="118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600" cy="40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775900" y="1683200"/>
            <a:ext cx="9210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We evaluated our model on 148242 records obtained after preprocessing from the original dataset.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The MAE(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),RMSE(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Mean Square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 and R-squared is used to evaluate our models.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Below table shows the results 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24"/>
          <p:cNvGraphicFramePr/>
          <p:nvPr/>
        </p:nvGraphicFramePr>
        <p:xfrm>
          <a:off x="1875500" y="3298400"/>
          <a:ext cx="8111000" cy="2214375"/>
        </p:xfrm>
        <a:graphic>
          <a:graphicData uri="http://schemas.openxmlformats.org/drawingml/2006/table">
            <a:tbl>
              <a:tblPr>
                <a:noFill/>
                <a:tableStyleId>{7CAFD253-64F0-473F-B538-2798F3FDE011}</a:tableStyleId>
              </a:tblPr>
              <a:tblGrid>
                <a:gridCol w="2027750"/>
                <a:gridCol w="2027750"/>
                <a:gridCol w="2027750"/>
                <a:gridCol w="2027750"/>
              </a:tblGrid>
              <a:tr h="507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/>
                        <a:t>Models</a:t>
                      </a:r>
                      <a:endParaRPr sz="15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Absolute Error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Root Mean Square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R-squared</a:t>
                      </a: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Random Forest Regressor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1.103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1.154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0.015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488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XGBoost </a:t>
                      </a:r>
                      <a:r>
                        <a:rPr lang="en-US" b="1">
                          <a:solidFill>
                            <a:schemeClr val="dk1"/>
                          </a:solidFill>
                        </a:rPr>
                        <a:t>Regressor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1.186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-0.039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Decision Tree </a:t>
                      </a:r>
                      <a:r>
                        <a:rPr lang="en-US" b="1">
                          <a:solidFill>
                            <a:schemeClr val="dk1"/>
                          </a:solidFill>
                        </a:rPr>
                        <a:t>Regressor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0.212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0.425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0.866</a:t>
                      </a:r>
                      <a:endParaRPr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11549268" y="6413649"/>
            <a:ext cx="642600" cy="407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595884" y="0"/>
            <a:ext cx="11000100" cy="1188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338" y="2996900"/>
            <a:ext cx="7893225" cy="2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/>
        </p:nvSpPr>
        <p:spPr>
          <a:xfrm>
            <a:off x="820850" y="1443100"/>
            <a:ext cx="10360200" cy="12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From our investigation we found that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seem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better in terms of the score compared to the other models.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predicted rating is depicted in the below table with Decision Tree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Regressor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having closer value to the actual rating.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0850" y="5385816"/>
            <a:ext cx="1036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Work 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part of future work this time series data can be used on the combined LSTM-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model to possibly provide more accurate scoring.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676</Words>
  <Application>Microsoft Office PowerPoint</Application>
  <PresentationFormat>Widescreen</PresentationFormat>
  <Paragraphs>503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WHAT ARE THE FACTORS THAT INFLUENCE CUSTOMER SPENDING BEHAVIOUR?</vt:lpstr>
      <vt:lpstr>WHY THE TOPIC?</vt:lpstr>
      <vt:lpstr>DATASET</vt:lpstr>
      <vt:lpstr>Features</vt:lpstr>
      <vt:lpstr>Related Work</vt:lpstr>
      <vt:lpstr>Proposed Method</vt:lpstr>
      <vt:lpstr>Visualisation</vt:lpstr>
      <vt:lpstr>Observations</vt:lpstr>
      <vt:lpstr>Results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FACTORS THAT INFLUENCE CUSTOMER SPENDING BEHAVIOUR?</dc:title>
  <cp:lastModifiedBy>Microsoft account</cp:lastModifiedBy>
  <cp:revision>7</cp:revision>
  <dcterms:modified xsi:type="dcterms:W3CDTF">2023-04-14T11:06:03Z</dcterms:modified>
</cp:coreProperties>
</file>