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4"/>
  </p:notesMasterIdLst>
  <p:sldIdLst>
    <p:sldId id="256" r:id="rId2"/>
    <p:sldId id="270" r:id="rId3"/>
    <p:sldId id="258" r:id="rId4"/>
    <p:sldId id="257" r:id="rId5"/>
    <p:sldId id="285" r:id="rId6"/>
    <p:sldId id="261" r:id="rId7"/>
    <p:sldId id="263" r:id="rId8"/>
    <p:sldId id="273" r:id="rId9"/>
    <p:sldId id="274" r:id="rId10"/>
    <p:sldId id="275" r:id="rId11"/>
    <p:sldId id="276" r:id="rId12"/>
    <p:sldId id="277" r:id="rId13"/>
    <p:sldId id="283" r:id="rId14"/>
    <p:sldId id="280" r:id="rId15"/>
    <p:sldId id="259" r:id="rId16"/>
    <p:sldId id="260" r:id="rId17"/>
    <p:sldId id="268" r:id="rId18"/>
    <p:sldId id="262" r:id="rId19"/>
    <p:sldId id="271" r:id="rId20"/>
    <p:sldId id="272" r:id="rId21"/>
    <p:sldId id="281" r:id="rId22"/>
    <p:sldId id="278" r:id="rId23"/>
    <p:sldId id="279" r:id="rId24"/>
    <p:sldId id="282" r:id="rId25"/>
    <p:sldId id="264" r:id="rId26"/>
    <p:sldId id="267" r:id="rId27"/>
    <p:sldId id="269" r:id="rId28"/>
    <p:sldId id="286" r:id="rId29"/>
    <p:sldId id="287" r:id="rId30"/>
    <p:sldId id="288" r:id="rId31"/>
    <p:sldId id="265" r:id="rId32"/>
    <p:sldId id="26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24"/>
  </p:normalViewPr>
  <p:slideViewPr>
    <p:cSldViewPr snapToGrid="0" snapToObjects="1">
      <p:cViewPr>
        <p:scale>
          <a:sx n="65" d="100"/>
          <a:sy n="65" d="100"/>
        </p:scale>
        <p:origin x="648"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28T20:25:02.419"/>
    </inkml:context>
    <inkml:brush xml:id="br0">
      <inkml:brushProperty name="width" value="0.2" units="cm"/>
      <inkml:brushProperty name="height" value="0.2" units="cm"/>
    </inkml:brush>
  </inkml:definitions>
  <inkml:trace contextRef="#ctx0" brushRef="#br0">1 3410 24575,'407'-451'0,"-350"387"0,-7 8 0,2-1 0,9-9-365,-6 9 1,7-7 0,5-6 0,5-3 0,1-1 0,0 1 0,-3 2 0,-3 6 0,-7 7-292,8-5 1,-5 5-1,-3 5 1,0 1 0,3-1-1,6-2 1,2 1-1,0 0 1,-1 2 0,-2 2 92,0-1 1,-3 2-1,0 1 1,1 1 562,4 0 0,1-1 0,-1 2 0,-2 1 0,9-7 0,-2 2 0,1-2 0,-14 9 0,1-1 0,0 0 0,1 2-35,21-11 1,1 3 0,-1 0 34,-4-1 0,-1 1 0,0 3-329,-7 11 0,-1 2 0,-4 0 329,12-13 0,-4-1 1345,1 4 1,-5 2-1346,-23 10 0,-2 1 1335,8-6 1,0 1-1336,26-19 3276,-20 22-3192,-22 5 2080,-9 17-2164,-19 2 1692,-13 9-1692,-16 0 148,-10 0 0,16 0 0,-5 0 1</inkml:trace>
  <inkml:trace contextRef="#ctx0" brushRef="#br0" timeOffset="878">4294 3700 24575,'-50'-51'0,"9"8"0,-3-4 0,2 2 0,-5-1-1093,-3 2 1,-6-2 0,1-3 184,6-4 1,2-4 0,-5 0 87,-2 7 1,-3 0 0,-3-1 0,3-4 726,-2-7 0,2-4 0,-1-2 1,-3 1-376,6 9 0,-2 1 1,-2-1-1,0-1 1,0-2 467,-6-9 0,-1-2 0,0-1 0,0 0 0,1 1-463,3 2 1,-1 1-1,2 0 1,0 1-1,2 3 463,-3-4 0,2 3 0,0 0 0,0-1-139,-4-5 0,-1-3 0,1 3 1,3 7 138,4 10 0,2 7 0,1-2 365,-4-7 1,0 0-1,1 2-365,-15-12 0,0 3 0,-6 0 0,2 2 0,20 13 0,-2 2 0,-4 7 0,-7 1 0,8 2 1348,9 0 1,1 4-1349,-16 6 0,1 2 3276,-7-22-3253,28 20 0,2 1-23,-10-9 3276,-2 0-2645,23 8-71,7 25 0,23-6 1,-7 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48BB7-A427-7240-9048-CDFAF3E43F9A}" type="datetimeFigureOut">
              <a:rPr lang="nb-NO" smtClean="0"/>
              <a:t>29.11.2018</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46290-D4F1-554D-BD92-DCB6D8DD3EDF}" type="slidenum">
              <a:rPr lang="nb-NO" smtClean="0"/>
              <a:t>‹#›</a:t>
            </a:fld>
            <a:endParaRPr lang="nb-NO"/>
          </a:p>
        </p:txBody>
      </p:sp>
    </p:spTree>
    <p:extLst>
      <p:ext uri="{BB962C8B-B14F-4D97-AF65-F5344CB8AC3E}">
        <p14:creationId xmlns:p14="http://schemas.microsoft.com/office/powerpoint/2010/main" val="2220241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2D446290-D4F1-554D-BD92-DCB6D8DD3EDF}" type="slidenum">
              <a:rPr lang="nb-NO" smtClean="0"/>
              <a:t>5</a:t>
            </a:fld>
            <a:endParaRPr lang="nb-NO"/>
          </a:p>
        </p:txBody>
      </p:sp>
    </p:spTree>
    <p:extLst>
      <p:ext uri="{BB962C8B-B14F-4D97-AF65-F5344CB8AC3E}">
        <p14:creationId xmlns:p14="http://schemas.microsoft.com/office/powerpoint/2010/main" val="407806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0A4888-7760-7C4D-A14B-0FD7385FBBD3}" type="datetimeFigureOut">
              <a:rPr lang="nb-NO" smtClean="0"/>
              <a:t>28.11.2018</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294006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A4888-7760-7C4D-A14B-0FD7385FBBD3}" type="datetimeFigureOut">
              <a:rPr lang="nb-NO" smtClean="0"/>
              <a:t>28.11.2018</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227521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A4888-7760-7C4D-A14B-0FD7385FBBD3}" type="datetimeFigureOut">
              <a:rPr lang="nb-NO" smtClean="0"/>
              <a:t>28.11.2018</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122503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A4888-7760-7C4D-A14B-0FD7385FBBD3}" type="datetimeFigureOut">
              <a:rPr lang="nb-NO" smtClean="0"/>
              <a:t>28.11.2018</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355043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0A4888-7760-7C4D-A14B-0FD7385FBBD3}" type="datetimeFigureOut">
              <a:rPr lang="nb-NO" smtClean="0"/>
              <a:t>28.11.2018</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377084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0A4888-7760-7C4D-A14B-0FD7385FBBD3}" type="datetimeFigureOut">
              <a:rPr lang="nb-NO" smtClean="0"/>
              <a:t>28.11.2018</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77879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0A4888-7760-7C4D-A14B-0FD7385FBBD3}" type="datetimeFigureOut">
              <a:rPr lang="nb-NO" smtClean="0"/>
              <a:t>28.11.2018</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231098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0A4888-7760-7C4D-A14B-0FD7385FBBD3}" type="datetimeFigureOut">
              <a:rPr lang="nb-NO" smtClean="0"/>
              <a:t>28.11.2018</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154627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A4888-7760-7C4D-A14B-0FD7385FBBD3}" type="datetimeFigureOut">
              <a:rPr lang="nb-NO" smtClean="0"/>
              <a:t>28.11.2018</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193339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0A4888-7760-7C4D-A14B-0FD7385FBBD3}" type="datetimeFigureOut">
              <a:rPr lang="nb-NO" smtClean="0"/>
              <a:t>28.11.2018</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258723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0A4888-7760-7C4D-A14B-0FD7385FBBD3}" type="datetimeFigureOut">
              <a:rPr lang="nb-NO" smtClean="0"/>
              <a:t>28.11.2018</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DAA8503E-A9EB-B044-9751-CBDC08121B3B}" type="slidenum">
              <a:rPr lang="nb-NO" smtClean="0"/>
              <a:t>‹#›</a:t>
            </a:fld>
            <a:endParaRPr lang="nb-NO"/>
          </a:p>
        </p:txBody>
      </p:sp>
    </p:spTree>
    <p:extLst>
      <p:ext uri="{BB962C8B-B14F-4D97-AF65-F5344CB8AC3E}">
        <p14:creationId xmlns:p14="http://schemas.microsoft.com/office/powerpoint/2010/main" val="262236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A4888-7760-7C4D-A14B-0FD7385FBBD3}" type="datetimeFigureOut">
              <a:rPr lang="nb-NO" smtClean="0"/>
              <a:t>28.11.2018</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8503E-A9EB-B044-9751-CBDC08121B3B}" type="slidenum">
              <a:rPr lang="nb-NO" smtClean="0"/>
              <a:t>‹#›</a:t>
            </a:fld>
            <a:endParaRPr lang="nb-NO"/>
          </a:p>
        </p:txBody>
      </p:sp>
    </p:spTree>
    <p:extLst>
      <p:ext uri="{BB962C8B-B14F-4D97-AF65-F5344CB8AC3E}">
        <p14:creationId xmlns:p14="http://schemas.microsoft.com/office/powerpoint/2010/main" val="237783310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CE08-A2A2-CA4B-910C-DFF35894F98A}"/>
              </a:ext>
            </a:extLst>
          </p:cNvPr>
          <p:cNvSpPr>
            <a:spLocks noGrp="1"/>
          </p:cNvSpPr>
          <p:nvPr>
            <p:ph type="ctrTitle"/>
          </p:nvPr>
        </p:nvSpPr>
        <p:spPr>
          <a:xfrm>
            <a:off x="1524000" y="4156184"/>
            <a:ext cx="9144000" cy="1000538"/>
          </a:xfrm>
        </p:spPr>
        <p:txBody>
          <a:bodyPr>
            <a:normAutofit/>
          </a:bodyPr>
          <a:lstStyle/>
          <a:p>
            <a:r>
              <a:rPr lang="nb-NO" sz="5800" dirty="0">
                <a:latin typeface="+mn-lt"/>
              </a:rPr>
              <a:t>Cache</a:t>
            </a:r>
          </a:p>
        </p:txBody>
      </p:sp>
      <mc:AlternateContent xmlns:mc="http://schemas.openxmlformats.org/markup-compatibility/2006">
        <mc:Choice xmlns:p14="http://schemas.microsoft.com/office/powerpoint/2010/main" Requires="p14">
          <p:contentPart p14:bwMode="auto" r:id="rId3">
            <p14:nvContentPartPr>
              <p14:cNvPr id="21" name="Ink 20">
                <a:extLst>
                  <a:ext uri="{FF2B5EF4-FFF2-40B4-BE49-F238E27FC236}">
                    <a16:creationId xmlns:a16="http://schemas.microsoft.com/office/drawing/2014/main" id="{4BAEA4BE-BC93-ED41-957D-78EA95EC8C48}"/>
                  </a:ext>
                </a:extLst>
              </p14:cNvPr>
              <p14:cNvContentPartPr/>
              <p14:nvPr/>
            </p14:nvContentPartPr>
            <p14:xfrm>
              <a:off x="5107461" y="2824184"/>
              <a:ext cx="1568160" cy="1332000"/>
            </p14:xfrm>
          </p:contentPart>
        </mc:Choice>
        <mc:Fallback>
          <p:pic>
            <p:nvPicPr>
              <p:cNvPr id="21" name="Ink 20">
                <a:extLst>
                  <a:ext uri="{FF2B5EF4-FFF2-40B4-BE49-F238E27FC236}">
                    <a16:creationId xmlns:a16="http://schemas.microsoft.com/office/drawing/2014/main" id="{4BAEA4BE-BC93-ED41-957D-78EA95EC8C48}"/>
                  </a:ext>
                </a:extLst>
              </p:cNvPr>
              <p:cNvPicPr/>
              <p:nvPr/>
            </p:nvPicPr>
            <p:blipFill>
              <a:blip r:embed="rId4"/>
              <a:stretch>
                <a:fillRect/>
              </a:stretch>
            </p:blipFill>
            <p:spPr>
              <a:xfrm>
                <a:off x="5071821" y="2788544"/>
                <a:ext cx="1639800" cy="1403640"/>
              </a:xfrm>
              <a:prstGeom prst="rect">
                <a:avLst/>
              </a:prstGeom>
            </p:spPr>
          </p:pic>
        </mc:Fallback>
      </mc:AlternateContent>
    </p:spTree>
    <p:extLst>
      <p:ext uri="{BB962C8B-B14F-4D97-AF65-F5344CB8AC3E}">
        <p14:creationId xmlns:p14="http://schemas.microsoft.com/office/powerpoint/2010/main" val="12496227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E970-D759-324F-8E1C-B988139BB9F3}"/>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Sett-assosiativ cache</a:t>
            </a:r>
            <a:endParaRPr lang="nb-NO" dirty="0"/>
          </a:p>
        </p:txBody>
      </p:sp>
      <p:sp>
        <p:nvSpPr>
          <p:cNvPr id="3" name="Content Placeholder 2">
            <a:extLst>
              <a:ext uri="{FF2B5EF4-FFF2-40B4-BE49-F238E27FC236}">
                <a16:creationId xmlns:a16="http://schemas.microsoft.com/office/drawing/2014/main" id="{E9090571-78D3-F74B-A752-345F00E61D44}"/>
              </a:ext>
            </a:extLst>
          </p:cNvPr>
          <p:cNvSpPr>
            <a:spLocks noGrp="1"/>
          </p:cNvSpPr>
          <p:nvPr>
            <p:ph idx="1"/>
          </p:nvPr>
        </p:nvSpPr>
        <p:spPr/>
        <p:txBody>
          <a:bodyPr>
            <a:normAutofit fontScale="92500"/>
          </a:bodyPr>
          <a:lstStyle/>
          <a:p>
            <a:pPr>
              <a:lnSpc>
                <a:spcPct val="150000"/>
              </a:lnSpc>
            </a:pPr>
            <a:r>
              <a:rPr lang="nb-NO" sz="2400" dirty="0"/>
              <a:t>blokkene som tilhører samme linje får flere linjer å dele på, så det blir plass til begge.</a:t>
            </a:r>
          </a:p>
          <a:p>
            <a:pPr>
              <a:lnSpc>
                <a:spcPct val="150000"/>
              </a:lnSpc>
            </a:pPr>
            <a:r>
              <a:rPr lang="nb-NO" sz="2400" dirty="0"/>
              <a:t>Har organisere linjene i sett: Blokkene som slåss om samme linje får flere linjer å dele på, så det blir plass til flere av dem.</a:t>
            </a:r>
          </a:p>
          <a:p>
            <a:pPr>
              <a:lnSpc>
                <a:spcPct val="150000"/>
              </a:lnSpc>
            </a:pPr>
            <a:r>
              <a:rPr lang="nb-NO" sz="2400" dirty="0"/>
              <a:t> x-veis sett-assosiativ forteller noe om hvor mange linjer vi har slått sammen til et sett.</a:t>
            </a:r>
          </a:p>
          <a:p>
            <a:pPr lvl="1">
              <a:lnSpc>
                <a:spcPct val="150000"/>
              </a:lnSpc>
            </a:pPr>
            <a:r>
              <a:rPr lang="nb-NO" sz="2000" dirty="0"/>
              <a:t>Eks: 2-veis sett-assosiativ cache kan ha 2 «konkurrerende» linjer i </a:t>
            </a:r>
            <a:r>
              <a:rPr lang="nb-NO" sz="2000" dirty="0" err="1"/>
              <a:t>cachen</a:t>
            </a:r>
            <a:r>
              <a:rPr lang="nb-NO" sz="2000" dirty="0"/>
              <a:t> samtidig </a:t>
            </a:r>
          </a:p>
          <a:p>
            <a:pPr>
              <a:lnSpc>
                <a:spcPct val="150000"/>
              </a:lnSpc>
            </a:pPr>
            <a:r>
              <a:rPr lang="nb-NO" sz="2400" dirty="0"/>
              <a:t>Det vanligste er bruk av 2-veis, 4-veis, 8-veis eller 16-veis cacher.</a:t>
            </a:r>
          </a:p>
          <a:p>
            <a:pPr lvl="1">
              <a:lnSpc>
                <a:spcPct val="150000"/>
              </a:lnSpc>
            </a:pPr>
            <a:r>
              <a:rPr lang="nb-NO" sz="2000" dirty="0"/>
              <a:t>Men hvordan vet vi hvordan sett-størrelse som er mest gunstig?</a:t>
            </a:r>
          </a:p>
        </p:txBody>
      </p:sp>
    </p:spTree>
    <p:extLst>
      <p:ext uri="{BB962C8B-B14F-4D97-AF65-F5344CB8AC3E}">
        <p14:creationId xmlns:p14="http://schemas.microsoft.com/office/powerpoint/2010/main" val="74611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A504-8CF3-B64C-A37D-04EAE0BEEEFD}"/>
              </a:ext>
            </a:extLst>
          </p:cNvPr>
          <p:cNvSpPr>
            <a:spLocks noGrp="1"/>
          </p:cNvSpPr>
          <p:nvPr>
            <p:ph type="title"/>
          </p:nvPr>
        </p:nvSpPr>
        <p:spPr>
          <a:xfrm>
            <a:off x="838200" y="219456"/>
            <a:ext cx="10515600" cy="1325563"/>
          </a:xfrm>
        </p:spPr>
        <p:txBody>
          <a:bodyPr/>
          <a:lstStyle/>
          <a:p>
            <a:r>
              <a:rPr lang="nb-NO" dirty="0">
                <a:solidFill>
                  <a:schemeClr val="accent1">
                    <a:lumMod val="75000"/>
                  </a:schemeClr>
                </a:solidFill>
                <a:latin typeface="Chalkduster" panose="03050602040202020205" pitchFamily="66" charset="77"/>
              </a:rPr>
              <a:t>Sett-størrelse</a:t>
            </a:r>
          </a:p>
        </p:txBody>
      </p:sp>
      <p:sp>
        <p:nvSpPr>
          <p:cNvPr id="3" name="Content Placeholder 2">
            <a:extLst>
              <a:ext uri="{FF2B5EF4-FFF2-40B4-BE49-F238E27FC236}">
                <a16:creationId xmlns:a16="http://schemas.microsoft.com/office/drawing/2014/main" id="{8BB66DA5-DA97-3041-9B42-698FA58466D4}"/>
              </a:ext>
            </a:extLst>
          </p:cNvPr>
          <p:cNvSpPr>
            <a:spLocks noGrp="1"/>
          </p:cNvSpPr>
          <p:nvPr>
            <p:ph idx="1"/>
          </p:nvPr>
        </p:nvSpPr>
        <p:spPr>
          <a:xfrm>
            <a:off x="838200" y="1444752"/>
            <a:ext cx="10957560" cy="5193792"/>
          </a:xfrm>
        </p:spPr>
        <p:txBody>
          <a:bodyPr>
            <a:normAutofit fontScale="92500" lnSpcReduction="20000"/>
          </a:bodyPr>
          <a:lstStyle/>
          <a:p>
            <a:pPr>
              <a:lnSpc>
                <a:spcPct val="110000"/>
              </a:lnSpc>
            </a:pPr>
            <a:r>
              <a:rPr lang="nb-NO" sz="2400" dirty="0"/>
              <a:t>Stor sett-størrelse: </a:t>
            </a:r>
            <a:endParaRPr lang="nb-NO" sz="2400" dirty="0">
              <a:solidFill>
                <a:schemeClr val="accent1">
                  <a:lumMod val="75000"/>
                </a:schemeClr>
              </a:solidFill>
            </a:endParaRPr>
          </a:p>
          <a:p>
            <a:pPr>
              <a:lnSpc>
                <a:spcPct val="110000"/>
              </a:lnSpc>
            </a:pPr>
            <a:r>
              <a:rPr lang="nb-NO" sz="2400" dirty="0">
                <a:solidFill>
                  <a:schemeClr val="accent1">
                    <a:lumMod val="75000"/>
                  </a:schemeClr>
                </a:solidFill>
              </a:rPr>
              <a:t>Fordel:</a:t>
            </a:r>
          </a:p>
          <a:p>
            <a:pPr lvl="1">
              <a:lnSpc>
                <a:spcPct val="110000"/>
              </a:lnSpc>
            </a:pPr>
            <a:r>
              <a:rPr lang="nb-NO" sz="2100" dirty="0"/>
              <a:t>Sannsynligheten for å </a:t>
            </a:r>
            <a:r>
              <a:rPr lang="nb-NO" sz="2100" dirty="0" err="1"/>
              <a:t>trashing</a:t>
            </a:r>
            <a:r>
              <a:rPr lang="nb-NO" sz="2100" dirty="0"/>
              <a:t> vil jo være lavere dess høyere sett-størrelsen er.</a:t>
            </a:r>
          </a:p>
          <a:p>
            <a:pPr>
              <a:lnSpc>
                <a:spcPct val="120000"/>
              </a:lnSpc>
            </a:pPr>
            <a:r>
              <a:rPr lang="nb-NO" sz="2400" dirty="0">
                <a:solidFill>
                  <a:schemeClr val="accent1">
                    <a:lumMod val="75000"/>
                  </a:schemeClr>
                </a:solidFill>
              </a:rPr>
              <a:t>Ulemper:</a:t>
            </a:r>
          </a:p>
          <a:p>
            <a:pPr lvl="1">
              <a:lnSpc>
                <a:spcPct val="120000"/>
              </a:lnSpc>
            </a:pPr>
            <a:r>
              <a:rPr lang="nb-NO" sz="2100" dirty="0"/>
              <a:t> Cachen blir mer komplisert å lage</a:t>
            </a:r>
          </a:p>
          <a:p>
            <a:pPr lvl="1">
              <a:lnSpc>
                <a:spcPct val="170000"/>
              </a:lnSpc>
            </a:pPr>
            <a:r>
              <a:rPr lang="nb-NO" sz="2100" dirty="0"/>
              <a:t>Vanskelig å få </a:t>
            </a:r>
            <a:r>
              <a:rPr lang="nb-NO" sz="2100" dirty="0" err="1"/>
              <a:t>cachen</a:t>
            </a:r>
            <a:r>
              <a:rPr lang="nb-NO" sz="2100" dirty="0"/>
              <a:t> særlig hurtig fordi den krever mer kontroll-elektronikk. </a:t>
            </a:r>
          </a:p>
          <a:p>
            <a:pPr lvl="1">
              <a:lnSpc>
                <a:spcPct val="170000"/>
              </a:lnSpc>
            </a:pPr>
            <a:r>
              <a:rPr lang="nb-NO" sz="2100" dirty="0"/>
              <a:t>Det kreves flere bits i tag-en til </a:t>
            </a:r>
            <a:r>
              <a:rPr lang="nb-NO" sz="2100" dirty="0" err="1"/>
              <a:t>cachen</a:t>
            </a:r>
            <a:r>
              <a:rPr lang="nb-NO" sz="2100" dirty="0"/>
              <a:t> når settstørrelsen øker.</a:t>
            </a:r>
          </a:p>
          <a:p>
            <a:pPr>
              <a:lnSpc>
                <a:spcPct val="170000"/>
              </a:lnSpc>
            </a:pPr>
            <a:r>
              <a:rPr lang="nb-NO" sz="2400" dirty="0"/>
              <a:t>Alt dette gjør at straffen for å bomme blir større ved store sett-størrelser. Avveiningen blir derfor mellom straffen for å bomme kontra gevinsten ved å treffe.</a:t>
            </a:r>
          </a:p>
          <a:p>
            <a:pPr>
              <a:lnSpc>
                <a:spcPct val="170000"/>
              </a:lnSpc>
            </a:pPr>
            <a:r>
              <a:rPr lang="nb-NO" sz="2400" dirty="0"/>
              <a:t>Hva avgjør hvor stor vi skal bruke?</a:t>
            </a:r>
          </a:p>
          <a:p>
            <a:pPr lvl="1">
              <a:lnSpc>
                <a:spcPct val="170000"/>
              </a:lnSpc>
            </a:pPr>
            <a:r>
              <a:rPr lang="nb-NO" sz="1900" dirty="0"/>
              <a:t>Avveiningen blir derfor mellom straffen for å bomme kontra gevinsten ved å treffe.</a:t>
            </a:r>
          </a:p>
        </p:txBody>
      </p:sp>
    </p:spTree>
    <p:extLst>
      <p:ext uri="{BB962C8B-B14F-4D97-AF65-F5344CB8AC3E}">
        <p14:creationId xmlns:p14="http://schemas.microsoft.com/office/powerpoint/2010/main" val="182268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188E-939B-7940-AEFD-78E9FD1831F0}"/>
              </a:ext>
            </a:extLst>
          </p:cNvPr>
          <p:cNvSpPr>
            <a:spLocks noGrp="1"/>
          </p:cNvSpPr>
          <p:nvPr>
            <p:ph type="title"/>
          </p:nvPr>
        </p:nvSpPr>
        <p:spPr>
          <a:xfrm>
            <a:off x="838200" y="365125"/>
            <a:ext cx="10515600" cy="1325563"/>
          </a:xfrm>
        </p:spPr>
        <p:txBody>
          <a:bodyPr>
            <a:normAutofit fontScale="90000"/>
          </a:bodyPr>
          <a:lstStyle/>
          <a:p>
            <a:r>
              <a:rPr lang="nb-NO" dirty="0">
                <a:solidFill>
                  <a:schemeClr val="accent1">
                    <a:lumMod val="75000"/>
                  </a:schemeClr>
                </a:solidFill>
                <a:latin typeface="Chalkduster" panose="03050602040202020205" pitchFamily="66" charset="77"/>
              </a:rPr>
              <a:t>Hvordan </a:t>
            </a:r>
            <a:r>
              <a:rPr lang="nb-NO">
                <a:solidFill>
                  <a:schemeClr val="accent1">
                    <a:lumMod val="75000"/>
                  </a:schemeClr>
                </a:solidFill>
                <a:latin typeface="Chalkduster" panose="03050602040202020205" pitchFamily="66" charset="77"/>
              </a:rPr>
              <a:t>velger vi hvilke </a:t>
            </a:r>
            <a:r>
              <a:rPr lang="nb-NO" dirty="0">
                <a:solidFill>
                  <a:schemeClr val="accent1">
                    <a:lumMod val="75000"/>
                  </a:schemeClr>
                </a:solidFill>
                <a:latin typeface="Chalkduster" panose="03050602040202020205" pitchFamily="66" charset="77"/>
              </a:rPr>
              <a:t>linjer som skal erstattes i </a:t>
            </a:r>
            <a:r>
              <a:rPr lang="nb-NO" dirty="0" err="1">
                <a:solidFill>
                  <a:schemeClr val="accent1">
                    <a:lumMod val="75000"/>
                  </a:schemeClr>
                </a:solidFill>
                <a:latin typeface="Chalkduster" panose="03050602040202020205" pitchFamily="66" charset="77"/>
              </a:rPr>
              <a:t>cachen</a:t>
            </a:r>
            <a:r>
              <a:rPr lang="nb-NO" dirty="0">
                <a:solidFill>
                  <a:schemeClr val="accent1">
                    <a:lumMod val="75000"/>
                  </a:schemeClr>
                </a:solidFill>
                <a:latin typeface="Chalkduster" panose="03050602040202020205" pitchFamily="66" charset="77"/>
              </a:rPr>
              <a:t> når en ny blokk skal inn?</a:t>
            </a:r>
          </a:p>
        </p:txBody>
      </p:sp>
      <p:sp>
        <p:nvSpPr>
          <p:cNvPr id="3" name="Content Placeholder 2">
            <a:extLst>
              <a:ext uri="{FF2B5EF4-FFF2-40B4-BE49-F238E27FC236}">
                <a16:creationId xmlns:a16="http://schemas.microsoft.com/office/drawing/2014/main" id="{BF84370A-917A-D34B-BBC4-FEE5AA84D8C3}"/>
              </a:ext>
            </a:extLst>
          </p:cNvPr>
          <p:cNvSpPr>
            <a:spLocks noGrp="1"/>
          </p:cNvSpPr>
          <p:nvPr>
            <p:ph idx="1"/>
          </p:nvPr>
        </p:nvSpPr>
        <p:spPr>
          <a:xfrm>
            <a:off x="838200" y="1825624"/>
            <a:ext cx="10515600" cy="5032375"/>
          </a:xfrm>
        </p:spPr>
        <p:txBody>
          <a:bodyPr>
            <a:normAutofit fontScale="92500" lnSpcReduction="20000"/>
          </a:bodyPr>
          <a:lstStyle/>
          <a:p>
            <a:pPr>
              <a:lnSpc>
                <a:spcPct val="170000"/>
              </a:lnSpc>
            </a:pPr>
            <a:r>
              <a:rPr lang="nb-NO" sz="1600" dirty="0"/>
              <a:t>Dette valget må gjøres i hardware, på noen få nanosekunder</a:t>
            </a:r>
          </a:p>
          <a:p>
            <a:pPr>
              <a:lnSpc>
                <a:spcPct val="170000"/>
              </a:lnSpc>
            </a:pPr>
            <a:r>
              <a:rPr lang="nb-NO" sz="1600" b="1" dirty="0">
                <a:solidFill>
                  <a:schemeClr val="accent1">
                    <a:lumMod val="75000"/>
                  </a:schemeClr>
                </a:solidFill>
              </a:rPr>
              <a:t>LRU - </a:t>
            </a:r>
            <a:r>
              <a:rPr lang="nb-NO" sz="1600" b="1" dirty="0" err="1">
                <a:solidFill>
                  <a:schemeClr val="accent1">
                    <a:lumMod val="75000"/>
                  </a:schemeClr>
                </a:solidFill>
              </a:rPr>
              <a:t>Least</a:t>
            </a:r>
            <a:r>
              <a:rPr lang="nb-NO" sz="1600" b="1" dirty="0">
                <a:solidFill>
                  <a:schemeClr val="accent1">
                    <a:lumMod val="75000"/>
                  </a:schemeClr>
                </a:solidFill>
              </a:rPr>
              <a:t> </a:t>
            </a:r>
            <a:r>
              <a:rPr lang="nb-NO" sz="1600" b="1" dirty="0" err="1">
                <a:solidFill>
                  <a:schemeClr val="accent1">
                    <a:lumMod val="75000"/>
                  </a:schemeClr>
                </a:solidFill>
              </a:rPr>
              <a:t>Recently</a:t>
            </a:r>
            <a:r>
              <a:rPr lang="nb-NO" sz="1600" b="1" dirty="0">
                <a:solidFill>
                  <a:schemeClr val="accent1">
                    <a:lumMod val="75000"/>
                  </a:schemeClr>
                </a:solidFill>
              </a:rPr>
              <a:t> Used. </a:t>
            </a:r>
          </a:p>
          <a:p>
            <a:pPr lvl="1">
              <a:lnSpc>
                <a:spcPct val="170000"/>
              </a:lnSpc>
            </a:pPr>
            <a:r>
              <a:rPr lang="nb-NO" sz="1400" dirty="0"/>
              <a:t>Bytter ut den blokka det er lengst siden ble aksessert. Hver cache-linje har en teller som økes for hver minne-aksess der denne blokka ikke ble etterspurt, og nullstilles hvis blokka ble referert. (For sett-assosiativ cache endres telleren bare for referanser til samme sett.) Linjen med høyest telle-verdi er den som velges som offer først. </a:t>
            </a:r>
          </a:p>
          <a:p>
            <a:pPr>
              <a:lnSpc>
                <a:spcPct val="170000"/>
              </a:lnSpc>
            </a:pPr>
            <a:r>
              <a:rPr lang="nb-NO" sz="1600" b="1" dirty="0">
                <a:solidFill>
                  <a:schemeClr val="accent1">
                    <a:lumMod val="75000"/>
                  </a:schemeClr>
                </a:solidFill>
              </a:rPr>
              <a:t>FIFO - First In First Out. </a:t>
            </a:r>
          </a:p>
          <a:p>
            <a:pPr lvl="1">
              <a:lnSpc>
                <a:spcPct val="170000"/>
              </a:lnSpc>
            </a:pPr>
            <a:r>
              <a:rPr lang="nb-NO" sz="1400" dirty="0"/>
              <a:t>Bytter ut den blokka som har vært lengst i </a:t>
            </a:r>
            <a:r>
              <a:rPr lang="nb-NO" sz="1400" dirty="0" err="1"/>
              <a:t>cachen</a:t>
            </a:r>
            <a:r>
              <a:rPr lang="nb-NO" sz="1400" dirty="0"/>
              <a:t>. Som LRU, men telleren økes bare når en ny blokk hentes fra minnet; den nye blokkas teller settes til 0. (For sett-assosiativ cache bare når det hentes inn til samme sett.) </a:t>
            </a:r>
          </a:p>
          <a:p>
            <a:pPr>
              <a:lnSpc>
                <a:spcPct val="170000"/>
              </a:lnSpc>
            </a:pPr>
            <a:r>
              <a:rPr lang="nb-NO" sz="1600" b="1" dirty="0">
                <a:solidFill>
                  <a:schemeClr val="accent1">
                    <a:lumMod val="75000"/>
                  </a:schemeClr>
                </a:solidFill>
              </a:rPr>
              <a:t>LFU - </a:t>
            </a:r>
            <a:r>
              <a:rPr lang="nb-NO" sz="1600" b="1" dirty="0" err="1">
                <a:solidFill>
                  <a:schemeClr val="accent1">
                    <a:lumMod val="75000"/>
                  </a:schemeClr>
                </a:solidFill>
              </a:rPr>
              <a:t>Least</a:t>
            </a:r>
            <a:r>
              <a:rPr lang="nb-NO" sz="1600" b="1" dirty="0">
                <a:solidFill>
                  <a:schemeClr val="accent1">
                    <a:lumMod val="75000"/>
                  </a:schemeClr>
                </a:solidFill>
              </a:rPr>
              <a:t> </a:t>
            </a:r>
            <a:r>
              <a:rPr lang="nb-NO" sz="1600" b="1" dirty="0" err="1">
                <a:solidFill>
                  <a:schemeClr val="accent1">
                    <a:lumMod val="75000"/>
                  </a:schemeClr>
                </a:solidFill>
              </a:rPr>
              <a:t>Frequently</a:t>
            </a:r>
            <a:r>
              <a:rPr lang="nb-NO" sz="1600" b="1" dirty="0">
                <a:solidFill>
                  <a:schemeClr val="accent1">
                    <a:lumMod val="75000"/>
                  </a:schemeClr>
                </a:solidFill>
              </a:rPr>
              <a:t> Used</a:t>
            </a:r>
            <a:r>
              <a:rPr lang="nb-NO" sz="1600" dirty="0">
                <a:solidFill>
                  <a:schemeClr val="accent1">
                    <a:lumMod val="75000"/>
                  </a:schemeClr>
                </a:solidFill>
              </a:rPr>
              <a:t>. </a:t>
            </a:r>
          </a:p>
          <a:p>
            <a:pPr lvl="1">
              <a:lnSpc>
                <a:spcPct val="170000"/>
              </a:lnSpc>
            </a:pPr>
            <a:r>
              <a:rPr lang="nb-NO" sz="1400" dirty="0"/>
              <a:t>Bytter ut den blokka som har vært aksessert færrest antall ganger. Telleren økes for referanser til dette ordet, ellers ikke. Den linjen som har lavest telleverdi velges som offer først. Med jamne mellomrom telles alle tellerne ned med samme verdi for å «glemme» referanser som skjedde for en stund siden. </a:t>
            </a:r>
          </a:p>
          <a:p>
            <a:pPr>
              <a:lnSpc>
                <a:spcPct val="170000"/>
              </a:lnSpc>
            </a:pPr>
            <a:r>
              <a:rPr lang="nb-NO" sz="1600" b="1" dirty="0">
                <a:solidFill>
                  <a:schemeClr val="accent1">
                    <a:lumMod val="75000"/>
                  </a:schemeClr>
                </a:solidFill>
              </a:rPr>
              <a:t>Random </a:t>
            </a:r>
            <a:r>
              <a:rPr lang="nb-NO" sz="1600" dirty="0"/>
              <a:t>- Tilfeldig utskifting. En tilfeldig av blokkene velges som offer.</a:t>
            </a:r>
          </a:p>
        </p:txBody>
      </p:sp>
    </p:spTree>
    <p:extLst>
      <p:ext uri="{BB962C8B-B14F-4D97-AF65-F5344CB8AC3E}">
        <p14:creationId xmlns:p14="http://schemas.microsoft.com/office/powerpoint/2010/main" val="63898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27B-70D6-3B4B-A5FA-F4B19C455EE8}"/>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Hva skjer når CPU-en skal skrive til minnet?</a:t>
            </a:r>
          </a:p>
        </p:txBody>
      </p:sp>
      <p:sp>
        <p:nvSpPr>
          <p:cNvPr id="3" name="Content Placeholder 2">
            <a:extLst>
              <a:ext uri="{FF2B5EF4-FFF2-40B4-BE49-F238E27FC236}">
                <a16:creationId xmlns:a16="http://schemas.microsoft.com/office/drawing/2014/main" id="{940E3242-A8C0-9A41-8F08-76D94D6E59B7}"/>
              </a:ext>
            </a:extLst>
          </p:cNvPr>
          <p:cNvSpPr>
            <a:spLocks noGrp="1"/>
          </p:cNvSpPr>
          <p:nvPr>
            <p:ph idx="1"/>
          </p:nvPr>
        </p:nvSpPr>
        <p:spPr>
          <a:xfrm>
            <a:off x="838200" y="1825624"/>
            <a:ext cx="10515600" cy="5032375"/>
          </a:xfrm>
        </p:spPr>
        <p:txBody>
          <a:bodyPr>
            <a:normAutofit fontScale="92500" lnSpcReduction="20000"/>
          </a:bodyPr>
          <a:lstStyle/>
          <a:p>
            <a:pPr>
              <a:lnSpc>
                <a:spcPct val="120000"/>
              </a:lnSpc>
            </a:pPr>
            <a:r>
              <a:rPr lang="nb-NO" sz="2000" dirty="0">
                <a:solidFill>
                  <a:schemeClr val="accent1">
                    <a:lumMod val="75000"/>
                  </a:schemeClr>
                </a:solidFill>
              </a:rPr>
              <a:t>Problem: </a:t>
            </a:r>
            <a:r>
              <a:rPr lang="nb-NO" sz="2000" i="1" dirty="0"/>
              <a:t>CPU vil endre verdien i en lokasjon i minnet. Hva skal skje hvis en kopi av lokasjonene ligger i </a:t>
            </a:r>
            <a:r>
              <a:rPr lang="nb-NO" sz="2000" i="1" dirty="0" err="1"/>
              <a:t>cachen</a:t>
            </a:r>
            <a:r>
              <a:rPr lang="nb-NO" sz="2000" i="1" dirty="0"/>
              <a:t>?</a:t>
            </a:r>
          </a:p>
          <a:p>
            <a:pPr>
              <a:lnSpc>
                <a:spcPct val="120000"/>
              </a:lnSpc>
            </a:pPr>
            <a:r>
              <a:rPr lang="nb-NO" sz="2000" b="1" dirty="0">
                <a:solidFill>
                  <a:schemeClr val="accent1">
                    <a:lumMod val="75000"/>
                  </a:schemeClr>
                </a:solidFill>
              </a:rPr>
              <a:t>Write </a:t>
            </a:r>
            <a:r>
              <a:rPr lang="nb-NO" sz="2000" b="1" dirty="0" err="1">
                <a:solidFill>
                  <a:schemeClr val="accent1">
                    <a:lumMod val="75000"/>
                  </a:schemeClr>
                </a:solidFill>
              </a:rPr>
              <a:t>through</a:t>
            </a:r>
            <a:r>
              <a:rPr lang="nb-NO" sz="2000" b="1" dirty="0">
                <a:solidFill>
                  <a:schemeClr val="accent1">
                    <a:lumMod val="75000"/>
                  </a:schemeClr>
                </a:solidFill>
              </a:rPr>
              <a:t>: </a:t>
            </a:r>
            <a:r>
              <a:rPr lang="nb-NO" sz="2000" dirty="0"/>
              <a:t>Skriving skjer samtidig både på </a:t>
            </a:r>
            <a:r>
              <a:rPr lang="nb-NO" sz="2000" dirty="0" err="1"/>
              <a:t>cachen</a:t>
            </a:r>
            <a:r>
              <a:rPr lang="nb-NO" sz="2000" dirty="0"/>
              <a:t> og i primærminnet.</a:t>
            </a:r>
          </a:p>
          <a:p>
            <a:pPr lvl="1">
              <a:lnSpc>
                <a:spcPct val="160000"/>
              </a:lnSpc>
            </a:pPr>
            <a:r>
              <a:rPr lang="nb-NO" sz="2100" b="1" dirty="0">
                <a:solidFill>
                  <a:schemeClr val="accent1">
                    <a:lumMod val="75000"/>
                  </a:schemeClr>
                </a:solidFill>
              </a:rPr>
              <a:t>Fordel: </a:t>
            </a:r>
            <a:r>
              <a:rPr lang="nb-NO" sz="2100" dirty="0"/>
              <a:t>primærminnet alltid er oppdatert. </a:t>
            </a:r>
          </a:p>
          <a:p>
            <a:pPr lvl="1">
              <a:lnSpc>
                <a:spcPct val="160000"/>
              </a:lnSpc>
            </a:pPr>
            <a:r>
              <a:rPr lang="nb-NO" sz="2100" b="1" dirty="0">
                <a:solidFill>
                  <a:schemeClr val="accent1">
                    <a:lumMod val="75000"/>
                  </a:schemeClr>
                </a:solidFill>
              </a:rPr>
              <a:t>Ulempe: </a:t>
            </a:r>
            <a:r>
              <a:rPr lang="nb-NO" sz="2100" dirty="0"/>
              <a:t>Kan sinke CPU-en fordi den må vente på at skrivingen fullføres før neste skriving godtas noe som ikke senker belastningen på bussen</a:t>
            </a:r>
          </a:p>
          <a:p>
            <a:pPr>
              <a:lnSpc>
                <a:spcPct val="110000"/>
              </a:lnSpc>
            </a:pPr>
            <a:r>
              <a:rPr lang="nb-NO" sz="2000" b="1" dirty="0">
                <a:solidFill>
                  <a:schemeClr val="accent1">
                    <a:lumMod val="75000"/>
                  </a:schemeClr>
                </a:solidFill>
              </a:rPr>
              <a:t>Write back: </a:t>
            </a:r>
            <a:r>
              <a:rPr lang="nb-NO" sz="2000" dirty="0"/>
              <a:t>Da skrives det kun i </a:t>
            </a:r>
            <a:r>
              <a:rPr lang="nb-NO" sz="2000" dirty="0" err="1"/>
              <a:t>cachen</a:t>
            </a:r>
            <a:r>
              <a:rPr lang="nb-NO" sz="2000" dirty="0"/>
              <a:t>, primærminnet oppdateres først når innholdet av en cache-linje må vike plassen. </a:t>
            </a:r>
          </a:p>
          <a:p>
            <a:pPr lvl="1">
              <a:lnSpc>
                <a:spcPct val="160000"/>
              </a:lnSpc>
            </a:pPr>
            <a:r>
              <a:rPr lang="nb-NO" sz="1900" b="1" dirty="0">
                <a:solidFill>
                  <a:schemeClr val="accent1">
                    <a:lumMod val="75000"/>
                  </a:schemeClr>
                </a:solidFill>
              </a:rPr>
              <a:t>Fordel: </a:t>
            </a:r>
            <a:r>
              <a:rPr lang="nb-NO" sz="1900" dirty="0"/>
              <a:t>Vi får redusert buss-trafikk, og dermed maksimal hastighet. </a:t>
            </a:r>
          </a:p>
          <a:p>
            <a:pPr lvl="1">
              <a:lnSpc>
                <a:spcPct val="160000"/>
              </a:lnSpc>
            </a:pPr>
            <a:r>
              <a:rPr lang="nb-NO" sz="1900" b="1" dirty="0">
                <a:solidFill>
                  <a:schemeClr val="accent1">
                    <a:lumMod val="75000"/>
                  </a:schemeClr>
                </a:solidFill>
              </a:rPr>
              <a:t>Ulempe: </a:t>
            </a:r>
          </a:p>
          <a:p>
            <a:pPr lvl="2">
              <a:lnSpc>
                <a:spcPct val="160000"/>
              </a:lnSpc>
            </a:pPr>
            <a:r>
              <a:rPr lang="nb-NO" sz="1800" dirty="0"/>
              <a:t>Utskifting av innholdet i en linje tar lengre tid, og </a:t>
            </a:r>
            <a:r>
              <a:rPr lang="nb-NO" sz="1800" dirty="0" err="1"/>
              <a:t>CPUen</a:t>
            </a:r>
            <a:r>
              <a:rPr lang="nb-NO" sz="1800" dirty="0"/>
              <a:t> må stå å vente i mellomtiden. </a:t>
            </a:r>
          </a:p>
          <a:p>
            <a:pPr lvl="2">
              <a:lnSpc>
                <a:spcPct val="160000"/>
              </a:lnSpc>
            </a:pPr>
            <a:r>
              <a:rPr lang="nb-NO" sz="1800" dirty="0"/>
              <a:t>Får problemer med I/O-utstyr.</a:t>
            </a:r>
            <a:endParaRPr lang="nb-NO" sz="1800" i="1" dirty="0"/>
          </a:p>
        </p:txBody>
      </p:sp>
    </p:spTree>
    <p:extLst>
      <p:ext uri="{BB962C8B-B14F-4D97-AF65-F5344CB8AC3E}">
        <p14:creationId xmlns:p14="http://schemas.microsoft.com/office/powerpoint/2010/main" val="226120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BB1C-561C-224C-88BE-E0B3511ABF6B}"/>
              </a:ext>
            </a:extLst>
          </p:cNvPr>
          <p:cNvSpPr>
            <a:spLocks noGrp="1"/>
          </p:cNvSpPr>
          <p:nvPr>
            <p:ph type="title"/>
          </p:nvPr>
        </p:nvSpPr>
        <p:spPr/>
        <p:txBody>
          <a:bodyPr>
            <a:normAutofit/>
          </a:bodyPr>
          <a:lstStyle/>
          <a:p>
            <a:r>
              <a:rPr lang="nb-NO" dirty="0">
                <a:solidFill>
                  <a:schemeClr val="accent1">
                    <a:lumMod val="75000"/>
                  </a:schemeClr>
                </a:solidFill>
                <a:latin typeface="Chalkduster" panose="03050602040202020205" pitchFamily="66" charset="77"/>
              </a:rPr>
              <a:t>Cache-koherens</a:t>
            </a:r>
          </a:p>
        </p:txBody>
      </p:sp>
      <p:sp>
        <p:nvSpPr>
          <p:cNvPr id="3" name="Content Placeholder 2">
            <a:extLst>
              <a:ext uri="{FF2B5EF4-FFF2-40B4-BE49-F238E27FC236}">
                <a16:creationId xmlns:a16="http://schemas.microsoft.com/office/drawing/2014/main" id="{C7C3CEA0-3331-B94E-8ABF-3B69C6E381B4}"/>
              </a:ext>
            </a:extLst>
          </p:cNvPr>
          <p:cNvSpPr>
            <a:spLocks noGrp="1"/>
          </p:cNvSpPr>
          <p:nvPr>
            <p:ph idx="1"/>
          </p:nvPr>
        </p:nvSpPr>
        <p:spPr>
          <a:xfrm>
            <a:off x="838200" y="1351722"/>
            <a:ext cx="10515600" cy="5506277"/>
          </a:xfrm>
        </p:spPr>
        <p:txBody>
          <a:bodyPr>
            <a:normAutofit/>
          </a:bodyPr>
          <a:lstStyle/>
          <a:p>
            <a:pPr>
              <a:lnSpc>
                <a:spcPct val="150000"/>
              </a:lnSpc>
            </a:pPr>
            <a:r>
              <a:rPr lang="nb-NO" sz="2400" b="1" dirty="0">
                <a:solidFill>
                  <a:schemeClr val="bg1"/>
                </a:solidFill>
                <a:highlight>
                  <a:srgbClr val="800080"/>
                </a:highlight>
              </a:rPr>
              <a:t>Problem 3:</a:t>
            </a:r>
            <a:r>
              <a:rPr lang="nb-NO" sz="2400" b="1" dirty="0">
                <a:solidFill>
                  <a:schemeClr val="bg1"/>
                </a:solidFill>
              </a:rPr>
              <a:t> </a:t>
            </a:r>
            <a:r>
              <a:rPr lang="nb-NO" sz="2400" dirty="0"/>
              <a:t>Flere prosessorer (i et </a:t>
            </a:r>
            <a:r>
              <a:rPr lang="nb-NO" sz="2400" dirty="0" err="1"/>
              <a:t>multi</a:t>
            </a:r>
            <a:r>
              <a:rPr lang="nb-NO" sz="2400" dirty="0"/>
              <a:t>-CPU-system) har hver sin kopi av de samme data, i hver sin cache. Hva skjer når en av prosessorene endrer innholdet? </a:t>
            </a:r>
          </a:p>
          <a:p>
            <a:pPr>
              <a:lnSpc>
                <a:spcPct val="150000"/>
              </a:lnSpc>
            </a:pPr>
            <a:r>
              <a:rPr lang="nb-NO" sz="2400" dirty="0"/>
              <a:t>På fler-prosessorsystemer finnes det et eget system for å sikre samsvar mellom </a:t>
            </a:r>
            <a:r>
              <a:rPr lang="nb-NO" sz="2400" dirty="0" err="1"/>
              <a:t>cachene</a:t>
            </a:r>
            <a:r>
              <a:rPr lang="nb-NO" sz="2400" dirty="0"/>
              <a:t> (</a:t>
            </a:r>
            <a:r>
              <a:rPr lang="nb-NO" sz="2400" b="1" i="1" dirty="0"/>
              <a:t>cache-</a:t>
            </a:r>
            <a:r>
              <a:rPr lang="nb-NO" sz="2400" b="1" i="1" dirty="0" err="1"/>
              <a:t>coherence</a:t>
            </a:r>
            <a:r>
              <a:rPr lang="nb-NO" sz="2400" b="1" i="1" dirty="0"/>
              <a:t>)</a:t>
            </a:r>
            <a:r>
              <a:rPr lang="nb-NO" sz="2400" dirty="0"/>
              <a:t>. </a:t>
            </a:r>
          </a:p>
          <a:p>
            <a:pPr>
              <a:lnSpc>
                <a:spcPct val="150000"/>
              </a:lnSpc>
            </a:pPr>
            <a:r>
              <a:rPr lang="nb-NO" sz="2400" b="1" dirty="0">
                <a:solidFill>
                  <a:schemeClr val="bg1"/>
                </a:solidFill>
                <a:highlight>
                  <a:srgbClr val="800080"/>
                </a:highlight>
              </a:rPr>
              <a:t>Slik funker dette:</a:t>
            </a:r>
          </a:p>
          <a:p>
            <a:pPr lvl="1">
              <a:lnSpc>
                <a:spcPct val="150000"/>
              </a:lnSpc>
            </a:pPr>
            <a:r>
              <a:rPr lang="nb-NO" sz="2000" dirty="0"/>
              <a:t>Det går egne kontroll-linjer der </a:t>
            </a:r>
            <a:r>
              <a:rPr lang="nb-NO" sz="2000" dirty="0" err="1"/>
              <a:t>cachene</a:t>
            </a:r>
            <a:r>
              <a:rPr lang="nb-NO" sz="2000" dirty="0"/>
              <a:t> rapporterer til hverandre hvilke data som blir endret hos dem. </a:t>
            </a:r>
          </a:p>
          <a:p>
            <a:pPr lvl="1">
              <a:lnSpc>
                <a:spcPct val="150000"/>
              </a:lnSpc>
            </a:pPr>
            <a:r>
              <a:rPr lang="nb-NO" sz="2000" dirty="0"/>
              <a:t>Andre cache-kontrollere med kopier av samme data vil da merke sine kopier som ugyldig, og neste gang de refereres hentes det ny, oppdatert kopi fra primærminne.</a:t>
            </a:r>
          </a:p>
        </p:txBody>
      </p:sp>
    </p:spTree>
    <p:extLst>
      <p:ext uri="{BB962C8B-B14F-4D97-AF65-F5344CB8AC3E}">
        <p14:creationId xmlns:p14="http://schemas.microsoft.com/office/powerpoint/2010/main" val="2575192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8F7F-3D8E-754C-AE5E-19EA7B9EA721}"/>
              </a:ext>
            </a:extLst>
          </p:cNvPr>
          <p:cNvSpPr>
            <a:spLocks noGrp="1"/>
          </p:cNvSpPr>
          <p:nvPr>
            <p:ph type="title"/>
          </p:nvPr>
        </p:nvSpPr>
        <p:spPr>
          <a:xfrm>
            <a:off x="685800" y="631825"/>
            <a:ext cx="10668000" cy="1325563"/>
          </a:xfrm>
        </p:spPr>
        <p:txBody>
          <a:bodyPr>
            <a:normAutofit/>
          </a:bodyPr>
          <a:lstStyle/>
          <a:p>
            <a:r>
              <a:rPr lang="nb-NO" dirty="0">
                <a:solidFill>
                  <a:schemeClr val="accent1">
                    <a:lumMod val="75000"/>
                  </a:schemeClr>
                </a:solidFill>
                <a:latin typeface="Chalkduster" panose="03050602040202020205" pitchFamily="66" charset="77"/>
              </a:rPr>
              <a:t>Hva sier prinsippet om lokalitet?</a:t>
            </a:r>
          </a:p>
        </p:txBody>
      </p:sp>
      <p:sp>
        <p:nvSpPr>
          <p:cNvPr id="3" name="Content Placeholder 2">
            <a:extLst>
              <a:ext uri="{FF2B5EF4-FFF2-40B4-BE49-F238E27FC236}">
                <a16:creationId xmlns:a16="http://schemas.microsoft.com/office/drawing/2014/main" id="{6DE78E4A-14EA-374C-8555-EEECEB05FFC0}"/>
              </a:ext>
            </a:extLst>
          </p:cNvPr>
          <p:cNvSpPr>
            <a:spLocks noGrp="1"/>
          </p:cNvSpPr>
          <p:nvPr>
            <p:ph idx="1"/>
          </p:nvPr>
        </p:nvSpPr>
        <p:spPr>
          <a:xfrm>
            <a:off x="838200" y="2057400"/>
            <a:ext cx="10515600" cy="3871762"/>
          </a:xfrm>
          <a:ln>
            <a:noFill/>
          </a:ln>
        </p:spPr>
        <p:txBody>
          <a:bodyPr>
            <a:normAutofit/>
          </a:bodyPr>
          <a:lstStyle/>
          <a:p>
            <a:pPr marL="0" indent="0">
              <a:buNone/>
            </a:pPr>
            <a:r>
              <a:rPr lang="nb-NO" sz="2400" b="1" i="1" dirty="0">
                <a:solidFill>
                  <a:schemeClr val="accent1">
                    <a:lumMod val="75000"/>
                  </a:schemeClr>
                </a:solidFill>
              </a:rPr>
              <a:t>«Dersom en minnelokasjon er benyttet en gang, er det svært sannsynlig at den - eller en lokasjon like ved siden av - snart vil bli benyttet en gang til.»</a:t>
            </a:r>
          </a:p>
          <a:p>
            <a:pPr>
              <a:buClr>
                <a:schemeClr val="accent1">
                  <a:lumMod val="75000"/>
                </a:schemeClr>
              </a:buClr>
              <a:buSzPct val="150000"/>
            </a:pPr>
            <a:r>
              <a:rPr lang="nb-NO" sz="2400" dirty="0"/>
              <a:t> I en cache utnyttes dette med at </a:t>
            </a:r>
            <a:r>
              <a:rPr lang="nb-NO" sz="2400" dirty="0" err="1"/>
              <a:t>cachen</a:t>
            </a:r>
            <a:r>
              <a:rPr lang="nb-NO" sz="2400" dirty="0"/>
              <a:t> tar vare på en kopi av de sist aksesserte minnelokasjonene og deres nabolokasjoner. </a:t>
            </a:r>
          </a:p>
          <a:p>
            <a:pPr lvl="1">
              <a:buClr>
                <a:schemeClr val="accent1">
                  <a:lumMod val="75000"/>
                </a:schemeClr>
              </a:buClr>
              <a:buSzPct val="100000"/>
            </a:pPr>
            <a:r>
              <a:rPr lang="nb-NO" dirty="0"/>
              <a:t>Det er nemlig sannsynlig at det snart vil bli bruk for dem igjen.</a:t>
            </a:r>
          </a:p>
        </p:txBody>
      </p:sp>
    </p:spTree>
    <p:extLst>
      <p:ext uri="{BB962C8B-B14F-4D97-AF65-F5344CB8AC3E}">
        <p14:creationId xmlns:p14="http://schemas.microsoft.com/office/powerpoint/2010/main" val="37866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C431-BA27-E44D-A045-43C2D4F824C3}"/>
              </a:ext>
            </a:extLst>
          </p:cNvPr>
          <p:cNvSpPr>
            <a:spLocks noGrp="1"/>
          </p:cNvSpPr>
          <p:nvPr>
            <p:ph type="title"/>
          </p:nvPr>
        </p:nvSpPr>
        <p:spPr>
          <a:xfrm>
            <a:off x="838199" y="365125"/>
            <a:ext cx="10722429" cy="1325563"/>
          </a:xfrm>
        </p:spPr>
        <p:txBody>
          <a:bodyPr/>
          <a:lstStyle/>
          <a:p>
            <a:r>
              <a:rPr lang="nb-NO" dirty="0">
                <a:solidFill>
                  <a:schemeClr val="accent1">
                    <a:lumMod val="75000"/>
                  </a:schemeClr>
                </a:solidFill>
                <a:latin typeface="Chalkduster" panose="03050602040202020205" pitchFamily="66" charset="77"/>
              </a:rPr>
              <a:t>Hvorfor gjelder dette prinsippet?</a:t>
            </a:r>
          </a:p>
        </p:txBody>
      </p:sp>
      <p:sp>
        <p:nvSpPr>
          <p:cNvPr id="3" name="Content Placeholder 2">
            <a:extLst>
              <a:ext uri="{FF2B5EF4-FFF2-40B4-BE49-F238E27FC236}">
                <a16:creationId xmlns:a16="http://schemas.microsoft.com/office/drawing/2014/main" id="{05C33D5A-C448-C240-B1AA-03794EE5B101}"/>
              </a:ext>
            </a:extLst>
          </p:cNvPr>
          <p:cNvSpPr>
            <a:spLocks noGrp="1"/>
          </p:cNvSpPr>
          <p:nvPr>
            <p:ph idx="1"/>
          </p:nvPr>
        </p:nvSpPr>
        <p:spPr/>
        <p:txBody>
          <a:bodyPr>
            <a:normAutofit fontScale="92500" lnSpcReduction="20000"/>
          </a:bodyPr>
          <a:lstStyle/>
          <a:p>
            <a:pPr>
              <a:lnSpc>
                <a:spcPct val="170000"/>
              </a:lnSpc>
            </a:pPr>
            <a:r>
              <a:rPr lang="nb-NO" sz="1400" dirty="0"/>
              <a:t>Som regel ligger instruksjonene sekvensielt</a:t>
            </a:r>
          </a:p>
          <a:p>
            <a:pPr>
              <a:lnSpc>
                <a:spcPct val="170000"/>
              </a:lnSpc>
            </a:pPr>
            <a:r>
              <a:rPr lang="nb-NO" sz="1400" dirty="0"/>
              <a:t>Et program inneholder som regel mange løkker som gjentas flere ganger. Dvs. samme minnelokasjon stadig refereres på nytt.</a:t>
            </a:r>
          </a:p>
          <a:p>
            <a:pPr>
              <a:lnSpc>
                <a:spcPct val="170000"/>
              </a:lnSpc>
            </a:pPr>
            <a:r>
              <a:rPr lang="nb-NO" sz="1400" dirty="0"/>
              <a:t>Det er sjelden at funksjoner nøstes særlig dypt. Da har de samme instruksjonene en tendens til å bli brukt på nytt, relativt kort tid etter at de ble brukt forrige gang. . </a:t>
            </a:r>
          </a:p>
          <a:p>
            <a:pPr>
              <a:lnSpc>
                <a:spcPct val="170000"/>
              </a:lnSpc>
            </a:pPr>
            <a:r>
              <a:rPr lang="nb-NO" sz="1400" dirty="0"/>
              <a:t>Mange programkonstruksjoner er iterative. </a:t>
            </a:r>
          </a:p>
          <a:p>
            <a:pPr lvl="1">
              <a:lnSpc>
                <a:spcPct val="170000"/>
              </a:lnSpc>
            </a:pPr>
            <a:r>
              <a:rPr lang="nb-NO" sz="1200" dirty="0"/>
              <a:t>Et lite antall instruksjoner gjentas mange gang.</a:t>
            </a:r>
          </a:p>
          <a:p>
            <a:pPr>
              <a:lnSpc>
                <a:spcPct val="170000"/>
              </a:lnSpc>
            </a:pPr>
            <a:r>
              <a:rPr lang="nb-NO" sz="1400" dirty="0"/>
              <a:t>Gjelder for både </a:t>
            </a:r>
            <a:r>
              <a:rPr lang="nb-NO" sz="1400" dirty="0" err="1"/>
              <a:t>instuksjoner</a:t>
            </a:r>
            <a:r>
              <a:rPr lang="nb-NO" sz="1400" dirty="0"/>
              <a:t> og data</a:t>
            </a:r>
          </a:p>
          <a:p>
            <a:pPr lvl="1">
              <a:lnSpc>
                <a:spcPct val="170000"/>
              </a:lnSpc>
            </a:pPr>
            <a:r>
              <a:rPr lang="nb-NO" sz="1200" dirty="0"/>
              <a:t>Fordi de aller fleste program benytter datastrukturer som er sammenhengende. </a:t>
            </a:r>
          </a:p>
          <a:p>
            <a:pPr lvl="2">
              <a:lnSpc>
                <a:spcPct val="170000"/>
              </a:lnSpc>
            </a:pPr>
            <a:r>
              <a:rPr lang="nb-NO" sz="1100" dirty="0"/>
              <a:t>Eksempler er </a:t>
            </a:r>
            <a:r>
              <a:rPr lang="nb-NO" sz="1100" dirty="0" err="1"/>
              <a:t>arrays</a:t>
            </a:r>
            <a:r>
              <a:rPr lang="nb-NO" sz="1100" dirty="0"/>
              <a:t> og </a:t>
            </a:r>
            <a:r>
              <a:rPr lang="nb-NO" sz="1100" dirty="0" err="1"/>
              <a:t>records</a:t>
            </a:r>
            <a:r>
              <a:rPr lang="nb-NO" sz="1100" dirty="0"/>
              <a:t>. </a:t>
            </a:r>
          </a:p>
          <a:p>
            <a:pPr>
              <a:lnSpc>
                <a:spcPct val="170000"/>
              </a:lnSpc>
            </a:pPr>
            <a:r>
              <a:rPr lang="nb-NO" sz="1400" dirty="0"/>
              <a:t>Eksempler på instruksjoner der prinsippet ikke gjelder, er blant annet hoppinstruksjoner og funksjonskall Begge deler er eksempler på at programutføringen flyttes til et nytt sted i minnet. Slike instruksjoner utgjør imidlertid bare en liten del av instruksjonene i et typisk program, og utføres derfor sjelden</a:t>
            </a:r>
          </a:p>
        </p:txBody>
      </p:sp>
    </p:spTree>
    <p:extLst>
      <p:ext uri="{BB962C8B-B14F-4D97-AF65-F5344CB8AC3E}">
        <p14:creationId xmlns:p14="http://schemas.microsoft.com/office/powerpoint/2010/main" val="176295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F3AE-A9D9-084D-A1EA-F036B5CDCC2B}"/>
              </a:ext>
            </a:extLst>
          </p:cNvPr>
          <p:cNvSpPr>
            <a:spLocks noGrp="1"/>
          </p:cNvSpPr>
          <p:nvPr>
            <p:ph type="title"/>
          </p:nvPr>
        </p:nvSpPr>
        <p:spPr/>
        <p:txBody>
          <a:bodyPr/>
          <a:lstStyle/>
          <a:p>
            <a:r>
              <a:rPr lang="nb-NO" dirty="0">
                <a:solidFill>
                  <a:schemeClr val="accent1">
                    <a:lumMod val="75000"/>
                  </a:schemeClr>
                </a:solidFill>
                <a:effectLst>
                  <a:outerShdw blurRad="50800" dist="38100" dir="5400000" sx="102000" sy="102000" algn="t" rotWithShape="0">
                    <a:prstClr val="black">
                      <a:alpha val="40000"/>
                    </a:prstClr>
                  </a:outerShdw>
                </a:effectLst>
                <a:latin typeface="Chalkduster" panose="03050602040202020205" pitchFamily="66" charset="77"/>
                <a:cs typeface="Algerian" panose="020F0502020204030204" pitchFamily="34" charset="0"/>
              </a:rPr>
              <a:t>Romlig </a:t>
            </a:r>
            <a:r>
              <a:rPr lang="nb-NO" dirty="0" err="1">
                <a:solidFill>
                  <a:schemeClr val="accent1">
                    <a:lumMod val="75000"/>
                  </a:schemeClr>
                </a:solidFill>
                <a:effectLst>
                  <a:outerShdw blurRad="50800" dist="38100" dir="5400000" sx="102000" sy="102000" algn="t" rotWithShape="0">
                    <a:prstClr val="black">
                      <a:alpha val="40000"/>
                    </a:prstClr>
                  </a:outerShdw>
                </a:effectLst>
                <a:latin typeface="Chalkduster" panose="03050602040202020205" pitchFamily="66" charset="77"/>
                <a:cs typeface="Algerian" panose="020F0502020204030204" pitchFamily="34" charset="0"/>
              </a:rPr>
              <a:t>vs</a:t>
            </a:r>
            <a:r>
              <a:rPr lang="nb-NO" dirty="0">
                <a:solidFill>
                  <a:schemeClr val="accent1">
                    <a:lumMod val="75000"/>
                  </a:schemeClr>
                </a:solidFill>
                <a:effectLst>
                  <a:outerShdw blurRad="50800" dist="38100" dir="5400000" sx="102000" sy="102000" algn="t" rotWithShape="0">
                    <a:prstClr val="black">
                      <a:alpha val="40000"/>
                    </a:prstClr>
                  </a:outerShdw>
                </a:effectLst>
                <a:latin typeface="Chalkduster" panose="03050602040202020205" pitchFamily="66" charset="77"/>
                <a:cs typeface="Algerian" panose="020F0502020204030204" pitchFamily="34" charset="0"/>
              </a:rPr>
              <a:t> temporal lokalitet</a:t>
            </a:r>
          </a:p>
        </p:txBody>
      </p:sp>
      <p:sp>
        <p:nvSpPr>
          <p:cNvPr id="3" name="Content Placeholder 2">
            <a:extLst>
              <a:ext uri="{FF2B5EF4-FFF2-40B4-BE49-F238E27FC236}">
                <a16:creationId xmlns:a16="http://schemas.microsoft.com/office/drawing/2014/main" id="{AAD1445A-5A14-C14B-988E-23362346F7F7}"/>
              </a:ext>
            </a:extLst>
          </p:cNvPr>
          <p:cNvSpPr>
            <a:spLocks noGrp="1"/>
          </p:cNvSpPr>
          <p:nvPr>
            <p:ph idx="1"/>
          </p:nvPr>
        </p:nvSpPr>
        <p:spPr/>
        <p:txBody>
          <a:bodyPr/>
          <a:lstStyle/>
          <a:p>
            <a:pPr>
              <a:lnSpc>
                <a:spcPct val="150000"/>
              </a:lnSpc>
              <a:buClr>
                <a:schemeClr val="accent1">
                  <a:lumMod val="75000"/>
                </a:schemeClr>
              </a:buClr>
            </a:pPr>
            <a:r>
              <a:rPr lang="nb-NO" dirty="0"/>
              <a:t>Romlig lokalitet:</a:t>
            </a:r>
          </a:p>
          <a:p>
            <a:pPr lvl="1">
              <a:lnSpc>
                <a:spcPct val="150000"/>
              </a:lnSpc>
              <a:buClr>
                <a:schemeClr val="accent1">
                  <a:lumMod val="75000"/>
                </a:schemeClr>
              </a:buClr>
            </a:pPr>
            <a:r>
              <a:rPr lang="nb-NO" dirty="0"/>
              <a:t>Minnereferansene ligger nært hverandre.</a:t>
            </a:r>
          </a:p>
          <a:p>
            <a:pPr lvl="1">
              <a:lnSpc>
                <a:spcPct val="150000"/>
              </a:lnSpc>
              <a:buClr>
                <a:schemeClr val="accent1">
                  <a:lumMod val="75000"/>
                </a:schemeClr>
              </a:buClr>
            </a:pPr>
            <a:r>
              <a:rPr lang="nb-NO" dirty="0"/>
              <a:t>Eks på romlig lokalitet er sekvensiell utføring.</a:t>
            </a:r>
          </a:p>
          <a:p>
            <a:pPr>
              <a:lnSpc>
                <a:spcPct val="150000"/>
              </a:lnSpc>
            </a:pPr>
            <a:r>
              <a:rPr lang="nb-NO" dirty="0"/>
              <a:t>Temporal lokalitet:</a:t>
            </a:r>
          </a:p>
          <a:p>
            <a:pPr lvl="1">
              <a:lnSpc>
                <a:spcPct val="150000"/>
              </a:lnSpc>
            </a:pPr>
            <a:r>
              <a:rPr lang="nb-NO" dirty="0"/>
              <a:t>Minnereferansene brukes gjentatte ganger. </a:t>
            </a:r>
          </a:p>
          <a:p>
            <a:pPr lvl="1">
              <a:lnSpc>
                <a:spcPct val="150000"/>
              </a:lnSpc>
            </a:pPr>
            <a:r>
              <a:rPr lang="nb-NO" dirty="0"/>
              <a:t>Eks på temporal lokalitet er løkker.</a:t>
            </a:r>
          </a:p>
        </p:txBody>
      </p:sp>
    </p:spTree>
    <p:extLst>
      <p:ext uri="{BB962C8B-B14F-4D97-AF65-F5344CB8AC3E}">
        <p14:creationId xmlns:p14="http://schemas.microsoft.com/office/powerpoint/2010/main" val="3149684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8308-78F4-1D4E-A770-8CC839A153EB}"/>
              </a:ext>
            </a:extLst>
          </p:cNvPr>
          <p:cNvSpPr>
            <a:spLocks noGrp="1"/>
          </p:cNvSpPr>
          <p:nvPr>
            <p:ph type="title"/>
          </p:nvPr>
        </p:nvSpPr>
        <p:spPr>
          <a:xfrm>
            <a:off x="838200" y="365125"/>
            <a:ext cx="10934700" cy="1325563"/>
          </a:xfrm>
        </p:spPr>
        <p:txBody>
          <a:bodyPr/>
          <a:lstStyle/>
          <a:p>
            <a:r>
              <a:rPr lang="nb-NO" dirty="0">
                <a:solidFill>
                  <a:schemeClr val="accent1">
                    <a:lumMod val="75000"/>
                  </a:schemeClr>
                </a:solidFill>
                <a:effectLst>
                  <a:outerShdw blurRad="50800" dist="38100" dir="5400000" algn="t" rotWithShape="0">
                    <a:prstClr val="black">
                      <a:alpha val="40000"/>
                    </a:prstClr>
                  </a:outerShdw>
                </a:effectLst>
                <a:latin typeface="Chalkduster" panose="03050602040202020205" pitchFamily="66" charset="77"/>
              </a:rPr>
              <a:t>Beregning av effektiv aksesstid til </a:t>
            </a:r>
            <a:r>
              <a:rPr lang="nb-NO" dirty="0" err="1">
                <a:solidFill>
                  <a:schemeClr val="accent1">
                    <a:lumMod val="75000"/>
                  </a:schemeClr>
                </a:solidFill>
                <a:effectLst>
                  <a:outerShdw blurRad="50800" dist="38100" dir="5400000" algn="t" rotWithShape="0">
                    <a:prstClr val="black">
                      <a:alpha val="40000"/>
                    </a:prstClr>
                  </a:outerShdw>
                </a:effectLst>
                <a:latin typeface="Chalkduster" panose="03050602040202020205" pitchFamily="66" charset="77"/>
              </a:rPr>
              <a:t>cachen</a:t>
            </a:r>
            <a:r>
              <a:rPr lang="nb-NO" dirty="0">
                <a:solidFill>
                  <a:schemeClr val="accent1">
                    <a:lumMod val="75000"/>
                  </a:schemeClr>
                </a:solidFill>
                <a:effectLst>
                  <a:outerShdw blurRad="50800" dist="38100" dir="5400000" algn="t" rotWithShape="0">
                    <a:prstClr val="black">
                      <a:alpha val="40000"/>
                    </a:prstClr>
                  </a:outerShdw>
                </a:effectLst>
                <a:latin typeface="Chalkduster" panose="03050602040202020205" pitchFamily="66" charset="77"/>
              </a:rPr>
              <a:t>:</a:t>
            </a:r>
          </a:p>
        </p:txBody>
      </p:sp>
      <p:sp>
        <p:nvSpPr>
          <p:cNvPr id="3" name="Content Placeholder 2">
            <a:extLst>
              <a:ext uri="{FF2B5EF4-FFF2-40B4-BE49-F238E27FC236}">
                <a16:creationId xmlns:a16="http://schemas.microsoft.com/office/drawing/2014/main" id="{ED2F15BE-821D-3B40-8269-DC6DF5FFF5EF}"/>
              </a:ext>
            </a:extLst>
          </p:cNvPr>
          <p:cNvSpPr>
            <a:spLocks noGrp="1"/>
          </p:cNvSpPr>
          <p:nvPr>
            <p:ph idx="1"/>
          </p:nvPr>
        </p:nvSpPr>
        <p:spPr/>
        <p:txBody>
          <a:bodyPr>
            <a:normAutofit lnSpcReduction="10000"/>
          </a:bodyPr>
          <a:lstStyle/>
          <a:p>
            <a:pPr>
              <a:lnSpc>
                <a:spcPct val="150000"/>
              </a:lnSpc>
              <a:buClr>
                <a:schemeClr val="accent1">
                  <a:lumMod val="75000"/>
                </a:schemeClr>
              </a:buClr>
            </a:pPr>
            <a:r>
              <a:rPr lang="nb-NO" sz="6600" b="1" dirty="0"/>
              <a:t>Te = Tc + (1-H)</a:t>
            </a:r>
            <a:r>
              <a:rPr lang="nb-NO" sz="6600" b="1" dirty="0" err="1"/>
              <a:t>Tp</a:t>
            </a:r>
            <a:r>
              <a:rPr lang="nb-NO" sz="6600" b="1" dirty="0"/>
              <a:t>  </a:t>
            </a:r>
          </a:p>
          <a:p>
            <a:pPr>
              <a:lnSpc>
                <a:spcPct val="150000"/>
              </a:lnSpc>
            </a:pPr>
            <a:r>
              <a:rPr lang="nb-NO" dirty="0">
                <a:solidFill>
                  <a:schemeClr val="accent1">
                    <a:lumMod val="75000"/>
                  </a:schemeClr>
                </a:solidFill>
              </a:rPr>
              <a:t>Te</a:t>
            </a:r>
            <a:r>
              <a:rPr lang="nb-NO" dirty="0"/>
              <a:t> - er effektiv aksesstid. </a:t>
            </a:r>
          </a:p>
          <a:p>
            <a:pPr>
              <a:lnSpc>
                <a:spcPct val="150000"/>
              </a:lnSpc>
            </a:pPr>
            <a:r>
              <a:rPr lang="nb-NO" dirty="0">
                <a:solidFill>
                  <a:schemeClr val="accent1">
                    <a:lumMod val="75000"/>
                  </a:schemeClr>
                </a:solidFill>
              </a:rPr>
              <a:t>H</a:t>
            </a:r>
            <a:r>
              <a:rPr lang="nb-NO" dirty="0"/>
              <a:t> - er treffraten. </a:t>
            </a:r>
          </a:p>
          <a:p>
            <a:pPr>
              <a:lnSpc>
                <a:spcPct val="150000"/>
              </a:lnSpc>
            </a:pPr>
            <a:r>
              <a:rPr lang="nb-NO" dirty="0">
                <a:solidFill>
                  <a:schemeClr val="accent1">
                    <a:lumMod val="75000"/>
                  </a:schemeClr>
                </a:solidFill>
              </a:rPr>
              <a:t>Tc</a:t>
            </a:r>
            <a:r>
              <a:rPr lang="nb-NO" dirty="0"/>
              <a:t> - er </a:t>
            </a:r>
            <a:r>
              <a:rPr lang="nb-NO" dirty="0" err="1"/>
              <a:t>cachens</a:t>
            </a:r>
            <a:r>
              <a:rPr lang="nb-NO" dirty="0"/>
              <a:t> aksesstid. </a:t>
            </a:r>
          </a:p>
          <a:p>
            <a:pPr>
              <a:lnSpc>
                <a:spcPct val="150000"/>
              </a:lnSpc>
            </a:pPr>
            <a:r>
              <a:rPr lang="nb-NO" dirty="0" err="1">
                <a:solidFill>
                  <a:schemeClr val="accent1">
                    <a:lumMod val="75000"/>
                  </a:schemeClr>
                </a:solidFill>
              </a:rPr>
              <a:t>Tp</a:t>
            </a:r>
            <a:r>
              <a:rPr lang="nb-NO" dirty="0"/>
              <a:t> - er aksesstid til primærminnet. </a:t>
            </a:r>
          </a:p>
        </p:txBody>
      </p:sp>
    </p:spTree>
    <p:extLst>
      <p:ext uri="{BB962C8B-B14F-4D97-AF65-F5344CB8AC3E}">
        <p14:creationId xmlns:p14="http://schemas.microsoft.com/office/powerpoint/2010/main" val="12028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9F29-E18E-7447-BAB2-C6F40CF6627D}"/>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Cache størrelse</a:t>
            </a:r>
          </a:p>
        </p:txBody>
      </p:sp>
      <p:sp>
        <p:nvSpPr>
          <p:cNvPr id="3" name="Content Placeholder 2">
            <a:extLst>
              <a:ext uri="{FF2B5EF4-FFF2-40B4-BE49-F238E27FC236}">
                <a16:creationId xmlns:a16="http://schemas.microsoft.com/office/drawing/2014/main" id="{3884ABA9-BEDA-594C-B9AA-B903350C5E20}"/>
              </a:ext>
            </a:extLst>
          </p:cNvPr>
          <p:cNvSpPr>
            <a:spLocks noGrp="1"/>
          </p:cNvSpPr>
          <p:nvPr>
            <p:ph idx="1"/>
          </p:nvPr>
        </p:nvSpPr>
        <p:spPr/>
        <p:txBody>
          <a:bodyPr>
            <a:normAutofit fontScale="92500" lnSpcReduction="20000"/>
          </a:bodyPr>
          <a:lstStyle/>
          <a:p>
            <a:pPr>
              <a:lnSpc>
                <a:spcPct val="150000"/>
              </a:lnSpc>
            </a:pPr>
            <a:r>
              <a:rPr lang="en" dirty="0"/>
              <a:t>its not the size that matters it's the motion of the ocean </a:t>
            </a:r>
            <a:r>
              <a:rPr lang="nb-NO" dirty="0"/>
              <a:t>;)</a:t>
            </a:r>
          </a:p>
          <a:p>
            <a:pPr lvl="1">
              <a:lnSpc>
                <a:spcPct val="150000"/>
              </a:lnSpc>
            </a:pPr>
            <a:r>
              <a:rPr lang="nb-NO" dirty="0"/>
              <a:t>Jo større </a:t>
            </a:r>
            <a:r>
              <a:rPr lang="nb-NO" dirty="0" err="1"/>
              <a:t>cachen</a:t>
            </a:r>
            <a:r>
              <a:rPr lang="nb-NO" dirty="0"/>
              <a:t> er, jo mer elektronikk trengs for å kontrollere den.</a:t>
            </a:r>
          </a:p>
          <a:p>
            <a:pPr lvl="2">
              <a:lnSpc>
                <a:spcPct val="150000"/>
              </a:lnSpc>
            </a:pPr>
            <a:r>
              <a:rPr lang="nb-NO" dirty="0"/>
              <a:t>En stor cache vil ha en tendens til å være langsommere enn en liten, selv når de er bygget opp med samme teknologi. Dette skyldes av at elektronikkens hastighet er avhengig av størrelsen. </a:t>
            </a:r>
          </a:p>
          <a:p>
            <a:pPr>
              <a:lnSpc>
                <a:spcPct val="150000"/>
              </a:lnSpc>
            </a:pPr>
            <a:r>
              <a:rPr lang="nb-NO" dirty="0"/>
              <a:t>Siden forskjellen mellom prosessorens ytelse og minnets aksesstid blir større og større, øker også behovet for </a:t>
            </a:r>
            <a:r>
              <a:rPr lang="nb-NO" dirty="0" err="1"/>
              <a:t>cachen</a:t>
            </a:r>
            <a:r>
              <a:rPr lang="nb-NO" dirty="0"/>
              <a:t>.</a:t>
            </a:r>
          </a:p>
          <a:p>
            <a:pPr>
              <a:lnSpc>
                <a:spcPct val="150000"/>
              </a:lnSpc>
            </a:pPr>
            <a:r>
              <a:rPr lang="nb-NO" dirty="0"/>
              <a:t>Men om ikke «</a:t>
            </a:r>
            <a:r>
              <a:rPr lang="nb-NO" dirty="0" err="1"/>
              <a:t>bigger</a:t>
            </a:r>
            <a:r>
              <a:rPr lang="nb-NO" dirty="0"/>
              <a:t> is </a:t>
            </a:r>
            <a:r>
              <a:rPr lang="nb-NO" dirty="0" err="1"/>
              <a:t>better</a:t>
            </a:r>
            <a:r>
              <a:rPr lang="nb-NO" dirty="0"/>
              <a:t>» hva gjør vi for å øke effektiviteten til </a:t>
            </a:r>
            <a:r>
              <a:rPr lang="nb-NO" dirty="0" err="1"/>
              <a:t>cachen</a:t>
            </a:r>
            <a:r>
              <a:rPr lang="nb-NO" dirty="0"/>
              <a:t>?</a:t>
            </a:r>
          </a:p>
        </p:txBody>
      </p:sp>
    </p:spTree>
    <p:extLst>
      <p:ext uri="{BB962C8B-B14F-4D97-AF65-F5344CB8AC3E}">
        <p14:creationId xmlns:p14="http://schemas.microsoft.com/office/powerpoint/2010/main" val="87425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6B5C-194D-1142-9763-7B86B857F1EB}"/>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Læringsutbytte</a:t>
            </a:r>
          </a:p>
        </p:txBody>
      </p:sp>
      <p:sp>
        <p:nvSpPr>
          <p:cNvPr id="3" name="Content Placeholder 2">
            <a:extLst>
              <a:ext uri="{FF2B5EF4-FFF2-40B4-BE49-F238E27FC236}">
                <a16:creationId xmlns:a16="http://schemas.microsoft.com/office/drawing/2014/main" id="{2B172745-9E09-D648-B82F-746A616F9796}"/>
              </a:ext>
            </a:extLst>
          </p:cNvPr>
          <p:cNvSpPr>
            <a:spLocks noGrp="1"/>
          </p:cNvSpPr>
          <p:nvPr>
            <p:ph idx="1"/>
          </p:nvPr>
        </p:nvSpPr>
        <p:spPr>
          <a:xfrm>
            <a:off x="838200" y="1490870"/>
            <a:ext cx="10515600" cy="5367129"/>
          </a:xfrm>
        </p:spPr>
        <p:txBody>
          <a:bodyPr>
            <a:normAutofit fontScale="92500" lnSpcReduction="10000"/>
          </a:bodyPr>
          <a:lstStyle/>
          <a:p>
            <a:pPr lvl="0">
              <a:buClr>
                <a:schemeClr val="accent1">
                  <a:lumMod val="75000"/>
                </a:schemeClr>
              </a:buClr>
            </a:pPr>
            <a:r>
              <a:rPr lang="nb-NO" dirty="0">
                <a:latin typeface="+mj-lt"/>
              </a:rPr>
              <a:t>Kunne på utførlig måte forklare prinsippet om lokalitet, og grunngi hvorfor det gjelder for både data og instruksjoner.</a:t>
            </a:r>
          </a:p>
          <a:p>
            <a:pPr lvl="0">
              <a:buClr>
                <a:schemeClr val="accent1">
                  <a:lumMod val="75000"/>
                </a:schemeClr>
              </a:buClr>
            </a:pPr>
            <a:r>
              <a:rPr lang="nb-NO" dirty="0">
                <a:latin typeface="+mj-lt"/>
              </a:rPr>
              <a:t>Kunne diskutere </a:t>
            </a:r>
            <a:r>
              <a:rPr lang="nb-NO" dirty="0" err="1">
                <a:latin typeface="+mj-lt"/>
              </a:rPr>
              <a:t>cachens</a:t>
            </a:r>
            <a:r>
              <a:rPr lang="nb-NO" dirty="0">
                <a:latin typeface="+mj-lt"/>
              </a:rPr>
              <a:t> virkemåte og de viktigste spesifikasjoner og begreper rundt cache, som </a:t>
            </a:r>
            <a:r>
              <a:rPr lang="nb-NO" dirty="0" err="1">
                <a:latin typeface="+mj-lt"/>
              </a:rPr>
              <a:t>f.eks</a:t>
            </a:r>
            <a:r>
              <a:rPr lang="nb-NO" dirty="0">
                <a:latin typeface="+mj-lt"/>
              </a:rPr>
              <a:t>: </a:t>
            </a:r>
          </a:p>
          <a:p>
            <a:pPr lvl="1">
              <a:buClr>
                <a:schemeClr val="accent1">
                  <a:lumMod val="75000"/>
                </a:schemeClr>
              </a:buClr>
            </a:pPr>
            <a:r>
              <a:rPr lang="nb-NO" dirty="0">
                <a:latin typeface="+mj-lt"/>
              </a:rPr>
              <a:t>Størrelse</a:t>
            </a:r>
          </a:p>
          <a:p>
            <a:pPr lvl="1">
              <a:buClr>
                <a:schemeClr val="accent1">
                  <a:lumMod val="75000"/>
                </a:schemeClr>
              </a:buClr>
            </a:pPr>
            <a:r>
              <a:rPr lang="nb-NO" dirty="0">
                <a:latin typeface="+mj-lt"/>
              </a:rPr>
              <a:t>Plassering</a:t>
            </a:r>
          </a:p>
          <a:p>
            <a:pPr lvl="1">
              <a:buClr>
                <a:schemeClr val="accent1">
                  <a:lumMod val="75000"/>
                </a:schemeClr>
              </a:buClr>
            </a:pPr>
            <a:r>
              <a:rPr lang="nb-NO" dirty="0">
                <a:latin typeface="+mj-lt"/>
              </a:rPr>
              <a:t>Treffrate</a:t>
            </a:r>
          </a:p>
          <a:p>
            <a:pPr lvl="1">
              <a:buClr>
                <a:schemeClr val="accent1">
                  <a:lumMod val="75000"/>
                </a:schemeClr>
              </a:buClr>
            </a:pPr>
            <a:r>
              <a:rPr lang="nb-NO" dirty="0">
                <a:latin typeface="+mj-lt"/>
              </a:rPr>
              <a:t>blokk- og linjestørrelse</a:t>
            </a:r>
          </a:p>
          <a:p>
            <a:pPr lvl="1">
              <a:buClr>
                <a:schemeClr val="accent1">
                  <a:lumMod val="75000"/>
                </a:schemeClr>
              </a:buClr>
            </a:pPr>
            <a:r>
              <a:rPr lang="nb-NO" dirty="0">
                <a:latin typeface="+mj-lt"/>
              </a:rPr>
              <a:t>Utskiftingsalgoritmer</a:t>
            </a:r>
          </a:p>
          <a:p>
            <a:pPr lvl="1">
              <a:buClr>
                <a:schemeClr val="accent1">
                  <a:lumMod val="75000"/>
                </a:schemeClr>
              </a:buClr>
            </a:pPr>
            <a:r>
              <a:rPr lang="nb-NO" dirty="0">
                <a:latin typeface="+mj-lt"/>
              </a:rPr>
              <a:t>fler-nivå </a:t>
            </a:r>
            <a:r>
              <a:rPr lang="nb-NO" dirty="0" err="1">
                <a:latin typeface="+mj-lt"/>
              </a:rPr>
              <a:t>caching</a:t>
            </a:r>
            <a:r>
              <a:rPr lang="nb-NO" dirty="0">
                <a:latin typeface="+mj-lt"/>
              </a:rPr>
              <a:t>, cache-koherens</a:t>
            </a:r>
          </a:p>
          <a:p>
            <a:pPr lvl="1">
              <a:buClr>
                <a:schemeClr val="accent1">
                  <a:lumMod val="75000"/>
                </a:schemeClr>
              </a:buClr>
            </a:pPr>
            <a:r>
              <a:rPr lang="nb-NO" dirty="0">
                <a:latin typeface="+mj-lt"/>
              </a:rPr>
              <a:t> splittet kontra enhetlig cache</a:t>
            </a:r>
          </a:p>
          <a:p>
            <a:pPr lvl="1">
              <a:buClr>
                <a:schemeClr val="accent1">
                  <a:lumMod val="75000"/>
                </a:schemeClr>
              </a:buClr>
            </a:pPr>
            <a:r>
              <a:rPr lang="nb-NO" dirty="0">
                <a:latin typeface="+mj-lt"/>
              </a:rPr>
              <a:t>egen kontra felles (delt) cache.</a:t>
            </a:r>
          </a:p>
          <a:p>
            <a:pPr lvl="0">
              <a:buClr>
                <a:schemeClr val="accent1">
                  <a:lumMod val="75000"/>
                </a:schemeClr>
              </a:buClr>
            </a:pPr>
            <a:r>
              <a:rPr lang="nb-NO" dirty="0">
                <a:latin typeface="+mj-lt"/>
              </a:rPr>
              <a:t>Kjenne til de tre viktigste </a:t>
            </a:r>
            <a:r>
              <a:rPr lang="nb-NO" dirty="0" err="1">
                <a:latin typeface="+mj-lt"/>
              </a:rPr>
              <a:t>mapping</a:t>
            </a:r>
            <a:r>
              <a:rPr lang="nb-NO" dirty="0">
                <a:latin typeface="+mj-lt"/>
              </a:rPr>
              <a:t>-funksjonene, og forklare styrker og svakheter ved hver av dem. Spesielt kunne diskutere sett-assosiativ cache.</a:t>
            </a:r>
          </a:p>
          <a:p>
            <a:pPr lvl="0">
              <a:buClr>
                <a:schemeClr val="accent1">
                  <a:lumMod val="75000"/>
                </a:schemeClr>
              </a:buClr>
            </a:pPr>
            <a:r>
              <a:rPr lang="nb-NO" dirty="0">
                <a:latin typeface="+mj-lt"/>
              </a:rPr>
              <a:t>Kunne diskutere de viktigste utviklingstrender innen bruk av cache.</a:t>
            </a:r>
          </a:p>
        </p:txBody>
      </p:sp>
    </p:spTree>
    <p:extLst>
      <p:ext uri="{BB962C8B-B14F-4D97-AF65-F5344CB8AC3E}">
        <p14:creationId xmlns:p14="http://schemas.microsoft.com/office/powerpoint/2010/main" val="660628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F5B2-6ACF-6943-8BC4-347CF1A667FA}"/>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Fler-nivå </a:t>
            </a:r>
            <a:r>
              <a:rPr lang="nb-NO" dirty="0" err="1">
                <a:solidFill>
                  <a:schemeClr val="accent1">
                    <a:lumMod val="75000"/>
                  </a:schemeClr>
                </a:solidFill>
                <a:latin typeface="Chalkduster" panose="03050602040202020205" pitchFamily="66" charset="77"/>
              </a:rPr>
              <a:t>caching</a:t>
            </a:r>
            <a:endParaRPr lang="nb-NO" dirty="0">
              <a:solidFill>
                <a:schemeClr val="accent1">
                  <a:lumMod val="75000"/>
                </a:schemeClr>
              </a:solidFill>
              <a:latin typeface="Chalkduster" panose="03050602040202020205" pitchFamily="66" charset="77"/>
            </a:endParaRPr>
          </a:p>
        </p:txBody>
      </p:sp>
      <p:sp>
        <p:nvSpPr>
          <p:cNvPr id="3" name="Content Placeholder 2">
            <a:extLst>
              <a:ext uri="{FF2B5EF4-FFF2-40B4-BE49-F238E27FC236}">
                <a16:creationId xmlns:a16="http://schemas.microsoft.com/office/drawing/2014/main" id="{AF88E4A0-6DC2-E747-A477-1A76AA114790}"/>
              </a:ext>
            </a:extLst>
          </p:cNvPr>
          <p:cNvSpPr>
            <a:spLocks noGrp="1"/>
          </p:cNvSpPr>
          <p:nvPr>
            <p:ph idx="1"/>
          </p:nvPr>
        </p:nvSpPr>
        <p:spPr>
          <a:xfrm>
            <a:off x="483108" y="1577784"/>
            <a:ext cx="11225784" cy="4915091"/>
          </a:xfrm>
        </p:spPr>
        <p:txBody>
          <a:bodyPr>
            <a:normAutofit fontScale="92500" lnSpcReduction="20000"/>
          </a:bodyPr>
          <a:lstStyle/>
          <a:p>
            <a:r>
              <a:rPr lang="nb-NO" dirty="0"/>
              <a:t>Bruke to cacher/to-nivå </a:t>
            </a:r>
            <a:r>
              <a:rPr lang="nb-NO" dirty="0" err="1"/>
              <a:t>caching</a:t>
            </a:r>
            <a:r>
              <a:rPr lang="nb-NO" dirty="0"/>
              <a:t>: </a:t>
            </a:r>
          </a:p>
          <a:p>
            <a:pPr lvl="1">
              <a:lnSpc>
                <a:spcPct val="160000"/>
              </a:lnSpc>
            </a:pPr>
            <a:r>
              <a:rPr lang="nb-NO" dirty="0"/>
              <a:t>En liten og svært hurtig cache for de aller mest brukte lokasjonene (L1–cache)</a:t>
            </a:r>
          </a:p>
          <a:p>
            <a:pPr lvl="1">
              <a:lnSpc>
                <a:spcPct val="160000"/>
              </a:lnSpc>
            </a:pPr>
            <a:r>
              <a:rPr lang="nb-NO" dirty="0"/>
              <a:t>En større cache for lokasjoner som er litt mindre brukt.  (L2-cache)</a:t>
            </a:r>
          </a:p>
          <a:p>
            <a:pPr lvl="1">
              <a:lnSpc>
                <a:spcPct val="160000"/>
              </a:lnSpc>
            </a:pPr>
            <a:r>
              <a:rPr lang="nb-NO" dirty="0"/>
              <a:t>Den store </a:t>
            </a:r>
            <a:r>
              <a:rPr lang="nb-NO" dirty="0" err="1"/>
              <a:t>cachen</a:t>
            </a:r>
            <a:r>
              <a:rPr lang="nb-NO" dirty="0"/>
              <a:t> er langsommere enn den lille, men fortsatt mye hurtigere enn primærminnet. På denne måten blir ytelsen bedre enn om man brukte en eneste stor cache. </a:t>
            </a:r>
          </a:p>
          <a:p>
            <a:pPr>
              <a:lnSpc>
                <a:spcPct val="170000"/>
              </a:lnSpc>
            </a:pPr>
            <a:r>
              <a:rPr lang="nb-NO" dirty="0"/>
              <a:t>De siste årene har mange prosessorer kommet med tre cache-nivåer. Nivå 3 </a:t>
            </a:r>
            <a:r>
              <a:rPr lang="nb-NO" dirty="0" err="1"/>
              <a:t>cachen</a:t>
            </a:r>
            <a:r>
              <a:rPr lang="nb-NO" dirty="0"/>
              <a:t> (L3-cachen) er enda større enn L2-cachen. Den er også litt tregere. Men den er mye hurtigere enn primærminnet, og avlaster primærminnet i stor grad.</a:t>
            </a:r>
          </a:p>
          <a:p>
            <a:endParaRPr lang="nb-NO" dirty="0"/>
          </a:p>
        </p:txBody>
      </p:sp>
    </p:spTree>
    <p:extLst>
      <p:ext uri="{BB962C8B-B14F-4D97-AF65-F5344CB8AC3E}">
        <p14:creationId xmlns:p14="http://schemas.microsoft.com/office/powerpoint/2010/main" val="396149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F00A-C296-7F40-88D6-60418E358CAB}"/>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Splittet cache vs. enhetlig cache</a:t>
            </a:r>
          </a:p>
        </p:txBody>
      </p:sp>
      <p:sp>
        <p:nvSpPr>
          <p:cNvPr id="4" name="Content Placeholder 3">
            <a:extLst>
              <a:ext uri="{FF2B5EF4-FFF2-40B4-BE49-F238E27FC236}">
                <a16:creationId xmlns:a16="http://schemas.microsoft.com/office/drawing/2014/main" id="{DE6C361C-E657-4647-9BE6-41938B557FA9}"/>
              </a:ext>
            </a:extLst>
          </p:cNvPr>
          <p:cNvSpPr>
            <a:spLocks noGrp="1"/>
          </p:cNvSpPr>
          <p:nvPr>
            <p:ph sz="half" idx="1"/>
          </p:nvPr>
        </p:nvSpPr>
        <p:spPr>
          <a:xfrm>
            <a:off x="838200" y="1460500"/>
            <a:ext cx="5181600" cy="5397500"/>
          </a:xfrm>
        </p:spPr>
        <p:txBody>
          <a:bodyPr>
            <a:normAutofit fontScale="32500" lnSpcReduction="20000"/>
          </a:bodyPr>
          <a:lstStyle/>
          <a:p>
            <a:pPr>
              <a:lnSpc>
                <a:spcPct val="120000"/>
              </a:lnSpc>
              <a:buClr>
                <a:schemeClr val="accent1">
                  <a:lumMod val="75000"/>
                </a:schemeClr>
              </a:buClr>
            </a:pPr>
            <a:r>
              <a:rPr lang="nb-NO" sz="5500" b="1" dirty="0">
                <a:solidFill>
                  <a:schemeClr val="accent1">
                    <a:lumMod val="75000"/>
                  </a:schemeClr>
                </a:solidFill>
              </a:rPr>
              <a:t>Splittet cache:</a:t>
            </a:r>
          </a:p>
          <a:p>
            <a:pPr>
              <a:lnSpc>
                <a:spcPct val="120000"/>
              </a:lnSpc>
              <a:buClr>
                <a:schemeClr val="accent1">
                  <a:lumMod val="75000"/>
                </a:schemeClr>
              </a:buClr>
            </a:pPr>
            <a:r>
              <a:rPr lang="nb-NO" sz="5500" dirty="0" err="1"/>
              <a:t>cachen</a:t>
            </a:r>
            <a:r>
              <a:rPr lang="nb-NO" sz="5500" dirty="0"/>
              <a:t> består av to selvstendige del-cacher:</a:t>
            </a:r>
          </a:p>
          <a:p>
            <a:pPr lvl="1">
              <a:lnSpc>
                <a:spcPct val="170000"/>
              </a:lnSpc>
              <a:buClr>
                <a:schemeClr val="accent1">
                  <a:lumMod val="75000"/>
                </a:schemeClr>
              </a:buClr>
            </a:pPr>
            <a:r>
              <a:rPr lang="nb-NO" sz="5500" dirty="0"/>
              <a:t>en for instruksjoner og en for data.</a:t>
            </a:r>
          </a:p>
          <a:p>
            <a:pPr>
              <a:lnSpc>
                <a:spcPct val="120000"/>
              </a:lnSpc>
              <a:buClr>
                <a:schemeClr val="accent1">
                  <a:lumMod val="75000"/>
                </a:schemeClr>
              </a:buClr>
            </a:pPr>
            <a:r>
              <a:rPr lang="nb-NO" sz="5500" b="1" dirty="0">
                <a:solidFill>
                  <a:schemeClr val="accent1">
                    <a:lumMod val="75000"/>
                  </a:schemeClr>
                </a:solidFill>
              </a:rPr>
              <a:t>Fordeler:</a:t>
            </a:r>
          </a:p>
          <a:p>
            <a:pPr>
              <a:lnSpc>
                <a:spcPct val="120000"/>
              </a:lnSpc>
              <a:buClr>
                <a:schemeClr val="accent1">
                  <a:lumMod val="75000"/>
                </a:schemeClr>
              </a:buClr>
            </a:pPr>
            <a:r>
              <a:rPr lang="nb-NO" sz="5500" dirty="0"/>
              <a:t>dersom vi skulle få bruk for både en instruksjon og data samtidig. </a:t>
            </a:r>
          </a:p>
          <a:p>
            <a:pPr>
              <a:lnSpc>
                <a:spcPct val="170000"/>
              </a:lnSpc>
              <a:buClr>
                <a:schemeClr val="accent1">
                  <a:lumMod val="75000"/>
                </a:schemeClr>
              </a:buClr>
            </a:pPr>
            <a:r>
              <a:rPr lang="nb-NO" sz="5500" dirty="0"/>
              <a:t>En splittet cache gjør det mulig å at prosesserende enheter kan gjør ting samtidig som </a:t>
            </a:r>
            <a:r>
              <a:rPr lang="nb-NO" sz="5500" dirty="0" err="1"/>
              <a:t>feks</a:t>
            </a:r>
            <a:r>
              <a:rPr lang="nb-NO" sz="5500" dirty="0"/>
              <a:t> lese en ny instruksjon akkurat samtidig med at en annen prosesserende enhet vil lese eller skrive data. </a:t>
            </a:r>
          </a:p>
          <a:p>
            <a:pPr lvl="1">
              <a:lnSpc>
                <a:spcPct val="170000"/>
              </a:lnSpc>
              <a:buClr>
                <a:schemeClr val="accent1">
                  <a:lumMod val="75000"/>
                </a:schemeClr>
              </a:buClr>
            </a:pPr>
            <a:r>
              <a:rPr lang="nb-NO" sz="4900" dirty="0"/>
              <a:t>Dette er mulig siden de to del-</a:t>
            </a:r>
            <a:r>
              <a:rPr lang="nb-NO" sz="4900" dirty="0" err="1"/>
              <a:t>cachene</a:t>
            </a:r>
            <a:r>
              <a:rPr lang="nb-NO" sz="4900" dirty="0"/>
              <a:t> har hver sine forbindelseslinjer til prosessoren, og dermed kan aksesseres samtidig.</a:t>
            </a:r>
          </a:p>
          <a:p>
            <a:endParaRPr lang="nb-NO" dirty="0"/>
          </a:p>
        </p:txBody>
      </p:sp>
      <p:sp>
        <p:nvSpPr>
          <p:cNvPr id="5" name="Content Placeholder 4">
            <a:extLst>
              <a:ext uri="{FF2B5EF4-FFF2-40B4-BE49-F238E27FC236}">
                <a16:creationId xmlns:a16="http://schemas.microsoft.com/office/drawing/2014/main" id="{2BCCA063-640A-6145-AE5C-5BED9EF44680}"/>
              </a:ext>
            </a:extLst>
          </p:cNvPr>
          <p:cNvSpPr>
            <a:spLocks noGrp="1"/>
          </p:cNvSpPr>
          <p:nvPr>
            <p:ph sz="half" idx="2"/>
          </p:nvPr>
        </p:nvSpPr>
        <p:spPr>
          <a:xfrm>
            <a:off x="6019800" y="1460500"/>
            <a:ext cx="5181600" cy="5397500"/>
          </a:xfrm>
        </p:spPr>
        <p:txBody>
          <a:bodyPr>
            <a:normAutofit fontScale="32500" lnSpcReduction="20000"/>
          </a:bodyPr>
          <a:lstStyle/>
          <a:p>
            <a:pPr>
              <a:lnSpc>
                <a:spcPct val="120000"/>
              </a:lnSpc>
              <a:buClr>
                <a:schemeClr val="accent1">
                  <a:lumMod val="75000"/>
                </a:schemeClr>
              </a:buClr>
            </a:pPr>
            <a:r>
              <a:rPr lang="nb-NO" sz="5600" b="1" dirty="0">
                <a:solidFill>
                  <a:schemeClr val="accent1">
                    <a:lumMod val="75000"/>
                  </a:schemeClr>
                </a:solidFill>
              </a:rPr>
              <a:t>Enhetlig cache (Tradisjonell cache):</a:t>
            </a:r>
          </a:p>
          <a:p>
            <a:pPr>
              <a:lnSpc>
                <a:spcPct val="120000"/>
              </a:lnSpc>
              <a:buClr>
                <a:schemeClr val="accent1">
                  <a:lumMod val="75000"/>
                </a:schemeClr>
              </a:buClr>
            </a:pPr>
            <a:r>
              <a:rPr lang="nb-NO" sz="5600" dirty="0"/>
              <a:t>Cachen brukes både til instruksjoner og data</a:t>
            </a:r>
          </a:p>
          <a:p>
            <a:pPr>
              <a:lnSpc>
                <a:spcPct val="120000"/>
              </a:lnSpc>
              <a:buClr>
                <a:schemeClr val="accent1">
                  <a:lumMod val="75000"/>
                </a:schemeClr>
              </a:buClr>
            </a:pPr>
            <a:r>
              <a:rPr lang="nb-NO" sz="5600" b="1" dirty="0">
                <a:solidFill>
                  <a:schemeClr val="accent1">
                    <a:lumMod val="75000"/>
                  </a:schemeClr>
                </a:solidFill>
              </a:rPr>
              <a:t>Fordeler:</a:t>
            </a:r>
          </a:p>
          <a:p>
            <a:pPr>
              <a:lnSpc>
                <a:spcPct val="120000"/>
              </a:lnSpc>
              <a:buClr>
                <a:schemeClr val="accent1">
                  <a:lumMod val="75000"/>
                </a:schemeClr>
              </a:buClr>
            </a:pPr>
            <a:r>
              <a:rPr lang="nb-NO" sz="6200" dirty="0"/>
              <a:t>den automatisk avpasser antall instruksjoner kontra antall data i </a:t>
            </a:r>
            <a:r>
              <a:rPr lang="nb-NO" sz="6200" dirty="0" err="1"/>
              <a:t>cachen</a:t>
            </a:r>
            <a:r>
              <a:rPr lang="nb-NO" sz="6200" dirty="0"/>
              <a:t>. </a:t>
            </a:r>
          </a:p>
          <a:p>
            <a:pPr lvl="1">
              <a:lnSpc>
                <a:spcPct val="170000"/>
              </a:lnSpc>
              <a:buClr>
                <a:schemeClr val="accent1">
                  <a:lumMod val="75000"/>
                </a:schemeClr>
              </a:buClr>
            </a:pPr>
            <a:r>
              <a:rPr lang="nb-NO" sz="5500" dirty="0"/>
              <a:t>Dvs. at dersom et program oftere henter instruksjoner enn data fra minnet, så tilpasser </a:t>
            </a:r>
            <a:r>
              <a:rPr lang="nb-NO" sz="5500" dirty="0" err="1"/>
              <a:t>cachen</a:t>
            </a:r>
            <a:r>
              <a:rPr lang="nb-NO" sz="5500" dirty="0"/>
              <a:t> seg dette ved at den automatisk inneholder flere instruksjoner og vs. </a:t>
            </a:r>
          </a:p>
          <a:p>
            <a:pPr lvl="2">
              <a:lnSpc>
                <a:spcPct val="170000"/>
              </a:lnSpc>
              <a:buClr>
                <a:schemeClr val="accent1">
                  <a:lumMod val="75000"/>
                </a:schemeClr>
              </a:buClr>
            </a:pPr>
            <a:r>
              <a:rPr lang="nb-NO" sz="5500" dirty="0"/>
              <a:t>dynamisk fordeling av data og instruksjoner.</a:t>
            </a:r>
          </a:p>
          <a:p>
            <a:pPr lvl="1">
              <a:lnSpc>
                <a:spcPct val="170000"/>
              </a:lnSpc>
              <a:buClr>
                <a:schemeClr val="accent1">
                  <a:lumMod val="75000"/>
                </a:schemeClr>
              </a:buClr>
            </a:pPr>
            <a:r>
              <a:rPr lang="nb-NO" sz="5500" dirty="0"/>
              <a:t> Enklere å designe og implementere </a:t>
            </a:r>
            <a:r>
              <a:rPr lang="nb-NO" sz="5500" dirty="0" err="1"/>
              <a:t>èn</a:t>
            </a:r>
            <a:r>
              <a:rPr lang="nb-NO" sz="5500" dirty="0"/>
              <a:t> cache enn to.</a:t>
            </a:r>
            <a:endParaRPr lang="nb-NO" sz="5500" b="1" dirty="0">
              <a:solidFill>
                <a:schemeClr val="accent1">
                  <a:lumMod val="75000"/>
                </a:schemeClr>
              </a:solidFill>
            </a:endParaRPr>
          </a:p>
          <a:p>
            <a:pPr marL="0" indent="0">
              <a:buNone/>
            </a:pPr>
            <a:endParaRPr lang="nb-NO" sz="1300" dirty="0"/>
          </a:p>
        </p:txBody>
      </p:sp>
    </p:spTree>
    <p:extLst>
      <p:ext uri="{BB962C8B-B14F-4D97-AF65-F5344CB8AC3E}">
        <p14:creationId xmlns:p14="http://schemas.microsoft.com/office/powerpoint/2010/main" val="3805454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385A-0321-C646-8091-99BC6F0C8F86}"/>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Egen vs. felles (delt) cache</a:t>
            </a:r>
          </a:p>
        </p:txBody>
      </p:sp>
      <p:sp>
        <p:nvSpPr>
          <p:cNvPr id="3" name="Content Placeholder 2">
            <a:extLst>
              <a:ext uri="{FF2B5EF4-FFF2-40B4-BE49-F238E27FC236}">
                <a16:creationId xmlns:a16="http://schemas.microsoft.com/office/drawing/2014/main" id="{82F9C3C4-A284-4145-B1FA-D32F886B8A5A}"/>
              </a:ext>
            </a:extLst>
          </p:cNvPr>
          <p:cNvSpPr>
            <a:spLocks noGrp="1"/>
          </p:cNvSpPr>
          <p:nvPr>
            <p:ph idx="1"/>
          </p:nvPr>
        </p:nvSpPr>
        <p:spPr/>
        <p:txBody>
          <a:bodyPr>
            <a:normAutofit fontScale="85000" lnSpcReduction="10000"/>
          </a:bodyPr>
          <a:lstStyle/>
          <a:p>
            <a:pPr>
              <a:lnSpc>
                <a:spcPct val="150000"/>
              </a:lnSpc>
            </a:pPr>
            <a:r>
              <a:rPr lang="nb-NO" dirty="0"/>
              <a:t>Moderne prosessorer har flere kjerner. </a:t>
            </a:r>
          </a:p>
          <a:p>
            <a:pPr lvl="1">
              <a:lnSpc>
                <a:spcPct val="150000"/>
              </a:lnSpc>
            </a:pPr>
            <a:r>
              <a:rPr lang="nb-NO" dirty="0"/>
              <a:t>Dvs. at flere prosessorer er bygget sammen i en og samme krets. Med en firekjernes prosessor vil operativsystemet oppfatte det som en maskin med fire prosessorer. Selv om det bare er en prosessorkrets. </a:t>
            </a:r>
          </a:p>
          <a:p>
            <a:pPr>
              <a:lnSpc>
                <a:spcPct val="150000"/>
              </a:lnSpc>
            </a:pPr>
            <a:r>
              <a:rPr lang="nb-NO" dirty="0"/>
              <a:t>På en slik fler-kjerne prosessor kan enkelte cacher være felles for alle kjerner, mens andre cacher bare brukes av en kjerne. På nyere prosessorer ser vi ofte at hver kjerne har sin egen L1- og L2-cache. Og så er det en egen L3-cache som brukes av alle kjernene; en såkalt felles cache eller delt cache.</a:t>
            </a:r>
          </a:p>
        </p:txBody>
      </p:sp>
    </p:spTree>
    <p:extLst>
      <p:ext uri="{BB962C8B-B14F-4D97-AF65-F5344CB8AC3E}">
        <p14:creationId xmlns:p14="http://schemas.microsoft.com/office/powerpoint/2010/main" val="2601554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37E6F2-3634-344E-9E22-568326D462B2}"/>
              </a:ext>
            </a:extLst>
          </p:cNvPr>
          <p:cNvPicPr>
            <a:picLocks noGrp="1" noChangeAspect="1"/>
          </p:cNvPicPr>
          <p:nvPr>
            <p:ph idx="1"/>
          </p:nvPr>
        </p:nvPicPr>
        <p:blipFill rotWithShape="1">
          <a:blip r:embed="rId2"/>
          <a:srcRect b="11417"/>
          <a:stretch/>
        </p:blipFill>
        <p:spPr>
          <a:xfrm>
            <a:off x="20" y="10"/>
            <a:ext cx="12191980" cy="6857990"/>
          </a:xfrm>
          <a:prstGeom prst="rect">
            <a:avLst/>
          </a:prstGeom>
        </p:spPr>
      </p:pic>
      <p:sp>
        <p:nvSpPr>
          <p:cNvPr id="6" name="TextBox 5">
            <a:extLst>
              <a:ext uri="{FF2B5EF4-FFF2-40B4-BE49-F238E27FC236}">
                <a16:creationId xmlns:a16="http://schemas.microsoft.com/office/drawing/2014/main" id="{FE1E4B7D-D2F0-EF43-B684-A8D128AB91A7}"/>
              </a:ext>
            </a:extLst>
          </p:cNvPr>
          <p:cNvSpPr txBox="1"/>
          <p:nvPr/>
        </p:nvSpPr>
        <p:spPr>
          <a:xfrm>
            <a:off x="0" y="182880"/>
            <a:ext cx="12191980" cy="584775"/>
          </a:xfrm>
          <a:prstGeom prst="rect">
            <a:avLst/>
          </a:prstGeom>
          <a:noFill/>
        </p:spPr>
        <p:txBody>
          <a:bodyPr wrap="square" rtlCol="0">
            <a:spAutoFit/>
          </a:bodyPr>
          <a:lstStyle/>
          <a:p>
            <a:r>
              <a:rPr lang="nb-NO" sz="3200" dirty="0">
                <a:solidFill>
                  <a:schemeClr val="bg1"/>
                </a:solidFill>
                <a:highlight>
                  <a:srgbClr val="000000"/>
                </a:highlight>
                <a:latin typeface="Chalkduster" panose="03050602040202020205" pitchFamily="66" charset="77"/>
              </a:rPr>
              <a:t>Eksempel på moderne cache, Intel i7 Sandy Bridge</a:t>
            </a:r>
          </a:p>
        </p:txBody>
      </p:sp>
      <p:sp>
        <p:nvSpPr>
          <p:cNvPr id="7" name="TextBox 6">
            <a:extLst>
              <a:ext uri="{FF2B5EF4-FFF2-40B4-BE49-F238E27FC236}">
                <a16:creationId xmlns:a16="http://schemas.microsoft.com/office/drawing/2014/main" id="{C0338C6E-5DB1-DB4F-8E16-1A15FE3B86A9}"/>
              </a:ext>
            </a:extLst>
          </p:cNvPr>
          <p:cNvSpPr txBox="1"/>
          <p:nvPr/>
        </p:nvSpPr>
        <p:spPr>
          <a:xfrm>
            <a:off x="0" y="744402"/>
            <a:ext cx="11716492" cy="6186309"/>
          </a:xfrm>
          <a:prstGeom prst="rect">
            <a:avLst/>
          </a:prstGeom>
          <a:noFill/>
        </p:spPr>
        <p:txBody>
          <a:bodyPr wrap="square" rtlCol="0">
            <a:spAutoFit/>
          </a:bodyPr>
          <a:lstStyle/>
          <a:p>
            <a:r>
              <a:rPr lang="nb-NO" sz="3600" dirty="0">
                <a:solidFill>
                  <a:schemeClr val="bg1"/>
                </a:solidFill>
                <a:highlight>
                  <a:srgbClr val="000000"/>
                </a:highlight>
              </a:rPr>
              <a:t>Blokk-størrelse: 64 Byte </a:t>
            </a:r>
          </a:p>
          <a:p>
            <a:endParaRPr lang="nb-NO" sz="3600" dirty="0">
              <a:solidFill>
                <a:schemeClr val="bg1"/>
              </a:solidFill>
              <a:highlight>
                <a:srgbClr val="000000"/>
              </a:highlight>
            </a:endParaRPr>
          </a:p>
          <a:p>
            <a:r>
              <a:rPr lang="nb-NO" sz="3600" dirty="0">
                <a:solidFill>
                  <a:schemeClr val="bg1"/>
                </a:solidFill>
                <a:highlight>
                  <a:srgbClr val="000000"/>
                </a:highlight>
              </a:rPr>
              <a:t>L1-cache. Hver kjerne har:</a:t>
            </a:r>
          </a:p>
          <a:p>
            <a:r>
              <a:rPr lang="nb-NO" sz="3600" dirty="0">
                <a:solidFill>
                  <a:schemeClr val="bg1"/>
                </a:solidFill>
                <a:highlight>
                  <a:srgbClr val="000000"/>
                </a:highlight>
              </a:rPr>
              <a:t>Instruksjons-cache: 32 KB, 8-veis sett-assosiativ cache. </a:t>
            </a:r>
          </a:p>
          <a:p>
            <a:r>
              <a:rPr lang="nb-NO" sz="3600" dirty="0">
                <a:solidFill>
                  <a:schemeClr val="bg1"/>
                </a:solidFill>
                <a:highlight>
                  <a:srgbClr val="000000"/>
                </a:highlight>
              </a:rPr>
              <a:t>Data-cache: 32 KB, 8-veis sett-assosiativ. </a:t>
            </a:r>
          </a:p>
          <a:p>
            <a:endParaRPr lang="nb-NO" sz="3600" dirty="0">
              <a:solidFill>
                <a:schemeClr val="bg1"/>
              </a:solidFill>
              <a:highlight>
                <a:srgbClr val="000000"/>
              </a:highlight>
            </a:endParaRPr>
          </a:p>
          <a:p>
            <a:r>
              <a:rPr lang="nb-NO" sz="3600" dirty="0">
                <a:solidFill>
                  <a:schemeClr val="bg1"/>
                </a:solidFill>
                <a:highlight>
                  <a:srgbClr val="000000"/>
                </a:highlight>
              </a:rPr>
              <a:t>L2-cache. Hver kjerne har: </a:t>
            </a:r>
          </a:p>
          <a:p>
            <a:r>
              <a:rPr lang="nb-NO" sz="3600" dirty="0">
                <a:solidFill>
                  <a:schemeClr val="bg1"/>
                </a:solidFill>
                <a:highlight>
                  <a:srgbClr val="000000"/>
                </a:highlight>
              </a:rPr>
              <a:t>Enhetlig cache: 256 KB, 8-veis sett-assosiativ cache.</a:t>
            </a:r>
          </a:p>
          <a:p>
            <a:endParaRPr lang="nb-NO" sz="3600" dirty="0">
              <a:solidFill>
                <a:schemeClr val="bg1"/>
              </a:solidFill>
              <a:highlight>
                <a:srgbClr val="000000"/>
              </a:highlight>
            </a:endParaRPr>
          </a:p>
          <a:p>
            <a:r>
              <a:rPr lang="nb-NO" sz="3600" dirty="0">
                <a:solidFill>
                  <a:schemeClr val="bg1"/>
                </a:solidFill>
                <a:highlight>
                  <a:srgbClr val="000000"/>
                </a:highlight>
              </a:rPr>
              <a:t> L3-cache. Kjernene deler på en: Delt enhetlig cache: 8 MB, 16-veis sett-assosiativ cache.</a:t>
            </a:r>
          </a:p>
        </p:txBody>
      </p:sp>
    </p:spTree>
    <p:extLst>
      <p:ext uri="{BB962C8B-B14F-4D97-AF65-F5344CB8AC3E}">
        <p14:creationId xmlns:p14="http://schemas.microsoft.com/office/powerpoint/2010/main" val="56064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36E2-A5EF-8542-9D4E-A566095B000B}"/>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Utviklingstrender innen cache</a:t>
            </a:r>
          </a:p>
        </p:txBody>
      </p:sp>
      <p:sp>
        <p:nvSpPr>
          <p:cNvPr id="3" name="Content Placeholder 2">
            <a:extLst>
              <a:ext uri="{FF2B5EF4-FFF2-40B4-BE49-F238E27FC236}">
                <a16:creationId xmlns:a16="http://schemas.microsoft.com/office/drawing/2014/main" id="{7E6E2315-08D9-A44A-A3C6-6B478C32F682}"/>
              </a:ext>
            </a:extLst>
          </p:cNvPr>
          <p:cNvSpPr>
            <a:spLocks noGrp="1"/>
          </p:cNvSpPr>
          <p:nvPr>
            <p:ph idx="1"/>
          </p:nvPr>
        </p:nvSpPr>
        <p:spPr>
          <a:xfrm>
            <a:off x="838200" y="1331844"/>
            <a:ext cx="10515600" cy="5526156"/>
          </a:xfrm>
        </p:spPr>
        <p:txBody>
          <a:bodyPr>
            <a:normAutofit fontScale="92500" lnSpcReduction="20000"/>
          </a:bodyPr>
          <a:lstStyle/>
          <a:p>
            <a:pPr>
              <a:lnSpc>
                <a:spcPct val="170000"/>
              </a:lnSpc>
              <a:buClr>
                <a:schemeClr val="accent1">
                  <a:lumMod val="75000"/>
                </a:schemeClr>
              </a:buClr>
            </a:pPr>
            <a:r>
              <a:rPr lang="nb-NO" sz="2000" dirty="0"/>
              <a:t>De trendene vi har sett de senere år er at cache-mengden øker og at det tas i bruk flere nivå av cache. </a:t>
            </a:r>
          </a:p>
          <a:p>
            <a:pPr>
              <a:lnSpc>
                <a:spcPct val="170000"/>
              </a:lnSpc>
              <a:buClr>
                <a:schemeClr val="accent1">
                  <a:lumMod val="75000"/>
                </a:schemeClr>
              </a:buClr>
            </a:pPr>
            <a:r>
              <a:rPr lang="nb-NO" sz="2000" b="1" dirty="0">
                <a:solidFill>
                  <a:schemeClr val="accent1">
                    <a:lumMod val="75000"/>
                  </a:schemeClr>
                </a:solidFill>
              </a:rPr>
              <a:t>Større og større </a:t>
            </a:r>
            <a:r>
              <a:rPr lang="nb-NO" sz="2000" b="1" dirty="0" err="1">
                <a:solidFill>
                  <a:schemeClr val="accent1">
                    <a:lumMod val="75000"/>
                  </a:schemeClr>
                </a:solidFill>
              </a:rPr>
              <a:t>totalmengde</a:t>
            </a:r>
            <a:r>
              <a:rPr lang="nb-NO" sz="2000" b="1" dirty="0">
                <a:solidFill>
                  <a:schemeClr val="accent1">
                    <a:lumMod val="75000"/>
                  </a:schemeClr>
                </a:solidFill>
              </a:rPr>
              <a:t> cache:</a:t>
            </a:r>
          </a:p>
          <a:p>
            <a:pPr lvl="1">
              <a:lnSpc>
                <a:spcPct val="170000"/>
              </a:lnSpc>
              <a:buClr>
                <a:schemeClr val="accent1">
                  <a:lumMod val="75000"/>
                </a:schemeClr>
              </a:buClr>
            </a:pPr>
            <a:r>
              <a:rPr lang="nb-NO" sz="1600" dirty="0"/>
              <a:t>Sen 80-tall: noen KB </a:t>
            </a:r>
            <a:r>
              <a:rPr lang="nb-NO" sz="1600" dirty="0">
                <a:sym typeface="Wingdings" pitchFamily="2" charset="2"/>
              </a:rPr>
              <a:t> 90-tallet: noen hundretalls KB  nå: 10-talls MB på moderne prosessorer</a:t>
            </a:r>
            <a:r>
              <a:rPr lang="nb-NO" sz="1600" dirty="0"/>
              <a:t>. </a:t>
            </a:r>
          </a:p>
          <a:p>
            <a:pPr>
              <a:lnSpc>
                <a:spcPct val="170000"/>
              </a:lnSpc>
              <a:buClr>
                <a:schemeClr val="accent1">
                  <a:lumMod val="75000"/>
                </a:schemeClr>
              </a:buClr>
            </a:pPr>
            <a:r>
              <a:rPr lang="nb-NO" sz="2000" b="1" dirty="0">
                <a:solidFill>
                  <a:schemeClr val="accent1">
                    <a:lumMod val="75000"/>
                  </a:schemeClr>
                </a:solidFill>
              </a:rPr>
              <a:t>Antall cache-nivå øker: </a:t>
            </a:r>
          </a:p>
          <a:p>
            <a:pPr lvl="1">
              <a:lnSpc>
                <a:spcPct val="170000"/>
              </a:lnSpc>
              <a:buClr>
                <a:schemeClr val="accent1">
                  <a:lumMod val="75000"/>
                </a:schemeClr>
              </a:buClr>
            </a:pPr>
            <a:r>
              <a:rPr lang="nb-NO" sz="2200" dirty="0"/>
              <a:t>På de fleste plattformer er L1-cachen bare litt større enn den var på 90- tallet:</a:t>
            </a:r>
          </a:p>
          <a:p>
            <a:pPr lvl="2">
              <a:lnSpc>
                <a:spcPct val="170000"/>
              </a:lnSpc>
              <a:buClr>
                <a:schemeClr val="accent1">
                  <a:lumMod val="75000"/>
                </a:schemeClr>
              </a:buClr>
            </a:pPr>
            <a:r>
              <a:rPr lang="nb-NO" sz="1700" dirty="0"/>
              <a:t>32 KB til instruksjons-cache og 32 KB til data-cache er typisk. </a:t>
            </a:r>
          </a:p>
          <a:p>
            <a:pPr lvl="1">
              <a:lnSpc>
                <a:spcPct val="170000"/>
              </a:lnSpc>
              <a:buClr>
                <a:schemeClr val="accent1">
                  <a:lumMod val="75000"/>
                </a:schemeClr>
              </a:buClr>
            </a:pPr>
            <a:r>
              <a:rPr lang="nb-NO" sz="2200" dirty="0"/>
              <a:t>L2-cachen er oftest fra en halv MB til noen få MB. </a:t>
            </a:r>
          </a:p>
          <a:p>
            <a:pPr lvl="1">
              <a:lnSpc>
                <a:spcPct val="170000"/>
              </a:lnSpc>
              <a:buClr>
                <a:schemeClr val="accent1">
                  <a:lumMod val="75000"/>
                </a:schemeClr>
              </a:buClr>
            </a:pPr>
            <a:r>
              <a:rPr lang="nb-NO" sz="2200" dirty="0"/>
              <a:t>Større cache-behov baserer seg på et 3. cache-nivå: </a:t>
            </a:r>
          </a:p>
          <a:p>
            <a:pPr lvl="2">
              <a:lnSpc>
                <a:spcPct val="170000"/>
              </a:lnSpc>
              <a:buClr>
                <a:schemeClr val="accent1">
                  <a:lumMod val="75000"/>
                </a:schemeClr>
              </a:buClr>
            </a:pPr>
            <a:r>
              <a:rPr lang="nb-NO" sz="1700" dirty="0"/>
              <a:t>en L3-cache som kan være stor: fra 2 MB og oppover til flere 10-talls MB.</a:t>
            </a:r>
          </a:p>
          <a:p>
            <a:pPr lvl="1">
              <a:lnSpc>
                <a:spcPct val="170000"/>
              </a:lnSpc>
              <a:buClr>
                <a:schemeClr val="accent1">
                  <a:lumMod val="75000"/>
                </a:schemeClr>
              </a:buClr>
            </a:pPr>
            <a:r>
              <a:rPr lang="nb-NO" sz="2200" dirty="0" err="1"/>
              <a:t>Totalmengde</a:t>
            </a:r>
            <a:r>
              <a:rPr lang="nb-NO" sz="2200" dirty="0"/>
              <a:t> cache er svært avhengig av ytelsen til CPU. Lavpris-prosessorer har mye mindre cache enn dyre prosessorer med høy ytelse.</a:t>
            </a:r>
          </a:p>
        </p:txBody>
      </p:sp>
    </p:spTree>
    <p:extLst>
      <p:ext uri="{BB962C8B-B14F-4D97-AF65-F5344CB8AC3E}">
        <p14:creationId xmlns:p14="http://schemas.microsoft.com/office/powerpoint/2010/main" val="291535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1F3D-4374-2442-896A-726E021436D8}"/>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Oppgave</a:t>
            </a:r>
            <a:r>
              <a:rPr lang="nb-NO" dirty="0"/>
              <a:t>:</a:t>
            </a:r>
          </a:p>
        </p:txBody>
      </p:sp>
      <p:sp>
        <p:nvSpPr>
          <p:cNvPr id="3" name="Content Placeholder 2">
            <a:extLst>
              <a:ext uri="{FF2B5EF4-FFF2-40B4-BE49-F238E27FC236}">
                <a16:creationId xmlns:a16="http://schemas.microsoft.com/office/drawing/2014/main" id="{C14162E0-C6FB-AE43-8A07-14FB6947FF5F}"/>
              </a:ext>
            </a:extLst>
          </p:cNvPr>
          <p:cNvSpPr>
            <a:spLocks noGrp="1"/>
          </p:cNvSpPr>
          <p:nvPr>
            <p:ph idx="1"/>
          </p:nvPr>
        </p:nvSpPr>
        <p:spPr/>
        <p:txBody>
          <a:bodyPr/>
          <a:lstStyle/>
          <a:p>
            <a:pPr>
              <a:lnSpc>
                <a:spcPct val="150000"/>
              </a:lnSpc>
            </a:pPr>
            <a:r>
              <a:rPr lang="nb-NO" dirty="0"/>
              <a:t>Vi skiller mellom ikke-assosiativ (direkte </a:t>
            </a:r>
            <a:r>
              <a:rPr lang="nb-NO" dirty="0" err="1"/>
              <a:t>mappet</a:t>
            </a:r>
            <a:r>
              <a:rPr lang="nb-NO" dirty="0"/>
              <a:t>) cache og full-assosiativ cache. Forklar disse begrepene. Nevn fordeler og ulemper med begge. </a:t>
            </a:r>
          </a:p>
          <a:p>
            <a:endParaRPr lang="nb-NO" dirty="0"/>
          </a:p>
        </p:txBody>
      </p:sp>
    </p:spTree>
    <p:extLst>
      <p:ext uri="{BB962C8B-B14F-4D97-AF65-F5344CB8AC3E}">
        <p14:creationId xmlns:p14="http://schemas.microsoft.com/office/powerpoint/2010/main" val="3054722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D76-D39A-5E4E-85D4-498161081073}"/>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Løsning</a:t>
            </a:r>
          </a:p>
        </p:txBody>
      </p:sp>
      <p:sp>
        <p:nvSpPr>
          <p:cNvPr id="3" name="Content Placeholder 2">
            <a:extLst>
              <a:ext uri="{FF2B5EF4-FFF2-40B4-BE49-F238E27FC236}">
                <a16:creationId xmlns:a16="http://schemas.microsoft.com/office/drawing/2014/main" id="{8D9149F5-E6EF-2D4E-860C-BE53B28BF19D}"/>
              </a:ext>
            </a:extLst>
          </p:cNvPr>
          <p:cNvSpPr>
            <a:spLocks noGrp="1"/>
          </p:cNvSpPr>
          <p:nvPr>
            <p:ph idx="1"/>
          </p:nvPr>
        </p:nvSpPr>
        <p:spPr/>
        <p:txBody>
          <a:bodyPr>
            <a:normAutofit fontScale="85000" lnSpcReduction="20000"/>
          </a:bodyPr>
          <a:lstStyle/>
          <a:p>
            <a:pPr>
              <a:lnSpc>
                <a:spcPct val="150000"/>
              </a:lnSpc>
            </a:pPr>
            <a:r>
              <a:rPr lang="nb-NO" dirty="0"/>
              <a:t>Vi skiller mellom ikke-assosiativ (direkte </a:t>
            </a:r>
            <a:r>
              <a:rPr lang="nb-NO" dirty="0" err="1"/>
              <a:t>mappet</a:t>
            </a:r>
            <a:r>
              <a:rPr lang="nb-NO" dirty="0"/>
              <a:t>) cache og full-assosiativ cache. Forklar disse begrepene. Nevn fordeler og ulemper med begge.</a:t>
            </a:r>
          </a:p>
          <a:p>
            <a:pPr marL="0" indent="0">
              <a:lnSpc>
                <a:spcPct val="150000"/>
              </a:lnSpc>
              <a:buNone/>
            </a:pPr>
            <a:r>
              <a:rPr lang="nb-NO" dirty="0">
                <a:solidFill>
                  <a:schemeClr val="accent1">
                    <a:lumMod val="75000"/>
                  </a:schemeClr>
                </a:solidFill>
              </a:rPr>
              <a:t>I en ikke-assosiativ cache har hver blokk sin faste linje, og flere blokker kan ha samme faste linje, noe som gjør at </a:t>
            </a:r>
            <a:r>
              <a:rPr lang="nb-NO" i="1" dirty="0" err="1">
                <a:solidFill>
                  <a:schemeClr val="accent1">
                    <a:lumMod val="75000"/>
                  </a:schemeClr>
                </a:solidFill>
              </a:rPr>
              <a:t>trashing</a:t>
            </a:r>
            <a:r>
              <a:rPr lang="nb-NO" dirty="0">
                <a:solidFill>
                  <a:schemeClr val="accent1">
                    <a:lumMod val="75000"/>
                  </a:schemeClr>
                </a:solidFill>
              </a:rPr>
              <a:t> oppstår. Om dette skjer ofte vil verdien av </a:t>
            </a:r>
            <a:r>
              <a:rPr lang="nb-NO" dirty="0" err="1">
                <a:solidFill>
                  <a:schemeClr val="accent1">
                    <a:lumMod val="75000"/>
                  </a:schemeClr>
                </a:solidFill>
              </a:rPr>
              <a:t>cachen</a:t>
            </a:r>
            <a:r>
              <a:rPr lang="nb-NO" dirty="0">
                <a:solidFill>
                  <a:schemeClr val="accent1">
                    <a:lumMod val="75000"/>
                  </a:schemeClr>
                </a:solidFill>
              </a:rPr>
              <a:t> reduseres.</a:t>
            </a:r>
          </a:p>
          <a:p>
            <a:pPr marL="0" indent="0">
              <a:lnSpc>
                <a:spcPct val="150000"/>
              </a:lnSpc>
              <a:buNone/>
            </a:pPr>
            <a:r>
              <a:rPr lang="nb-NO" dirty="0">
                <a:solidFill>
                  <a:schemeClr val="accent1">
                    <a:lumMod val="75000"/>
                  </a:schemeClr>
                </a:solidFill>
              </a:rPr>
              <a:t>I en sett-assosiativ cache har vi organisert </a:t>
            </a:r>
            <a:r>
              <a:rPr lang="nb-NO" dirty="0" err="1">
                <a:solidFill>
                  <a:schemeClr val="accent1">
                    <a:lumMod val="75000"/>
                  </a:schemeClr>
                </a:solidFill>
              </a:rPr>
              <a:t>cachens</a:t>
            </a:r>
            <a:r>
              <a:rPr lang="nb-NO" dirty="0">
                <a:solidFill>
                  <a:schemeClr val="accent1">
                    <a:lumMod val="75000"/>
                  </a:schemeClr>
                </a:solidFill>
              </a:rPr>
              <a:t> linjer i flere sett, der hvert sett har plass til flere blokker. Dette gjør at vi får redusert </a:t>
            </a:r>
            <a:r>
              <a:rPr lang="nb-NO" dirty="0" err="1">
                <a:solidFill>
                  <a:schemeClr val="accent1">
                    <a:lumMod val="75000"/>
                  </a:schemeClr>
                </a:solidFill>
              </a:rPr>
              <a:t>trashingen</a:t>
            </a:r>
            <a:r>
              <a:rPr lang="nb-NO" dirty="0">
                <a:solidFill>
                  <a:schemeClr val="accent1">
                    <a:lumMod val="75000"/>
                  </a:schemeClr>
                </a:solidFill>
              </a:rPr>
              <a:t> </a:t>
            </a:r>
            <a:r>
              <a:rPr lang="nb-NO" dirty="0" err="1">
                <a:solidFill>
                  <a:schemeClr val="accent1">
                    <a:lumMod val="75000"/>
                  </a:schemeClr>
                </a:solidFill>
              </a:rPr>
              <a:t>betydeling</a:t>
            </a:r>
            <a:r>
              <a:rPr lang="nb-NO" dirty="0">
                <a:solidFill>
                  <a:schemeClr val="accent1">
                    <a:lumMod val="75000"/>
                  </a:schemeClr>
                </a:solidFill>
              </a:rPr>
              <a:t>, siden flere «konkurrerende» blokker kan ligge i </a:t>
            </a:r>
            <a:r>
              <a:rPr lang="nb-NO" dirty="0" err="1">
                <a:solidFill>
                  <a:schemeClr val="accent1">
                    <a:lumMod val="75000"/>
                  </a:schemeClr>
                </a:solidFill>
              </a:rPr>
              <a:t>cachen</a:t>
            </a:r>
            <a:r>
              <a:rPr lang="nb-NO" dirty="0">
                <a:solidFill>
                  <a:schemeClr val="accent1">
                    <a:lumMod val="75000"/>
                  </a:schemeClr>
                </a:solidFill>
              </a:rPr>
              <a:t> samtidig.</a:t>
            </a:r>
          </a:p>
          <a:p>
            <a:endParaRPr lang="nb-NO" dirty="0"/>
          </a:p>
        </p:txBody>
      </p:sp>
    </p:spTree>
    <p:extLst>
      <p:ext uri="{BB962C8B-B14F-4D97-AF65-F5344CB8AC3E}">
        <p14:creationId xmlns:p14="http://schemas.microsoft.com/office/powerpoint/2010/main" val="2384354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DD44-471A-8D45-A062-7D37BFCECA15}"/>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Oppgave: beregninger av cache størrelse </a:t>
            </a:r>
          </a:p>
        </p:txBody>
      </p:sp>
      <p:sp>
        <p:nvSpPr>
          <p:cNvPr id="3" name="Content Placeholder 2">
            <a:extLst>
              <a:ext uri="{FF2B5EF4-FFF2-40B4-BE49-F238E27FC236}">
                <a16:creationId xmlns:a16="http://schemas.microsoft.com/office/drawing/2014/main" id="{A5CA394F-1447-B441-AC0A-60C68FE223D8}"/>
              </a:ext>
            </a:extLst>
          </p:cNvPr>
          <p:cNvSpPr>
            <a:spLocks noGrp="1"/>
          </p:cNvSpPr>
          <p:nvPr>
            <p:ph idx="1"/>
          </p:nvPr>
        </p:nvSpPr>
        <p:spPr/>
        <p:txBody>
          <a:bodyPr>
            <a:normAutofit fontScale="77500" lnSpcReduction="20000"/>
          </a:bodyPr>
          <a:lstStyle/>
          <a:p>
            <a:pPr marL="0" indent="0">
              <a:buNone/>
            </a:pPr>
            <a:r>
              <a:rPr lang="nb-NO" dirty="0"/>
              <a:t>Anta at vi har en datamaskin med følgende spesifikasjoner: </a:t>
            </a:r>
          </a:p>
          <a:p>
            <a:pPr lvl="1"/>
            <a:r>
              <a:rPr lang="nb-NO" dirty="0"/>
              <a:t>Primærminnet er 1GB </a:t>
            </a:r>
          </a:p>
          <a:p>
            <a:pPr lvl="1"/>
            <a:r>
              <a:rPr lang="nb-NO" dirty="0"/>
              <a:t>L2-cache er 1MB </a:t>
            </a:r>
          </a:p>
          <a:p>
            <a:pPr lvl="1"/>
            <a:r>
              <a:rPr lang="nb-NO" dirty="0"/>
              <a:t> L1-cache er 16KB </a:t>
            </a:r>
          </a:p>
          <a:p>
            <a:pPr lvl="1"/>
            <a:r>
              <a:rPr lang="nb-NO" dirty="0"/>
              <a:t>Hver blokk består av 64 bytes </a:t>
            </a:r>
          </a:p>
          <a:p>
            <a:pPr marL="514350" indent="-514350">
              <a:lnSpc>
                <a:spcPct val="160000"/>
              </a:lnSpc>
              <a:buFont typeface="+mj-lt"/>
              <a:buAutoNum type="alphaLcParenR"/>
            </a:pPr>
            <a:r>
              <a:rPr lang="nb-NO" dirty="0"/>
              <a:t>Hvor stor er L2-cachen i forhold til primærminnet? (Forholdet betyr at du skal ta den minste og dele på den største. Da er det viktig at man bruker samme benevning på begge, for eksempel at begge </a:t>
            </a:r>
            <a:r>
              <a:rPr lang="nb-NO" dirty="0" err="1"/>
              <a:t>angies</a:t>
            </a:r>
            <a:r>
              <a:rPr lang="nb-NO" dirty="0"/>
              <a:t> i antall MB) </a:t>
            </a:r>
          </a:p>
          <a:p>
            <a:pPr marL="514350" indent="-514350">
              <a:lnSpc>
                <a:spcPct val="160000"/>
              </a:lnSpc>
              <a:buFont typeface="+mj-lt"/>
              <a:buAutoNum type="alphaLcParenR"/>
            </a:pPr>
            <a:r>
              <a:rPr lang="nb-NO" dirty="0"/>
              <a:t>Hvor mange blokker består primærminnet av? </a:t>
            </a:r>
          </a:p>
          <a:p>
            <a:pPr marL="514350" indent="-514350">
              <a:lnSpc>
                <a:spcPct val="160000"/>
              </a:lnSpc>
              <a:buFont typeface="+mj-lt"/>
              <a:buAutoNum type="alphaLcParenR"/>
            </a:pPr>
            <a:r>
              <a:rPr lang="nb-NO" dirty="0"/>
              <a:t>Hvor mange blokker får plass i L2-cache, og hvor mange blokker får plass i L1-cachen?</a:t>
            </a:r>
          </a:p>
          <a:p>
            <a:endParaRPr lang="nb-NO" dirty="0"/>
          </a:p>
        </p:txBody>
      </p:sp>
    </p:spTree>
    <p:extLst>
      <p:ext uri="{BB962C8B-B14F-4D97-AF65-F5344CB8AC3E}">
        <p14:creationId xmlns:p14="http://schemas.microsoft.com/office/powerpoint/2010/main" val="780414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3644-A7BC-ED45-9E07-4E98704E7655}"/>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Løsning a)</a:t>
            </a:r>
          </a:p>
        </p:txBody>
      </p:sp>
      <p:sp>
        <p:nvSpPr>
          <p:cNvPr id="3" name="Content Placeholder 2">
            <a:extLst>
              <a:ext uri="{FF2B5EF4-FFF2-40B4-BE49-F238E27FC236}">
                <a16:creationId xmlns:a16="http://schemas.microsoft.com/office/drawing/2014/main" id="{990B275D-627D-704D-B684-6E6A174A46B2}"/>
              </a:ext>
            </a:extLst>
          </p:cNvPr>
          <p:cNvSpPr>
            <a:spLocks noGrp="1"/>
          </p:cNvSpPr>
          <p:nvPr>
            <p:ph idx="1"/>
          </p:nvPr>
        </p:nvSpPr>
        <p:spPr/>
        <p:txBody>
          <a:bodyPr/>
          <a:lstStyle/>
          <a:p>
            <a:pPr marL="0" indent="0">
              <a:buNone/>
            </a:pPr>
            <a:r>
              <a:rPr lang="nb-NO" i="1" dirty="0"/>
              <a:t>Hvor stor er L2-cachen i forhold til primærminnet? (Forholdet betyr at du skal ta den minste og dele på den største. Da er det viktig at man bruker samme benevning på begge, for eksempel at begge </a:t>
            </a:r>
            <a:r>
              <a:rPr lang="nb-NO" i="1" dirty="0" err="1"/>
              <a:t>angies</a:t>
            </a:r>
            <a:r>
              <a:rPr lang="nb-NO" i="1" dirty="0"/>
              <a:t> i antall MB) </a:t>
            </a:r>
            <a:endParaRPr lang="nb-NO" dirty="0"/>
          </a:p>
          <a:p>
            <a:pPr marL="0" indent="0">
              <a:buNone/>
            </a:pPr>
            <a:r>
              <a:rPr lang="nb-NO" dirty="0">
                <a:solidFill>
                  <a:schemeClr val="accent1">
                    <a:lumMod val="75000"/>
                  </a:schemeClr>
                </a:solidFill>
              </a:rPr>
              <a:t>1MB/1GB = 1MB/1000MB = 1/1000 = 1 ‰. </a:t>
            </a:r>
          </a:p>
          <a:p>
            <a:pPr marL="0" indent="0">
              <a:buNone/>
            </a:pPr>
            <a:r>
              <a:rPr lang="nb-NO" dirty="0">
                <a:solidFill>
                  <a:schemeClr val="accent1">
                    <a:lumMod val="75000"/>
                  </a:schemeClr>
                </a:solidFill>
              </a:rPr>
              <a:t>Vi vet at </a:t>
            </a:r>
            <a:r>
              <a:rPr lang="nb-NO" dirty="0" err="1">
                <a:solidFill>
                  <a:schemeClr val="accent1">
                    <a:lumMod val="75000"/>
                  </a:schemeClr>
                </a:solidFill>
              </a:rPr>
              <a:t>cachen</a:t>
            </a:r>
            <a:r>
              <a:rPr lang="nb-NO" dirty="0">
                <a:solidFill>
                  <a:schemeClr val="accent1">
                    <a:lumMod val="75000"/>
                  </a:schemeClr>
                </a:solidFill>
              </a:rPr>
              <a:t> som regel er 1 promille av størrelsen av primærminnet, noe som er sant i dette tilfellet også.</a:t>
            </a:r>
          </a:p>
          <a:p>
            <a:endParaRPr lang="nb-NO" dirty="0"/>
          </a:p>
        </p:txBody>
      </p:sp>
    </p:spTree>
    <p:extLst>
      <p:ext uri="{BB962C8B-B14F-4D97-AF65-F5344CB8AC3E}">
        <p14:creationId xmlns:p14="http://schemas.microsoft.com/office/powerpoint/2010/main" val="4150236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CBC3-FCB9-DD48-B0F3-4C8A6B614A8F}"/>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Løsning b)</a:t>
            </a:r>
          </a:p>
        </p:txBody>
      </p:sp>
      <p:sp>
        <p:nvSpPr>
          <p:cNvPr id="3" name="Content Placeholder 2">
            <a:extLst>
              <a:ext uri="{FF2B5EF4-FFF2-40B4-BE49-F238E27FC236}">
                <a16:creationId xmlns:a16="http://schemas.microsoft.com/office/drawing/2014/main" id="{C659C152-2CE7-C74E-B9C5-9CCFD7E18EE4}"/>
              </a:ext>
            </a:extLst>
          </p:cNvPr>
          <p:cNvSpPr>
            <a:spLocks noGrp="1"/>
          </p:cNvSpPr>
          <p:nvPr>
            <p:ph idx="1"/>
          </p:nvPr>
        </p:nvSpPr>
        <p:spPr/>
        <p:txBody>
          <a:bodyPr>
            <a:normAutofit fontScale="92500" lnSpcReduction="10000"/>
          </a:bodyPr>
          <a:lstStyle/>
          <a:p>
            <a:pPr marL="0" indent="0">
              <a:buNone/>
            </a:pPr>
            <a:r>
              <a:rPr lang="nb-NO" i="1" dirty="0"/>
              <a:t>Hvor mange blokker består primærminnet av? </a:t>
            </a:r>
          </a:p>
          <a:p>
            <a:pPr marL="0" indent="0">
              <a:lnSpc>
                <a:spcPct val="150000"/>
              </a:lnSpc>
              <a:buNone/>
            </a:pPr>
            <a:r>
              <a:rPr lang="nb-NO" dirty="0">
                <a:solidFill>
                  <a:schemeClr val="accent1">
                    <a:lumMod val="75000"/>
                  </a:schemeClr>
                </a:solidFill>
              </a:rPr>
              <a:t>For å regne ut antall blokker må vi ta minnestørrelsen og dele på blokkstørrelsen: </a:t>
            </a:r>
          </a:p>
          <a:p>
            <a:pPr marL="0" indent="0">
              <a:lnSpc>
                <a:spcPct val="150000"/>
              </a:lnSpc>
              <a:buNone/>
            </a:pPr>
            <a:r>
              <a:rPr lang="nb-NO" dirty="0">
                <a:solidFill>
                  <a:schemeClr val="accent1">
                    <a:lumMod val="75000"/>
                  </a:schemeClr>
                </a:solidFill>
              </a:rPr>
              <a:t>Gjør om alt til byte og regn ut Husk at G=2^30 (</a:t>
            </a:r>
            <a:r>
              <a:rPr lang="nb-NO" dirty="0" err="1">
                <a:solidFill>
                  <a:schemeClr val="accent1">
                    <a:lumMod val="75000"/>
                  </a:schemeClr>
                </a:solidFill>
              </a:rPr>
              <a:t>ca</a:t>
            </a:r>
            <a:r>
              <a:rPr lang="nb-NO" dirty="0">
                <a:solidFill>
                  <a:schemeClr val="accent1">
                    <a:lumMod val="75000"/>
                  </a:schemeClr>
                </a:solidFill>
              </a:rPr>
              <a:t> en milliard). </a:t>
            </a:r>
          </a:p>
          <a:p>
            <a:pPr marL="0" indent="0">
              <a:lnSpc>
                <a:spcPct val="150000"/>
              </a:lnSpc>
              <a:buNone/>
            </a:pPr>
            <a:r>
              <a:rPr lang="nb-NO" dirty="0">
                <a:solidFill>
                  <a:schemeClr val="accent1">
                    <a:lumMod val="75000"/>
                  </a:schemeClr>
                </a:solidFill>
              </a:rPr>
              <a:t>Vi skal derfor regne ut 1*2^30 / 64 </a:t>
            </a:r>
          </a:p>
          <a:p>
            <a:pPr marL="0" indent="0">
              <a:lnSpc>
                <a:spcPct val="150000"/>
              </a:lnSpc>
              <a:buNone/>
            </a:pPr>
            <a:r>
              <a:rPr lang="nb-NO" dirty="0">
                <a:solidFill>
                  <a:schemeClr val="accent1">
                    <a:lumMod val="75000"/>
                  </a:schemeClr>
                </a:solidFill>
              </a:rPr>
              <a:t>Dette er 16.777.216. </a:t>
            </a:r>
          </a:p>
          <a:p>
            <a:pPr marL="0" indent="0">
              <a:lnSpc>
                <a:spcPct val="150000"/>
              </a:lnSpc>
              <a:buNone/>
            </a:pPr>
            <a:r>
              <a:rPr lang="nb-NO" u="sng" dirty="0">
                <a:solidFill>
                  <a:schemeClr val="accent1">
                    <a:lumMod val="75000"/>
                  </a:schemeClr>
                </a:solidFill>
              </a:rPr>
              <a:t>Primærminnet består dermed av 16.777.216 blokker.</a:t>
            </a:r>
          </a:p>
        </p:txBody>
      </p:sp>
    </p:spTree>
    <p:extLst>
      <p:ext uri="{BB962C8B-B14F-4D97-AF65-F5344CB8AC3E}">
        <p14:creationId xmlns:p14="http://schemas.microsoft.com/office/powerpoint/2010/main" val="221126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4B66-1864-504D-B487-DD3E5BD86BAB}"/>
              </a:ext>
            </a:extLst>
          </p:cNvPr>
          <p:cNvSpPr>
            <a:spLocks noGrp="1"/>
          </p:cNvSpPr>
          <p:nvPr>
            <p:ph type="title"/>
          </p:nvPr>
        </p:nvSpPr>
        <p:spPr>
          <a:xfrm>
            <a:off x="838200" y="963877"/>
            <a:ext cx="3494362" cy="4930246"/>
          </a:xfrm>
        </p:spPr>
        <p:txBody>
          <a:bodyPr>
            <a:normAutofit/>
          </a:bodyPr>
          <a:lstStyle/>
          <a:p>
            <a:pPr algn="r"/>
            <a:r>
              <a:rPr lang="nb-NO" dirty="0">
                <a:solidFill>
                  <a:schemeClr val="accent1">
                    <a:lumMod val="75000"/>
                  </a:schemeClr>
                </a:solidFill>
                <a:latin typeface="Chalkduster" panose="03050602040202020205" pitchFamily="66" charset="77"/>
              </a:rPr>
              <a:t>Hva er en cache?</a:t>
            </a:r>
          </a:p>
        </p:txBody>
      </p:sp>
      <p:sp>
        <p:nvSpPr>
          <p:cNvPr id="22" name="Content Placeholder 2">
            <a:extLst>
              <a:ext uri="{FF2B5EF4-FFF2-40B4-BE49-F238E27FC236}">
                <a16:creationId xmlns:a16="http://schemas.microsoft.com/office/drawing/2014/main" id="{8610409C-1DA4-6546-A4AE-08B23FCCBD82}"/>
              </a:ext>
            </a:extLst>
          </p:cNvPr>
          <p:cNvSpPr>
            <a:spLocks noGrp="1"/>
          </p:cNvSpPr>
          <p:nvPr>
            <p:ph idx="1"/>
          </p:nvPr>
        </p:nvSpPr>
        <p:spPr>
          <a:xfrm>
            <a:off x="4976031" y="963877"/>
            <a:ext cx="6377769" cy="4930246"/>
          </a:xfrm>
        </p:spPr>
        <p:txBody>
          <a:bodyPr anchor="ctr">
            <a:normAutofit/>
          </a:bodyPr>
          <a:lstStyle/>
          <a:p>
            <a:pPr>
              <a:lnSpc>
                <a:spcPct val="150000"/>
              </a:lnSpc>
            </a:pPr>
            <a:r>
              <a:rPr lang="nb-NO" sz="2400" dirty="0"/>
              <a:t>Et minne som har kortere aksesstid enn primærminnet - så kort aksesstid at det holder tritt med </a:t>
            </a:r>
            <a:r>
              <a:rPr lang="nb-NO" sz="2400" dirty="0" err="1"/>
              <a:t>CPUen</a:t>
            </a:r>
            <a:endParaRPr lang="nb-NO" sz="2400" dirty="0"/>
          </a:p>
          <a:p>
            <a:pPr>
              <a:lnSpc>
                <a:spcPct val="150000"/>
              </a:lnSpc>
            </a:pPr>
            <a:r>
              <a:rPr lang="nb-NO" sz="2400" dirty="0"/>
              <a:t>En mekanisme som forsøker å holde den informasjonen som brukes ofte inne i et kjappere minne enn primærminnet.</a:t>
            </a:r>
          </a:p>
          <a:p>
            <a:pPr>
              <a:lnSpc>
                <a:spcPct val="150000"/>
              </a:lnSpc>
            </a:pPr>
            <a:r>
              <a:rPr lang="nb-NO" sz="2400" dirty="0"/>
              <a:t>Eks kjøkkenbenk</a:t>
            </a:r>
          </a:p>
        </p:txBody>
      </p:sp>
      <p:cxnSp>
        <p:nvCxnSpPr>
          <p:cNvPr id="37" name="Straight Connector 36">
            <a:extLst>
              <a:ext uri="{FF2B5EF4-FFF2-40B4-BE49-F238E27FC236}">
                <a16:creationId xmlns:a16="http://schemas.microsoft.com/office/drawing/2014/main" id="{724044CB-CD49-6946-BD5D-635630D08BA5}"/>
              </a:ext>
            </a:extLst>
          </p:cNvPr>
          <p:cNvCxnSpPr/>
          <p:nvPr/>
        </p:nvCxnSpPr>
        <p:spPr>
          <a:xfrm>
            <a:off x="4608576" y="963877"/>
            <a:ext cx="0" cy="493024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1399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C803-3BAD-D746-9EB3-A95A7DB779A4}"/>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Løsning c)</a:t>
            </a:r>
          </a:p>
        </p:txBody>
      </p:sp>
      <p:sp>
        <p:nvSpPr>
          <p:cNvPr id="3" name="Content Placeholder 2">
            <a:extLst>
              <a:ext uri="{FF2B5EF4-FFF2-40B4-BE49-F238E27FC236}">
                <a16:creationId xmlns:a16="http://schemas.microsoft.com/office/drawing/2014/main" id="{3C9587D4-D813-144C-9625-6995550C20B7}"/>
              </a:ext>
            </a:extLst>
          </p:cNvPr>
          <p:cNvSpPr>
            <a:spLocks noGrp="1"/>
          </p:cNvSpPr>
          <p:nvPr>
            <p:ph idx="1"/>
          </p:nvPr>
        </p:nvSpPr>
        <p:spPr>
          <a:xfrm>
            <a:off x="838200" y="1431234"/>
            <a:ext cx="10515600" cy="5247861"/>
          </a:xfrm>
        </p:spPr>
        <p:txBody>
          <a:bodyPr>
            <a:normAutofit fontScale="77500" lnSpcReduction="20000"/>
          </a:bodyPr>
          <a:lstStyle/>
          <a:p>
            <a:pPr marL="0" indent="0">
              <a:lnSpc>
                <a:spcPct val="150000"/>
              </a:lnSpc>
              <a:buNone/>
            </a:pPr>
            <a:r>
              <a:rPr lang="nb-NO" i="1" dirty="0"/>
              <a:t>Hvor mange blokker får plass i L2-cache, og hvor mange blokker får plass i L1-cachen?</a:t>
            </a:r>
          </a:p>
          <a:p>
            <a:pPr marL="0" indent="0">
              <a:lnSpc>
                <a:spcPct val="150000"/>
              </a:lnSpc>
              <a:buNone/>
            </a:pPr>
            <a:r>
              <a:rPr lang="nb-NO" dirty="0"/>
              <a:t>Hver linje i </a:t>
            </a:r>
            <a:r>
              <a:rPr lang="nb-NO" dirty="0" err="1"/>
              <a:t>cachene</a:t>
            </a:r>
            <a:r>
              <a:rPr lang="nb-NO" dirty="0"/>
              <a:t> lagrer en blokk, altså 64 bytes.</a:t>
            </a:r>
          </a:p>
          <a:p>
            <a:pPr marL="0" indent="0">
              <a:lnSpc>
                <a:spcPct val="150000"/>
              </a:lnSpc>
              <a:buNone/>
            </a:pPr>
            <a:r>
              <a:rPr lang="nb-NO" dirty="0">
                <a:solidFill>
                  <a:schemeClr val="bg1"/>
                </a:solidFill>
                <a:highlight>
                  <a:srgbClr val="800080"/>
                </a:highlight>
              </a:rPr>
              <a:t>L2-cache:</a:t>
            </a:r>
          </a:p>
          <a:p>
            <a:pPr marL="0" indent="0">
              <a:lnSpc>
                <a:spcPct val="150000"/>
              </a:lnSpc>
              <a:buNone/>
            </a:pPr>
            <a:r>
              <a:rPr lang="nb-NO" dirty="0"/>
              <a:t> L2-cachen er 1 MB = 1024 KB. så antall blokker som kan lagres er 1024 KB / 64 B, som er 16 K. Cachen består altså av 16 K linjer. Vi husker at 1 K = 1024. L2-cachen består derfor av 16x1024 linjer, som er: 16.384 linjer. </a:t>
            </a:r>
          </a:p>
          <a:p>
            <a:pPr marL="0" indent="0">
              <a:lnSpc>
                <a:spcPct val="150000"/>
              </a:lnSpc>
              <a:buNone/>
            </a:pPr>
            <a:r>
              <a:rPr lang="nb-NO" dirty="0">
                <a:solidFill>
                  <a:schemeClr val="bg1"/>
                </a:solidFill>
                <a:highlight>
                  <a:srgbClr val="800080"/>
                </a:highlight>
              </a:rPr>
              <a:t>L1-cache: </a:t>
            </a:r>
          </a:p>
          <a:p>
            <a:pPr marL="0" indent="0">
              <a:lnSpc>
                <a:spcPct val="150000"/>
              </a:lnSpc>
              <a:buNone/>
            </a:pPr>
            <a:r>
              <a:rPr lang="nb-NO" dirty="0"/>
              <a:t>L1-cachen er 16 KB, så antall blokker er 16 KB / 64 B. Vi husker at KB = 1024 B Da blir: 16KB / 64B = 16*1024/64 = 256 L1-cachen består av 256 linjer.</a:t>
            </a:r>
          </a:p>
          <a:p>
            <a:endParaRPr lang="nb-NO" dirty="0"/>
          </a:p>
        </p:txBody>
      </p:sp>
    </p:spTree>
    <p:extLst>
      <p:ext uri="{BB962C8B-B14F-4D97-AF65-F5344CB8AC3E}">
        <p14:creationId xmlns:p14="http://schemas.microsoft.com/office/powerpoint/2010/main" val="3856379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C208-6BA7-1441-A403-0822AEAEE362}"/>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Oppgave:</a:t>
            </a:r>
          </a:p>
        </p:txBody>
      </p:sp>
      <p:sp>
        <p:nvSpPr>
          <p:cNvPr id="3" name="Content Placeholder 2">
            <a:extLst>
              <a:ext uri="{FF2B5EF4-FFF2-40B4-BE49-F238E27FC236}">
                <a16:creationId xmlns:a16="http://schemas.microsoft.com/office/drawing/2014/main" id="{C25EC82B-D9FE-F54A-9725-5D05D7E2B57C}"/>
              </a:ext>
            </a:extLst>
          </p:cNvPr>
          <p:cNvSpPr>
            <a:spLocks noGrp="1"/>
          </p:cNvSpPr>
          <p:nvPr>
            <p:ph idx="1"/>
          </p:nvPr>
        </p:nvSpPr>
        <p:spPr/>
        <p:txBody>
          <a:bodyPr/>
          <a:lstStyle/>
          <a:p>
            <a:pPr>
              <a:lnSpc>
                <a:spcPct val="150000"/>
              </a:lnSpc>
            </a:pPr>
            <a:r>
              <a:rPr lang="nb-NO" dirty="0"/>
              <a:t>Et primærlager består av dynamisk RAM med aksesstid på 80 </a:t>
            </a:r>
            <a:r>
              <a:rPr lang="nb-NO" dirty="0" err="1"/>
              <a:t>ns</a:t>
            </a:r>
            <a:r>
              <a:rPr lang="nb-NO" dirty="0"/>
              <a:t>, og cache består av statisk RAM med aksesstid på 10ns. Hva er effektiv aksesstid hvis treffraten er 90%? </a:t>
            </a:r>
          </a:p>
          <a:p>
            <a:endParaRPr lang="nb-NO" dirty="0"/>
          </a:p>
        </p:txBody>
      </p:sp>
    </p:spTree>
    <p:extLst>
      <p:ext uri="{BB962C8B-B14F-4D97-AF65-F5344CB8AC3E}">
        <p14:creationId xmlns:p14="http://schemas.microsoft.com/office/powerpoint/2010/main" val="3392462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E2B6-D16F-7B46-8F4C-1AA7F86AB822}"/>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Løsning</a:t>
            </a:r>
          </a:p>
        </p:txBody>
      </p:sp>
      <p:sp>
        <p:nvSpPr>
          <p:cNvPr id="3" name="Content Placeholder 2">
            <a:extLst>
              <a:ext uri="{FF2B5EF4-FFF2-40B4-BE49-F238E27FC236}">
                <a16:creationId xmlns:a16="http://schemas.microsoft.com/office/drawing/2014/main" id="{2B6716E6-496B-2E4C-90C2-A241861F53EB}"/>
              </a:ext>
            </a:extLst>
          </p:cNvPr>
          <p:cNvSpPr>
            <a:spLocks noGrp="1"/>
          </p:cNvSpPr>
          <p:nvPr>
            <p:ph idx="1"/>
          </p:nvPr>
        </p:nvSpPr>
        <p:spPr/>
        <p:txBody>
          <a:bodyPr>
            <a:normAutofit fontScale="62500" lnSpcReduction="20000"/>
          </a:bodyPr>
          <a:lstStyle/>
          <a:p>
            <a:pPr>
              <a:lnSpc>
                <a:spcPct val="150000"/>
              </a:lnSpc>
            </a:pPr>
            <a:r>
              <a:rPr lang="nb-NO" dirty="0"/>
              <a:t>Et primærlager består av dynamisk RAM med aksesstid på 80 </a:t>
            </a:r>
            <a:r>
              <a:rPr lang="nb-NO" dirty="0" err="1"/>
              <a:t>ns</a:t>
            </a:r>
            <a:r>
              <a:rPr lang="nb-NO" dirty="0"/>
              <a:t>, og cache består av statisk RAM med aksesstid på 10ns. Hva er effektiv aksesstid hvis treffraten er 90%? </a:t>
            </a:r>
          </a:p>
          <a:p>
            <a:pPr marL="0" indent="0">
              <a:lnSpc>
                <a:spcPct val="170000"/>
              </a:lnSpc>
              <a:buNone/>
            </a:pPr>
            <a:r>
              <a:rPr lang="nb-NO" dirty="0">
                <a:solidFill>
                  <a:schemeClr val="accent1">
                    <a:lumMod val="75000"/>
                  </a:schemeClr>
                </a:solidFill>
              </a:rPr>
              <a:t>T</a:t>
            </a:r>
            <a:r>
              <a:rPr lang="nb-NO" baseline="-25000" dirty="0">
                <a:solidFill>
                  <a:schemeClr val="accent1">
                    <a:lumMod val="75000"/>
                  </a:schemeClr>
                </a:solidFill>
              </a:rPr>
              <a:t>e</a:t>
            </a:r>
            <a:r>
              <a:rPr lang="nb-NO" dirty="0">
                <a:solidFill>
                  <a:schemeClr val="accent1">
                    <a:lumMod val="75000"/>
                  </a:schemeClr>
                </a:solidFill>
              </a:rPr>
              <a:t> = T</a:t>
            </a:r>
            <a:r>
              <a:rPr lang="nb-NO" baseline="-25000" dirty="0">
                <a:solidFill>
                  <a:schemeClr val="accent1">
                    <a:lumMod val="75000"/>
                  </a:schemeClr>
                </a:solidFill>
              </a:rPr>
              <a:t>c </a:t>
            </a:r>
            <a:r>
              <a:rPr lang="nb-NO" dirty="0">
                <a:solidFill>
                  <a:schemeClr val="accent1">
                    <a:lumMod val="75000"/>
                  </a:schemeClr>
                </a:solidFill>
              </a:rPr>
              <a:t>+ (1-H)*</a:t>
            </a:r>
            <a:r>
              <a:rPr lang="nb-NO" dirty="0" err="1">
                <a:solidFill>
                  <a:schemeClr val="accent1">
                    <a:lumMod val="75000"/>
                  </a:schemeClr>
                </a:solidFill>
              </a:rPr>
              <a:t>T</a:t>
            </a:r>
            <a:r>
              <a:rPr lang="nb-NO" baseline="-25000" dirty="0" err="1">
                <a:solidFill>
                  <a:schemeClr val="accent1">
                    <a:lumMod val="75000"/>
                  </a:schemeClr>
                </a:solidFill>
              </a:rPr>
              <a:t>p</a:t>
            </a:r>
            <a:endParaRPr lang="nb-NO" baseline="-25000" dirty="0">
              <a:solidFill>
                <a:schemeClr val="accent1">
                  <a:lumMod val="75000"/>
                </a:schemeClr>
              </a:solidFill>
            </a:endParaRPr>
          </a:p>
          <a:p>
            <a:pPr marL="0" indent="0">
              <a:lnSpc>
                <a:spcPct val="170000"/>
              </a:lnSpc>
              <a:buNone/>
            </a:pPr>
            <a:r>
              <a:rPr lang="nb-NO" dirty="0">
                <a:solidFill>
                  <a:schemeClr val="accent1">
                    <a:lumMod val="75000"/>
                  </a:schemeClr>
                </a:solidFill>
              </a:rPr>
              <a:t>T</a:t>
            </a:r>
            <a:r>
              <a:rPr lang="nb-NO" baseline="-25000" dirty="0">
                <a:solidFill>
                  <a:schemeClr val="accent1">
                    <a:lumMod val="75000"/>
                  </a:schemeClr>
                </a:solidFill>
              </a:rPr>
              <a:t>e</a:t>
            </a:r>
            <a:r>
              <a:rPr lang="nb-NO" dirty="0">
                <a:solidFill>
                  <a:schemeClr val="accent1">
                    <a:lumMod val="75000"/>
                  </a:schemeClr>
                </a:solidFill>
              </a:rPr>
              <a:t> = 10ns + (1-0.9)*80ns</a:t>
            </a:r>
          </a:p>
          <a:p>
            <a:pPr marL="0" indent="0">
              <a:lnSpc>
                <a:spcPct val="170000"/>
              </a:lnSpc>
              <a:buNone/>
            </a:pPr>
            <a:r>
              <a:rPr lang="nb-NO" dirty="0">
                <a:solidFill>
                  <a:schemeClr val="accent1">
                    <a:lumMod val="75000"/>
                  </a:schemeClr>
                </a:solidFill>
              </a:rPr>
              <a:t>T</a:t>
            </a:r>
            <a:r>
              <a:rPr lang="nb-NO" baseline="-25000" dirty="0">
                <a:solidFill>
                  <a:schemeClr val="accent1">
                    <a:lumMod val="75000"/>
                  </a:schemeClr>
                </a:solidFill>
              </a:rPr>
              <a:t>e</a:t>
            </a:r>
            <a:r>
              <a:rPr lang="nb-NO" dirty="0">
                <a:solidFill>
                  <a:schemeClr val="accent1">
                    <a:lumMod val="75000"/>
                  </a:schemeClr>
                </a:solidFill>
              </a:rPr>
              <a:t> = 10ns + (0.1)*80ns</a:t>
            </a:r>
          </a:p>
          <a:p>
            <a:pPr marL="0" indent="0">
              <a:lnSpc>
                <a:spcPct val="170000"/>
              </a:lnSpc>
              <a:buNone/>
            </a:pPr>
            <a:r>
              <a:rPr lang="nb-NO" dirty="0">
                <a:solidFill>
                  <a:schemeClr val="accent1">
                    <a:lumMod val="75000"/>
                  </a:schemeClr>
                </a:solidFill>
              </a:rPr>
              <a:t>T</a:t>
            </a:r>
            <a:r>
              <a:rPr lang="nb-NO" baseline="-25000" dirty="0">
                <a:solidFill>
                  <a:schemeClr val="accent1">
                    <a:lumMod val="75000"/>
                  </a:schemeClr>
                </a:solidFill>
              </a:rPr>
              <a:t>e</a:t>
            </a:r>
            <a:r>
              <a:rPr lang="nb-NO" dirty="0">
                <a:solidFill>
                  <a:schemeClr val="accent1">
                    <a:lumMod val="75000"/>
                  </a:schemeClr>
                </a:solidFill>
              </a:rPr>
              <a:t> = 10ns + 8ns </a:t>
            </a:r>
          </a:p>
          <a:p>
            <a:pPr marL="0" indent="0">
              <a:lnSpc>
                <a:spcPct val="170000"/>
              </a:lnSpc>
              <a:buNone/>
            </a:pPr>
            <a:r>
              <a:rPr lang="nb-NO" u="sng" dirty="0">
                <a:solidFill>
                  <a:schemeClr val="accent1">
                    <a:lumMod val="75000"/>
                  </a:schemeClr>
                </a:solidFill>
              </a:rPr>
              <a:t>T</a:t>
            </a:r>
            <a:r>
              <a:rPr lang="nb-NO" u="sng" baseline="-25000" dirty="0">
                <a:solidFill>
                  <a:schemeClr val="accent1">
                    <a:lumMod val="75000"/>
                  </a:schemeClr>
                </a:solidFill>
              </a:rPr>
              <a:t>e</a:t>
            </a:r>
            <a:r>
              <a:rPr lang="nb-NO" u="sng" dirty="0">
                <a:solidFill>
                  <a:schemeClr val="accent1">
                    <a:lumMod val="75000"/>
                  </a:schemeClr>
                </a:solidFill>
              </a:rPr>
              <a:t> = 18ns </a:t>
            </a:r>
            <a:r>
              <a:rPr lang="nb-NO" dirty="0">
                <a:solidFill>
                  <a:schemeClr val="accent1">
                    <a:lumMod val="75000"/>
                  </a:schemeClr>
                </a:solidFill>
              </a:rPr>
              <a:t> </a:t>
            </a:r>
          </a:p>
          <a:p>
            <a:pPr marL="0" indent="0">
              <a:lnSpc>
                <a:spcPct val="170000"/>
              </a:lnSpc>
              <a:buNone/>
            </a:pPr>
            <a:r>
              <a:rPr lang="nb-NO" dirty="0">
                <a:solidFill>
                  <a:schemeClr val="accent1">
                    <a:lumMod val="75000"/>
                  </a:schemeClr>
                </a:solidFill>
              </a:rPr>
              <a:t>Effektive aksesstid vil da være 18ns som er ca. 4 ganger større enn aksesstiden til primærminnet.</a:t>
            </a:r>
            <a:endParaRPr lang="nb-NO" u="sng" baseline="-25000" dirty="0">
              <a:solidFill>
                <a:schemeClr val="accent1">
                  <a:lumMod val="75000"/>
                </a:schemeClr>
              </a:solidFill>
            </a:endParaRPr>
          </a:p>
          <a:p>
            <a:pPr marL="0" indent="0">
              <a:buNone/>
            </a:pPr>
            <a:endParaRPr lang="nb-NO" baseline="-25000" dirty="0">
              <a:solidFill>
                <a:schemeClr val="accent1">
                  <a:lumMod val="75000"/>
                </a:schemeClr>
              </a:solidFill>
            </a:endParaRPr>
          </a:p>
          <a:p>
            <a:pPr marL="0" indent="0">
              <a:buNone/>
            </a:pPr>
            <a:endParaRPr lang="nb-NO" baseline="-25000" dirty="0">
              <a:solidFill>
                <a:schemeClr val="accent6"/>
              </a:solidFill>
            </a:endParaRPr>
          </a:p>
          <a:p>
            <a:pPr marL="0" indent="0">
              <a:buNone/>
            </a:pPr>
            <a:endParaRPr lang="nb-NO" dirty="0">
              <a:solidFill>
                <a:schemeClr val="accent6"/>
              </a:solidFill>
            </a:endParaRPr>
          </a:p>
        </p:txBody>
      </p:sp>
    </p:spTree>
    <p:extLst>
      <p:ext uri="{BB962C8B-B14F-4D97-AF65-F5344CB8AC3E}">
        <p14:creationId xmlns:p14="http://schemas.microsoft.com/office/powerpoint/2010/main" val="277251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02CB-C1C2-D545-B7F6-D9A32B44E9CA}"/>
              </a:ext>
            </a:extLst>
          </p:cNvPr>
          <p:cNvSpPr>
            <a:spLocks noGrp="1"/>
          </p:cNvSpPr>
          <p:nvPr>
            <p:ph type="title"/>
          </p:nvPr>
        </p:nvSpPr>
        <p:spPr>
          <a:xfrm>
            <a:off x="838200" y="963877"/>
            <a:ext cx="3494362" cy="4930246"/>
          </a:xfrm>
        </p:spPr>
        <p:txBody>
          <a:bodyPr>
            <a:normAutofit/>
          </a:bodyPr>
          <a:lstStyle/>
          <a:p>
            <a:pPr algn="r"/>
            <a:r>
              <a:rPr lang="nb-NO" dirty="0">
                <a:solidFill>
                  <a:schemeClr val="accent1">
                    <a:lumMod val="75000"/>
                  </a:schemeClr>
                </a:solidFill>
                <a:latin typeface="Chalkduster" panose="03050602040202020205" pitchFamily="66" charset="77"/>
              </a:rPr>
              <a:t>Hvorfor bruker vi en cache?</a:t>
            </a:r>
          </a:p>
        </p:txBody>
      </p:sp>
      <p:sp>
        <p:nvSpPr>
          <p:cNvPr id="3" name="Content Placeholder 2">
            <a:extLst>
              <a:ext uri="{FF2B5EF4-FFF2-40B4-BE49-F238E27FC236}">
                <a16:creationId xmlns:a16="http://schemas.microsoft.com/office/drawing/2014/main" id="{FFD01208-B482-9144-A849-EEC35C0B7C88}"/>
              </a:ext>
            </a:extLst>
          </p:cNvPr>
          <p:cNvSpPr>
            <a:spLocks noGrp="1"/>
          </p:cNvSpPr>
          <p:nvPr>
            <p:ph idx="1"/>
          </p:nvPr>
        </p:nvSpPr>
        <p:spPr>
          <a:xfrm>
            <a:off x="4976031" y="963877"/>
            <a:ext cx="6377769" cy="4930246"/>
          </a:xfrm>
        </p:spPr>
        <p:txBody>
          <a:bodyPr anchor="ctr">
            <a:normAutofit fontScale="85000" lnSpcReduction="10000"/>
          </a:bodyPr>
          <a:lstStyle/>
          <a:p>
            <a:pPr>
              <a:lnSpc>
                <a:spcPct val="150000"/>
              </a:lnSpc>
            </a:pPr>
            <a:r>
              <a:rPr lang="nb-NO" sz="2400" dirty="0"/>
              <a:t>Slik at CPU-en kan hente data/instruksjoner uten å måtte være avhengig av aksesstiden til primærminnet. </a:t>
            </a:r>
          </a:p>
          <a:p>
            <a:pPr lvl="1">
              <a:lnSpc>
                <a:spcPct val="150000"/>
              </a:lnSpc>
            </a:pPr>
            <a:r>
              <a:rPr lang="nb-NO" dirty="0"/>
              <a:t>CPU-en er så kjapp at primærminnet basert på DRAM ikke greier å levere instruksjoner og data med tilstrekkelig hastighet. </a:t>
            </a:r>
          </a:p>
          <a:p>
            <a:pPr lvl="1">
              <a:lnSpc>
                <a:spcPct val="150000"/>
              </a:lnSpc>
            </a:pPr>
            <a:r>
              <a:rPr lang="nb-NO" dirty="0"/>
              <a:t>Med en cache slipper CPU-en å gå ut i primærminnet for å hente data/instruksjoner for hver gang, siden </a:t>
            </a:r>
            <a:r>
              <a:rPr lang="nb-NO" dirty="0" err="1"/>
              <a:t>cachen</a:t>
            </a:r>
            <a:r>
              <a:rPr lang="nb-NO" dirty="0"/>
              <a:t> lagrer flere blokker med data/instruksjoner ved hjelp av prinsippet om lokalitet.</a:t>
            </a:r>
          </a:p>
        </p:txBody>
      </p:sp>
      <p:cxnSp>
        <p:nvCxnSpPr>
          <p:cNvPr id="5" name="Straight Connector 4">
            <a:extLst>
              <a:ext uri="{FF2B5EF4-FFF2-40B4-BE49-F238E27FC236}">
                <a16:creationId xmlns:a16="http://schemas.microsoft.com/office/drawing/2014/main" id="{CB7161E1-F49A-D14A-B2D0-F79569824801}"/>
              </a:ext>
            </a:extLst>
          </p:cNvPr>
          <p:cNvCxnSpPr/>
          <p:nvPr/>
        </p:nvCxnSpPr>
        <p:spPr>
          <a:xfrm>
            <a:off x="4608576" y="963877"/>
            <a:ext cx="0" cy="493024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0849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A95BA20-95B8-1F48-8734-8A641C1F782B}"/>
              </a:ext>
            </a:extLst>
          </p:cNvPr>
          <p:cNvPicPr>
            <a:picLocks noGrp="1" noChangeAspect="1"/>
          </p:cNvPicPr>
          <p:nvPr>
            <p:ph idx="1"/>
          </p:nvPr>
        </p:nvPicPr>
        <p:blipFill>
          <a:blip r:embed="rId3"/>
          <a:stretch>
            <a:fillRect/>
          </a:stretch>
        </p:blipFill>
        <p:spPr>
          <a:xfrm flipH="1">
            <a:off x="7816299" y="55406"/>
            <a:ext cx="4193484" cy="2322545"/>
          </a:xfrm>
          <a:prstGeom prst="rect">
            <a:avLst/>
          </a:prstGeom>
        </p:spPr>
      </p:pic>
      <p:sp>
        <p:nvSpPr>
          <p:cNvPr id="2" name="Title 1">
            <a:extLst>
              <a:ext uri="{FF2B5EF4-FFF2-40B4-BE49-F238E27FC236}">
                <a16:creationId xmlns:a16="http://schemas.microsoft.com/office/drawing/2014/main" id="{BA40A1CC-3C72-6D40-A678-31B8D72B2900}"/>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FAST AF</a:t>
            </a:r>
          </a:p>
        </p:txBody>
      </p:sp>
      <p:sp>
        <p:nvSpPr>
          <p:cNvPr id="3" name="Content Placeholder 2">
            <a:extLst>
              <a:ext uri="{FF2B5EF4-FFF2-40B4-BE49-F238E27FC236}">
                <a16:creationId xmlns:a16="http://schemas.microsoft.com/office/drawing/2014/main" id="{ACC2B0C2-D777-1542-9B0C-69B2771B7F86}"/>
              </a:ext>
            </a:extLst>
          </p:cNvPr>
          <p:cNvSpPr>
            <a:spLocks noGrp="1"/>
          </p:cNvSpPr>
          <p:nvPr>
            <p:ph idx="1"/>
          </p:nvPr>
        </p:nvSpPr>
        <p:spPr/>
        <p:txBody>
          <a:bodyPr>
            <a:normAutofit fontScale="77500" lnSpcReduction="20000"/>
          </a:bodyPr>
          <a:lstStyle/>
          <a:p>
            <a:pPr>
              <a:lnSpc>
                <a:spcPct val="160000"/>
              </a:lnSpc>
            </a:pPr>
            <a:r>
              <a:rPr lang="nb-NO" dirty="0"/>
              <a:t>Gevinsten med cache varierer:</a:t>
            </a:r>
          </a:p>
          <a:p>
            <a:pPr>
              <a:lnSpc>
                <a:spcPct val="160000"/>
              </a:lnSpc>
            </a:pPr>
            <a:r>
              <a:rPr lang="nb-NO" dirty="0"/>
              <a:t>Avhenger av hva slags type program som kjøres og hva slags oppgave datamaskinen brukes til. </a:t>
            </a:r>
          </a:p>
          <a:p>
            <a:pPr lvl="1">
              <a:lnSpc>
                <a:spcPct val="160000"/>
              </a:lnSpc>
            </a:pPr>
            <a:r>
              <a:rPr lang="nb-NO" dirty="0"/>
              <a:t>Hvis det brukes langsom RAM til primærminnet vil cache gi større gevinst enn når det brukes hurtig RAM. </a:t>
            </a:r>
          </a:p>
          <a:p>
            <a:pPr>
              <a:lnSpc>
                <a:spcPct val="160000"/>
              </a:lnSpc>
            </a:pPr>
            <a:r>
              <a:rPr lang="nb-NO" dirty="0"/>
              <a:t>Mye venting på I/O - som skjermfunksjoner gir mindre forbedring ved bruk av cache. </a:t>
            </a:r>
          </a:p>
          <a:p>
            <a:pPr>
              <a:lnSpc>
                <a:spcPct val="160000"/>
              </a:lnSpc>
            </a:pPr>
            <a:r>
              <a:rPr lang="nb-NO" dirty="0"/>
              <a:t>Helt tilfeldig data-aksess gir mindre forbedring ved bruk av cache. . </a:t>
            </a:r>
          </a:p>
          <a:p>
            <a:pPr>
              <a:lnSpc>
                <a:spcPct val="160000"/>
              </a:lnSpc>
            </a:pPr>
            <a:r>
              <a:rPr lang="nb-NO" dirty="0"/>
              <a:t>Svært tette løkker og/eller små datasett gir større forbedring ved bruk av cache. . </a:t>
            </a:r>
          </a:p>
        </p:txBody>
      </p:sp>
    </p:spTree>
    <p:extLst>
      <p:ext uri="{BB962C8B-B14F-4D97-AF65-F5344CB8AC3E}">
        <p14:creationId xmlns:p14="http://schemas.microsoft.com/office/powerpoint/2010/main" val="321856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67A4-DDE8-C14D-92F3-045724631D4E}"/>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Hvordan fungerer </a:t>
            </a:r>
            <a:r>
              <a:rPr lang="nb-NO" dirty="0" err="1">
                <a:solidFill>
                  <a:schemeClr val="accent1">
                    <a:lumMod val="75000"/>
                  </a:schemeClr>
                </a:solidFill>
                <a:latin typeface="Chalkduster" panose="03050602040202020205" pitchFamily="66" charset="77"/>
              </a:rPr>
              <a:t>cachen</a:t>
            </a:r>
            <a:r>
              <a:rPr lang="nb-NO" dirty="0">
                <a:solidFill>
                  <a:schemeClr val="accent1">
                    <a:lumMod val="75000"/>
                  </a:schemeClr>
                </a:solidFill>
                <a:latin typeface="Chalkduster" panose="03050602040202020205" pitchFamily="66" charset="77"/>
              </a:rPr>
              <a:t>?</a:t>
            </a:r>
          </a:p>
        </p:txBody>
      </p:sp>
      <p:pic>
        <p:nvPicPr>
          <p:cNvPr id="5" name="Content Placeholder 4">
            <a:extLst>
              <a:ext uri="{FF2B5EF4-FFF2-40B4-BE49-F238E27FC236}">
                <a16:creationId xmlns:a16="http://schemas.microsoft.com/office/drawing/2014/main" id="{CC1D8DCC-B072-FA48-B526-FF2AB5E67456}"/>
              </a:ext>
            </a:extLst>
          </p:cNvPr>
          <p:cNvPicPr>
            <a:picLocks noGrp="1" noChangeAspect="1"/>
          </p:cNvPicPr>
          <p:nvPr>
            <p:ph idx="1"/>
          </p:nvPr>
        </p:nvPicPr>
        <p:blipFill>
          <a:blip r:embed="rId2"/>
          <a:stretch>
            <a:fillRect/>
          </a:stretch>
        </p:blipFill>
        <p:spPr>
          <a:xfrm>
            <a:off x="604157" y="1497241"/>
            <a:ext cx="10515600" cy="4794678"/>
          </a:xfrm>
        </p:spPr>
      </p:pic>
      <p:pic>
        <p:nvPicPr>
          <p:cNvPr id="7" name="Picture 6">
            <a:extLst>
              <a:ext uri="{FF2B5EF4-FFF2-40B4-BE49-F238E27FC236}">
                <a16:creationId xmlns:a16="http://schemas.microsoft.com/office/drawing/2014/main" id="{7D3050C9-1A65-2A44-BA90-7713675C3CF0}"/>
              </a:ext>
            </a:extLst>
          </p:cNvPr>
          <p:cNvPicPr>
            <a:picLocks noChangeAspect="1"/>
          </p:cNvPicPr>
          <p:nvPr/>
        </p:nvPicPr>
        <p:blipFill>
          <a:blip r:embed="rId3"/>
          <a:stretch>
            <a:fillRect/>
          </a:stretch>
        </p:blipFill>
        <p:spPr>
          <a:xfrm>
            <a:off x="1072243" y="1497241"/>
            <a:ext cx="8979807" cy="4324145"/>
          </a:xfrm>
          <a:prstGeom prst="rect">
            <a:avLst/>
          </a:prstGeom>
        </p:spPr>
      </p:pic>
    </p:spTree>
    <p:extLst>
      <p:ext uri="{BB962C8B-B14F-4D97-AF65-F5344CB8AC3E}">
        <p14:creationId xmlns:p14="http://schemas.microsoft.com/office/powerpoint/2010/main" val="161578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18AB-AED4-924F-814D-CE0BD60AEE32}"/>
              </a:ext>
            </a:extLst>
          </p:cNvPr>
          <p:cNvSpPr>
            <a:spLocks noGrp="1"/>
          </p:cNvSpPr>
          <p:nvPr>
            <p:ph type="title"/>
          </p:nvPr>
        </p:nvSpPr>
        <p:spPr/>
        <p:txBody>
          <a:bodyPr/>
          <a:lstStyle/>
          <a:p>
            <a:r>
              <a:rPr lang="nb-NO" dirty="0" err="1">
                <a:solidFill>
                  <a:schemeClr val="accent1">
                    <a:lumMod val="75000"/>
                  </a:schemeClr>
                </a:solidFill>
                <a:latin typeface="Chalkduster" panose="03050602040202020205" pitchFamily="66" charset="77"/>
              </a:rPr>
              <a:t>Mapping</a:t>
            </a:r>
            <a:r>
              <a:rPr lang="nb-NO" dirty="0">
                <a:solidFill>
                  <a:schemeClr val="accent1">
                    <a:lumMod val="75000"/>
                  </a:schemeClr>
                </a:solidFill>
                <a:latin typeface="Chalkduster" panose="03050602040202020205" pitchFamily="66" charset="77"/>
              </a:rPr>
              <a:t>-funksjoner</a:t>
            </a:r>
          </a:p>
        </p:txBody>
      </p:sp>
      <p:sp>
        <p:nvSpPr>
          <p:cNvPr id="3" name="Content Placeholder 2">
            <a:extLst>
              <a:ext uri="{FF2B5EF4-FFF2-40B4-BE49-F238E27FC236}">
                <a16:creationId xmlns:a16="http://schemas.microsoft.com/office/drawing/2014/main" id="{4441F993-3CE9-D147-9DB7-7E8EE0266825}"/>
              </a:ext>
            </a:extLst>
          </p:cNvPr>
          <p:cNvSpPr>
            <a:spLocks noGrp="1"/>
          </p:cNvSpPr>
          <p:nvPr>
            <p:ph idx="1"/>
          </p:nvPr>
        </p:nvSpPr>
        <p:spPr>
          <a:xfrm>
            <a:off x="467139" y="1441174"/>
            <a:ext cx="10886661" cy="4735789"/>
          </a:xfrm>
        </p:spPr>
        <p:txBody>
          <a:bodyPr>
            <a:normAutofit/>
          </a:bodyPr>
          <a:lstStyle/>
          <a:p>
            <a:pPr>
              <a:lnSpc>
                <a:spcPct val="150000"/>
              </a:lnSpc>
            </a:pPr>
            <a:endParaRPr lang="nb-NO" dirty="0"/>
          </a:p>
          <a:p>
            <a:pPr>
              <a:lnSpc>
                <a:spcPct val="150000"/>
              </a:lnSpc>
              <a:buClr>
                <a:schemeClr val="accent1">
                  <a:lumMod val="75000"/>
                </a:schemeClr>
              </a:buClr>
            </a:pPr>
            <a:r>
              <a:rPr lang="nb-NO" dirty="0"/>
              <a:t>Full-assosiativ cache</a:t>
            </a:r>
          </a:p>
          <a:p>
            <a:pPr>
              <a:lnSpc>
                <a:spcPct val="150000"/>
              </a:lnSpc>
              <a:buClr>
                <a:schemeClr val="accent1">
                  <a:lumMod val="75000"/>
                </a:schemeClr>
              </a:buClr>
            </a:pPr>
            <a:r>
              <a:rPr lang="nb-NO" dirty="0"/>
              <a:t>Ikke-assosiativ cache</a:t>
            </a:r>
          </a:p>
          <a:p>
            <a:pPr>
              <a:lnSpc>
                <a:spcPct val="150000"/>
              </a:lnSpc>
              <a:buClr>
                <a:schemeClr val="accent1">
                  <a:lumMod val="75000"/>
                </a:schemeClr>
              </a:buClr>
            </a:pPr>
            <a:r>
              <a:rPr lang="nb-NO" dirty="0"/>
              <a:t>Sett-assosiativ cache</a:t>
            </a:r>
          </a:p>
        </p:txBody>
      </p:sp>
    </p:spTree>
    <p:extLst>
      <p:ext uri="{BB962C8B-B14F-4D97-AF65-F5344CB8AC3E}">
        <p14:creationId xmlns:p14="http://schemas.microsoft.com/office/powerpoint/2010/main" val="4243159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786B-81A3-CE45-8833-5E771C392E00}"/>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Full-assosiativ cache:</a:t>
            </a:r>
          </a:p>
        </p:txBody>
      </p:sp>
      <p:sp>
        <p:nvSpPr>
          <p:cNvPr id="3" name="Content Placeholder 2">
            <a:extLst>
              <a:ext uri="{FF2B5EF4-FFF2-40B4-BE49-F238E27FC236}">
                <a16:creationId xmlns:a16="http://schemas.microsoft.com/office/drawing/2014/main" id="{8276C4B9-6792-144A-8C1B-0003A3958BB1}"/>
              </a:ext>
            </a:extLst>
          </p:cNvPr>
          <p:cNvSpPr>
            <a:spLocks noGrp="1"/>
          </p:cNvSpPr>
          <p:nvPr>
            <p:ph idx="1"/>
          </p:nvPr>
        </p:nvSpPr>
        <p:spPr/>
        <p:txBody>
          <a:bodyPr/>
          <a:lstStyle/>
          <a:p>
            <a:pPr>
              <a:lnSpc>
                <a:spcPct val="150000"/>
              </a:lnSpc>
            </a:pPr>
            <a:r>
              <a:rPr lang="nb-NO" dirty="0"/>
              <a:t>Full-assosiativ cache:</a:t>
            </a:r>
          </a:p>
          <a:p>
            <a:pPr lvl="1">
              <a:lnSpc>
                <a:spcPct val="150000"/>
              </a:lnSpc>
            </a:pPr>
            <a:r>
              <a:rPr lang="nb-NO" dirty="0"/>
              <a:t>En blokk kan legges i en hvilken som helst linje. </a:t>
            </a:r>
          </a:p>
          <a:p>
            <a:pPr lvl="1">
              <a:lnSpc>
                <a:spcPct val="150000"/>
              </a:lnSpc>
            </a:pPr>
            <a:r>
              <a:rPr lang="nb-NO" dirty="0"/>
              <a:t>Ulemper med dette: </a:t>
            </a:r>
          </a:p>
          <a:p>
            <a:pPr lvl="2">
              <a:lnSpc>
                <a:spcPct val="150000"/>
              </a:lnSpc>
            </a:pPr>
            <a:r>
              <a:rPr lang="nb-NO" dirty="0"/>
              <a:t>Når CPU skal hente data, må den sjekke hver eneste tag i </a:t>
            </a:r>
            <a:r>
              <a:rPr lang="nb-NO" dirty="0" err="1"/>
              <a:t>cachen</a:t>
            </a:r>
            <a:r>
              <a:rPr lang="nb-NO" dirty="0"/>
              <a:t>.  Dette tar tid noe som gjør at aksesstiden øker og dette motvirker jo </a:t>
            </a:r>
            <a:r>
              <a:rPr lang="nb-NO" dirty="0" err="1"/>
              <a:t>hensiktet</a:t>
            </a:r>
            <a:r>
              <a:rPr lang="nb-NO" dirty="0"/>
              <a:t> med en cache.</a:t>
            </a:r>
          </a:p>
          <a:p>
            <a:pPr lvl="2">
              <a:lnSpc>
                <a:spcPct val="150000"/>
              </a:lnSpc>
            </a:pPr>
            <a:r>
              <a:rPr lang="nb-NO" dirty="0"/>
              <a:t>Krever komplisert elektronikk.</a:t>
            </a:r>
          </a:p>
          <a:p>
            <a:pPr lvl="2">
              <a:lnSpc>
                <a:spcPct val="150000"/>
              </a:lnSpc>
            </a:pPr>
            <a:r>
              <a:rPr lang="nb-NO" dirty="0"/>
              <a:t>Brukes ikke i praksis </a:t>
            </a:r>
          </a:p>
          <a:p>
            <a:endParaRPr lang="nb-NO" dirty="0"/>
          </a:p>
        </p:txBody>
      </p:sp>
    </p:spTree>
    <p:extLst>
      <p:ext uri="{BB962C8B-B14F-4D97-AF65-F5344CB8AC3E}">
        <p14:creationId xmlns:p14="http://schemas.microsoft.com/office/powerpoint/2010/main" val="73905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2135-07F4-D740-A1C0-FEAD73C8FF63}"/>
              </a:ext>
            </a:extLst>
          </p:cNvPr>
          <p:cNvSpPr>
            <a:spLocks noGrp="1"/>
          </p:cNvSpPr>
          <p:nvPr>
            <p:ph type="title"/>
          </p:nvPr>
        </p:nvSpPr>
        <p:spPr/>
        <p:txBody>
          <a:bodyPr/>
          <a:lstStyle/>
          <a:p>
            <a:r>
              <a:rPr lang="nb-NO" dirty="0">
                <a:solidFill>
                  <a:schemeClr val="accent1">
                    <a:lumMod val="75000"/>
                  </a:schemeClr>
                </a:solidFill>
                <a:latin typeface="Chalkduster" panose="03050602040202020205" pitchFamily="66" charset="77"/>
              </a:rPr>
              <a:t>Ikke-assosiativ cache</a:t>
            </a:r>
          </a:p>
        </p:txBody>
      </p:sp>
      <p:sp>
        <p:nvSpPr>
          <p:cNvPr id="3" name="Content Placeholder 2">
            <a:extLst>
              <a:ext uri="{FF2B5EF4-FFF2-40B4-BE49-F238E27FC236}">
                <a16:creationId xmlns:a16="http://schemas.microsoft.com/office/drawing/2014/main" id="{585C85BC-28ED-924C-8362-155789655913}"/>
              </a:ext>
            </a:extLst>
          </p:cNvPr>
          <p:cNvSpPr>
            <a:spLocks noGrp="1"/>
          </p:cNvSpPr>
          <p:nvPr>
            <p:ph idx="1"/>
          </p:nvPr>
        </p:nvSpPr>
        <p:spPr/>
        <p:txBody>
          <a:bodyPr>
            <a:normAutofit/>
          </a:bodyPr>
          <a:lstStyle/>
          <a:p>
            <a:pPr lvl="1">
              <a:lnSpc>
                <a:spcPct val="150000"/>
              </a:lnSpc>
            </a:pPr>
            <a:r>
              <a:rPr lang="nb-NO" dirty="0"/>
              <a:t>Hver blokk i minnet ha en fast plass i </a:t>
            </a:r>
            <a:r>
              <a:rPr lang="nb-NO" dirty="0" err="1"/>
              <a:t>cachen</a:t>
            </a:r>
            <a:endParaRPr lang="nb-NO" dirty="0"/>
          </a:p>
          <a:p>
            <a:pPr lvl="1">
              <a:lnSpc>
                <a:spcPct val="150000"/>
              </a:lnSpc>
            </a:pPr>
            <a:r>
              <a:rPr lang="nb-NO" dirty="0"/>
              <a:t>Her vil flere blokker tilhøre samme linje i </a:t>
            </a:r>
            <a:r>
              <a:rPr lang="nb-NO" dirty="0" err="1"/>
              <a:t>cachen</a:t>
            </a:r>
            <a:endParaRPr lang="nb-NO" dirty="0"/>
          </a:p>
          <a:p>
            <a:pPr lvl="1">
              <a:lnSpc>
                <a:spcPct val="150000"/>
              </a:lnSpc>
            </a:pPr>
            <a:r>
              <a:rPr lang="nb-NO" dirty="0"/>
              <a:t>Ulemper:</a:t>
            </a:r>
          </a:p>
          <a:p>
            <a:pPr lvl="2">
              <a:lnSpc>
                <a:spcPct val="150000"/>
              </a:lnSpc>
            </a:pPr>
            <a:r>
              <a:rPr lang="nb-NO" dirty="0" err="1"/>
              <a:t>Trashing</a:t>
            </a:r>
            <a:r>
              <a:rPr lang="nb-NO" dirty="0"/>
              <a:t>, noe som gjør at </a:t>
            </a:r>
            <a:r>
              <a:rPr lang="nb-NO" dirty="0" err="1"/>
              <a:t>cachens</a:t>
            </a:r>
            <a:r>
              <a:rPr lang="nb-NO" dirty="0"/>
              <a:t> betydning reduseres betydelig</a:t>
            </a:r>
          </a:p>
          <a:p>
            <a:pPr lvl="1">
              <a:lnSpc>
                <a:spcPct val="150000"/>
              </a:lnSpc>
            </a:pPr>
            <a:r>
              <a:rPr lang="nb-NO" dirty="0"/>
              <a:t>Fordeler:</a:t>
            </a:r>
          </a:p>
          <a:p>
            <a:pPr lvl="2">
              <a:lnSpc>
                <a:spcPct val="150000"/>
              </a:lnSpc>
            </a:pPr>
            <a:r>
              <a:rPr lang="nb-NO" dirty="0"/>
              <a:t>Enklere for </a:t>
            </a:r>
            <a:r>
              <a:rPr lang="nb-NO" dirty="0" err="1"/>
              <a:t>cachen</a:t>
            </a:r>
            <a:r>
              <a:rPr lang="nb-NO" dirty="0"/>
              <a:t>. Den vet på forhånd hvilken linje den skal sjekke for å finne ut om blokka som etterspørres ligger i </a:t>
            </a:r>
            <a:r>
              <a:rPr lang="nb-NO" dirty="0" err="1"/>
              <a:t>cachen</a:t>
            </a:r>
            <a:r>
              <a:rPr lang="nb-NO" dirty="0"/>
              <a:t>.</a:t>
            </a:r>
          </a:p>
          <a:p>
            <a:endParaRPr lang="nb-NO" dirty="0"/>
          </a:p>
        </p:txBody>
      </p:sp>
    </p:spTree>
    <p:extLst>
      <p:ext uri="{BB962C8B-B14F-4D97-AF65-F5344CB8AC3E}">
        <p14:creationId xmlns:p14="http://schemas.microsoft.com/office/powerpoint/2010/main" val="384245307"/>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2690</Words>
  <Application>Microsoft Macintosh PowerPoint</Application>
  <PresentationFormat>Widescreen</PresentationFormat>
  <Paragraphs>217</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Chalkduster</vt:lpstr>
      <vt:lpstr>Office Theme</vt:lpstr>
      <vt:lpstr>Cache</vt:lpstr>
      <vt:lpstr>Læringsutbytte</vt:lpstr>
      <vt:lpstr>Hva er en cache?</vt:lpstr>
      <vt:lpstr>Hvorfor bruker vi en cache?</vt:lpstr>
      <vt:lpstr>FAST AF</vt:lpstr>
      <vt:lpstr>Hvordan fungerer cachen?</vt:lpstr>
      <vt:lpstr>Mapping-funksjoner</vt:lpstr>
      <vt:lpstr>Full-assosiativ cache:</vt:lpstr>
      <vt:lpstr>Ikke-assosiativ cache</vt:lpstr>
      <vt:lpstr>Sett-assosiativ cache</vt:lpstr>
      <vt:lpstr>Sett-størrelse</vt:lpstr>
      <vt:lpstr>Hvordan velger vi hvilke linjer som skal erstattes i cachen når en ny blokk skal inn?</vt:lpstr>
      <vt:lpstr>Hva skjer når CPU-en skal skrive til minnet?</vt:lpstr>
      <vt:lpstr>Cache-koherens</vt:lpstr>
      <vt:lpstr>Hva sier prinsippet om lokalitet?</vt:lpstr>
      <vt:lpstr>Hvorfor gjelder dette prinsippet?</vt:lpstr>
      <vt:lpstr>Romlig vs temporal lokalitet</vt:lpstr>
      <vt:lpstr>Beregning av effektiv aksesstid til cachen:</vt:lpstr>
      <vt:lpstr>Cache størrelse</vt:lpstr>
      <vt:lpstr>Fler-nivå caching</vt:lpstr>
      <vt:lpstr>Splittet cache vs. enhetlig cache</vt:lpstr>
      <vt:lpstr>Egen vs. felles (delt) cache</vt:lpstr>
      <vt:lpstr>PowerPoint Presentation</vt:lpstr>
      <vt:lpstr>Utviklingstrender innen cache</vt:lpstr>
      <vt:lpstr>Oppgave:</vt:lpstr>
      <vt:lpstr>Løsning</vt:lpstr>
      <vt:lpstr>Oppgave: beregninger av cache størrelse </vt:lpstr>
      <vt:lpstr>Løsning a)</vt:lpstr>
      <vt:lpstr>Løsning b)</vt:lpstr>
      <vt:lpstr>Løsning c)</vt:lpstr>
      <vt:lpstr>Oppgave:</vt:lpstr>
      <vt:lpstr>Løsning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dc:title>
  <dc:creator>Sabine Seljeseth</dc:creator>
  <cp:lastModifiedBy>Sabine Seljeseth</cp:lastModifiedBy>
  <cp:revision>10</cp:revision>
  <dcterms:created xsi:type="dcterms:W3CDTF">2018-11-28T19:42:01Z</dcterms:created>
  <dcterms:modified xsi:type="dcterms:W3CDTF">2018-11-29T10:56:53Z</dcterms:modified>
</cp:coreProperties>
</file>