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6E68DA-BB22-DE4C-A862-D2AD14F638A7}" v="5" dt="2024-07-02T01:54:54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El-Kamand" userId="d718888c-d780-4701-b128-ca822add2508" providerId="ADAL" clId="{616E68DA-BB22-DE4C-A862-D2AD14F638A7}"/>
    <pc:docChg chg="modSld">
      <pc:chgData name="Sam El-Kamand" userId="d718888c-d780-4701-b128-ca822add2508" providerId="ADAL" clId="{616E68DA-BB22-DE4C-A862-D2AD14F638A7}" dt="2024-07-02T01:54:54.081" v="6" actId="5736"/>
      <pc:docMkLst>
        <pc:docMk/>
      </pc:docMkLst>
      <pc:sldChg chg="modSp mod">
        <pc:chgData name="Sam El-Kamand" userId="d718888c-d780-4701-b128-ca822add2508" providerId="ADAL" clId="{616E68DA-BB22-DE4C-A862-D2AD14F638A7}" dt="2024-07-02T01:54:54.081" v="6" actId="5736"/>
        <pc:sldMkLst>
          <pc:docMk/>
          <pc:sldMk cId="1874086679" sldId="256"/>
        </pc:sldMkLst>
        <pc:graphicFrameChg chg="mod modGraphic">
          <ac:chgData name="Sam El-Kamand" userId="d718888c-d780-4701-b128-ca822add2508" providerId="ADAL" clId="{616E68DA-BB22-DE4C-A862-D2AD14F638A7}" dt="2024-07-02T01:54:54.081" v="6" actId="5736"/>
          <ac:graphicFrameMkLst>
            <pc:docMk/>
            <pc:sldMk cId="1874086679" sldId="256"/>
            <ac:graphicFrameMk id="4" creationId="{1B0BAEE4-17E6-FAE2-3D4A-11825D93B84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B095-403D-B7C8-016C-B39CEE745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753A3-9CB2-3198-52EF-72BD332AC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88964-74B9-CA33-8F7C-80EA4A08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23F5-2FF7-8343-9F87-9EE16815F2F7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EF6F3-EDF0-0BB3-1D86-C12CFBD1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3D08B-19AE-EF92-077B-83A03FE70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DB3-1264-0147-9E6F-7103325D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33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3D3B-E210-E2C3-BF20-4A5B224D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BF01A-7D71-56C6-722D-4EBEC111E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33C2F-1AA4-3680-15A3-FF4AB5890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23F5-2FF7-8343-9F87-9EE16815F2F7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969C8-57ED-0FB7-E5B5-78C31B3C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6FFBB-DEEA-F323-1BC5-0D310AD4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DB3-1264-0147-9E6F-7103325D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63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10CAA-6BD6-C8F3-1BDB-8F9B51617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2EB5E-CA01-E81F-C2D1-7AAB57463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214FB-0A8D-13E5-A194-F6F74BE7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23F5-2FF7-8343-9F87-9EE16815F2F7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15D86-9E1D-C56F-4441-131FE2BD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9027A-3A91-1002-119A-16249FF3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DB3-1264-0147-9E6F-7103325D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1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F5FC-292C-7876-A21C-990E73613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06B0-76B7-FD73-093A-D10E86E4F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31967-B999-2E8B-741C-E1242E8E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23F5-2FF7-8343-9F87-9EE16815F2F7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262B-786E-191A-D534-39ADDDD0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654D0-EF25-A604-5F4D-DF156CEE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DB3-1264-0147-9E6F-7103325D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20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29E12-5F2E-6033-BCA7-9A80852FC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10AA8-852A-6FE8-D800-5E5C88E6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43072-BAA9-6B34-7661-22F6103A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23F5-2FF7-8343-9F87-9EE16815F2F7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1C3B4-EF32-F63D-9B09-95FF6FAF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61CBF-AD24-F121-1375-C0E9FB067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DB3-1264-0147-9E6F-7103325D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3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1F28-07DD-0684-EC1F-F1967B96A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F064-432C-AB60-1A06-34D2B5AE1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5286D-B23E-C71D-3606-388A95C4D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0039D-1A70-10B3-2442-F67B8442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23F5-2FF7-8343-9F87-9EE16815F2F7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218DF-1D3D-54A8-B35E-B781FB19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0C7C2-95C1-41A1-1840-D4EDB0EC7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DB3-1264-0147-9E6F-7103325D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0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753E-5A24-BA0D-0AD4-497058B46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AD607-F727-707D-04F4-6E41B899A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CADE7C-7CF0-6413-AF90-414CB3ACE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EFBBF-C206-1428-C172-FF7D874C4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36893-97FA-FACF-928A-5A0EEE4286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116AF-AC6C-AD2C-0C9C-D92D2CE0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23F5-2FF7-8343-9F87-9EE16815F2F7}" type="datetimeFigureOut">
              <a:rPr lang="en-US" smtClean="0"/>
              <a:t>7/2/24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F8846F-A376-F46C-121B-DF9F7CAC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980F04-6061-3C26-6FCE-85DEB444A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DB3-1264-0147-9E6F-7103325D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9574-9EC9-2D7F-7B80-00F24026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C17577-BA40-BFDD-C5F9-AD40B79E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23F5-2FF7-8343-9F87-9EE16815F2F7}" type="datetimeFigureOut">
              <a:rPr lang="en-US" smtClean="0"/>
              <a:t>7/2/24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7D86E-6651-F5E3-5CE4-48BE3DE0B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3EFDB-D939-F150-A58B-B95A1ED8C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DB3-1264-0147-9E6F-7103325D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D113A-BF5D-E01C-ECA2-AAEC228CB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23F5-2FF7-8343-9F87-9EE16815F2F7}" type="datetimeFigureOut">
              <a:rPr lang="en-US" smtClean="0"/>
              <a:t>7/2/24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703A9-5BC0-2CEB-3171-2871F300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585E8-10FD-8634-B3F8-A1D6EBB29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DB3-1264-0147-9E6F-7103325D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7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E205F-FCD8-D575-BB06-B2E00AD5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A1380-AF48-911B-138A-8DDE89480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D5A1B-8B64-DEFC-389D-655185219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9865A-F713-1541-F8F3-26D18DF8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23F5-2FF7-8343-9F87-9EE16815F2F7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BAC9B-5079-35A4-DC9B-33B3E9B7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1261E-1F32-D698-42A9-CC468B4A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DB3-1264-0147-9E6F-7103325D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0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A1366-4B40-0BF6-CC3E-20A3092E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EE27D0-2DB2-0794-9BF8-89B33296F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854A6-4C14-8DC5-9A9D-4F93B68CD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EA3BA-C462-CD32-6EA3-F194576C5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C23F5-2FF7-8343-9F87-9EE16815F2F7}" type="datetimeFigureOut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EC575-5A2C-9988-9AA3-0CB58D301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003DC-5DF1-0422-7EA5-66B3D26C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6DB3-1264-0147-9E6F-7103325D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1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B7D24-F2AA-3935-AF48-392DA8C71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8191B-3B76-690D-2DC9-724FE8594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44D0A-BEEF-9827-FA4B-8DF5B3C208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AC23F5-2FF7-8343-9F87-9EE16815F2F7}" type="datetimeFigureOut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016FF-80E8-7AAA-A581-967E3F2EA5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C2162-C01C-E7E5-A54C-FEA10A47E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596DB3-1264-0147-9E6F-7103325D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B0BAEE4-17E6-FAE2-3D4A-11825D93B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15861"/>
              </p:ext>
            </p:extLst>
          </p:nvPr>
        </p:nvGraphicFramePr>
        <p:xfrm>
          <a:off x="1035907" y="255097"/>
          <a:ext cx="10122244" cy="6299138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580773">
                  <a:extLst>
                    <a:ext uri="{9D8B030D-6E8A-4147-A177-3AD203B41FA5}">
                      <a16:colId xmlns:a16="http://schemas.microsoft.com/office/drawing/2014/main" val="2870813010"/>
                    </a:ext>
                  </a:extLst>
                </a:gridCol>
                <a:gridCol w="1796477">
                  <a:extLst>
                    <a:ext uri="{9D8B030D-6E8A-4147-A177-3AD203B41FA5}">
                      <a16:colId xmlns:a16="http://schemas.microsoft.com/office/drawing/2014/main" val="611071999"/>
                    </a:ext>
                  </a:extLst>
                </a:gridCol>
                <a:gridCol w="1495167">
                  <a:extLst>
                    <a:ext uri="{9D8B030D-6E8A-4147-A177-3AD203B41FA5}">
                      <a16:colId xmlns:a16="http://schemas.microsoft.com/office/drawing/2014/main" val="2836754566"/>
                    </a:ext>
                  </a:extLst>
                </a:gridCol>
                <a:gridCol w="1594022">
                  <a:extLst>
                    <a:ext uri="{9D8B030D-6E8A-4147-A177-3AD203B41FA5}">
                      <a16:colId xmlns:a16="http://schemas.microsoft.com/office/drawing/2014/main" val="3703917455"/>
                    </a:ext>
                  </a:extLst>
                </a:gridCol>
                <a:gridCol w="1655805">
                  <a:extLst>
                    <a:ext uri="{9D8B030D-6E8A-4147-A177-3AD203B41FA5}">
                      <a16:colId xmlns:a16="http://schemas.microsoft.com/office/drawing/2014/main" val="3781361989"/>
                    </a:ext>
                  </a:extLst>
                </a:gridCol>
              </a:tblGrid>
              <a:tr h="339113"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effectLst/>
                          <a:latin typeface="Aptos" panose="020B00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Property</a:t>
                      </a:r>
                    </a:p>
                  </a:txBody>
                  <a:tcPr marL="68580" marR="68580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Aptos" panose="020B0004020202020204" pitchFamily="34" charset="0"/>
                        </a:rPr>
                        <a:t>complexheatmap</a:t>
                      </a:r>
                      <a:endParaRPr lang="en-US" sz="1600" b="1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Aptos" panose="020B0004020202020204" pitchFamily="34" charset="0"/>
                        </a:rPr>
                        <a:t>maftools</a:t>
                      </a:r>
                      <a:endParaRPr lang="en-US" sz="1600" b="1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Aptos" panose="020B0004020202020204" pitchFamily="34" charset="0"/>
                        </a:rPr>
                        <a:t>GenVisR</a:t>
                      </a:r>
                      <a:endParaRPr lang="en-US" sz="1600" b="1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effectLst/>
                          <a:latin typeface="Aptos" panose="020B0004020202020204" pitchFamily="34" charset="0"/>
                        </a:rPr>
                        <a:t>ggoncoplot</a:t>
                      </a:r>
                      <a:endParaRPr lang="en-US" sz="1600" b="1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49895"/>
                  </a:ext>
                </a:extLst>
              </a:tr>
              <a:tr h="397102">
                <a:tc>
                  <a:txBody>
                    <a:bodyPr/>
                    <a:lstStyle/>
                    <a:p>
                      <a:pPr marL="0" marR="0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Sample sorting algorithm</a:t>
                      </a:r>
                      <a:endParaRPr lang="en-US" sz="16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memo sort</a:t>
                      </a:r>
                      <a:endParaRPr lang="en-US" sz="16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</a:rPr>
                        <a:t>heirarchical</a:t>
                      </a:r>
                      <a:r>
                        <a:rPr lang="en-US" sz="1400" b="0" kern="100" dirty="0">
                          <a:effectLst/>
                        </a:rPr>
                        <a:t> sort</a:t>
                      </a:r>
                      <a:endParaRPr lang="en-US" sz="1600" b="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</a:rPr>
                        <a:t>heirarchical</a:t>
                      </a:r>
                      <a:r>
                        <a:rPr lang="en-US" sz="1400" b="0" kern="100" dirty="0">
                          <a:effectLst/>
                        </a:rPr>
                        <a:t> sort</a:t>
                      </a:r>
                      <a:endParaRPr lang="en-US" sz="1600" b="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 err="1">
                          <a:effectLst/>
                        </a:rPr>
                        <a:t>heirarchical</a:t>
                      </a:r>
                      <a:r>
                        <a:rPr lang="en-US" sz="1400" b="0" kern="100" dirty="0">
                          <a:effectLst/>
                        </a:rPr>
                        <a:t> sort</a:t>
                      </a:r>
                      <a:endParaRPr lang="en-US" sz="1600" b="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583658969"/>
                  </a:ext>
                </a:extLst>
              </a:tr>
              <a:tr h="371516">
                <a:tc>
                  <a:txBody>
                    <a:bodyPr/>
                    <a:lstStyle/>
                    <a:p>
                      <a:pPr marL="0" marR="0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Plotting framework</a:t>
                      </a:r>
                      <a:endParaRPr lang="en-US" sz="16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BaseR</a:t>
                      </a:r>
                      <a:endParaRPr lang="en-US" sz="16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BaseR</a:t>
                      </a:r>
                      <a:endParaRPr lang="en-US" sz="16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ggplot2</a:t>
                      </a:r>
                      <a:endParaRPr lang="en-US" sz="16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ggplot2</a:t>
                      </a:r>
                      <a:endParaRPr lang="en-US" sz="16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2493284400"/>
                  </a:ext>
                </a:extLst>
              </a:tr>
              <a:tr h="517007">
                <a:tc>
                  <a:txBody>
                    <a:bodyPr/>
                    <a:lstStyle/>
                    <a:p>
                      <a:pPr marL="0" marR="0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Automatic rendering of clinical annotations as bar or tile plots based on datatype</a:t>
                      </a:r>
                      <a:endParaRPr lang="en-US" sz="16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highlight>
                            <a:srgbClr val="BB9B8E"/>
                          </a:highlight>
                        </a:rPr>
                        <a:t>No</a:t>
                      </a:r>
                      <a:endParaRPr lang="en-US" sz="1600" kern="100" dirty="0">
                        <a:effectLst/>
                        <a:highlight>
                          <a:srgbClr val="BB9B8E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highlight>
                            <a:srgbClr val="BB9B8E"/>
                          </a:highlight>
                        </a:rPr>
                        <a:t>No</a:t>
                      </a:r>
                      <a:endParaRPr lang="en-US" sz="1600" kern="100" dirty="0">
                        <a:effectLst/>
                        <a:highlight>
                          <a:srgbClr val="BB9B8E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highlight>
                            <a:srgbClr val="BB9B8E"/>
                          </a:highlight>
                        </a:rPr>
                        <a:t>No</a:t>
                      </a:r>
                      <a:endParaRPr lang="en-US" sz="1600" kern="100" dirty="0">
                        <a:effectLst/>
                        <a:highlight>
                          <a:srgbClr val="BB9B8E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highlight>
                            <a:srgbClr val="C6E0B4"/>
                          </a:highlight>
                        </a:rPr>
                        <a:t>Yes</a:t>
                      </a:r>
                      <a:endParaRPr lang="en-US" sz="1600" b="1" kern="100" dirty="0">
                        <a:effectLst/>
                        <a:highlight>
                          <a:srgbClr val="C6E0B4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3768379885"/>
                  </a:ext>
                </a:extLst>
              </a:tr>
              <a:tr h="517007">
                <a:tc>
                  <a:txBody>
                    <a:bodyPr/>
                    <a:lstStyle/>
                    <a:p>
                      <a:pPr marL="0" marR="0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Works on tabular, tidy, long-form input data as would be stored in large databases</a:t>
                      </a:r>
                      <a:endParaRPr lang="en-US" sz="16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highlight>
                            <a:srgbClr val="BB9B8E"/>
                          </a:highlight>
                        </a:rPr>
                        <a:t>No</a:t>
                      </a:r>
                      <a:endParaRPr lang="en-US" sz="1600" kern="100" dirty="0">
                        <a:effectLst/>
                        <a:highlight>
                          <a:srgbClr val="BB9B8E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highlight>
                            <a:srgbClr val="C6E0B4"/>
                          </a:highlight>
                        </a:rPr>
                        <a:t>Yes</a:t>
                      </a:r>
                      <a:endParaRPr lang="en-US" sz="1600" b="1" kern="100">
                        <a:effectLst/>
                        <a:highlight>
                          <a:srgbClr val="C6E0B4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highlight>
                            <a:srgbClr val="C6E0B4"/>
                          </a:highlight>
                        </a:rPr>
                        <a:t>Yes</a:t>
                      </a:r>
                      <a:endParaRPr lang="en-US" sz="1600" b="1" kern="100" dirty="0">
                        <a:effectLst/>
                        <a:highlight>
                          <a:srgbClr val="C6E0B4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highlight>
                            <a:srgbClr val="C6E0B4"/>
                          </a:highlight>
                        </a:rPr>
                        <a:t>Yes</a:t>
                      </a:r>
                      <a:endParaRPr lang="en-US" sz="1600" b="1" kern="100" dirty="0">
                        <a:effectLst/>
                        <a:highlight>
                          <a:srgbClr val="C6E0B4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3589013826"/>
                  </a:ext>
                </a:extLst>
              </a:tr>
              <a:tr h="473406">
                <a:tc>
                  <a:txBody>
                    <a:bodyPr/>
                    <a:lstStyle/>
                    <a:p>
                      <a:pPr marL="0" marR="0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Interactive</a:t>
                      </a:r>
                      <a:endParaRPr lang="en-US" sz="16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00" dirty="0">
                          <a:effectLst/>
                        </a:rPr>
                        <a:t>Yes</a:t>
                      </a:r>
                      <a:r>
                        <a:rPr lang="en-US" sz="1400" b="0" kern="100" baseline="30000" dirty="0">
                          <a:effectLst/>
                        </a:rPr>
                        <a:t>1</a:t>
                      </a:r>
                      <a:endParaRPr lang="en-US" sz="1600" b="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highlight>
                            <a:srgbClr val="BB9B8E"/>
                          </a:highlight>
                        </a:rPr>
                        <a:t>No</a:t>
                      </a:r>
                      <a:endParaRPr lang="en-US" sz="1600" kern="100">
                        <a:effectLst/>
                        <a:highlight>
                          <a:srgbClr val="BB9B8E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highlight>
                            <a:srgbClr val="BB9B8E"/>
                          </a:highlight>
                        </a:rPr>
                        <a:t>No</a:t>
                      </a:r>
                      <a:endParaRPr lang="en-US" sz="1600" kern="100">
                        <a:effectLst/>
                        <a:highlight>
                          <a:srgbClr val="BB9B8E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highlight>
                            <a:srgbClr val="C6E0B4"/>
                          </a:highlight>
                        </a:rPr>
                        <a:t>Yes</a:t>
                      </a:r>
                      <a:endParaRPr lang="en-US" sz="1600" b="1" kern="100" dirty="0">
                        <a:effectLst/>
                        <a:highlight>
                          <a:srgbClr val="C6E0B4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3481947784"/>
                  </a:ext>
                </a:extLst>
              </a:tr>
              <a:tr h="433301">
                <a:tc>
                  <a:txBody>
                    <a:bodyPr/>
                    <a:lstStyle/>
                    <a:p>
                      <a:pPr marL="0" marR="0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Customisable</a:t>
                      </a:r>
                      <a:r>
                        <a:rPr lang="en-US" sz="1400" kern="100" dirty="0">
                          <a:effectLst/>
                        </a:rPr>
                        <a:t> tooltips</a:t>
                      </a:r>
                      <a:endParaRPr lang="en-US" sz="16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highlight>
                            <a:srgbClr val="BB9B8E"/>
                          </a:highlight>
                        </a:rPr>
                        <a:t>No</a:t>
                      </a:r>
                      <a:endParaRPr lang="en-US" sz="1600" kern="100" dirty="0">
                        <a:effectLst/>
                        <a:highlight>
                          <a:srgbClr val="BB9B8E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highlight>
                            <a:srgbClr val="BB9B8E"/>
                          </a:highlight>
                        </a:rPr>
                        <a:t>No</a:t>
                      </a:r>
                      <a:endParaRPr lang="en-US" sz="1600" kern="100">
                        <a:effectLst/>
                        <a:highlight>
                          <a:srgbClr val="BB9B8E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highlight>
                            <a:srgbClr val="BB9B8E"/>
                          </a:highlight>
                        </a:rPr>
                        <a:t>No</a:t>
                      </a:r>
                      <a:endParaRPr lang="en-US" sz="1600" kern="100">
                        <a:effectLst/>
                        <a:highlight>
                          <a:srgbClr val="BB9B8E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highlight>
                            <a:srgbClr val="C6E0B4"/>
                          </a:highlight>
                        </a:rPr>
                        <a:t>Yes</a:t>
                      </a:r>
                      <a:endParaRPr lang="en-US" sz="1600" b="1" kern="100" dirty="0">
                        <a:effectLst/>
                        <a:highlight>
                          <a:srgbClr val="C6E0B4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2430309219"/>
                  </a:ext>
                </a:extLst>
              </a:tr>
              <a:tr h="435558">
                <a:tc>
                  <a:txBody>
                    <a:bodyPr/>
                    <a:lstStyle/>
                    <a:p>
                      <a:pPr marL="0" marR="0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Allows any mutation dictionary to be used</a:t>
                      </a:r>
                      <a:endParaRPr lang="en-US" sz="16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highlight>
                            <a:srgbClr val="C6E0B4"/>
                          </a:highlight>
                        </a:rPr>
                        <a:t>Yes</a:t>
                      </a:r>
                      <a:endParaRPr lang="en-US" sz="1600" b="1" kern="100" dirty="0">
                        <a:effectLst/>
                        <a:highlight>
                          <a:srgbClr val="C6E0B4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highlight>
                            <a:srgbClr val="BB9B8E"/>
                          </a:highlight>
                        </a:rPr>
                        <a:t>No</a:t>
                      </a:r>
                      <a:endParaRPr lang="en-US" sz="1600" kern="100">
                        <a:effectLst/>
                        <a:highlight>
                          <a:srgbClr val="BB9B8E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highlight>
                            <a:srgbClr val="C6E0B4"/>
                          </a:highlight>
                        </a:rPr>
                        <a:t>Yes</a:t>
                      </a:r>
                      <a:endParaRPr lang="en-US" sz="1600" b="1" kern="100" dirty="0">
                        <a:effectLst/>
                        <a:highlight>
                          <a:srgbClr val="C6E0B4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highlight>
                            <a:srgbClr val="C6E0B4"/>
                          </a:highlight>
                        </a:rPr>
                        <a:t>Yes</a:t>
                      </a:r>
                      <a:endParaRPr lang="en-US" sz="1600" b="1" kern="100" dirty="0">
                        <a:effectLst/>
                        <a:highlight>
                          <a:srgbClr val="C6E0B4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2146128975"/>
                  </a:ext>
                </a:extLst>
              </a:tr>
              <a:tr h="585107">
                <a:tc>
                  <a:txBody>
                    <a:bodyPr/>
                    <a:lstStyle/>
                    <a:p>
                      <a:pPr marL="0" marR="0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Automatic colour palette selection when mutation impact dictionary conforms to known ontologies</a:t>
                      </a:r>
                      <a:endParaRPr lang="en-US" sz="16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highlight>
                            <a:srgbClr val="BB9B8E"/>
                          </a:highlight>
                        </a:rPr>
                        <a:t>No</a:t>
                      </a:r>
                      <a:endParaRPr lang="en-US" sz="1600" kern="100" dirty="0">
                        <a:effectLst/>
                        <a:highlight>
                          <a:srgbClr val="BB9B8E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Yes (MAF only)</a:t>
                      </a:r>
                      <a:endParaRPr lang="en-US" sz="16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highlight>
                            <a:srgbClr val="BB9B8E"/>
                          </a:highlight>
                        </a:rPr>
                        <a:t>No</a:t>
                      </a:r>
                      <a:endParaRPr lang="en-US" sz="1600" kern="100">
                        <a:effectLst/>
                        <a:highlight>
                          <a:srgbClr val="BB9B8E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highlight>
                            <a:srgbClr val="C6E0B4"/>
                          </a:highlight>
                        </a:rPr>
                        <a:t>Yes (MAF, SO, or PAVE)</a:t>
                      </a:r>
                      <a:endParaRPr lang="en-US" sz="1600" b="1" kern="100" dirty="0">
                        <a:effectLst/>
                        <a:highlight>
                          <a:srgbClr val="C6E0B4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2410786799"/>
                  </a:ext>
                </a:extLst>
              </a:tr>
              <a:tr h="761614">
                <a:tc>
                  <a:txBody>
                    <a:bodyPr/>
                    <a:lstStyle/>
                    <a:p>
                      <a:pPr marL="0" marR="0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Approach for resolving genes with multiple mutations</a:t>
                      </a:r>
                      <a:endParaRPr lang="en-US" sz="16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Different </a:t>
                      </a:r>
                      <a:r>
                        <a:rPr lang="en-US" sz="1400" kern="100" dirty="0" err="1">
                          <a:effectLst/>
                        </a:rPr>
                        <a:t>Visualisation</a:t>
                      </a:r>
                      <a:r>
                        <a:rPr lang="en-US" sz="1400" kern="100" dirty="0">
                          <a:effectLst/>
                        </a:rPr>
                        <a:t> on Plot</a:t>
                      </a:r>
                      <a:r>
                        <a:rPr lang="en-US" sz="1400" kern="100" baseline="30000" dirty="0">
                          <a:effectLst/>
                        </a:rPr>
                        <a:t>2</a:t>
                      </a:r>
                      <a:endParaRPr lang="en-US" sz="16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highlight>
                            <a:srgbClr val="C6E0B4"/>
                          </a:highlight>
                        </a:rPr>
                        <a:t>Flags as Multi-Hit</a:t>
                      </a:r>
                      <a:endParaRPr lang="en-US" sz="1600" b="1" kern="100" dirty="0">
                        <a:effectLst/>
                        <a:highlight>
                          <a:srgbClr val="C6E0B4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Picks more severe consequence or leaves to user</a:t>
                      </a:r>
                      <a:r>
                        <a:rPr lang="en-US" sz="1400" kern="100" baseline="30000" dirty="0">
                          <a:effectLst/>
                        </a:rPr>
                        <a:t>3</a:t>
                      </a:r>
                      <a:endParaRPr lang="en-US" sz="16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highlight>
                            <a:srgbClr val="C6E0B4"/>
                          </a:highlight>
                        </a:rPr>
                        <a:t>Flags as Multi-Hit</a:t>
                      </a:r>
                      <a:endParaRPr lang="en-US" sz="1600" b="1" kern="100" dirty="0">
                        <a:effectLst/>
                        <a:highlight>
                          <a:srgbClr val="C6E0B4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2545757448"/>
                  </a:ext>
                </a:extLst>
              </a:tr>
              <a:tr h="367627">
                <a:tc>
                  <a:txBody>
                    <a:bodyPr/>
                    <a:lstStyle/>
                    <a:p>
                      <a:pPr marL="0" marR="0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Supports a mutation level dataset as input</a:t>
                      </a:r>
                      <a:endParaRPr lang="en-US" sz="16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highlight>
                            <a:srgbClr val="BB9B8E"/>
                          </a:highlight>
                        </a:rPr>
                        <a:t>No</a:t>
                      </a:r>
                      <a:r>
                        <a:rPr lang="en-US" sz="1400" kern="100" baseline="30000">
                          <a:effectLst/>
                          <a:highlight>
                            <a:srgbClr val="BB9B8E"/>
                          </a:highlight>
                        </a:rPr>
                        <a:t>4</a:t>
                      </a:r>
                      <a:endParaRPr lang="en-US" sz="1600" kern="100">
                        <a:effectLst/>
                        <a:highlight>
                          <a:srgbClr val="BB9B8E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highlight>
                            <a:srgbClr val="C6E0B4"/>
                          </a:highlight>
                        </a:rPr>
                        <a:t>Yes</a:t>
                      </a:r>
                      <a:endParaRPr lang="en-US" sz="1600" b="1" kern="100" dirty="0">
                        <a:effectLst/>
                        <a:highlight>
                          <a:srgbClr val="C6E0B4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highlight>
                            <a:srgbClr val="C6E0B4"/>
                          </a:highlight>
                        </a:rPr>
                        <a:t>Yes</a:t>
                      </a:r>
                      <a:endParaRPr lang="en-US" sz="1600" b="1" kern="100" dirty="0">
                        <a:effectLst/>
                        <a:highlight>
                          <a:srgbClr val="C6E0B4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highlight>
                            <a:srgbClr val="C6E0B4"/>
                          </a:highlight>
                        </a:rPr>
                        <a:t>Yes</a:t>
                      </a:r>
                      <a:endParaRPr lang="en-US" sz="1600" b="1" kern="100" dirty="0">
                        <a:effectLst/>
                        <a:highlight>
                          <a:srgbClr val="C6E0B4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270472193"/>
                  </a:ext>
                </a:extLst>
              </a:tr>
              <a:tr h="367627">
                <a:tc>
                  <a:txBody>
                    <a:bodyPr/>
                    <a:lstStyle/>
                    <a:p>
                      <a:pPr marL="0" marR="0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Native support for faceting by pathway</a:t>
                      </a:r>
                      <a:endParaRPr lang="en-US" sz="16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highlight>
                            <a:srgbClr val="BB9B8E"/>
                          </a:highlight>
                        </a:rPr>
                        <a:t>No</a:t>
                      </a:r>
                      <a:endParaRPr lang="en-US" sz="1600" kern="100">
                        <a:effectLst/>
                        <a:highlight>
                          <a:srgbClr val="BB9B8E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highlight>
                            <a:srgbClr val="C6E0B4"/>
                          </a:highlight>
                        </a:rPr>
                        <a:t>Yes</a:t>
                      </a:r>
                      <a:endParaRPr lang="en-US" sz="1600" b="1" kern="100" dirty="0">
                        <a:effectLst/>
                        <a:highlight>
                          <a:srgbClr val="C6E0B4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highlight>
                            <a:srgbClr val="BB9B8E"/>
                          </a:highlight>
                        </a:rPr>
                        <a:t>No</a:t>
                      </a:r>
                      <a:endParaRPr lang="en-US" sz="1600" kern="100" dirty="0">
                        <a:effectLst/>
                        <a:highlight>
                          <a:srgbClr val="BB9B8E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highlight>
                            <a:srgbClr val="C6E0B4"/>
                          </a:highlight>
                        </a:rPr>
                        <a:t>Yes</a:t>
                      </a:r>
                      <a:endParaRPr lang="en-US" sz="1600" b="1" kern="100" dirty="0">
                        <a:effectLst/>
                        <a:highlight>
                          <a:srgbClr val="C6E0B4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684204330"/>
                  </a:ext>
                </a:extLst>
              </a:tr>
              <a:tr h="517007">
                <a:tc>
                  <a:txBody>
                    <a:bodyPr/>
                    <a:lstStyle/>
                    <a:p>
                      <a:pPr marL="0" marR="0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Supports marginal plots describing TMB, gene mutation recurrence, and clinical annotations</a:t>
                      </a:r>
                      <a:endParaRPr lang="en-US" sz="1600" kern="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highlight>
                            <a:srgbClr val="C6E0B4"/>
                          </a:highlight>
                        </a:rPr>
                        <a:t>Yes</a:t>
                      </a:r>
                      <a:endParaRPr lang="en-US" sz="1600" b="1" kern="100">
                        <a:effectLst/>
                        <a:highlight>
                          <a:srgbClr val="C6E0B4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highlight>
                            <a:srgbClr val="C6E0B4"/>
                          </a:highlight>
                        </a:rPr>
                        <a:t>Yes</a:t>
                      </a:r>
                      <a:endParaRPr lang="en-US" sz="1600" b="1" kern="100">
                        <a:effectLst/>
                        <a:highlight>
                          <a:srgbClr val="C6E0B4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highlight>
                            <a:srgbClr val="C6E0B4"/>
                          </a:highlight>
                        </a:rPr>
                        <a:t>Yes</a:t>
                      </a:r>
                      <a:endParaRPr lang="en-US" sz="1600" b="1" kern="100" dirty="0">
                        <a:effectLst/>
                        <a:highlight>
                          <a:srgbClr val="C6E0B4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tc>
                  <a:txBody>
                    <a:bodyPr/>
                    <a:lstStyle/>
                    <a:p>
                      <a:pPr marL="0" marR="0" algn="ctr" fontAlgn="auto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highlight>
                            <a:srgbClr val="C6E0B4"/>
                          </a:highlight>
                        </a:rPr>
                        <a:t>Yes</a:t>
                      </a:r>
                      <a:endParaRPr lang="en-US" sz="1600" b="1" kern="100" dirty="0">
                        <a:effectLst/>
                        <a:highlight>
                          <a:srgbClr val="C6E0B4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9525" anchor="ctr"/>
                </a:tc>
                <a:extLst>
                  <a:ext uri="{0D108BD9-81ED-4DB2-BD59-A6C34878D82A}">
                    <a16:rowId xmlns:a16="http://schemas.microsoft.com/office/drawing/2014/main" val="1962615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4086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172</Words>
  <Application>Microsoft Macintosh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El-Kamand</dc:creator>
  <cp:lastModifiedBy>Sam El-Kamand</cp:lastModifiedBy>
  <cp:revision>1</cp:revision>
  <dcterms:created xsi:type="dcterms:W3CDTF">2024-06-18T21:40:16Z</dcterms:created>
  <dcterms:modified xsi:type="dcterms:W3CDTF">2024-07-02T01:55:04Z</dcterms:modified>
</cp:coreProperties>
</file>