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6" r:id="rId9"/>
    <p:sldId id="265" r:id="rId10"/>
    <p:sldId id="264" r:id="rId11"/>
    <p:sldId id="267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63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CA2F8-E037-4CBD-B151-FE6C94974542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2BDC1-F1C3-4F22-A23D-A5E6A08501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2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force d’avoir peur on Fini souvent par avoir l’attitude irresponsable d’une personne qui n a envie de rien savoir</a:t>
            </a:r>
          </a:p>
          <a:p>
            <a:r>
              <a:rPr lang="fr-FR" dirty="0"/>
              <a:t>Cherchant des </a:t>
            </a:r>
            <a:r>
              <a:rPr lang="fr-FR" dirty="0" err="1"/>
              <a:t>pretextes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2BDC1-F1C3-4F22-A23D-A5E6A08501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8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Pragmatisme &amp; précision &amp; bon sens = Est l’état d’esprit à garder toujours quand on aborde le sujet de la performance</a:t>
            </a:r>
          </a:p>
          <a:p>
            <a:r>
              <a:rPr lang="fr-FR" dirty="0"/>
              <a:t>« </a:t>
            </a:r>
            <a:r>
              <a:rPr lang="fr-FR" dirty="0" err="1"/>
              <a:t>Premature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root of all </a:t>
            </a:r>
            <a:r>
              <a:rPr lang="fr-FR" dirty="0" err="1"/>
              <a:t>evil</a:t>
            </a:r>
            <a:r>
              <a:rPr lang="fr-FR" dirty="0"/>
              <a:t> » Donald </a:t>
            </a:r>
            <a:r>
              <a:rPr lang="fr-FR" dirty="0" err="1"/>
              <a:t>Knuth</a:t>
            </a:r>
            <a:endParaRPr lang="fr-FR" dirty="0"/>
          </a:p>
          <a:p>
            <a:r>
              <a:rPr lang="fr-FR" dirty="0"/>
              <a:t>Clean code c’est bien, clean performance </a:t>
            </a:r>
            <a:r>
              <a:rPr lang="fr-FR" dirty="0" err="1"/>
              <a:t>friendly</a:t>
            </a:r>
            <a:r>
              <a:rPr lang="fr-FR" dirty="0"/>
              <a:t> code c’est encore mieux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2BDC1-F1C3-4F22-A23D-A5E6A08501F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37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5ABE8-2DE3-4FF6-8D2F-84BFB2F8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9CC75-21EF-4ADA-AB26-07C5228F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66E0C-55E7-4845-9F64-45DD56F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5BEC8-014B-4868-B0FC-41AFE84D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40D8E-952D-4BA7-9D73-BD881D5C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E065E-D3AA-4A62-B142-68AD90AA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92B248-2897-447B-8520-D180451B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00FFC-C7F5-49D0-80E6-A634B0B7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25CEF-2CDA-4213-94A1-97E41E13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DB1C7-C801-4403-BA53-769EAC2B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1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1BF482-EEBE-462C-8A90-55A368F44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126DD1-0FD1-43BE-8DB6-BAA9E42E0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0156D-6BEF-4489-9E71-211CDFA4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D096-D46C-4A14-8EC9-E063EB10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C1B6-1E81-463F-90BE-1DDBC3BA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20F33-DC24-4768-A86F-F5E6711F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D0E04-33A7-4DB0-8808-1351CA6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DBF8AD-5134-41EF-A90C-3C169F9C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2B40E-A169-4C6E-89A1-4EBCC434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65B2-3C53-4946-9ACB-767EF39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05FCC-382D-46C1-8167-4EEB726C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88814-C3FC-45F4-B8AE-6C901BCB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41AAF-B4A8-48F7-B1CD-6AC883AC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AE2CC-CD1C-4FBB-9902-61B862C3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E8B45D-A4DE-429A-BB6A-28E5889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7BEB0-E6BE-4220-86DD-71D145ED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7734C-053B-4AD7-8FFC-E662320DF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CB2036-DB3C-4018-80AE-9B362A2A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D691D4-A8B8-4547-9A26-87CFDD8E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019325-9DD6-4AC1-9E79-7016603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FC33A-5840-4EEF-8EA3-D4BC5342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262CE-89BA-4E17-AD42-96721576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57332-77C2-4964-B8D7-C99BBE0C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C5BEBA-205F-4E1A-B57A-95561972F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3B3A07-92A6-4D29-BD92-F9CB9524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F00F1F-723F-47E0-881D-15F352A54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77E4E-9AA8-425F-B0D7-051A81D8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0C7424-C0C5-4BB7-BDDE-BE23B350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58D87D-69C2-44AF-A3A0-BFD6D85E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9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4EF73-5AA0-4272-B86A-D8F08103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227C9E-B5BE-4C4D-94FA-48DB78D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26DCF-40EC-4221-B5EB-FA139370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5B9C9-15B1-4CA5-8D8D-CEDB4CFC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F275B1-5EAE-4EE8-8DFF-08855905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5522C4-16AC-4005-9CAD-353D540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232C6-1BF8-4055-8780-1FB60EC2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3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487C-C6BB-48AB-9B9D-F2CFA734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BB749-E685-4ACC-AEB0-3333C173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A8B621-FFAA-479E-BF22-238785E35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C0410F-198E-43C7-9BBA-38FD54D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FA645-BC64-456C-8BEE-5A105A92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2BF932-BB24-4FAD-967A-06B365B6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4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D72F9-E260-4A2E-8E40-10AD7A2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F9D807-5482-431E-8BA2-E04513EC2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EB763F-9C3A-4755-9C97-8C564CCC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FB9700-EEC5-41B0-B7E2-735FCB59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7252C2-E49F-4F6B-9E6A-AECE3127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6DAF1D-42DF-407E-A4C0-025D67D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F67574-C70F-4CCA-AE78-878F9554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D84AE6-81ED-412F-9E39-EAB1D419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F257E-7AE9-4288-83D3-61F6F4FEA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8810-10D1-49A6-89ED-2616699880E8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E390C-D711-477F-A32F-C7CB54111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20E9D-F2A1-4C46-BE0C-1C08FAF0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B310-8731-4518-AA93-4EA131D36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khlifi/perflabs/tree/master/salestrack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38C63-ACAD-49B3-B782-3E604735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Java performance tuning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CA8824-A105-411C-93F7-A446F58D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/>
              <a:t>Session1: </a:t>
            </a:r>
            <a:r>
              <a:rPr lang="fr-FR" dirty="0" err="1"/>
              <a:t>Understanding</a:t>
            </a:r>
            <a:r>
              <a:rPr lang="fr-FR" dirty="0"/>
              <a:t> and </a:t>
            </a:r>
            <a:r>
              <a:rPr lang="fr-FR" dirty="0" err="1"/>
              <a:t>solving</a:t>
            </a:r>
            <a:r>
              <a:rPr lang="fr-FR" dirty="0"/>
              <a:t> Java memory </a:t>
            </a:r>
            <a:r>
              <a:rPr lang="fr-FR" dirty="0" err="1"/>
              <a:t>problems</a:t>
            </a:r>
            <a:endParaRPr lang="fr-FR" dirty="0"/>
          </a:p>
          <a:p>
            <a:r>
              <a:rPr lang="fr-FR" sz="1400" dirty="0"/>
              <a:t>Saad El </a:t>
            </a:r>
            <a:r>
              <a:rPr lang="fr-FR" sz="1400" dirty="0" err="1"/>
              <a:t>Khlifi</a:t>
            </a:r>
            <a:r>
              <a:rPr lang="fr-FR" sz="1400" dirty="0"/>
              <a:t> (Consultant </a:t>
            </a:r>
            <a:r>
              <a:rPr lang="fr-FR" sz="1400" dirty="0" err="1"/>
              <a:t>JavaEE</a:t>
            </a:r>
            <a:r>
              <a:rPr lang="fr-FR" sz="1400" dirty="0"/>
              <a:t>/Hybris)</a:t>
            </a:r>
          </a:p>
        </p:txBody>
      </p:sp>
    </p:spTree>
    <p:extLst>
      <p:ext uri="{BB962C8B-B14F-4D97-AF65-F5344CB8AC3E}">
        <p14:creationId xmlns:p14="http://schemas.microsoft.com/office/powerpoint/2010/main" val="28334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3363A-9D1B-4ED6-9B6D-D67C413C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Problème2: </a:t>
            </a:r>
            <a:r>
              <a:rPr lang="fr-FR" dirty="0">
                <a:highlight>
                  <a:srgbClr val="FF00FF"/>
                </a:highlight>
              </a:rPr>
              <a:t>Memory Over-</a:t>
            </a:r>
            <a:r>
              <a:rPr lang="fr-FR" dirty="0" err="1">
                <a:highlight>
                  <a:srgbClr val="FF00FF"/>
                </a:highlight>
              </a:rPr>
              <a:t>consumption</a:t>
            </a:r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3659C-F263-4757-B109-EE525DE4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Définition</a:t>
            </a:r>
          </a:p>
          <a:p>
            <a:pPr lvl="1"/>
            <a:r>
              <a:rPr lang="fr-FR" dirty="0"/>
              <a:t>Over-</a:t>
            </a:r>
            <a:r>
              <a:rPr lang="fr-FR" dirty="0" err="1"/>
              <a:t>consumption</a:t>
            </a:r>
            <a:r>
              <a:rPr lang="fr-FR" dirty="0"/>
              <a:t> (son nom l’indique bien)</a:t>
            </a:r>
          </a:p>
          <a:p>
            <a:r>
              <a:rPr lang="fr-FR" dirty="0"/>
              <a:t>Symptômes</a:t>
            </a:r>
          </a:p>
          <a:p>
            <a:pPr lvl="1"/>
            <a:r>
              <a:rPr lang="fr-FR" dirty="0" err="1"/>
              <a:t>java.lang.OutOfMemoryError</a:t>
            </a:r>
            <a:r>
              <a:rPr lang="fr-FR" dirty="0"/>
              <a:t> (Devenu moins fréquents avec l’augmentation de la mémoire)</a:t>
            </a:r>
          </a:p>
          <a:p>
            <a:pPr lvl="1"/>
            <a:r>
              <a:rPr lang="fr-FR" dirty="0"/>
              <a:t>Dégradation de la performance</a:t>
            </a:r>
          </a:p>
          <a:p>
            <a:r>
              <a:rPr lang="fr-FR" dirty="0"/>
              <a:t>Diagnostique &amp; résolution</a:t>
            </a:r>
          </a:p>
          <a:p>
            <a:pPr lvl="1"/>
            <a:r>
              <a:rPr lang="fr-FR" dirty="0"/>
              <a:t>Augmenter le -</a:t>
            </a:r>
            <a:r>
              <a:rPr lang="fr-FR" dirty="0" err="1"/>
              <a:t>Xmx</a:t>
            </a:r>
            <a:endParaRPr lang="fr-FR" dirty="0"/>
          </a:p>
          <a:p>
            <a:pPr lvl="2"/>
            <a:r>
              <a:rPr lang="fr-FR" dirty="0"/>
              <a:t>Quand c’est justifié : OK (L’application est par nature consommatrice de mémoire)</a:t>
            </a:r>
          </a:p>
          <a:p>
            <a:pPr lvl="2"/>
            <a:r>
              <a:rPr lang="fr-FR" dirty="0"/>
              <a:t>Quand c’est pas justifié: C’est décider de vivre avec le problème</a:t>
            </a:r>
          </a:p>
          <a:p>
            <a:pPr lvl="1"/>
            <a:r>
              <a:rPr lang="fr-FR" dirty="0" err="1"/>
              <a:t>Heap</a:t>
            </a:r>
            <a:r>
              <a:rPr lang="fr-FR" dirty="0"/>
              <a:t> dumps (Eclipse Memory Analyzer)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18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F57C6-B3F9-4EFA-9146-F02FF55E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faut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642B7-15D7-41FD-9E3D-B7DBB24B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>
                <a:highlight>
                  <a:srgbClr val="FF00FF"/>
                </a:highlight>
              </a:rPr>
              <a:t>Pragmatisme &amp; précision &amp; bon sens = Est l’état d’esprit à toujours garder lorsqu’on aborde le sujet de la performance</a:t>
            </a:r>
          </a:p>
          <a:p>
            <a:r>
              <a:rPr lang="fr-FR" dirty="0">
                <a:highlight>
                  <a:srgbClr val="FF00FF"/>
                </a:highlight>
              </a:rPr>
              <a:t>« </a:t>
            </a:r>
            <a:r>
              <a:rPr lang="fr-FR" dirty="0" err="1">
                <a:highlight>
                  <a:srgbClr val="FF00FF"/>
                </a:highlight>
              </a:rPr>
              <a:t>Premature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optimization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is</a:t>
            </a:r>
            <a:r>
              <a:rPr lang="fr-FR" dirty="0">
                <a:highlight>
                  <a:srgbClr val="FF00FF"/>
                </a:highlight>
              </a:rPr>
              <a:t> the root of all </a:t>
            </a:r>
            <a:r>
              <a:rPr lang="fr-FR" dirty="0" err="1">
                <a:highlight>
                  <a:srgbClr val="FF00FF"/>
                </a:highlight>
              </a:rPr>
              <a:t>evil</a:t>
            </a:r>
            <a:r>
              <a:rPr lang="fr-FR" dirty="0">
                <a:highlight>
                  <a:srgbClr val="FF00FF"/>
                </a:highlight>
              </a:rPr>
              <a:t> » Donald </a:t>
            </a:r>
            <a:r>
              <a:rPr lang="fr-FR" dirty="0" err="1">
                <a:highlight>
                  <a:srgbClr val="FF00FF"/>
                </a:highlight>
              </a:rPr>
              <a:t>Knuth</a:t>
            </a:r>
            <a:endParaRPr lang="fr-FR" dirty="0">
              <a:highlight>
                <a:srgbClr val="FF00FF"/>
              </a:highlight>
            </a:endParaRPr>
          </a:p>
          <a:p>
            <a:r>
              <a:rPr lang="fr-FR" dirty="0">
                <a:highlight>
                  <a:srgbClr val="FF00FF"/>
                </a:highlight>
              </a:rPr>
              <a:t>Clean code c’est bien, </a:t>
            </a:r>
            <a:r>
              <a:rPr lang="fr-FR" b="1" dirty="0">
                <a:highlight>
                  <a:srgbClr val="FF00FF"/>
                </a:highlight>
              </a:rPr>
              <a:t>performance </a:t>
            </a:r>
            <a:r>
              <a:rPr lang="fr-FR" b="1" dirty="0" err="1">
                <a:highlight>
                  <a:srgbClr val="FF00FF"/>
                </a:highlight>
              </a:rPr>
              <a:t>friendly</a:t>
            </a:r>
            <a:r>
              <a:rPr lang="fr-FR" b="1" dirty="0">
                <a:highlight>
                  <a:srgbClr val="FF00FF"/>
                </a:highlight>
              </a:rPr>
              <a:t> clean </a:t>
            </a:r>
            <a:r>
              <a:rPr lang="fr-FR" dirty="0">
                <a:highlight>
                  <a:srgbClr val="FF00FF"/>
                </a:highlight>
              </a:rPr>
              <a:t>code c’est encore mieux </a:t>
            </a:r>
          </a:p>
          <a:p>
            <a:r>
              <a:rPr lang="fr-FR" dirty="0"/>
              <a:t>Les outils:</a:t>
            </a:r>
          </a:p>
          <a:p>
            <a:pPr lvl="1"/>
            <a:r>
              <a:rPr lang="fr-FR" dirty="0" err="1"/>
              <a:t>jVisualVM</a:t>
            </a:r>
            <a:r>
              <a:rPr lang="fr-FR" dirty="0"/>
              <a:t>: </a:t>
            </a:r>
          </a:p>
          <a:p>
            <a:pPr lvl="2"/>
            <a:r>
              <a:rPr lang="fr-FR" dirty="0"/>
              <a:t>Tendance de la mémoire</a:t>
            </a:r>
          </a:p>
          <a:p>
            <a:pPr lvl="2"/>
            <a:r>
              <a:rPr lang="fr-FR" dirty="0"/>
              <a:t>L’activité du GC (plugin GC)</a:t>
            </a:r>
          </a:p>
          <a:p>
            <a:pPr lvl="2"/>
            <a:r>
              <a:rPr lang="fr-FR" dirty="0"/>
              <a:t>Memory Profiler</a:t>
            </a:r>
          </a:p>
          <a:p>
            <a:pPr lvl="1"/>
            <a:r>
              <a:rPr lang="fr-FR" dirty="0" err="1"/>
              <a:t>Heap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&amp; Dumps</a:t>
            </a:r>
          </a:p>
          <a:p>
            <a:pPr lvl="2"/>
            <a:r>
              <a:rPr lang="fr-FR" dirty="0"/>
              <a:t>Valider les hypothèses</a:t>
            </a:r>
          </a:p>
          <a:p>
            <a:pPr lvl="2"/>
            <a:r>
              <a:rPr lang="fr-FR" dirty="0"/>
              <a:t>Localisation des fuites mémoire</a:t>
            </a:r>
          </a:p>
          <a:p>
            <a:pPr lvl="1"/>
            <a:r>
              <a:rPr lang="fr-FR" dirty="0"/>
              <a:t>GC logs</a:t>
            </a:r>
          </a:p>
          <a:p>
            <a:pPr lvl="2"/>
            <a:r>
              <a:rPr lang="fr-FR" dirty="0"/>
              <a:t>Valider les hypothèses</a:t>
            </a:r>
          </a:p>
          <a:p>
            <a:pPr lvl="2"/>
            <a:r>
              <a:rPr lang="fr-FR" dirty="0"/>
              <a:t>Avoir des infos précises sur le GC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highlight>
                  <a:srgbClr val="FF00FF"/>
                </a:highlight>
              </a:rPr>
              <a:t>Les 3 outils de troubleshooting les plus utilisés; bien évidement la liste est langue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02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284CC-B398-4098-847F-8A310CB5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Q/A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A1335-AE38-4EA8-8B46-A4005AF0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SalesTracker</a:t>
            </a:r>
            <a:r>
              <a:rPr lang="fr-FR" dirty="0"/>
              <a:t> source: </a:t>
            </a:r>
            <a:r>
              <a:rPr lang="fr-FR" sz="1600" dirty="0">
                <a:hlinkClick r:id="rId2"/>
              </a:rPr>
              <a:t>https://github.com/selkhlifi/perflabs/tree/master/salestracker</a:t>
            </a:r>
            <a:endParaRPr lang="fr-FR" sz="1600" dirty="0"/>
          </a:p>
          <a:p>
            <a:r>
              <a:rPr lang="fr-FR" dirty="0"/>
              <a:t>Next ???</a:t>
            </a:r>
          </a:p>
          <a:p>
            <a:pPr lvl="1"/>
            <a:r>
              <a:rPr lang="fr-FR" dirty="0"/>
              <a:t>Tests de tire de charge (</a:t>
            </a:r>
            <a:r>
              <a:rPr lang="fr-FR" dirty="0" err="1"/>
              <a:t>Jmeter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Session2: </a:t>
            </a:r>
          </a:p>
          <a:p>
            <a:pPr lvl="2"/>
            <a:r>
              <a:rPr lang="fr-FR" dirty="0"/>
              <a:t>Memory </a:t>
            </a:r>
            <a:r>
              <a:rPr lang="fr-FR" dirty="0" err="1"/>
              <a:t>problems</a:t>
            </a:r>
            <a:r>
              <a:rPr lang="fr-FR" dirty="0"/>
              <a:t> in </a:t>
            </a:r>
            <a:r>
              <a:rPr lang="fr-FR" dirty="0" err="1"/>
              <a:t>depth</a:t>
            </a:r>
            <a:r>
              <a:rPr lang="fr-FR" dirty="0"/>
              <a:t> (GC in </a:t>
            </a:r>
            <a:r>
              <a:rPr lang="fr-FR" dirty="0" err="1"/>
              <a:t>depth</a:t>
            </a:r>
            <a:r>
              <a:rPr lang="fr-FR" dirty="0"/>
              <a:t>, </a:t>
            </a:r>
            <a:r>
              <a:rPr lang="fr-FR" dirty="0" err="1"/>
              <a:t>advanced</a:t>
            </a:r>
            <a:r>
              <a:rPr lang="fr-FR" dirty="0"/>
              <a:t> memory </a:t>
            </a:r>
            <a:r>
              <a:rPr lang="fr-FR" dirty="0" err="1"/>
              <a:t>leaks</a:t>
            </a:r>
            <a:r>
              <a:rPr lang="fr-FR" dirty="0"/>
              <a:t>, Allocation rates </a:t>
            </a:r>
            <a:r>
              <a:rPr lang="fr-FR" dirty="0" err="1"/>
              <a:t>problems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Programmation concurrentielle</a:t>
            </a:r>
          </a:p>
          <a:p>
            <a:pPr lvl="1"/>
            <a:r>
              <a:rPr lang="fr-FR" dirty="0"/>
              <a:t>Outils de troubleshooting : Java Mission control</a:t>
            </a:r>
          </a:p>
          <a:p>
            <a:pPr lvl="1"/>
            <a:r>
              <a:rPr lang="fr-FR" dirty="0"/>
              <a:t>…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47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19ED5-26EF-4F52-AA81-3211950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8C5D3-B809-4198-A435-5C5E4401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7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1FBBD-1AF4-4F29-8F5F-31FD5BBC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A1CBF-D4EE-4D4F-9044-2FB6B877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-</a:t>
            </a:r>
            <a:r>
              <a:rPr lang="fr-FR" dirty="0" err="1">
                <a:highlight>
                  <a:srgbClr val="C0C0C0"/>
                </a:highlight>
              </a:rPr>
              <a:t>Xmx</a:t>
            </a:r>
            <a:r>
              <a:rPr lang="fr-FR" dirty="0">
                <a:highlight>
                  <a:srgbClr val="C0C0C0"/>
                </a:highlight>
              </a:rPr>
              <a:t> ( == –</a:t>
            </a:r>
            <a:r>
              <a:rPr lang="fr-FR" dirty="0" err="1">
                <a:highlight>
                  <a:srgbClr val="C0C0C0"/>
                </a:highlight>
              </a:rPr>
              <a:t>Xms</a:t>
            </a:r>
            <a:r>
              <a:rPr lang="fr-FR" dirty="0">
                <a:highlight>
                  <a:srgbClr val="C0C0C0"/>
                </a:highlight>
              </a:rPr>
              <a:t> recommandé)</a:t>
            </a:r>
          </a:p>
          <a:p>
            <a:r>
              <a:rPr lang="fr-FR" dirty="0">
                <a:highlight>
                  <a:srgbClr val="C0C0C0"/>
                </a:highlight>
              </a:rPr>
              <a:t>GC logs</a:t>
            </a:r>
          </a:p>
          <a:p>
            <a:pPr lvl="1"/>
            <a:r>
              <a:rPr lang="fr-FR" dirty="0">
                <a:highlight>
                  <a:srgbClr val="C0C0C0"/>
                </a:highlight>
              </a:rPr>
              <a:t>Are </a:t>
            </a:r>
            <a:r>
              <a:rPr lang="fr-FR" dirty="0" err="1">
                <a:highlight>
                  <a:srgbClr val="C0C0C0"/>
                </a:highlight>
              </a:rPr>
              <a:t>there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too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many</a:t>
            </a:r>
            <a:r>
              <a:rPr lang="fr-FR" dirty="0">
                <a:highlight>
                  <a:srgbClr val="C0C0C0"/>
                </a:highlight>
              </a:rPr>
              <a:t> Full </a:t>
            </a:r>
            <a:r>
              <a:rPr lang="fr-FR" dirty="0" err="1">
                <a:highlight>
                  <a:srgbClr val="C0C0C0"/>
                </a:highlight>
              </a:rPr>
              <a:t>GCs</a:t>
            </a:r>
            <a:endParaRPr lang="fr-FR" dirty="0">
              <a:highlight>
                <a:srgbClr val="C0C0C0"/>
              </a:highlight>
            </a:endParaRPr>
          </a:p>
          <a:p>
            <a:pPr lvl="1"/>
            <a:r>
              <a:rPr lang="fr-FR" dirty="0">
                <a:highlight>
                  <a:srgbClr val="C0C0C0"/>
                </a:highlight>
              </a:rPr>
              <a:t>Are </a:t>
            </a:r>
            <a:r>
              <a:rPr lang="fr-FR" dirty="0" err="1">
                <a:highlight>
                  <a:srgbClr val="C0C0C0"/>
                </a:highlight>
              </a:rPr>
              <a:t>there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GCs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with</a:t>
            </a:r>
            <a:r>
              <a:rPr lang="fr-FR" dirty="0">
                <a:highlight>
                  <a:srgbClr val="C0C0C0"/>
                </a:highlight>
              </a:rPr>
              <a:t> long pauses</a:t>
            </a:r>
          </a:p>
          <a:p>
            <a:pPr lvl="1"/>
            <a:r>
              <a:rPr lang="fr-FR" dirty="0">
                <a:highlight>
                  <a:srgbClr val="C0C0C0"/>
                </a:highlight>
              </a:rPr>
              <a:t>Are </a:t>
            </a:r>
            <a:r>
              <a:rPr lang="fr-FR" dirty="0" err="1">
                <a:highlight>
                  <a:srgbClr val="C0C0C0"/>
                </a:highlight>
              </a:rPr>
              <a:t>there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GCs</a:t>
            </a:r>
            <a:r>
              <a:rPr lang="fr-FR" dirty="0">
                <a:highlight>
                  <a:srgbClr val="C0C0C0"/>
                </a:highlight>
              </a:rPr>
              <a:t> happening </a:t>
            </a:r>
            <a:r>
              <a:rPr lang="fr-FR" dirty="0" err="1">
                <a:highlight>
                  <a:srgbClr val="C0C0C0"/>
                </a:highlight>
              </a:rPr>
              <a:t>too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frequently</a:t>
            </a:r>
            <a:endParaRPr lang="fr-FR" dirty="0">
              <a:highlight>
                <a:srgbClr val="C0C0C0"/>
              </a:highlight>
            </a:endParaRPr>
          </a:p>
          <a:p>
            <a:pPr lvl="1"/>
            <a:r>
              <a:rPr lang="fr-FR" dirty="0">
                <a:highlight>
                  <a:srgbClr val="C0C0C0"/>
                </a:highlight>
              </a:rPr>
              <a:t>Tools: </a:t>
            </a:r>
            <a:r>
              <a:rPr lang="fr-FR" dirty="0" err="1">
                <a:highlight>
                  <a:srgbClr val="C0C0C0"/>
                </a:highlight>
              </a:rPr>
              <a:t>GCViewer</a:t>
            </a:r>
            <a:r>
              <a:rPr lang="fr-FR" dirty="0">
                <a:highlight>
                  <a:srgbClr val="C0C0C0"/>
                </a:highlight>
              </a:rPr>
              <a:t>, </a:t>
            </a:r>
            <a:r>
              <a:rPr lang="fr-FR" dirty="0" err="1">
                <a:highlight>
                  <a:srgbClr val="C0C0C0"/>
                </a:highlight>
              </a:rPr>
              <a:t>GCHisto</a:t>
            </a:r>
            <a:r>
              <a:rPr lang="fr-FR" dirty="0">
                <a:highlight>
                  <a:srgbClr val="C0C0C0"/>
                </a:highlight>
              </a:rPr>
              <a:t>, gceasy.io etc. </a:t>
            </a:r>
          </a:p>
          <a:p>
            <a:r>
              <a:rPr lang="fr-FR" dirty="0" err="1">
                <a:highlight>
                  <a:srgbClr val="C0C0C0"/>
                </a:highlight>
              </a:rPr>
              <a:t>Heap</a:t>
            </a:r>
            <a:r>
              <a:rPr lang="fr-FR" dirty="0">
                <a:highlight>
                  <a:srgbClr val="C0C0C0"/>
                </a:highlight>
              </a:rPr>
              <a:t> dumps</a:t>
            </a:r>
          </a:p>
          <a:p>
            <a:r>
              <a:rPr lang="fr-FR" dirty="0" err="1">
                <a:highlight>
                  <a:srgbClr val="C0C0C0"/>
                </a:highlight>
              </a:rPr>
              <a:t>Heap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Histograms</a:t>
            </a:r>
            <a:endParaRPr lang="fr-FR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23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E84A-FFFE-4201-8961-5BBA5406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180FE-E8D9-4D49-910D-8608AEA2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Motivation</a:t>
            </a:r>
          </a:p>
          <a:p>
            <a:pPr lvl="1"/>
            <a:r>
              <a:rPr lang="fr-FR" dirty="0"/>
              <a:t>Mais c’est quoi la performance ? Pourquoi suis-je concerné ?</a:t>
            </a:r>
          </a:p>
          <a:p>
            <a:pPr lvl="2"/>
            <a:r>
              <a:rPr lang="fr-FR" dirty="0"/>
              <a:t>Les 3 axes sur lesquelles repose la notion de la performance</a:t>
            </a:r>
          </a:p>
          <a:p>
            <a:pPr lvl="1"/>
            <a:r>
              <a:rPr lang="fr-FR" dirty="0"/>
              <a:t>Les performance des applications java</a:t>
            </a:r>
          </a:p>
          <a:p>
            <a:pPr lvl="2"/>
            <a:r>
              <a:rPr lang="fr-FR" dirty="0"/>
              <a:t>Les 3 composantes </a:t>
            </a:r>
            <a:r>
              <a:rPr lang="fr-FR" b="1" dirty="0">
                <a:highlight>
                  <a:srgbClr val="FF00FF"/>
                </a:highlight>
              </a:rPr>
              <a:t>JVM</a:t>
            </a:r>
            <a:r>
              <a:rPr lang="fr-FR" dirty="0"/>
              <a:t> majors qui impactent la perf</a:t>
            </a:r>
          </a:p>
          <a:p>
            <a:pPr lvl="2"/>
            <a:r>
              <a:rPr lang="fr-FR" dirty="0"/>
              <a:t>Rappel sur la memory management, le GC</a:t>
            </a:r>
          </a:p>
          <a:p>
            <a:r>
              <a:rPr lang="fr-FR" dirty="0"/>
              <a:t> </a:t>
            </a:r>
            <a:r>
              <a:rPr lang="fr-FR" dirty="0" err="1"/>
              <a:t>forEach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memory perf issues (memory </a:t>
            </a:r>
            <a:r>
              <a:rPr lang="fr-FR" dirty="0" err="1"/>
              <a:t>leaks</a:t>
            </a:r>
            <a:r>
              <a:rPr lang="fr-FR" dirty="0"/>
              <a:t>, memory Over-</a:t>
            </a:r>
            <a:r>
              <a:rPr lang="fr-FR" dirty="0" err="1"/>
              <a:t>consumption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Problème</a:t>
            </a:r>
          </a:p>
          <a:p>
            <a:pPr lvl="1"/>
            <a:r>
              <a:rPr lang="fr-FR" dirty="0"/>
              <a:t>Démo</a:t>
            </a:r>
          </a:p>
          <a:p>
            <a:pPr lvl="1"/>
            <a:r>
              <a:rPr lang="fr-FR" dirty="0"/>
              <a:t>Diagnostic (Les outils)</a:t>
            </a:r>
          </a:p>
          <a:p>
            <a:pPr lvl="1"/>
            <a:r>
              <a:rPr lang="fr-FR" dirty="0"/>
              <a:t>Résolution</a:t>
            </a:r>
          </a:p>
        </p:txBody>
      </p:sp>
    </p:spTree>
    <p:extLst>
      <p:ext uri="{BB962C8B-B14F-4D97-AF65-F5344CB8AC3E}">
        <p14:creationId xmlns:p14="http://schemas.microsoft.com/office/powerpoint/2010/main" val="408746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3D5DE-520F-433E-96B7-30CFDDB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la perf, pourquoi se sujet fait peur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4028A-E71D-4EDD-9873-25CD832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La perf est un sujet complexe</a:t>
            </a:r>
          </a:p>
          <a:p>
            <a:pPr lvl="1"/>
            <a:r>
              <a:rPr lang="fr-FR" dirty="0" err="1"/>
              <a:t>hardeware</a:t>
            </a:r>
            <a:r>
              <a:rPr lang="fr-FR" dirty="0"/>
              <a:t>, </a:t>
            </a:r>
            <a:r>
              <a:rPr lang="fr-FR" dirty="0" err="1"/>
              <a:t>memoire</a:t>
            </a:r>
            <a:r>
              <a:rPr lang="fr-FR" dirty="0"/>
              <a:t>, </a:t>
            </a:r>
            <a:r>
              <a:rPr lang="fr-FR" dirty="0" err="1"/>
              <a:t>cpu</a:t>
            </a:r>
            <a:r>
              <a:rPr lang="fr-FR" dirty="0"/>
              <a:t>, L1, ...L4, </a:t>
            </a:r>
            <a:r>
              <a:rPr lang="fr-FR" dirty="0" err="1"/>
              <a:t>multicores</a:t>
            </a:r>
            <a:r>
              <a:rPr lang="fr-FR" dirty="0"/>
              <a:t>, </a:t>
            </a:r>
            <a:r>
              <a:rPr lang="fr-FR" dirty="0" err="1"/>
              <a:t>jvm</a:t>
            </a:r>
            <a:r>
              <a:rPr lang="fr-FR" dirty="0"/>
              <a:t>, JIT, </a:t>
            </a:r>
            <a:r>
              <a:rPr lang="fr-FR" dirty="0" err="1"/>
              <a:t>garbage</a:t>
            </a:r>
            <a:r>
              <a:rPr lang="fr-FR" dirty="0"/>
              <a:t> collectors</a:t>
            </a:r>
          </a:p>
          <a:p>
            <a:pPr lvl="1"/>
            <a:r>
              <a:rPr lang="fr-FR" dirty="0"/>
              <a:t>Perf </a:t>
            </a:r>
            <a:r>
              <a:rPr lang="fr-FR" dirty="0" err="1"/>
              <a:t>friendly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, structures de données, algorithmiques, clean code</a:t>
            </a:r>
          </a:p>
          <a:p>
            <a:pPr lvl="1"/>
            <a:r>
              <a:rPr lang="fr-FR" dirty="0"/>
              <a:t>caches, </a:t>
            </a:r>
            <a:r>
              <a:rPr lang="fr-FR" dirty="0" err="1"/>
              <a:t>databases</a:t>
            </a:r>
            <a:r>
              <a:rPr lang="fr-FR" dirty="0"/>
              <a:t>, serveurs d'applications, serveurs web, ...</a:t>
            </a:r>
          </a:p>
          <a:p>
            <a:pPr lvl="1"/>
            <a:r>
              <a:rPr lang="fr-FR" dirty="0" err="1"/>
              <a:t>sql</a:t>
            </a:r>
            <a:r>
              <a:rPr lang="fr-FR" dirty="0"/>
              <a:t>, plans d'exécutions, les indexes…</a:t>
            </a:r>
          </a:p>
          <a:p>
            <a:pPr lvl="1"/>
            <a:r>
              <a:rPr lang="fr-FR" dirty="0" err="1"/>
              <a:t>Frameworks</a:t>
            </a:r>
            <a:r>
              <a:rPr lang="fr-FR" dirty="0"/>
              <a:t>: </a:t>
            </a:r>
            <a:r>
              <a:rPr lang="fr-FR" dirty="0" err="1"/>
              <a:t>hibernate</a:t>
            </a:r>
            <a:r>
              <a:rPr lang="fr-FR" dirty="0"/>
              <a:t>, </a:t>
            </a:r>
            <a:r>
              <a:rPr lang="fr-FR" dirty="0" err="1"/>
              <a:t>spring</a:t>
            </a:r>
            <a:r>
              <a:rPr lang="fr-FR" dirty="0"/>
              <a:t>...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leaks</a:t>
            </a:r>
            <a:r>
              <a:rPr lang="fr-FR" dirty="0"/>
              <a:t>, </a:t>
            </a:r>
            <a:r>
              <a:rPr lang="fr-FR" dirty="0" err="1"/>
              <a:t>OutOfMermory</a:t>
            </a:r>
            <a:r>
              <a:rPr lang="fr-FR" dirty="0"/>
              <a:t> exceptions, memory </a:t>
            </a:r>
            <a:r>
              <a:rPr lang="fr-FR" dirty="0" err="1"/>
              <a:t>Overconsumptions</a:t>
            </a:r>
            <a:r>
              <a:rPr lang="fr-FR" dirty="0"/>
              <a:t>, multithreading, JIT, Allocation rates …</a:t>
            </a:r>
          </a:p>
          <a:p>
            <a:pPr lvl="1"/>
            <a:r>
              <a:rPr lang="fr-FR" dirty="0"/>
              <a:t>Performance tests, </a:t>
            </a:r>
            <a:r>
              <a:rPr lang="fr-FR" dirty="0" err="1"/>
              <a:t>jmeter</a:t>
            </a:r>
            <a:r>
              <a:rPr lang="fr-FR" dirty="0"/>
              <a:t>, </a:t>
            </a:r>
            <a:r>
              <a:rPr lang="fr-FR" dirty="0" err="1"/>
              <a:t>metrics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...</a:t>
            </a:r>
          </a:p>
          <a:p>
            <a:pPr marL="457200" lvl="1" indent="0">
              <a:buNone/>
            </a:pPr>
            <a:endParaRPr lang="fr-FR" dirty="0"/>
          </a:p>
          <a:p>
            <a:pPr lvl="0"/>
            <a:r>
              <a:rPr lang="fr-FR" dirty="0">
                <a:solidFill>
                  <a:prstClr val="black"/>
                </a:solidFill>
              </a:rPr>
              <a:t>De toutes les façons:</a:t>
            </a:r>
          </a:p>
          <a:p>
            <a:pPr lvl="1"/>
            <a:r>
              <a:rPr lang="fr-FR" dirty="0"/>
              <a:t>L’architecte est là …</a:t>
            </a:r>
          </a:p>
          <a:p>
            <a:pPr lvl="1"/>
            <a:r>
              <a:rPr lang="fr-FR" dirty="0"/>
              <a:t>Nos serveurs PROD sont performants</a:t>
            </a:r>
          </a:p>
          <a:p>
            <a:pPr lvl="1"/>
            <a:r>
              <a:rPr lang="fr-FR" dirty="0"/>
              <a:t>Nos développeurs sont les meilleurs, ils ont suivi une formation clean code, leurs codes est robuste</a:t>
            </a:r>
          </a:p>
          <a:p>
            <a:pPr lvl="1"/>
            <a:r>
              <a:rPr lang="fr-FR" dirty="0"/>
              <a:t>Java est une plateforme performante : </a:t>
            </a:r>
            <a:r>
              <a:rPr lang="fr-FR" dirty="0" err="1"/>
              <a:t>Grabage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, mature</a:t>
            </a:r>
          </a:p>
          <a:p>
            <a:pPr lvl="1"/>
            <a:r>
              <a:rPr lang="fr-FR" dirty="0"/>
              <a:t>…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92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D27CE-6A0F-4029-AA9E-0FFB45D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performance est un sujet sérieux et nous sommes tous concernés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E89ED-C7C8-4FE0-8CEB-3C74F184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/>
          </a:p>
          <a:p>
            <a:pPr lvl="0"/>
            <a:r>
              <a:rPr lang="fr-FR" dirty="0">
                <a:solidFill>
                  <a:prstClr val="black"/>
                </a:solidFill>
              </a:rPr>
              <a:t>La performance (comme la sécurité) malgré son importance et sa criticité se trouve souvent en bas de la liste des priorités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Les problèmes de </a:t>
            </a:r>
            <a:r>
              <a:rPr lang="fr-FR" dirty="0" err="1">
                <a:solidFill>
                  <a:prstClr val="black"/>
                </a:solidFill>
              </a:rPr>
              <a:t>pef</a:t>
            </a:r>
            <a:r>
              <a:rPr lang="fr-FR" dirty="0">
                <a:solidFill>
                  <a:prstClr val="black"/>
                </a:solidFill>
              </a:rPr>
              <a:t> peuvent:</a:t>
            </a:r>
          </a:p>
          <a:p>
            <a:pPr lvl="1"/>
            <a:r>
              <a:rPr lang="en-US" dirty="0"/>
              <a:t>Nous faire</a:t>
            </a:r>
            <a:r>
              <a:rPr lang="fr-FR" dirty="0"/>
              <a:t> </a:t>
            </a:r>
            <a:r>
              <a:rPr lang="en-US" dirty="0" err="1"/>
              <a:t>perdre</a:t>
            </a:r>
            <a:r>
              <a:rPr lang="en-US" dirty="0"/>
              <a:t> beaucoup </a:t>
            </a:r>
            <a:r>
              <a:rPr lang="en-US" dirty="0" err="1"/>
              <a:t>d’argent</a:t>
            </a:r>
            <a:r>
              <a:rPr lang="en-US" dirty="0"/>
              <a:t> (by </a:t>
            </a:r>
            <a:r>
              <a:rPr lang="en-US" dirty="0" err="1"/>
              <a:t>unabling</a:t>
            </a:r>
            <a:r>
              <a:rPr lang="en-US" dirty="0"/>
              <a:t> customer transactions)</a:t>
            </a:r>
          </a:p>
          <a:p>
            <a:pPr lvl="1"/>
            <a:r>
              <a:rPr lang="en-US" dirty="0" err="1"/>
              <a:t>Détruire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reputation (if they happen often enough)</a:t>
            </a:r>
          </a:p>
          <a:p>
            <a:pPr lvl="1"/>
            <a:r>
              <a:rPr lang="en-US" dirty="0"/>
              <a:t>Nous limiter: </a:t>
            </a:r>
            <a:r>
              <a:rPr lang="en-US" dirty="0" err="1"/>
              <a:t>Incapacité</a:t>
            </a:r>
            <a:r>
              <a:rPr lang="en-US" dirty="0"/>
              <a:t> du supporter (more customers on your existing hardware and infrastructure)</a:t>
            </a:r>
          </a:p>
          <a:p>
            <a:pPr lvl="1"/>
            <a:r>
              <a:rPr lang="en-US" dirty="0" err="1"/>
              <a:t>Allourdir</a:t>
            </a:r>
            <a:r>
              <a:rPr lang="en-US" dirty="0"/>
              <a:t> la facture ops (if you are running in a cloud-based environments)</a:t>
            </a:r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>
                <a:solidFill>
                  <a:prstClr val="black"/>
                </a:solidFill>
              </a:rPr>
              <a:t>C’est pour cela il faut: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Investir dans ce sujet</a:t>
            </a:r>
          </a:p>
          <a:p>
            <a:pPr lvl="1"/>
            <a:r>
              <a:rPr lang="fr-FR" dirty="0">
                <a:solidFill>
                  <a:prstClr val="black"/>
                </a:solidFill>
                <a:highlight>
                  <a:srgbClr val="FF00FF"/>
                </a:highlight>
              </a:rPr>
              <a:t>Former</a:t>
            </a:r>
            <a:r>
              <a:rPr lang="fr-FR" dirty="0">
                <a:solidFill>
                  <a:prstClr val="black"/>
                </a:solidFill>
              </a:rPr>
              <a:t> et </a:t>
            </a:r>
            <a:r>
              <a:rPr lang="fr-FR" dirty="0">
                <a:solidFill>
                  <a:prstClr val="black"/>
                </a:solidFill>
                <a:highlight>
                  <a:srgbClr val="FF00FF"/>
                </a:highlight>
              </a:rPr>
              <a:t>impliquer</a:t>
            </a:r>
            <a:r>
              <a:rPr lang="fr-FR" dirty="0">
                <a:solidFill>
                  <a:prstClr val="black"/>
                </a:solidFill>
              </a:rPr>
              <a:t> les équipes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Impliquer et sensibiliser le client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Allouer les moyens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Savoir </a:t>
            </a:r>
            <a:r>
              <a:rPr lang="fr-FR" dirty="0">
                <a:solidFill>
                  <a:prstClr val="black"/>
                </a:solidFill>
                <a:highlight>
                  <a:srgbClr val="FF00FF"/>
                </a:highlight>
              </a:rPr>
              <a:t>vendre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25865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14954-586D-483F-9AC8-EAFD2175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performance faut jamais la compliquer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F3AE6-ABD1-41FD-A73D-7F73DC2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la performance repose sur 3 axes</a:t>
            </a:r>
          </a:p>
          <a:p>
            <a:pPr lvl="1"/>
            <a:r>
              <a:rPr lang="fr-FR" dirty="0">
                <a:highlight>
                  <a:srgbClr val="FF00FF"/>
                </a:highlight>
              </a:rPr>
              <a:t>Low </a:t>
            </a:r>
            <a:r>
              <a:rPr lang="fr-FR" dirty="0" err="1">
                <a:highlight>
                  <a:srgbClr val="FF00FF"/>
                </a:highlight>
              </a:rPr>
              <a:t>latency</a:t>
            </a:r>
            <a:r>
              <a:rPr lang="fr-FR" dirty="0">
                <a:highlight>
                  <a:srgbClr val="FF00FF"/>
                </a:highlight>
              </a:rPr>
              <a:t> (</a:t>
            </a:r>
            <a:r>
              <a:rPr lang="fr-FR" dirty="0" err="1">
                <a:highlight>
                  <a:srgbClr val="FF00FF"/>
                </a:highlight>
              </a:rPr>
              <a:t>Responsiveness</a:t>
            </a:r>
            <a:r>
              <a:rPr lang="fr-FR" dirty="0">
                <a:highlight>
                  <a:srgbClr val="FF00FF"/>
                </a:highlight>
              </a:rPr>
              <a:t>): I </a:t>
            </a:r>
            <a:r>
              <a:rPr lang="fr-FR" dirty="0" err="1">
                <a:highlight>
                  <a:srgbClr val="FF00FF"/>
                </a:highlight>
              </a:rPr>
              <a:t>want</a:t>
            </a:r>
            <a:r>
              <a:rPr lang="fr-FR" dirty="0">
                <a:highlight>
                  <a:srgbClr val="FF00FF"/>
                </a:highlight>
              </a:rPr>
              <a:t> the </a:t>
            </a:r>
            <a:r>
              <a:rPr lang="fr-FR" dirty="0" err="1">
                <a:highlight>
                  <a:srgbClr val="FF00FF"/>
                </a:highlight>
              </a:rPr>
              <a:t>answer</a:t>
            </a:r>
            <a:r>
              <a:rPr lang="fr-FR" dirty="0">
                <a:highlight>
                  <a:srgbClr val="FF00FF"/>
                </a:highlight>
              </a:rPr>
              <a:t> as fast as possible</a:t>
            </a:r>
          </a:p>
          <a:p>
            <a:pPr lvl="1"/>
            <a:r>
              <a:rPr lang="fr-FR" dirty="0">
                <a:highlight>
                  <a:srgbClr val="FF00FF"/>
                </a:highlight>
              </a:rPr>
              <a:t>High </a:t>
            </a:r>
            <a:r>
              <a:rPr lang="fr-FR" dirty="0" err="1">
                <a:highlight>
                  <a:srgbClr val="FF00FF"/>
                </a:highlight>
              </a:rPr>
              <a:t>Througthput</a:t>
            </a:r>
            <a:r>
              <a:rPr lang="fr-FR" dirty="0">
                <a:highlight>
                  <a:srgbClr val="FF00FF"/>
                </a:highlight>
              </a:rPr>
              <a:t> (</a:t>
            </a:r>
            <a:r>
              <a:rPr lang="fr-FR" dirty="0" err="1">
                <a:highlight>
                  <a:srgbClr val="FF00FF"/>
                </a:highlight>
              </a:rPr>
              <a:t>Effeciency</a:t>
            </a:r>
            <a:r>
              <a:rPr lang="fr-FR" dirty="0">
                <a:highlight>
                  <a:srgbClr val="FF00FF"/>
                </a:highlight>
              </a:rPr>
              <a:t>): I </a:t>
            </a:r>
            <a:r>
              <a:rPr lang="fr-FR" dirty="0" err="1">
                <a:highlight>
                  <a:srgbClr val="FF00FF"/>
                </a:highlight>
              </a:rPr>
              <a:t>want</a:t>
            </a:r>
            <a:r>
              <a:rPr lang="fr-FR" dirty="0">
                <a:highlight>
                  <a:srgbClr val="FF00FF"/>
                </a:highlight>
              </a:rPr>
              <a:t> all the </a:t>
            </a:r>
            <a:r>
              <a:rPr lang="fr-FR" dirty="0" err="1">
                <a:highlight>
                  <a:srgbClr val="FF00FF"/>
                </a:highlight>
              </a:rPr>
              <a:t>answers</a:t>
            </a:r>
            <a:r>
              <a:rPr lang="fr-FR" dirty="0">
                <a:highlight>
                  <a:srgbClr val="FF00FF"/>
                </a:highlight>
              </a:rPr>
              <a:t> as fast as possible</a:t>
            </a:r>
          </a:p>
          <a:p>
            <a:pPr lvl="1"/>
            <a:r>
              <a:rPr lang="fr-FR" dirty="0" err="1">
                <a:highlight>
                  <a:srgbClr val="FF00FF"/>
                </a:highlight>
              </a:rPr>
              <a:t>Footprint</a:t>
            </a:r>
            <a:endParaRPr lang="fr-FR" dirty="0">
              <a:highlight>
                <a:srgbClr val="FF00FF"/>
              </a:highlight>
            </a:endParaRPr>
          </a:p>
          <a:p>
            <a:pPr marL="457200" lvl="1" indent="0">
              <a:buNone/>
            </a:pP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17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D80B5-35B7-4699-8A6D-5C3FB8E3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/>
              <a:t>La JVM et la perf: Les 3 composantes clef à prendre en considérations</a:t>
            </a:r>
            <a:br>
              <a:rPr lang="fr-FR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A6845-B72D-49B8-9FFC-BF321FA0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</a:t>
            </a:r>
            <a:r>
              <a:rPr lang="fr-FR" dirty="0" err="1"/>
              <a:t>jvm</a:t>
            </a:r>
            <a:r>
              <a:rPr lang="fr-FR" dirty="0"/>
              <a:t> est virtuelle</a:t>
            </a:r>
          </a:p>
          <a:p>
            <a:pPr lvl="1"/>
            <a:r>
              <a:rPr lang="fr-FR" dirty="0"/>
              <a:t>Les instructions </a:t>
            </a:r>
            <a:r>
              <a:rPr lang="fr-FR" dirty="0" err="1"/>
              <a:t>bytecode</a:t>
            </a:r>
            <a:r>
              <a:rPr lang="fr-FR" dirty="0"/>
              <a:t> sont interprétés en des instructions natives</a:t>
            </a:r>
          </a:p>
          <a:p>
            <a:pPr lvl="1"/>
            <a:r>
              <a:rPr lang="fr-FR" dirty="0"/>
              <a:t>Il y a aussi le Just In Time (JIT) compilation</a:t>
            </a:r>
          </a:p>
          <a:p>
            <a:r>
              <a:rPr lang="fr-FR" dirty="0">
                <a:highlight>
                  <a:srgbClr val="FF00FF"/>
                </a:highlight>
              </a:rPr>
              <a:t>Gestion de la mémoire</a:t>
            </a:r>
          </a:p>
          <a:p>
            <a:pPr lvl="1"/>
            <a:r>
              <a:rPr lang="fr-FR" dirty="0">
                <a:highlight>
                  <a:srgbClr val="FF00FF"/>
                </a:highlight>
              </a:rPr>
              <a:t>new : Pour allouer de la mémoire</a:t>
            </a:r>
          </a:p>
          <a:p>
            <a:pPr lvl="1"/>
            <a:r>
              <a:rPr lang="fr-FR" dirty="0">
                <a:highlight>
                  <a:srgbClr val="FF00FF"/>
                </a:highlight>
              </a:rPr>
              <a:t>GC : Pour libérer la mémoire (nettoyage, défragmentation)</a:t>
            </a:r>
          </a:p>
          <a:p>
            <a:r>
              <a:rPr lang="fr-FR" dirty="0"/>
              <a:t>Le multithreading</a:t>
            </a:r>
          </a:p>
          <a:p>
            <a:pPr lvl="1"/>
            <a:r>
              <a:rPr lang="fr-FR" dirty="0"/>
              <a:t>Multiple threads peuvent tourner en même temps de façon concurrentielle</a:t>
            </a:r>
          </a:p>
          <a:p>
            <a:pPr lvl="2"/>
            <a:r>
              <a:rPr lang="fr-FR" dirty="0"/>
              <a:t>Pour cela nous avons l’API de base: Thread, </a:t>
            </a:r>
            <a:r>
              <a:rPr lang="fr-FR" dirty="0" err="1"/>
              <a:t>Runnable</a:t>
            </a:r>
            <a:r>
              <a:rPr lang="fr-FR" dirty="0"/>
              <a:t> …</a:t>
            </a:r>
          </a:p>
          <a:p>
            <a:pPr lvl="2"/>
            <a:r>
              <a:rPr lang="fr-FR" dirty="0"/>
              <a:t>Et pour assurer la consistance des données: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has a single monitor</a:t>
            </a:r>
          </a:p>
          <a:p>
            <a:pPr lvl="2"/>
            <a:r>
              <a:rPr lang="fr-FR" dirty="0"/>
              <a:t>Au dessus de ces primitives des APIs de haut niveau existent nous permettant de faire de la programmation concurrentielle d’une manière fiable et plus clean </a:t>
            </a:r>
          </a:p>
        </p:txBody>
      </p:sp>
    </p:spTree>
    <p:extLst>
      <p:ext uri="{BB962C8B-B14F-4D97-AF65-F5344CB8AC3E}">
        <p14:creationId xmlns:p14="http://schemas.microsoft.com/office/powerpoint/2010/main" val="32745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9B294-3324-4EDE-A36B-E7A47E7A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Gestion de la mémoire: Rappel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6A098D-A8A7-48D9-8D4F-D141A177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sz="3600" b="1" dirty="0"/>
              <a:t>Démo : </a:t>
            </a:r>
            <a:r>
              <a:rPr lang="fr-FR" sz="3600" b="1" dirty="0">
                <a:highlight>
                  <a:srgbClr val="FF00FF"/>
                </a:highlight>
              </a:rPr>
              <a:t>Visual GC</a:t>
            </a: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FD6A49FA-5F60-4FCA-9EF3-0EE523AD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1" y="1690688"/>
            <a:ext cx="7208258" cy="36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2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049B7-7FEE-4133-8574-C1E4F234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Use case: SalesTracker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85765-960A-4945-9E53-2390EF34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SalesTracker</a:t>
            </a:r>
            <a:r>
              <a:rPr lang="fr-FR" dirty="0"/>
              <a:t>: Application de suivi des ventes</a:t>
            </a:r>
          </a:p>
          <a:p>
            <a:r>
              <a:rPr lang="fr-FR" dirty="0"/>
              <a:t>Deux fonctionnalités majeurs</a:t>
            </a:r>
          </a:p>
          <a:p>
            <a:pPr lvl="1"/>
            <a:r>
              <a:rPr lang="fr-FR" dirty="0"/>
              <a:t>Suivi quotidien des ventes</a:t>
            </a:r>
          </a:p>
          <a:p>
            <a:pPr lvl="1"/>
            <a:r>
              <a:rPr lang="fr-FR" dirty="0"/>
              <a:t>Suivi global des ventes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Problèmes</a:t>
            </a:r>
          </a:p>
          <a:p>
            <a:pPr lvl="1"/>
            <a:r>
              <a:rPr lang="fr-FR" dirty="0"/>
              <a:t>Dégradation de la performance</a:t>
            </a:r>
          </a:p>
          <a:p>
            <a:pPr lvl="1"/>
            <a:r>
              <a:rPr lang="fr-FR" dirty="0"/>
              <a:t>Indisponibilité (avec des Redémarrages serveur)</a:t>
            </a:r>
          </a:p>
          <a:p>
            <a:pPr lvl="1"/>
            <a:r>
              <a:rPr lang="fr-FR" dirty="0" err="1"/>
              <a:t>java.lang.OutOfMemoryError</a:t>
            </a:r>
            <a:r>
              <a:rPr lang="fr-FR" dirty="0"/>
              <a:t> (malgré l’augmentation de la mémoire)</a:t>
            </a:r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sz="6600" dirty="0"/>
              <a:t>				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72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A5AAC-C67C-4CE3-BF3B-9DFF3E72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Problème1: </a:t>
            </a:r>
            <a:r>
              <a:rPr lang="fr-FR" dirty="0">
                <a:highlight>
                  <a:srgbClr val="FF00FF"/>
                </a:highlight>
              </a:rPr>
              <a:t>Memory </a:t>
            </a:r>
            <a:r>
              <a:rPr lang="fr-FR" dirty="0" err="1">
                <a:highlight>
                  <a:srgbClr val="FF00FF"/>
                </a:highlight>
              </a:rPr>
              <a:t>leaks</a:t>
            </a:r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CCC14-5E05-43B0-A305-0578EEF8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Définition</a:t>
            </a:r>
          </a:p>
          <a:p>
            <a:pPr lvl="1"/>
            <a:r>
              <a:rPr lang="fr-FR" dirty="0"/>
              <a:t>Mémoire allouée pour un usage donné, on en a plus besoin après. Mais elle reste non libérée</a:t>
            </a:r>
          </a:p>
          <a:p>
            <a:r>
              <a:rPr lang="fr-FR" dirty="0"/>
              <a:t>Symptômes</a:t>
            </a:r>
          </a:p>
          <a:p>
            <a:pPr lvl="1"/>
            <a:r>
              <a:rPr lang="fr-FR" dirty="0"/>
              <a:t>La consommation des </a:t>
            </a:r>
            <a:r>
              <a:rPr lang="fr-FR" dirty="0" err="1"/>
              <a:t>resources</a:t>
            </a:r>
            <a:r>
              <a:rPr lang="fr-FR" dirty="0"/>
              <a:t> : mémoire et CPU ne fait qu’augmenter</a:t>
            </a:r>
          </a:p>
          <a:p>
            <a:pPr lvl="1"/>
            <a:r>
              <a:rPr lang="fr-FR" dirty="0"/>
              <a:t>Haute Fréquence de l’Activité GC</a:t>
            </a:r>
          </a:p>
          <a:p>
            <a:pPr lvl="1"/>
            <a:r>
              <a:rPr lang="fr-FR" dirty="0"/>
              <a:t>Dégradation de la performance (Temps de réponse lents, </a:t>
            </a:r>
            <a:r>
              <a:rPr lang="fr-FR" dirty="0" err="1"/>
              <a:t>Througthput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java.lang.OutOfMemoryError</a:t>
            </a:r>
            <a:r>
              <a:rPr lang="fr-FR" dirty="0"/>
              <a:t> </a:t>
            </a:r>
            <a:r>
              <a:rPr lang="fr-FR" b="1" dirty="0"/>
              <a:t>(malgré l’augmentation de la mémoire)</a:t>
            </a:r>
          </a:p>
          <a:p>
            <a:r>
              <a:rPr lang="fr-FR" dirty="0"/>
              <a:t>Diagnostiques &amp; résolution</a:t>
            </a:r>
          </a:p>
          <a:p>
            <a:pPr lvl="1"/>
            <a:r>
              <a:rPr lang="fr-FR" dirty="0" err="1"/>
              <a:t>Heap</a:t>
            </a:r>
            <a:r>
              <a:rPr lang="fr-FR" dirty="0"/>
              <a:t> dumps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profilers</a:t>
            </a:r>
            <a:endParaRPr lang="fr-FR" dirty="0"/>
          </a:p>
          <a:p>
            <a:pPr lvl="1"/>
            <a:r>
              <a:rPr lang="fr-FR" dirty="0" err="1"/>
              <a:t>GCViwer</a:t>
            </a:r>
            <a:r>
              <a:rPr lang="fr-FR" dirty="0"/>
              <a:t> : GC logs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331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10147</TotalTime>
  <Words>890</Words>
  <Application>Microsoft Office PowerPoint</Application>
  <PresentationFormat>Grand écran</PresentationFormat>
  <Paragraphs>152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Java performance tuning</vt:lpstr>
      <vt:lpstr>Plan</vt:lpstr>
      <vt:lpstr>C’est quoi la perf, pourquoi se sujet fait peur ?</vt:lpstr>
      <vt:lpstr>La performance est un sujet sérieux et nous sommes tous concernés</vt:lpstr>
      <vt:lpstr>La performance faut jamais la compliquer</vt:lpstr>
      <vt:lpstr>La JVM et la perf: Les 3 composantes clef à prendre en considérations </vt:lpstr>
      <vt:lpstr>Gestion de la mémoire: Rappel</vt:lpstr>
      <vt:lpstr>Use case: SalesTracker</vt:lpstr>
      <vt:lpstr>Problème1: Memory leaks</vt:lpstr>
      <vt:lpstr>Problème2: Memory Over-consumption</vt:lpstr>
      <vt:lpstr>Ce qu’il faut retenir</vt:lpstr>
      <vt:lpstr>Q/A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performance</dc:title>
  <dc:creator>DELL</dc:creator>
  <cp:lastModifiedBy>DELL</cp:lastModifiedBy>
  <cp:revision>63</cp:revision>
  <dcterms:created xsi:type="dcterms:W3CDTF">2019-03-29T19:50:31Z</dcterms:created>
  <dcterms:modified xsi:type="dcterms:W3CDTF">2019-05-16T08:56:35Z</dcterms:modified>
</cp:coreProperties>
</file>