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2" r:id="rId6"/>
    <p:sldId id="263" r:id="rId7"/>
    <p:sldId id="264" r:id="rId8"/>
    <p:sldId id="268" r:id="rId9"/>
    <p:sldId id="265" r:id="rId10"/>
    <p:sldId id="270" r:id="rId11"/>
    <p:sldId id="271" r:id="rId12"/>
    <p:sldId id="266" r:id="rId13"/>
    <p:sldId id="267" r:id="rId14"/>
    <p:sldId id="278" r:id="rId15"/>
    <p:sldId id="281" r:id="rId16"/>
    <p:sldId id="272" r:id="rId17"/>
    <p:sldId id="279" r:id="rId18"/>
    <p:sldId id="280" r:id="rId19"/>
    <p:sldId id="274" r:id="rId20"/>
    <p:sldId id="275" r:id="rId21"/>
    <p:sldId id="276" r:id="rId22"/>
    <p:sldId id="277"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哲愷 黎" initials="哲愷" lastIdx="1" clrIdx="0">
    <p:extLst>
      <p:ext uri="{19B8F6BF-5375-455C-9EA6-DF929625EA0E}">
        <p15:presenceInfo xmlns:p15="http://schemas.microsoft.com/office/powerpoint/2012/main" userId="a7a5d1c947e4c6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91D441-520E-4F83-BC11-341ED110BCD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60D6192-1202-460C-BA2B-A3E05841A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F4A0F8-B79F-4DC2-8408-78D5809896F2}"/>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38D52278-B28E-4079-A9DC-ADFC89DD5CA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B93B07-EF09-4CDB-9801-0466683AFCD7}"/>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355695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977131-9247-4983-9CCB-D078821714A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2A9F969-68E9-4BFB-8A99-3B614B7991D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731763-93FD-4921-8B06-DBA6D2F85017}"/>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0043F7FD-F8DA-48EF-9C0F-85405AFFBE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7CF4FB-C497-4831-BB33-127859A7FDBB}"/>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385944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811156-A31B-40B5-9709-8CE044B003B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E1BC805-DAFC-4BCD-A6EB-8A33E5973AB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39BDE0-E2E9-4FAB-A5B0-951E7C1CE5B9}"/>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1B6DC986-D541-48DE-B637-247F5414D4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D72A86-486C-41B7-93F2-82EA8378BFFE}"/>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207472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0344F-08DC-4BA7-AFF0-AE2A2B64CCB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CC6CF1E-7252-4A3C-B7C5-41D350D2EBE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2C2D0A-F7EE-4396-AB1A-D38953C7311C}"/>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7B49B8D6-392D-4734-AFF5-C8062B0C6F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A7DEB3-5F69-4DC3-84D6-054B03901C97}"/>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264357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01E1E7-011C-47B5-AAF0-62317A35AA8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3CDD97E-3374-4650-969D-0F6E11E90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07A53A9-8B3D-49D8-94A1-C94BAB776FA1}"/>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A6BA12CE-300E-4F25-808D-88C58439CCE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DB36646-435F-4411-B799-21B9CDC72504}"/>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105150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C96085-A126-456E-82CB-A680339A88B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ED45E96-684E-4D5F-A0A2-47E6B9C7086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62D9D15-3988-45EE-B0ED-C83AE6969F1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9B410C3-DB17-4C7F-B8B6-6766E49C0A55}"/>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6" name="頁尾版面配置區 5">
            <a:extLst>
              <a:ext uri="{FF2B5EF4-FFF2-40B4-BE49-F238E27FC236}">
                <a16:creationId xmlns:a16="http://schemas.microsoft.com/office/drawing/2014/main" id="{4AEE6894-1F01-475D-8B50-3D68A7E5122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80C8B00-B44F-41DB-AC01-24F939CCDCC5}"/>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423902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CFA844-88DE-45C6-BB35-CD9369309CD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4AF9962-D718-481A-9F70-61B3C3A53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87F0FFF-B1ED-43B6-B5BF-4165E5E3B44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701F3FF-F640-4442-9969-DD4F27996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941113C-849B-4109-B630-A2028C3EFFD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ED27A3C-417C-4B50-BBD5-6F7D7719FC8B}"/>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8" name="頁尾版面配置區 7">
            <a:extLst>
              <a:ext uri="{FF2B5EF4-FFF2-40B4-BE49-F238E27FC236}">
                <a16:creationId xmlns:a16="http://schemas.microsoft.com/office/drawing/2014/main" id="{AD0838BE-48FF-4BEE-BAA2-DDFCFCAFDB5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CB62D6C-5CAC-4AE2-B918-98E6E42EE435}"/>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197863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766F42-F204-4CB2-88B2-8F4B36E964B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7442514-FD31-49B7-B2ED-AB9FBE74F80C}"/>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4" name="頁尾版面配置區 3">
            <a:extLst>
              <a:ext uri="{FF2B5EF4-FFF2-40B4-BE49-F238E27FC236}">
                <a16:creationId xmlns:a16="http://schemas.microsoft.com/office/drawing/2014/main" id="{11FF9A8F-2D01-45A7-85E0-550E488DACB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93104FF-2476-4819-B756-02C3ED0660BE}"/>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24815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5999406-8966-41A7-80CE-A68E9225D987}"/>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3" name="頁尾版面配置區 2">
            <a:extLst>
              <a:ext uri="{FF2B5EF4-FFF2-40B4-BE49-F238E27FC236}">
                <a16:creationId xmlns:a16="http://schemas.microsoft.com/office/drawing/2014/main" id="{9B2698BB-48F2-4B67-B863-E54EC925765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1439139-F621-4FF7-838B-FEE15E95EA17}"/>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31524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FB66-471D-4095-8590-A91284B0BDB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385B2D7-6906-4A4B-839E-1FEA7E61F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78F6BC3-6D2E-4B96-8AF6-F6B53664C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438FC84-83EC-4953-ACED-DC20E2989426}"/>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6" name="頁尾版面配置區 5">
            <a:extLst>
              <a:ext uri="{FF2B5EF4-FFF2-40B4-BE49-F238E27FC236}">
                <a16:creationId xmlns:a16="http://schemas.microsoft.com/office/drawing/2014/main" id="{A44DFC6C-C307-4886-843B-CD824CC6C6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D5B2967-871F-4FD6-BE08-02E611BFE284}"/>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114668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5C7987-63A5-4804-9530-A43D19F042D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3165FEB-A80A-4A59-9EEA-AD716F28D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EFAB27-3159-4B49-A244-E172C00E5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ED66D68-9228-4BD5-87CA-AAB46286546E}"/>
              </a:ext>
            </a:extLst>
          </p:cNvPr>
          <p:cNvSpPr>
            <a:spLocks noGrp="1"/>
          </p:cNvSpPr>
          <p:nvPr>
            <p:ph type="dt" sz="half" idx="10"/>
          </p:nvPr>
        </p:nvSpPr>
        <p:spPr/>
        <p:txBody>
          <a:bodyPr/>
          <a:lstStyle/>
          <a:p>
            <a:fld id="{774912CD-1837-4378-8666-102B6A4CFBFB}" type="datetimeFigureOut">
              <a:rPr lang="zh-TW" altLang="en-US" smtClean="0"/>
              <a:t>2020/12/28</a:t>
            </a:fld>
            <a:endParaRPr lang="zh-TW" altLang="en-US"/>
          </a:p>
        </p:txBody>
      </p:sp>
      <p:sp>
        <p:nvSpPr>
          <p:cNvPr id="6" name="頁尾版面配置區 5">
            <a:extLst>
              <a:ext uri="{FF2B5EF4-FFF2-40B4-BE49-F238E27FC236}">
                <a16:creationId xmlns:a16="http://schemas.microsoft.com/office/drawing/2014/main" id="{08833011-CAA7-45C4-A77B-E930A87E908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E82AED3-F816-4E19-AF96-03F226E96E7F}"/>
              </a:ext>
            </a:extLst>
          </p:cNvPr>
          <p:cNvSpPr>
            <a:spLocks noGrp="1"/>
          </p:cNvSpPr>
          <p:nvPr>
            <p:ph type="sldNum" sz="quarter" idx="12"/>
          </p:nvPr>
        </p:nvSpPr>
        <p:spPr/>
        <p:txBody>
          <a:body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415872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D50925D-46B2-4789-A140-A27FB610F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F7FF8DB-BEEA-40F4-A49F-4EE30B97F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F3B344A-ACE8-4174-9008-EFF6701EA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912CD-1837-4378-8666-102B6A4CFBFB}"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A4B9E516-E6BF-47D8-A891-8128B4B7F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181AF95-0A66-4F9B-9BE3-8E3284FE8A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0CB27-C397-40F0-9586-9372602E04D7}" type="slidenum">
              <a:rPr lang="zh-TW" altLang="en-US" smtClean="0"/>
              <a:t>‹#›</a:t>
            </a:fld>
            <a:endParaRPr lang="zh-TW" altLang="en-US"/>
          </a:p>
        </p:txBody>
      </p:sp>
    </p:spTree>
    <p:extLst>
      <p:ext uri="{BB962C8B-B14F-4D97-AF65-F5344CB8AC3E}">
        <p14:creationId xmlns:p14="http://schemas.microsoft.com/office/powerpoint/2010/main" val="237959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729603-2C94-40AA-BFE6-86094241672F}"/>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5B824ECF-B02E-472A-A35C-EEAC90532349}"/>
              </a:ext>
            </a:extLst>
          </p:cNvPr>
          <p:cNvSpPr>
            <a:spLocks noGrp="1"/>
          </p:cNvSpPr>
          <p:nvPr>
            <p:ph idx="1"/>
          </p:nvPr>
        </p:nvSpPr>
        <p:spPr/>
        <p:txBody>
          <a:bodyPr>
            <a:normAutofit fontScale="85000" lnSpcReduction="20000"/>
          </a:bodyPr>
          <a:lstStyle/>
          <a:p>
            <a:r>
              <a:rPr lang="zh-TW" altLang="en-US" dirty="0"/>
              <a:t>一</a:t>
            </a:r>
            <a:r>
              <a:rPr lang="en-US" altLang="zh-TW" dirty="0"/>
              <a:t>.</a:t>
            </a:r>
            <a:r>
              <a:rPr lang="zh-TW" altLang="en-US" dirty="0"/>
              <a:t>導論</a:t>
            </a:r>
            <a:endParaRPr lang="en-US" altLang="zh-TW" dirty="0"/>
          </a:p>
          <a:p>
            <a:r>
              <a:rPr lang="en-US" altLang="zh-TW" dirty="0"/>
              <a:t>1.1</a:t>
            </a:r>
            <a:r>
              <a:rPr lang="zh-TW" altLang="en-US" dirty="0"/>
              <a:t> 動機 </a:t>
            </a:r>
            <a:r>
              <a:rPr lang="en-US" altLang="zh-TW" dirty="0"/>
              <a:t>			p.3</a:t>
            </a:r>
          </a:p>
          <a:p>
            <a:r>
              <a:rPr lang="en-US" altLang="zh-TW" dirty="0"/>
              <a:t>1.2</a:t>
            </a:r>
            <a:r>
              <a:rPr lang="zh-TW" altLang="en-US" dirty="0"/>
              <a:t>目的</a:t>
            </a:r>
            <a:r>
              <a:rPr lang="en-US" altLang="zh-TW" dirty="0"/>
              <a:t>			p.4</a:t>
            </a:r>
          </a:p>
          <a:p>
            <a:endParaRPr lang="en-US" altLang="zh-TW" dirty="0"/>
          </a:p>
          <a:p>
            <a:r>
              <a:rPr lang="zh-TW" altLang="en-US" dirty="0"/>
              <a:t>二</a:t>
            </a:r>
            <a:r>
              <a:rPr lang="en-US" altLang="zh-TW" dirty="0"/>
              <a:t>.</a:t>
            </a:r>
            <a:r>
              <a:rPr lang="zh-TW" altLang="en-US" dirty="0"/>
              <a:t>系統概述</a:t>
            </a:r>
            <a:r>
              <a:rPr lang="en-US" altLang="zh-TW" dirty="0"/>
              <a:t>		</a:t>
            </a:r>
          </a:p>
          <a:p>
            <a:r>
              <a:rPr lang="en-US" altLang="zh-TW" dirty="0"/>
              <a:t>2.1</a:t>
            </a:r>
            <a:r>
              <a:rPr lang="zh-TW" altLang="en-US" dirty="0"/>
              <a:t>背景</a:t>
            </a:r>
            <a:r>
              <a:rPr lang="en-US" altLang="zh-TW" dirty="0"/>
              <a:t>			p.</a:t>
            </a:r>
          </a:p>
          <a:p>
            <a:r>
              <a:rPr lang="en-US" altLang="zh-TW" dirty="0"/>
              <a:t>2.2</a:t>
            </a:r>
            <a:r>
              <a:rPr lang="zh-TW" altLang="en-US" dirty="0"/>
              <a:t>系統介紹</a:t>
            </a:r>
            <a:r>
              <a:rPr lang="en-US" altLang="zh-TW" dirty="0"/>
              <a:t>		p.</a:t>
            </a:r>
          </a:p>
          <a:p>
            <a:endParaRPr lang="en-US" altLang="zh-TW" dirty="0"/>
          </a:p>
          <a:p>
            <a:r>
              <a:rPr lang="zh-TW" altLang="en-US" dirty="0"/>
              <a:t>三</a:t>
            </a:r>
            <a:r>
              <a:rPr lang="en-US" altLang="zh-TW" dirty="0"/>
              <a:t>.</a:t>
            </a:r>
            <a:r>
              <a:rPr lang="zh-TW" altLang="en-US" dirty="0"/>
              <a:t>系統設計</a:t>
            </a:r>
            <a:endParaRPr lang="en-US" altLang="zh-TW" dirty="0"/>
          </a:p>
          <a:p>
            <a:r>
              <a:rPr lang="en-US" altLang="zh-TW" dirty="0"/>
              <a:t>3.1</a:t>
            </a:r>
            <a:r>
              <a:rPr lang="zh-TW" altLang="en-US" dirty="0"/>
              <a:t> 初始設定</a:t>
            </a:r>
            <a:endParaRPr lang="en-US" altLang="zh-TW" dirty="0"/>
          </a:p>
          <a:p>
            <a:r>
              <a:rPr lang="en-US" altLang="zh-TW" dirty="0"/>
              <a:t>3.2</a:t>
            </a:r>
            <a:r>
              <a:rPr lang="zh-TW" altLang="en-US" dirty="0"/>
              <a:t> 函式概述</a:t>
            </a:r>
            <a:endParaRPr lang="en-US" altLang="zh-TW" dirty="0"/>
          </a:p>
          <a:p>
            <a:endParaRPr lang="zh-TW" altLang="en-US" dirty="0"/>
          </a:p>
        </p:txBody>
      </p:sp>
    </p:spTree>
    <p:extLst>
      <p:ext uri="{BB962C8B-B14F-4D97-AF65-F5344CB8AC3E}">
        <p14:creationId xmlns:p14="http://schemas.microsoft.com/office/powerpoint/2010/main" val="387512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AAA640-A70C-47C8-8AF1-9479DD785896}"/>
              </a:ext>
            </a:extLst>
          </p:cNvPr>
          <p:cNvSpPr>
            <a:spLocks noGrp="1"/>
          </p:cNvSpPr>
          <p:nvPr>
            <p:ph type="title"/>
          </p:nvPr>
        </p:nvSpPr>
        <p:spPr/>
        <p:txBody>
          <a:bodyPr/>
          <a:lstStyle/>
          <a:p>
            <a:r>
              <a:rPr lang="zh-TW" altLang="en-US" dirty="0"/>
              <a:t>三</a:t>
            </a:r>
            <a:r>
              <a:rPr lang="en-US" altLang="zh-TW" dirty="0"/>
              <a:t>.</a:t>
            </a:r>
            <a:r>
              <a:rPr lang="zh-TW" altLang="en-US" dirty="0"/>
              <a:t>系統設計</a:t>
            </a:r>
          </a:p>
        </p:txBody>
      </p:sp>
      <p:sp>
        <p:nvSpPr>
          <p:cNvPr id="3" name="內容版面配置區 2">
            <a:extLst>
              <a:ext uri="{FF2B5EF4-FFF2-40B4-BE49-F238E27FC236}">
                <a16:creationId xmlns:a16="http://schemas.microsoft.com/office/drawing/2014/main" id="{E6DD3646-A940-4688-8BC1-EC6EBEDF4A64}"/>
              </a:ext>
            </a:extLst>
          </p:cNvPr>
          <p:cNvSpPr>
            <a:spLocks noGrp="1"/>
          </p:cNvSpPr>
          <p:nvPr>
            <p:ph idx="1"/>
          </p:nvPr>
        </p:nvSpPr>
        <p:spPr/>
        <p:txBody>
          <a:bodyPr/>
          <a:lstStyle/>
          <a:p>
            <a:pPr lvl="1"/>
            <a:r>
              <a:rPr lang="zh-TW" altLang="en-US" dirty="0"/>
              <a:t>遊戲：</a:t>
            </a:r>
            <a:endParaRPr lang="en-US" altLang="zh-TW" dirty="0"/>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Game()</a:t>
            </a:r>
            <a:r>
              <a:rPr lang="en-US" altLang="zh-TW" sz="1800" dirty="0">
                <a:solidFill>
                  <a:srgbClr val="008000"/>
                </a:solidFill>
                <a:latin typeface="細明體" panose="02020509000000000000" pitchFamily="49" charset="-120"/>
                <a:ea typeface="細明體" panose="02020509000000000000" pitchFamily="49" charset="-120"/>
              </a:rPr>
              <a:t> //</a:t>
            </a:r>
            <a:r>
              <a:rPr lang="zh-TW" altLang="en-US" sz="1800" dirty="0">
                <a:solidFill>
                  <a:srgbClr val="008000"/>
                </a:solidFill>
                <a:latin typeface="細明體" panose="02020509000000000000" pitchFamily="49" charset="-120"/>
                <a:ea typeface="細明體" panose="02020509000000000000" pitchFamily="49" charset="-120"/>
              </a:rPr>
              <a:t>判斷棋子顏色以及勝負</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CanPlace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x,</a:t>
            </a:r>
            <a:r>
              <a:rPr lang="en-US" altLang="zh-TW" sz="1800" dirty="0" err="1">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y)</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判斷可不可以放旗子</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virtual</a:t>
            </a:r>
            <a:r>
              <a:rPr lang="en-US" altLang="zh-TW" sz="1800" dirty="0">
                <a:solidFill>
                  <a:srgbClr val="000000"/>
                </a:solidFill>
                <a:latin typeface="細明體" panose="02020509000000000000" pitchFamily="49" charset="-120"/>
                <a:ea typeface="細明體" panose="02020509000000000000" pitchFamily="49" charset="-120"/>
              </a:rPr>
              <a:t> piece  </a:t>
            </a:r>
            <a:r>
              <a:rPr lang="en-US" altLang="zh-TW" sz="1800" dirty="0" err="1">
                <a:solidFill>
                  <a:srgbClr val="000000"/>
                </a:solidFill>
                <a:latin typeface="細明體" panose="02020509000000000000" pitchFamily="49" charset="-120"/>
                <a:ea typeface="細明體" panose="02020509000000000000" pitchFamily="49" charset="-120"/>
              </a:rPr>
              <a:t>placepiece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x,</a:t>
            </a:r>
            <a:r>
              <a:rPr lang="en-US" altLang="zh-TW" sz="1800" dirty="0" err="1">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y)</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獲取棋子下哪</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piece re(</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i,</a:t>
            </a:r>
            <a:r>
              <a:rPr lang="en-US" altLang="zh-TW" sz="1800" dirty="0" err="1">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j)</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rearray</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清空</a:t>
            </a:r>
            <a:r>
              <a:rPr lang="en-US" altLang="zh-TW" sz="1800" dirty="0" err="1">
                <a:solidFill>
                  <a:srgbClr val="008000"/>
                </a:solidFill>
                <a:latin typeface="細明體" panose="02020509000000000000" pitchFamily="49" charset="-120"/>
                <a:ea typeface="細明體" panose="02020509000000000000" pitchFamily="49" charset="-120"/>
              </a:rPr>
              <a:t>Parray</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protected</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whowin</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判斷是誰獲勝</a:t>
            </a:r>
            <a:endParaRPr lang="en-US" altLang="zh-TW" sz="1800" dirty="0">
              <a:solidFill>
                <a:srgbClr val="008000"/>
              </a:solidFill>
              <a:latin typeface="細明體" panose="02020509000000000000" pitchFamily="49" charset="-120"/>
              <a:ea typeface="細明體" panose="02020509000000000000" pitchFamily="49" charset="-120"/>
            </a:endParaRPr>
          </a:p>
          <a:p>
            <a:pPr marL="914400" lvl="2" indent="0">
              <a:buNone/>
            </a:pPr>
            <a:endParaRPr lang="en-US" altLang="zh-TW" sz="1800" dirty="0">
              <a:solidFill>
                <a:srgbClr val="008000"/>
              </a:solidFill>
              <a:latin typeface="細明體" panose="02020509000000000000" pitchFamily="49" charset="-120"/>
              <a:ea typeface="細明體" panose="02020509000000000000" pitchFamily="49" charset="-120"/>
            </a:endParaRPr>
          </a:p>
          <a:p>
            <a:pPr marL="1371600" lvl="3" indent="0">
              <a:buNone/>
            </a:pPr>
            <a:endParaRPr lang="en-US" altLang="zh-TW" dirty="0">
              <a:solidFill>
                <a:srgbClr val="008000"/>
              </a:solidFill>
              <a:latin typeface="細明體" panose="02020509000000000000" pitchFamily="49" charset="-120"/>
              <a:ea typeface="細明體" panose="02020509000000000000" pitchFamily="49" charset="-120"/>
            </a:endParaRPr>
          </a:p>
          <a:p>
            <a:pPr marL="1371600" lvl="3" indent="0">
              <a:buNone/>
            </a:pPr>
            <a:endParaRPr lang="en-US" altLang="zh-TW" sz="1600" dirty="0">
              <a:solidFill>
                <a:srgbClr val="008000"/>
              </a:solidFill>
              <a:latin typeface="細明體" panose="02020509000000000000" pitchFamily="49" charset="-120"/>
              <a:ea typeface="細明體" panose="02020509000000000000" pitchFamily="49" charset="-120"/>
            </a:endParaRPr>
          </a:p>
          <a:p>
            <a:pPr marL="1371600" lvl="3" indent="0">
              <a:buNone/>
            </a:pPr>
            <a:r>
              <a:rPr lang="en-US" altLang="zh-TW" sz="1600" dirty="0">
                <a:solidFill>
                  <a:srgbClr val="008000"/>
                </a:solidFill>
                <a:latin typeface="細明體" panose="02020509000000000000" pitchFamily="49" charset="-120"/>
                <a:ea typeface="細明體" panose="02020509000000000000" pitchFamily="49" charset="-120"/>
              </a:rPr>
              <a:t>}</a:t>
            </a:r>
            <a:endParaRPr lang="en-US" altLang="zh-TW" dirty="0"/>
          </a:p>
          <a:p>
            <a:pPr lvl="2"/>
            <a:endParaRPr lang="en-US" altLang="zh-TW" dirty="0"/>
          </a:p>
          <a:p>
            <a:pPr lvl="2"/>
            <a:endParaRPr lang="zh-TW" altLang="en-US" dirty="0"/>
          </a:p>
        </p:txBody>
      </p:sp>
    </p:spTree>
    <p:extLst>
      <p:ext uri="{BB962C8B-B14F-4D97-AF65-F5344CB8AC3E}">
        <p14:creationId xmlns:p14="http://schemas.microsoft.com/office/powerpoint/2010/main" val="198923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AF63C4-F5EE-48D9-A823-5854D623F91E}"/>
              </a:ext>
            </a:extLst>
          </p:cNvPr>
          <p:cNvSpPr>
            <a:spLocks noGrp="1"/>
          </p:cNvSpPr>
          <p:nvPr>
            <p:ph type="title"/>
          </p:nvPr>
        </p:nvSpPr>
        <p:spPr/>
        <p:txBody>
          <a:bodyPr/>
          <a:lstStyle/>
          <a:p>
            <a:r>
              <a:rPr lang="zh-TW" altLang="en-US" dirty="0"/>
              <a:t>三</a:t>
            </a:r>
            <a:r>
              <a:rPr lang="en-US" altLang="zh-TW" dirty="0"/>
              <a:t>.</a:t>
            </a:r>
            <a:r>
              <a:rPr lang="zh-TW" altLang="en-US" dirty="0"/>
              <a:t>系統設計</a:t>
            </a:r>
          </a:p>
        </p:txBody>
      </p:sp>
      <p:sp>
        <p:nvSpPr>
          <p:cNvPr id="3" name="內容版面配置區 2">
            <a:extLst>
              <a:ext uri="{FF2B5EF4-FFF2-40B4-BE49-F238E27FC236}">
                <a16:creationId xmlns:a16="http://schemas.microsoft.com/office/drawing/2014/main" id="{3EC8D687-A484-469D-B0D7-27C995A544E4}"/>
              </a:ext>
            </a:extLst>
          </p:cNvPr>
          <p:cNvSpPr>
            <a:spLocks noGrp="1"/>
          </p:cNvSpPr>
          <p:nvPr>
            <p:ph idx="1"/>
          </p:nvPr>
        </p:nvSpPr>
        <p:spPr/>
        <p:txBody>
          <a:bodyPr/>
          <a:lstStyle/>
          <a:p>
            <a:pPr lvl="1"/>
            <a:r>
              <a:rPr lang="zh-TW" altLang="en-US" dirty="0"/>
              <a:t>電腦部分：</a:t>
            </a:r>
            <a:endParaRPr lang="en-US" altLang="zh-TW" dirty="0"/>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override</a:t>
            </a:r>
            <a:r>
              <a:rPr lang="en-US" altLang="zh-TW" sz="1800" dirty="0">
                <a:solidFill>
                  <a:srgbClr val="000000"/>
                </a:solidFill>
                <a:latin typeface="細明體" panose="02020509000000000000" pitchFamily="49" charset="-120"/>
                <a:ea typeface="細明體" panose="02020509000000000000" pitchFamily="49" charset="-120"/>
              </a:rPr>
              <a:t> piece </a:t>
            </a:r>
            <a:r>
              <a:rPr lang="en-US" altLang="zh-TW" sz="1800" dirty="0" err="1">
                <a:solidFill>
                  <a:srgbClr val="000000"/>
                </a:solidFill>
                <a:latin typeface="細明體" panose="02020509000000000000" pitchFamily="49" charset="-120"/>
                <a:ea typeface="細明體" panose="02020509000000000000" pitchFamily="49" charset="-120"/>
              </a:rPr>
              <a:t>placepiece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x,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y)</a:t>
            </a:r>
          </a:p>
          <a:p>
            <a:pPr lvl="2"/>
            <a:r>
              <a:rPr lang="en-US" altLang="zh-TW" sz="1800" dirty="0">
                <a:solidFill>
                  <a:srgbClr val="000000"/>
                </a:solidFill>
                <a:latin typeface="細明體" panose="02020509000000000000" pitchFamily="49" charset="-120"/>
                <a:ea typeface="細明體" panose="02020509000000000000" pitchFamily="49" charset="-120"/>
              </a:rPr>
              <a:t>piece p = </a:t>
            </a:r>
            <a:r>
              <a:rPr lang="en-US" altLang="zh-TW" sz="1800" dirty="0" err="1">
                <a:solidFill>
                  <a:srgbClr val="000000"/>
                </a:solidFill>
                <a:latin typeface="細明體" panose="02020509000000000000" pitchFamily="49" charset="-120"/>
                <a:ea typeface="細明體" panose="02020509000000000000" pitchFamily="49" charset="-120"/>
              </a:rPr>
              <a:t>board.bePlace</a:t>
            </a:r>
            <a:r>
              <a:rPr lang="en-US" altLang="zh-TW" sz="1800" dirty="0">
                <a:solidFill>
                  <a:srgbClr val="000000"/>
                </a:solidFill>
                <a:latin typeface="細明體" panose="02020509000000000000" pitchFamily="49" charset="-120"/>
                <a:ea typeface="細明體" panose="02020509000000000000" pitchFamily="49" charset="-120"/>
              </a:rPr>
              <a:t>(x, y, </a:t>
            </a:r>
            <a:r>
              <a:rPr lang="en-US" altLang="zh-TW" sz="1800" dirty="0" err="1">
                <a:solidFill>
                  <a:srgbClr val="000000"/>
                </a:solidFill>
                <a:latin typeface="細明體" panose="02020509000000000000" pitchFamily="49" charset="-120"/>
                <a:ea typeface="細明體" panose="02020509000000000000" pitchFamily="49" charset="-120"/>
              </a:rPr>
              <a:t>Ptype.BLACK,</a:t>
            </a:r>
            <a:r>
              <a:rPr lang="en-US" altLang="zh-TW" sz="1800" dirty="0" err="1">
                <a:solidFill>
                  <a:srgbClr val="0000FF"/>
                </a:solidFill>
                <a:latin typeface="細明體" panose="02020509000000000000" pitchFamily="49" charset="-120"/>
                <a:ea typeface="細明體" panose="02020509000000000000" pitchFamily="49" charset="-120"/>
              </a:rPr>
              <a:t>true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獲取棋子下哪</a:t>
            </a:r>
            <a:endParaRPr lang="en-US" altLang="zh-TW" sz="1800" dirty="0">
              <a:solidFill>
                <a:srgbClr val="000000"/>
              </a:solidFill>
              <a:latin typeface="細明體" panose="02020509000000000000" pitchFamily="49" charset="-120"/>
              <a:ea typeface="細明體" panose="02020509000000000000" pitchFamily="49" charset="-120"/>
            </a:endParaRPr>
          </a:p>
          <a:p>
            <a:pPr lvl="2"/>
            <a:r>
              <a:rPr lang="en-US" altLang="zh-TW" sz="1800" dirty="0" err="1">
                <a:solidFill>
                  <a:srgbClr val="000000"/>
                </a:solidFill>
                <a:latin typeface="細明體" panose="02020509000000000000" pitchFamily="49" charset="-120"/>
                <a:ea typeface="細明體" panose="02020509000000000000" pitchFamily="49" charset="-120"/>
              </a:rPr>
              <a:t>whowin</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檢查是否有人獲勝</a:t>
            </a:r>
            <a:endParaRPr lang="en-US" altLang="zh-TW" sz="1800" dirty="0">
              <a:solidFill>
                <a:srgbClr val="000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isValid</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x,</a:t>
            </a:r>
            <a:r>
              <a:rPr lang="en-US" altLang="zh-TW" sz="1800" dirty="0" err="1">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y)</a:t>
            </a:r>
          </a:p>
          <a:p>
            <a:pPr lvl="2"/>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toval</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x,</a:t>
            </a:r>
            <a:r>
              <a:rPr lang="en-US" altLang="zh-TW" sz="1800" dirty="0" err="1">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val,</a:t>
            </a:r>
            <a:r>
              <a:rPr lang="en-US" altLang="zh-TW" sz="1800" dirty="0" err="1">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isBlack</a:t>
            </a:r>
            <a:r>
              <a:rPr lang="en-US" altLang="zh-TW" sz="1800" dirty="0">
                <a:solidFill>
                  <a:srgbClr val="000000"/>
                </a:solidFill>
                <a:latin typeface="細明體" panose="02020509000000000000" pitchFamily="49" charset="-120"/>
                <a:ea typeface="細明體" panose="02020509000000000000" pitchFamily="49" charset="-120"/>
              </a:rPr>
              <a:t>)</a:t>
            </a:r>
          </a:p>
          <a:p>
            <a:pPr lvl="2"/>
            <a:r>
              <a:rPr lang="fr-FR" altLang="zh-TW" sz="1800" dirty="0">
                <a:solidFill>
                  <a:srgbClr val="0000FF"/>
                </a:solidFill>
                <a:latin typeface="細明體" panose="02020509000000000000" pitchFamily="49" charset="-120"/>
                <a:ea typeface="細明體" panose="02020509000000000000" pitchFamily="49" charset="-120"/>
              </a:rPr>
              <a:t>private</a:t>
            </a:r>
            <a:r>
              <a:rPr lang="fr-FR" altLang="zh-TW" sz="1800" dirty="0">
                <a:solidFill>
                  <a:srgbClr val="000000"/>
                </a:solidFill>
                <a:latin typeface="細明體" panose="02020509000000000000" pitchFamily="49" charset="-120"/>
                <a:ea typeface="細明體" panose="02020509000000000000" pitchFamily="49" charset="-120"/>
              </a:rPr>
              <a:t> </a:t>
            </a:r>
            <a:r>
              <a:rPr lang="fr-FR" altLang="zh-TW" sz="1800" dirty="0">
                <a:solidFill>
                  <a:srgbClr val="0000FF"/>
                </a:solidFill>
                <a:latin typeface="細明體" panose="02020509000000000000" pitchFamily="49" charset="-120"/>
                <a:ea typeface="細明體" panose="02020509000000000000" pitchFamily="49" charset="-120"/>
              </a:rPr>
              <a:t>int</a:t>
            </a:r>
            <a:r>
              <a:rPr lang="fr-FR" altLang="zh-TW" sz="1800" dirty="0">
                <a:solidFill>
                  <a:srgbClr val="000000"/>
                </a:solidFill>
                <a:latin typeface="細明體" panose="02020509000000000000" pitchFamily="49" charset="-120"/>
                <a:ea typeface="細明體" panose="02020509000000000000" pitchFamily="49" charset="-120"/>
              </a:rPr>
              <a:t> compute(</a:t>
            </a:r>
            <a:r>
              <a:rPr lang="fr-FR" altLang="zh-TW" sz="1800" dirty="0">
                <a:solidFill>
                  <a:srgbClr val="0000FF"/>
                </a:solidFill>
                <a:latin typeface="細明體" panose="02020509000000000000" pitchFamily="49" charset="-120"/>
                <a:ea typeface="細明體" panose="02020509000000000000" pitchFamily="49" charset="-120"/>
              </a:rPr>
              <a:t>int</a:t>
            </a:r>
            <a:r>
              <a:rPr lang="fr-FR" altLang="zh-TW" sz="1800" dirty="0">
                <a:solidFill>
                  <a:srgbClr val="000000"/>
                </a:solidFill>
                <a:latin typeface="細明體" panose="02020509000000000000" pitchFamily="49" charset="-120"/>
                <a:ea typeface="細明體" panose="02020509000000000000" pitchFamily="49" charset="-120"/>
              </a:rPr>
              <a:t> x,</a:t>
            </a:r>
            <a:r>
              <a:rPr lang="fr-FR" altLang="zh-TW" sz="1800" dirty="0">
                <a:solidFill>
                  <a:srgbClr val="0000FF"/>
                </a:solidFill>
                <a:latin typeface="細明體" panose="02020509000000000000" pitchFamily="49" charset="-120"/>
                <a:ea typeface="細明體" panose="02020509000000000000" pitchFamily="49" charset="-120"/>
              </a:rPr>
              <a:t>int</a:t>
            </a:r>
            <a:r>
              <a:rPr lang="fr-FR" altLang="zh-TW" sz="1800" dirty="0">
                <a:solidFill>
                  <a:srgbClr val="000000"/>
                </a:solidFill>
                <a:latin typeface="細明體" panose="02020509000000000000" pitchFamily="49" charset="-120"/>
                <a:ea typeface="細明體" panose="02020509000000000000" pitchFamily="49" charset="-120"/>
              </a:rPr>
              <a:t> y)</a:t>
            </a:r>
            <a:endParaRPr lang="en-US" altLang="zh-TW" sz="1800" dirty="0">
              <a:solidFill>
                <a:srgbClr val="000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piece </a:t>
            </a:r>
            <a:r>
              <a:rPr lang="en-US" altLang="zh-TW" sz="1800" dirty="0" err="1">
                <a:solidFill>
                  <a:srgbClr val="000000"/>
                </a:solidFill>
                <a:latin typeface="細明體" panose="02020509000000000000" pitchFamily="49" charset="-120"/>
                <a:ea typeface="細明體" panose="02020509000000000000" pitchFamily="49" charset="-120"/>
              </a:rPr>
              <a:t>NewMethod</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電腦下法</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piece </a:t>
            </a:r>
            <a:r>
              <a:rPr lang="en-US" altLang="zh-TW" sz="1800" dirty="0" err="1">
                <a:solidFill>
                  <a:srgbClr val="000000"/>
                </a:solidFill>
                <a:latin typeface="細明體" panose="02020509000000000000" pitchFamily="49" charset="-120"/>
                <a:ea typeface="細明體" panose="02020509000000000000" pitchFamily="49" charset="-120"/>
              </a:rPr>
              <a:t>AINextPiece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2000" dirty="0">
                <a:solidFill>
                  <a:srgbClr val="008000"/>
                </a:solidFill>
                <a:latin typeface="細明體" panose="02020509000000000000" pitchFamily="49" charset="-120"/>
                <a:ea typeface="細明體" panose="02020509000000000000" pitchFamily="49" charset="-120"/>
              </a:rPr>
              <a:t>//</a:t>
            </a:r>
            <a:r>
              <a:rPr lang="zh-TW" altLang="en-US" sz="2000" dirty="0">
                <a:solidFill>
                  <a:srgbClr val="008000"/>
                </a:solidFill>
                <a:latin typeface="細明體" panose="02020509000000000000" pitchFamily="49" charset="-120"/>
                <a:ea typeface="細明體" panose="02020509000000000000" pitchFamily="49" charset="-120"/>
              </a:rPr>
              <a:t>下一步棋</a:t>
            </a:r>
            <a:endParaRPr lang="en-US" altLang="zh-TW" sz="2000" dirty="0">
              <a:solidFill>
                <a:srgbClr val="000000"/>
              </a:solidFill>
              <a:latin typeface="細明體" panose="02020509000000000000" pitchFamily="49" charset="-120"/>
              <a:ea typeface="細明體" panose="02020509000000000000" pitchFamily="49" charset="-120"/>
            </a:endParaRPr>
          </a:p>
          <a:p>
            <a:pPr lvl="2"/>
            <a:endParaRPr lang="zh-TW" altLang="en-US" dirty="0"/>
          </a:p>
        </p:txBody>
      </p:sp>
    </p:spTree>
    <p:extLst>
      <p:ext uri="{BB962C8B-B14F-4D97-AF65-F5344CB8AC3E}">
        <p14:creationId xmlns:p14="http://schemas.microsoft.com/office/powerpoint/2010/main" val="30063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D534EC-EDDA-482E-9C8C-1C8F2482F637}"/>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03281B48-CF6D-4F55-B70C-87EE53D82541}"/>
              </a:ext>
            </a:extLst>
          </p:cNvPr>
          <p:cNvSpPr>
            <a:spLocks noGrp="1"/>
          </p:cNvSpPr>
          <p:nvPr>
            <p:ph idx="1"/>
          </p:nvPr>
        </p:nvSpPr>
        <p:spPr/>
        <p:txBody>
          <a:bodyPr/>
          <a:lstStyle/>
          <a:p>
            <a:r>
              <a:rPr lang="en-US" altLang="zh-TW" dirty="0"/>
              <a:t>4.1</a:t>
            </a:r>
            <a:r>
              <a:rPr lang="zh-TW" altLang="en-US" dirty="0"/>
              <a:t>使用者設定</a:t>
            </a:r>
            <a:endParaRPr lang="en-US" altLang="zh-TW" dirty="0"/>
          </a:p>
          <a:p>
            <a:pPr lvl="1"/>
            <a:r>
              <a:rPr lang="zh-TW" altLang="en-US" dirty="0"/>
              <a:t>玩家在啟動遊戲之後不用做多餘的設定，每次開始遊戲都會是新的一局</a:t>
            </a:r>
            <a:endParaRPr lang="en-US" altLang="zh-TW" dirty="0"/>
          </a:p>
          <a:p>
            <a:pPr marL="457200" lvl="1" indent="0">
              <a:buNone/>
            </a:pPr>
            <a:r>
              <a:rPr lang="zh-TW" altLang="en-US" dirty="0"/>
              <a:t>所以不用擔心要預設一堆東西，我們都幫你預設好了！！</a:t>
            </a:r>
            <a:endParaRPr lang="en-US" altLang="zh-TW" dirty="0"/>
          </a:p>
          <a:p>
            <a:pPr marL="457200" lvl="1" indent="0">
              <a:buNone/>
            </a:pPr>
            <a:r>
              <a:rPr lang="zh-TW" altLang="en-US" dirty="0"/>
              <a:t>玩家只要準備好，隨時可以開始你的棋局！！</a:t>
            </a:r>
            <a:endParaRPr lang="en-US" altLang="zh-TW" dirty="0"/>
          </a:p>
          <a:p>
            <a:pPr marL="457200" lvl="1" indent="0">
              <a:buNone/>
            </a:pPr>
            <a:r>
              <a:rPr lang="zh-TW" altLang="en-US" dirty="0"/>
              <a:t>按下滑鼠左鍵就能在鼠標位置下棋。</a:t>
            </a:r>
            <a:endParaRPr lang="en-US" altLang="zh-TW" dirty="0"/>
          </a:p>
          <a:p>
            <a:pPr marL="457200" lvl="1" indent="0">
              <a:buNone/>
            </a:pPr>
            <a:endParaRPr lang="en-US" altLang="zh-TW" dirty="0"/>
          </a:p>
          <a:p>
            <a:pPr lvl="1"/>
            <a:endParaRPr lang="zh-TW" altLang="en-US" dirty="0"/>
          </a:p>
        </p:txBody>
      </p:sp>
    </p:spTree>
    <p:extLst>
      <p:ext uri="{BB962C8B-B14F-4D97-AF65-F5344CB8AC3E}">
        <p14:creationId xmlns:p14="http://schemas.microsoft.com/office/powerpoint/2010/main" val="164252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48289-4527-441A-9B8F-D105CB39B38D}"/>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A1C844E9-EAB8-4D90-9219-6B2AB23B0165}"/>
              </a:ext>
            </a:extLst>
          </p:cNvPr>
          <p:cNvSpPr>
            <a:spLocks noGrp="1"/>
          </p:cNvSpPr>
          <p:nvPr>
            <p:ph idx="1"/>
          </p:nvPr>
        </p:nvSpPr>
        <p:spPr/>
        <p:txBody>
          <a:bodyPr>
            <a:normAutofit lnSpcReduction="10000"/>
          </a:bodyPr>
          <a:lstStyle/>
          <a:p>
            <a:r>
              <a:rPr lang="en-US" altLang="zh-TW" dirty="0"/>
              <a:t>4.2</a:t>
            </a:r>
            <a:r>
              <a:rPr lang="zh-TW" altLang="en-US" sz="2800" dirty="0"/>
              <a:t>重要使用函數與類別說明</a:t>
            </a:r>
            <a:endParaRPr lang="en-US" altLang="zh-TW" dirty="0"/>
          </a:p>
          <a:p>
            <a:pPr lvl="1"/>
            <a:r>
              <a:rPr lang="zh-TW" altLang="en-US" dirty="0"/>
              <a:t>程式中有定義的類別：</a:t>
            </a:r>
            <a:endParaRPr lang="en-US" altLang="zh-TW" dirty="0"/>
          </a:p>
          <a:p>
            <a:r>
              <a:rPr lang="en-US" altLang="zh-TW" sz="1800" dirty="0" err="1">
                <a:solidFill>
                  <a:srgbClr val="0000FF"/>
                </a:solidFill>
                <a:latin typeface="細明體" panose="02020509000000000000" pitchFamily="49" charset="-120"/>
                <a:ea typeface="細明體" panose="02020509000000000000" pitchFamily="49" charset="-120"/>
              </a:rPr>
              <a:t>enum</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2B91AF"/>
                </a:solidFill>
                <a:latin typeface="細明體" panose="02020509000000000000" pitchFamily="49" charset="-120"/>
                <a:ea typeface="細明體" panose="02020509000000000000" pitchFamily="49" charset="-120"/>
              </a:rPr>
              <a:t>Ptype</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00"/>
                </a:solidFill>
                <a:latin typeface="細明體" panose="02020509000000000000" pitchFamily="49" charset="-120"/>
                <a:ea typeface="細明體" panose="02020509000000000000" pitchFamily="49" charset="-120"/>
              </a:rPr>
              <a:t>	{BLACK, WHITE,NONE</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棋子是黑色 還是白色 還是沒棋子 </a:t>
            </a:r>
            <a:endParaRPr lang="en-US" altLang="zh-TW" sz="1400" dirty="0">
              <a:solidFill>
                <a:srgbClr val="000000"/>
              </a:solidFill>
              <a:latin typeface="細明體" panose="02020509000000000000" pitchFamily="49" charset="-120"/>
              <a:ea typeface="細明體" panose="02020509000000000000" pitchFamily="49" charset="-120"/>
            </a:endParaRPr>
          </a:p>
          <a:p>
            <a:pPr lvl="1"/>
            <a:r>
              <a:rPr lang="zh-TW" altLang="en-US" dirty="0"/>
              <a:t>程式中重要函式</a:t>
            </a:r>
            <a:r>
              <a:rPr lang="en-US" altLang="zh-TW" dirty="0"/>
              <a:t>:</a:t>
            </a:r>
          </a:p>
          <a:p>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Game()</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判斷棋子顏色以及勝負</a:t>
            </a:r>
            <a:endParaRPr lang="zh-TW" altLang="en-US" sz="1800" dirty="0">
              <a:solidFill>
                <a:srgbClr val="000000"/>
              </a:solidFill>
              <a:latin typeface="細明體" panose="02020509000000000000" pitchFamily="49" charset="-120"/>
              <a:ea typeface="細明體" panose="02020509000000000000" pitchFamily="49" charset="-120"/>
            </a:endParaRPr>
          </a:p>
          <a:p>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00"/>
                </a:solidFill>
                <a:latin typeface="細明體" panose="02020509000000000000" pitchFamily="49" charset="-120"/>
                <a:ea typeface="細明體" panose="02020509000000000000" pitchFamily="49" charset="-120"/>
              </a:rPr>
              <a:t>{</a:t>
            </a:r>
          </a:p>
          <a:p>
            <a:r>
              <a:rPr lang="en-US" altLang="zh-TW" sz="1800" dirty="0">
                <a:solidFill>
                  <a:srgbClr val="000000"/>
                </a:solidFill>
                <a:latin typeface="細明體" panose="02020509000000000000" pitchFamily="49" charset="-120"/>
                <a:ea typeface="細明體" panose="02020509000000000000" pitchFamily="49" charset="-120"/>
              </a:rPr>
              <a:t>             board = </a:t>
            </a:r>
            <a:r>
              <a:rPr lang="en-US" altLang="zh-TW" sz="1800" dirty="0">
                <a:solidFill>
                  <a:srgbClr val="0000FF"/>
                </a:solidFill>
                <a:latin typeface="細明體" panose="02020509000000000000" pitchFamily="49" charset="-120"/>
                <a:ea typeface="細明體" panose="02020509000000000000" pitchFamily="49" charset="-120"/>
              </a:rPr>
              <a:t>new</a:t>
            </a:r>
            <a:r>
              <a:rPr lang="en-US" altLang="zh-TW" sz="1800" dirty="0">
                <a:solidFill>
                  <a:srgbClr val="000000"/>
                </a:solidFill>
                <a:latin typeface="細明體" panose="02020509000000000000" pitchFamily="49" charset="-120"/>
                <a:ea typeface="細明體" panose="02020509000000000000" pitchFamily="49" charset="-120"/>
              </a:rPr>
              <a:t> Board();</a:t>
            </a:r>
          </a:p>
          <a:p>
            <a:endParaRPr lang="zh-TW" altLang="en-US"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nexttype</a:t>
            </a:r>
            <a:r>
              <a:rPr lang="en-US" altLang="zh-TW" sz="1800" dirty="0">
                <a:solidFill>
                  <a:srgbClr val="000000"/>
                </a:solidFill>
                <a:latin typeface="細明體" panose="02020509000000000000" pitchFamily="49" charset="-120"/>
                <a:ea typeface="細明體" panose="02020509000000000000" pitchFamily="49" charset="-120"/>
              </a:rPr>
              <a:t> = </a:t>
            </a:r>
            <a:r>
              <a:rPr lang="en-US" altLang="zh-TW" sz="1800" dirty="0" err="1">
                <a:solidFill>
                  <a:srgbClr val="000000"/>
                </a:solidFill>
                <a:latin typeface="細明體" panose="02020509000000000000" pitchFamily="49" charset="-120"/>
                <a:ea typeface="細明體" panose="02020509000000000000" pitchFamily="49" charset="-120"/>
              </a:rPr>
              <a:t>Ptype.BLACK</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判斷棋子顏色 </a:t>
            </a:r>
            <a:endParaRPr lang="zh-TW" altLang="en-US" sz="1800" dirty="0">
              <a:solidFill>
                <a:srgbClr val="000000"/>
              </a:solidFill>
              <a:latin typeface="細明體" panose="02020509000000000000" pitchFamily="49" charset="-120"/>
              <a:ea typeface="細明體" panose="02020509000000000000" pitchFamily="49" charset="-120"/>
            </a:endParaRPr>
          </a:p>
          <a:p>
            <a:endParaRPr lang="zh-TW" altLang="en-US"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00"/>
                </a:solidFill>
                <a:latin typeface="細明體" panose="02020509000000000000" pitchFamily="49" charset="-120"/>
                <a:ea typeface="細明體" panose="02020509000000000000" pitchFamily="49" charset="-120"/>
              </a:rPr>
              <a:t>             winner = </a:t>
            </a:r>
            <a:r>
              <a:rPr lang="en-US" altLang="zh-TW" sz="1800" dirty="0" err="1">
                <a:solidFill>
                  <a:srgbClr val="000000"/>
                </a:solidFill>
                <a:latin typeface="細明體" panose="02020509000000000000" pitchFamily="49" charset="-120"/>
                <a:ea typeface="細明體" panose="02020509000000000000" pitchFamily="49" charset="-120"/>
              </a:rPr>
              <a:t>Ptype.NONE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預設勝利者是無</a:t>
            </a:r>
            <a:endParaRPr lang="zh-TW" altLang="en-US" sz="1800" dirty="0">
              <a:solidFill>
                <a:srgbClr val="000000"/>
              </a:solidFill>
              <a:latin typeface="細明體" panose="02020509000000000000" pitchFamily="49" charset="-120"/>
              <a:ea typeface="細明體" panose="02020509000000000000" pitchFamily="49" charset="-120"/>
            </a:endParaRPr>
          </a:p>
          <a:p>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00"/>
                </a:solidFill>
                <a:latin typeface="細明體" panose="02020509000000000000" pitchFamily="49" charset="-120"/>
                <a:ea typeface="細明體" panose="02020509000000000000" pitchFamily="49" charset="-120"/>
              </a:rPr>
              <a:t>}</a:t>
            </a:r>
            <a:endParaRPr lang="en-US" altLang="zh-TW" dirty="0"/>
          </a:p>
          <a:p>
            <a:pPr lvl="1"/>
            <a:endParaRPr lang="en-US" altLang="zh-TW" dirty="0"/>
          </a:p>
        </p:txBody>
      </p:sp>
    </p:spTree>
    <p:extLst>
      <p:ext uri="{BB962C8B-B14F-4D97-AF65-F5344CB8AC3E}">
        <p14:creationId xmlns:p14="http://schemas.microsoft.com/office/powerpoint/2010/main" val="316172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0A6B0-E1A1-416F-9B84-04C8DA72E86B}"/>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060B39A6-4C1B-4208-A6C4-803C1057200D}"/>
              </a:ext>
            </a:extLst>
          </p:cNvPr>
          <p:cNvSpPr>
            <a:spLocks noGrp="1"/>
          </p:cNvSpPr>
          <p:nvPr>
            <p:ph idx="1"/>
          </p:nvPr>
        </p:nvSpPr>
        <p:spPr/>
        <p:txBody>
          <a:bodyPr>
            <a:normAutofit/>
          </a:bodyPr>
          <a:lstStyle/>
          <a:p>
            <a:r>
              <a:rPr lang="en-US" altLang="zh-TW" sz="1800" dirty="0">
                <a:solidFill>
                  <a:srgbClr val="0000FF"/>
                </a:solidFill>
                <a:latin typeface="細明體" panose="02020509000000000000" pitchFamily="49" charset="-120"/>
                <a:ea typeface="細明體" panose="02020509000000000000" pitchFamily="49" charset="-120"/>
              </a:rPr>
              <a:t>protected</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whowin</a:t>
            </a:r>
            <a:r>
              <a:rPr lang="en-US" altLang="zh-TW" sz="1800" dirty="0">
                <a:solidFill>
                  <a:srgbClr val="000000"/>
                </a:solidFill>
                <a:latin typeface="細明體" panose="02020509000000000000" pitchFamily="49" charset="-120"/>
                <a:ea typeface="細明體" panose="02020509000000000000" pitchFamily="49" charset="-120"/>
              </a:rPr>
              <a:t>()</a:t>
            </a:r>
            <a:endParaRPr lang="en-US" altLang="zh-TW" sz="1800" dirty="0">
              <a:solidFill>
                <a:srgbClr val="008000"/>
              </a:solidFill>
              <a:latin typeface="細明體" panose="02020509000000000000" pitchFamily="49" charset="-120"/>
              <a:ea typeface="細明體" panose="02020509000000000000" pitchFamily="49" charset="-120"/>
            </a:endParaRPr>
          </a:p>
          <a:p>
            <a:r>
              <a:rPr lang="en-US" altLang="zh-TW" sz="1800" dirty="0">
                <a:solidFill>
                  <a:srgbClr val="008000"/>
                </a:solidFill>
                <a:latin typeface="細明體" panose="02020509000000000000" pitchFamily="49" charset="-120"/>
                <a:ea typeface="細明體" panose="02020509000000000000" pitchFamily="49" charset="-120"/>
              </a:rPr>
              <a:t>/*</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拿到最後落子的</a:t>
            </a:r>
            <a:r>
              <a:rPr lang="en-US" altLang="zh-TW" sz="1800" dirty="0">
                <a:solidFill>
                  <a:srgbClr val="008000"/>
                </a:solidFill>
                <a:latin typeface="細明體" panose="02020509000000000000" pitchFamily="49" charset="-120"/>
                <a:ea typeface="細明體" panose="02020509000000000000" pitchFamily="49" charset="-120"/>
              </a:rPr>
              <a:t>X,Y</a:t>
            </a:r>
            <a:r>
              <a:rPr lang="zh-TW" altLang="en-US" sz="1800" dirty="0">
                <a:solidFill>
                  <a:srgbClr val="008000"/>
                </a:solidFill>
                <a:latin typeface="細明體" panose="02020509000000000000" pitchFamily="49" charset="-120"/>
                <a:ea typeface="細明體" panose="02020509000000000000" pitchFamily="49" charset="-120"/>
              </a:rPr>
              <a:t>座標</a:t>
            </a:r>
          </a:p>
          <a:p>
            <a:r>
              <a:rPr lang="en-US" altLang="zh-TW" sz="1800" dirty="0">
                <a:solidFill>
                  <a:srgbClr val="008000"/>
                </a:solidFill>
                <a:latin typeface="細明體" panose="02020509000000000000" pitchFamily="49" charset="-120"/>
                <a:ea typeface="細明體" panose="02020509000000000000" pitchFamily="49" charset="-120"/>
              </a:rPr>
              <a:t>            int </a:t>
            </a:r>
            <a:r>
              <a:rPr lang="en-US" altLang="zh-TW" sz="1800" dirty="0" err="1">
                <a:solidFill>
                  <a:srgbClr val="008000"/>
                </a:solidFill>
                <a:latin typeface="細明體" panose="02020509000000000000" pitchFamily="49" charset="-120"/>
                <a:ea typeface="細明體" panose="02020509000000000000" pitchFamily="49" charset="-120"/>
              </a:rPr>
              <a:t>centerX</a:t>
            </a:r>
            <a:r>
              <a:rPr lang="en-US" altLang="zh-TW" sz="1800" dirty="0">
                <a:solidFill>
                  <a:srgbClr val="008000"/>
                </a:solidFill>
                <a:latin typeface="細明體" panose="02020509000000000000" pitchFamily="49" charset="-120"/>
                <a:ea typeface="細明體" panose="02020509000000000000" pitchFamily="49" charset="-120"/>
              </a:rPr>
              <a:t> = </a:t>
            </a:r>
            <a:r>
              <a:rPr lang="en-US" altLang="zh-TW" sz="1800" dirty="0" err="1">
                <a:solidFill>
                  <a:srgbClr val="008000"/>
                </a:solidFill>
                <a:latin typeface="細明體" panose="02020509000000000000" pitchFamily="49" charset="-120"/>
                <a:ea typeface="細明體" panose="02020509000000000000" pitchFamily="49" charset="-120"/>
              </a:rPr>
              <a:t>board.Lastnode.X</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int </a:t>
            </a:r>
            <a:r>
              <a:rPr lang="en-US" altLang="zh-TW" sz="1800" dirty="0" err="1">
                <a:solidFill>
                  <a:srgbClr val="008000"/>
                </a:solidFill>
                <a:latin typeface="細明體" panose="02020509000000000000" pitchFamily="49" charset="-120"/>
                <a:ea typeface="細明體" panose="02020509000000000000" pitchFamily="49" charset="-120"/>
              </a:rPr>
              <a:t>centerY</a:t>
            </a:r>
            <a:r>
              <a:rPr lang="en-US" altLang="zh-TW" sz="1800" dirty="0">
                <a:solidFill>
                  <a:srgbClr val="008000"/>
                </a:solidFill>
                <a:latin typeface="細明體" panose="02020509000000000000" pitchFamily="49" charset="-120"/>
                <a:ea typeface="細明體" panose="02020509000000000000" pitchFamily="49" charset="-120"/>
              </a:rPr>
              <a:t> = </a:t>
            </a:r>
            <a:r>
              <a:rPr lang="en-US" altLang="zh-TW" sz="1800" dirty="0" err="1">
                <a:solidFill>
                  <a:srgbClr val="008000"/>
                </a:solidFill>
                <a:latin typeface="細明體" panose="02020509000000000000" pitchFamily="49" charset="-120"/>
                <a:ea typeface="細明體" panose="02020509000000000000" pitchFamily="49" charset="-120"/>
              </a:rPr>
              <a:t>board.Lastnode.Y</a:t>
            </a:r>
            <a:r>
              <a:rPr lang="en-US" altLang="zh-TW" sz="1800" dirty="0">
                <a:solidFill>
                  <a:srgbClr val="008000"/>
                </a:solidFill>
                <a:latin typeface="細明體" panose="02020509000000000000" pitchFamily="49" charset="-120"/>
                <a:ea typeface="細明體" panose="02020509000000000000" pitchFamily="49" charset="-120"/>
              </a:rPr>
              <a:t>;</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檢查八個方向</a:t>
            </a:r>
            <a:r>
              <a:rPr lang="en-US" altLang="zh-TW" sz="1800" dirty="0">
                <a:solidFill>
                  <a:srgbClr val="008000"/>
                </a:solidFill>
                <a:latin typeface="細明體" panose="02020509000000000000" pitchFamily="49" charset="-120"/>
                <a:ea typeface="細明體" panose="02020509000000000000" pitchFamily="49" charset="-120"/>
              </a:rPr>
              <a:t>(3*3-1)</a:t>
            </a:r>
            <a:r>
              <a:rPr lang="zh-TW" altLang="en-US" sz="1800" dirty="0">
                <a:solidFill>
                  <a:srgbClr val="008000"/>
                </a:solidFill>
                <a:latin typeface="細明體" panose="02020509000000000000" pitchFamily="49" charset="-120"/>
                <a:ea typeface="細明體" panose="02020509000000000000" pitchFamily="49" charset="-120"/>
              </a:rPr>
              <a:t>，不含中心點</a:t>
            </a:r>
          </a:p>
          <a:p>
            <a:r>
              <a:rPr lang="en-US" altLang="zh-TW" sz="1800" dirty="0">
                <a:solidFill>
                  <a:srgbClr val="008000"/>
                </a:solidFill>
                <a:latin typeface="細明體" panose="02020509000000000000" pitchFamily="49" charset="-120"/>
                <a:ea typeface="細明體" panose="02020509000000000000" pitchFamily="49" charset="-120"/>
              </a:rPr>
              <a:t>            int </a:t>
            </a:r>
            <a:r>
              <a:rPr lang="en-US" altLang="zh-TW" sz="1800" dirty="0" err="1">
                <a:solidFill>
                  <a:srgbClr val="008000"/>
                </a:solidFill>
                <a:latin typeface="細明體" panose="02020509000000000000" pitchFamily="49" charset="-120"/>
                <a:ea typeface="細明體" panose="02020509000000000000" pitchFamily="49" charset="-120"/>
              </a:rPr>
              <a:t>fourtime</a:t>
            </a:r>
            <a:r>
              <a:rPr lang="en-US" altLang="zh-TW" sz="1800" dirty="0">
                <a:solidFill>
                  <a:srgbClr val="008000"/>
                </a:solidFill>
                <a:latin typeface="細明體" panose="02020509000000000000" pitchFamily="49" charset="-120"/>
                <a:ea typeface="細明體" panose="02020509000000000000" pitchFamily="49" charset="-120"/>
              </a:rPr>
              <a:t> = 0;</a:t>
            </a:r>
          </a:p>
          <a:p>
            <a:r>
              <a:rPr lang="fr-FR" altLang="zh-TW" sz="1800" dirty="0">
                <a:solidFill>
                  <a:srgbClr val="008000"/>
                </a:solidFill>
                <a:latin typeface="細明體" panose="02020509000000000000" pitchFamily="49" charset="-120"/>
                <a:ea typeface="細明體" panose="02020509000000000000" pitchFamily="49" charset="-120"/>
              </a:rPr>
              <a:t>            int Xdirection = -1, Ydirection = -1;</a:t>
            </a:r>
          </a:p>
          <a:p>
            <a:r>
              <a:rPr lang="en-US" altLang="zh-TW" sz="1800" dirty="0">
                <a:solidFill>
                  <a:srgbClr val="008000"/>
                </a:solidFill>
                <a:latin typeface="細明體" panose="02020509000000000000" pitchFamily="49" charset="-120"/>
                <a:ea typeface="細明體" panose="02020509000000000000" pitchFamily="49" charset="-120"/>
              </a:rPr>
              <a:t>            for (</a:t>
            </a:r>
            <a:r>
              <a:rPr lang="en-US" altLang="zh-TW" sz="1800" dirty="0" err="1">
                <a:solidFill>
                  <a:srgbClr val="008000"/>
                </a:solidFill>
                <a:latin typeface="細明體" panose="02020509000000000000" pitchFamily="49" charset="-120"/>
                <a:ea typeface="細明體" panose="02020509000000000000" pitchFamily="49" charset="-120"/>
              </a:rPr>
              <a:t>Xdirection</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Xdirection</a:t>
            </a:r>
            <a:r>
              <a:rPr lang="en-US" altLang="zh-TW" sz="1800" dirty="0">
                <a:solidFill>
                  <a:srgbClr val="008000"/>
                </a:solidFill>
                <a:latin typeface="細明體" panose="02020509000000000000" pitchFamily="49" charset="-120"/>
                <a:ea typeface="細明體" panose="02020509000000000000" pitchFamily="49" charset="-120"/>
              </a:rPr>
              <a:t> &lt;= 1; </a:t>
            </a:r>
            <a:r>
              <a:rPr lang="en-US" altLang="zh-TW" sz="1800" dirty="0" err="1">
                <a:solidFill>
                  <a:srgbClr val="008000"/>
                </a:solidFill>
                <a:latin typeface="細明體" panose="02020509000000000000" pitchFamily="49" charset="-120"/>
                <a:ea typeface="細明體" panose="02020509000000000000" pitchFamily="49" charset="-120"/>
              </a:rPr>
              <a:t>Xdirection</a:t>
            </a:r>
            <a:r>
              <a:rPr lang="en-US" altLang="zh-TW" sz="1800" dirty="0">
                <a:solidFill>
                  <a:srgbClr val="008000"/>
                </a:solidFill>
                <a:latin typeface="細明體" panose="02020509000000000000" pitchFamily="49" charset="-120"/>
                <a:ea typeface="細明體" panose="02020509000000000000" pitchFamily="49" charset="-120"/>
              </a:rPr>
              <a:t>++)</a:t>
            </a:r>
            <a:endParaRPr lang="zh-TW" altLang="en-US" dirty="0"/>
          </a:p>
        </p:txBody>
      </p:sp>
    </p:spTree>
    <p:extLst>
      <p:ext uri="{BB962C8B-B14F-4D97-AF65-F5344CB8AC3E}">
        <p14:creationId xmlns:p14="http://schemas.microsoft.com/office/powerpoint/2010/main" val="555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7C591-EABF-46A7-A791-C0CCC9F1F43A}"/>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335F7EA7-9EFB-4236-A03E-BB24E4DF5691}"/>
              </a:ext>
            </a:extLst>
          </p:cNvPr>
          <p:cNvSpPr>
            <a:spLocks noGrp="1"/>
          </p:cNvSpPr>
          <p:nvPr>
            <p:ph idx="1"/>
          </p:nvPr>
        </p:nvSpPr>
        <p:spPr/>
        <p:txBody>
          <a:bodyPr/>
          <a:lstStyle/>
          <a:p>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for (</a:t>
            </a:r>
            <a:r>
              <a:rPr lang="en-US" altLang="zh-TW" sz="1800" dirty="0" err="1">
                <a:solidFill>
                  <a:srgbClr val="008000"/>
                </a:solidFill>
                <a:latin typeface="細明體" panose="02020509000000000000" pitchFamily="49" charset="-120"/>
                <a:ea typeface="細明體" panose="02020509000000000000" pitchFamily="49" charset="-120"/>
              </a:rPr>
              <a:t>Ydirection</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Ydirection</a:t>
            </a:r>
            <a:r>
              <a:rPr lang="en-US" altLang="zh-TW" sz="1800" dirty="0">
                <a:solidFill>
                  <a:srgbClr val="008000"/>
                </a:solidFill>
                <a:latin typeface="細明體" panose="02020509000000000000" pitchFamily="49" charset="-120"/>
                <a:ea typeface="細明體" panose="02020509000000000000" pitchFamily="49" charset="-120"/>
              </a:rPr>
              <a:t> &lt;= 1; </a:t>
            </a:r>
            <a:r>
              <a:rPr lang="en-US" altLang="zh-TW" sz="1800" dirty="0" err="1">
                <a:solidFill>
                  <a:srgbClr val="008000"/>
                </a:solidFill>
                <a:latin typeface="細明體" panose="02020509000000000000" pitchFamily="49" charset="-120"/>
                <a:ea typeface="細明體" panose="02020509000000000000" pitchFamily="49" charset="-120"/>
              </a:rPr>
              <a:t>Ydirection</a:t>
            </a:r>
            <a:r>
              <a:rPr lang="en-US" altLang="zh-TW" sz="1800" dirty="0">
                <a:solidFill>
                  <a:srgbClr val="008000"/>
                </a:solidFill>
                <a:latin typeface="細明體" panose="02020509000000000000" pitchFamily="49" charset="-120"/>
                <a:ea typeface="細明體" panose="02020509000000000000" pitchFamily="49" charset="-120"/>
              </a:rPr>
              <a:t>++)</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if (</a:t>
            </a:r>
            <a:r>
              <a:rPr lang="en-US" altLang="zh-TW" sz="1800" dirty="0" err="1">
                <a:solidFill>
                  <a:srgbClr val="008000"/>
                </a:solidFill>
                <a:latin typeface="細明體" panose="02020509000000000000" pitchFamily="49" charset="-120"/>
                <a:ea typeface="細明體" panose="02020509000000000000" pitchFamily="49" charset="-120"/>
              </a:rPr>
              <a:t>Xdirection</a:t>
            </a:r>
            <a:r>
              <a:rPr lang="en-US" altLang="zh-TW" sz="1800" dirty="0">
                <a:solidFill>
                  <a:srgbClr val="008000"/>
                </a:solidFill>
                <a:latin typeface="細明體" panose="02020509000000000000" pitchFamily="49" charset="-120"/>
                <a:ea typeface="細明體" panose="02020509000000000000" pitchFamily="49" charset="-120"/>
              </a:rPr>
              <a:t> == 0 &amp;&amp; </a:t>
            </a:r>
            <a:r>
              <a:rPr lang="en-US" altLang="zh-TW" sz="1800" dirty="0" err="1">
                <a:solidFill>
                  <a:srgbClr val="008000"/>
                </a:solidFill>
                <a:latin typeface="細明體" panose="02020509000000000000" pitchFamily="49" charset="-120"/>
                <a:ea typeface="細明體" panose="02020509000000000000" pitchFamily="49" charset="-120"/>
              </a:rPr>
              <a:t>Ydirection</a:t>
            </a:r>
            <a:r>
              <a:rPr lang="en-US" altLang="zh-TW" sz="1800" dirty="0">
                <a:solidFill>
                  <a:srgbClr val="008000"/>
                </a:solidFill>
                <a:latin typeface="細明體" panose="02020509000000000000" pitchFamily="49" charset="-120"/>
                <a:ea typeface="細明體" panose="02020509000000000000" pitchFamily="49" charset="-120"/>
              </a:rPr>
              <a:t> == 0)//</a:t>
            </a:r>
            <a:r>
              <a:rPr lang="zh-TW" altLang="en-US" sz="1800" dirty="0">
                <a:solidFill>
                  <a:srgbClr val="008000"/>
                </a:solidFill>
                <a:latin typeface="細明體" panose="02020509000000000000" pitchFamily="49" charset="-120"/>
                <a:ea typeface="細明體" panose="02020509000000000000" pitchFamily="49" charset="-120"/>
              </a:rPr>
              <a:t>扣除中間的情況</a:t>
            </a:r>
          </a:p>
          <a:p>
            <a:r>
              <a:rPr lang="en-US" altLang="zh-TW" sz="1800" dirty="0">
                <a:solidFill>
                  <a:srgbClr val="008000"/>
                </a:solidFill>
                <a:latin typeface="細明體" panose="02020509000000000000" pitchFamily="49" charset="-120"/>
                <a:ea typeface="細明體" panose="02020509000000000000" pitchFamily="49" charset="-120"/>
              </a:rPr>
              <a:t>                        break;</a:t>
            </a:r>
          </a:p>
          <a:p>
            <a:endParaRPr lang="zh-TW" altLang="en-US" sz="1800" dirty="0">
              <a:solidFill>
                <a:srgbClr val="008000"/>
              </a:solidFill>
              <a:latin typeface="細明體" panose="02020509000000000000" pitchFamily="49" charset="-120"/>
              <a:ea typeface="細明體" panose="02020509000000000000" pitchFamily="49" charset="-120"/>
            </a:endParaRPr>
          </a:p>
          <a:p>
            <a:r>
              <a:rPr lang="en-US" altLang="zh-TW" sz="1800" dirty="0">
                <a:solidFill>
                  <a:srgbClr val="008000"/>
                </a:solidFill>
                <a:latin typeface="細明體" panose="02020509000000000000" pitchFamily="49" charset="-120"/>
                <a:ea typeface="細明體" panose="02020509000000000000" pitchFamily="49" charset="-120"/>
              </a:rPr>
              <a:t>                    int number = 1;//</a:t>
            </a:r>
            <a:r>
              <a:rPr lang="zh-TW" altLang="en-US" sz="1800" dirty="0">
                <a:solidFill>
                  <a:srgbClr val="008000"/>
                </a:solidFill>
                <a:latin typeface="細明體" panose="02020509000000000000" pitchFamily="49" charset="-120"/>
                <a:ea typeface="細明體" panose="02020509000000000000" pitchFamily="49" charset="-120"/>
              </a:rPr>
              <a:t>紀錄看到幾顆相同棋子</a:t>
            </a:r>
          </a:p>
          <a:p>
            <a:r>
              <a:rPr lang="en-US" altLang="zh-TW" sz="1800" dirty="0">
                <a:solidFill>
                  <a:srgbClr val="008000"/>
                </a:solidFill>
                <a:latin typeface="細明體" panose="02020509000000000000" pitchFamily="49" charset="-120"/>
                <a:ea typeface="細明體" panose="02020509000000000000" pitchFamily="49" charset="-120"/>
              </a:rPr>
              <a:t>                    int five = 1;</a:t>
            </a:r>
          </a:p>
          <a:p>
            <a:pPr lvl="5"/>
            <a:r>
              <a:rPr lang="fr-FR" altLang="zh-TW" sz="1800" dirty="0">
                <a:solidFill>
                  <a:srgbClr val="008000"/>
                </a:solidFill>
                <a:latin typeface="細明體" panose="02020509000000000000" pitchFamily="49" charset="-120"/>
                <a:ea typeface="細明體" panose="02020509000000000000" pitchFamily="49" charset="-120"/>
              </a:rPr>
              <a:t>int Xdir = Xdirection, Ydir = Ydirection;</a:t>
            </a:r>
            <a:endParaRPr lang="zh-TW" altLang="en-US" dirty="0"/>
          </a:p>
        </p:txBody>
      </p:sp>
    </p:spTree>
    <p:extLst>
      <p:ext uri="{BB962C8B-B14F-4D97-AF65-F5344CB8AC3E}">
        <p14:creationId xmlns:p14="http://schemas.microsoft.com/office/powerpoint/2010/main" val="259531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D60C78-28E1-4C71-8706-2C619C5A4239}"/>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C7EC07C9-8D59-490D-ADF7-E7ABF3E7BC10}"/>
              </a:ext>
            </a:extLst>
          </p:cNvPr>
          <p:cNvSpPr>
            <a:spLocks noGrp="1"/>
          </p:cNvSpPr>
          <p:nvPr>
            <p:ph idx="1"/>
          </p:nvPr>
        </p:nvSpPr>
        <p:spPr/>
        <p:txBody>
          <a:bodyPr>
            <a:normAutofit/>
          </a:bodyPr>
          <a:lstStyle/>
          <a:p>
            <a:r>
              <a:rPr lang="en-US" altLang="zh-TW" sz="1800" dirty="0">
                <a:solidFill>
                  <a:srgbClr val="008000"/>
                </a:solidFill>
                <a:latin typeface="細明體" panose="02020509000000000000" pitchFamily="49" charset="-120"/>
                <a:ea typeface="細明體" panose="02020509000000000000" pitchFamily="49" charset="-120"/>
              </a:rPr>
              <a:t>while (true)</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int </a:t>
            </a:r>
            <a:r>
              <a:rPr lang="en-US" altLang="zh-TW" sz="1800" dirty="0" err="1">
                <a:solidFill>
                  <a:srgbClr val="008000"/>
                </a:solidFill>
                <a:latin typeface="細明體" panose="02020509000000000000" pitchFamily="49" charset="-120"/>
                <a:ea typeface="細明體" panose="02020509000000000000" pitchFamily="49" charset="-120"/>
              </a:rPr>
              <a:t>seeX</a:t>
            </a:r>
            <a:r>
              <a:rPr lang="en-US" altLang="zh-TW" sz="1800" dirty="0">
                <a:solidFill>
                  <a:srgbClr val="008000"/>
                </a:solidFill>
                <a:latin typeface="細明體" panose="02020509000000000000" pitchFamily="49" charset="-120"/>
                <a:ea typeface="細明體" panose="02020509000000000000" pitchFamily="49" charset="-120"/>
              </a:rPr>
              <a:t> = </a:t>
            </a:r>
            <a:r>
              <a:rPr lang="en-US" altLang="zh-TW" sz="1800" dirty="0" err="1">
                <a:solidFill>
                  <a:srgbClr val="008000"/>
                </a:solidFill>
                <a:latin typeface="細明體" panose="02020509000000000000" pitchFamily="49" charset="-120"/>
                <a:ea typeface="細明體" panose="02020509000000000000" pitchFamily="49" charset="-120"/>
              </a:rPr>
              <a:t>centerX</a:t>
            </a:r>
            <a:r>
              <a:rPr lang="en-US" altLang="zh-TW" sz="1800" dirty="0">
                <a:solidFill>
                  <a:srgbClr val="008000"/>
                </a:solidFill>
                <a:latin typeface="細明體" panose="02020509000000000000" pitchFamily="49" charset="-120"/>
                <a:ea typeface="細明體" panose="02020509000000000000" pitchFamily="49" charset="-120"/>
              </a:rPr>
              <a:t> + number *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int </a:t>
            </a:r>
            <a:r>
              <a:rPr lang="en-US" altLang="zh-TW" sz="1800" dirty="0" err="1">
                <a:solidFill>
                  <a:srgbClr val="008000"/>
                </a:solidFill>
                <a:latin typeface="細明體" panose="02020509000000000000" pitchFamily="49" charset="-120"/>
                <a:ea typeface="細明體" panose="02020509000000000000" pitchFamily="49" charset="-120"/>
              </a:rPr>
              <a:t>seeY</a:t>
            </a:r>
            <a:r>
              <a:rPr lang="en-US" altLang="zh-TW" sz="1800" dirty="0">
                <a:solidFill>
                  <a:srgbClr val="008000"/>
                </a:solidFill>
                <a:latin typeface="細明體" panose="02020509000000000000" pitchFamily="49" charset="-120"/>
                <a:ea typeface="細明體" panose="02020509000000000000" pitchFamily="49" charset="-120"/>
              </a:rPr>
              <a:t> = </a:t>
            </a:r>
            <a:r>
              <a:rPr lang="en-US" altLang="zh-TW" sz="1800" dirty="0" err="1">
                <a:solidFill>
                  <a:srgbClr val="008000"/>
                </a:solidFill>
                <a:latin typeface="細明體" panose="02020509000000000000" pitchFamily="49" charset="-120"/>
                <a:ea typeface="細明體" panose="02020509000000000000" pitchFamily="49" charset="-120"/>
              </a:rPr>
              <a:t>centerY</a:t>
            </a:r>
            <a:r>
              <a:rPr lang="en-US" altLang="zh-TW" sz="1800" dirty="0">
                <a:solidFill>
                  <a:srgbClr val="008000"/>
                </a:solidFill>
                <a:latin typeface="細明體" panose="02020509000000000000" pitchFamily="49" charset="-120"/>
                <a:ea typeface="細明體" panose="02020509000000000000" pitchFamily="49" charset="-120"/>
              </a:rPr>
              <a:t> + number *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a:t>
            </a:r>
          </a:p>
          <a:p>
            <a:endParaRPr lang="zh-TW" altLang="en-US" sz="1800" dirty="0">
              <a:solidFill>
                <a:srgbClr val="008000"/>
              </a:solidFill>
              <a:latin typeface="細明體" panose="02020509000000000000" pitchFamily="49" charset="-120"/>
              <a:ea typeface="細明體" panose="02020509000000000000" pitchFamily="49" charset="-120"/>
            </a:endParaRP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檢查顏色是否相同 ，且數字不超過矩陣大小</a:t>
            </a:r>
          </a:p>
          <a:p>
            <a:r>
              <a:rPr lang="en-US" altLang="zh-TW" sz="1800" dirty="0">
                <a:solidFill>
                  <a:srgbClr val="008000"/>
                </a:solidFill>
                <a:latin typeface="細明體" panose="02020509000000000000" pitchFamily="49" charset="-120"/>
                <a:ea typeface="細明體" panose="02020509000000000000" pitchFamily="49" charset="-120"/>
              </a:rPr>
              <a:t>                        if (</a:t>
            </a:r>
            <a:r>
              <a:rPr lang="en-US" altLang="zh-TW" sz="1800" dirty="0" err="1">
                <a:solidFill>
                  <a:srgbClr val="008000"/>
                </a:solidFill>
                <a:latin typeface="細明體" panose="02020509000000000000" pitchFamily="49" charset="-120"/>
                <a:ea typeface="細明體" panose="02020509000000000000" pitchFamily="49" charset="-120"/>
              </a:rPr>
              <a:t>seeX</a:t>
            </a:r>
            <a:r>
              <a:rPr lang="en-US" altLang="zh-TW" sz="1800" dirty="0">
                <a:solidFill>
                  <a:srgbClr val="008000"/>
                </a:solidFill>
                <a:latin typeface="細明體" panose="02020509000000000000" pitchFamily="49" charset="-120"/>
                <a:ea typeface="細明體" panose="02020509000000000000" pitchFamily="49" charset="-120"/>
              </a:rPr>
              <a:t> &lt; 0 || </a:t>
            </a:r>
            <a:r>
              <a:rPr lang="en-US" altLang="zh-TW" sz="1800" dirty="0" err="1">
                <a:solidFill>
                  <a:srgbClr val="008000"/>
                </a:solidFill>
                <a:latin typeface="細明體" panose="02020509000000000000" pitchFamily="49" charset="-120"/>
                <a:ea typeface="細明體" panose="02020509000000000000" pitchFamily="49" charset="-120"/>
              </a:rPr>
              <a:t>seeX</a:t>
            </a:r>
            <a:r>
              <a:rPr lang="en-US" altLang="zh-TW" sz="1800" dirty="0">
                <a:solidFill>
                  <a:srgbClr val="008000"/>
                </a:solidFill>
                <a:latin typeface="細明體" panose="02020509000000000000" pitchFamily="49" charset="-120"/>
                <a:ea typeface="細明體" panose="02020509000000000000" pitchFamily="49" charset="-120"/>
              </a:rPr>
              <a:t> &gt;= </a:t>
            </a:r>
            <a:r>
              <a:rPr lang="en-US" altLang="zh-TW" sz="1800" dirty="0" err="1">
                <a:solidFill>
                  <a:srgbClr val="008000"/>
                </a:solidFill>
                <a:latin typeface="細明體" panose="02020509000000000000" pitchFamily="49" charset="-120"/>
                <a:ea typeface="細明體" panose="02020509000000000000" pitchFamily="49" charset="-120"/>
              </a:rPr>
              <a:t>Board.count</a:t>
            </a:r>
            <a:r>
              <a:rPr lang="en-US" altLang="zh-TW" sz="1800" dirty="0">
                <a:solidFill>
                  <a:srgbClr val="008000"/>
                </a:solidFill>
                <a:latin typeface="細明體" panose="02020509000000000000" pitchFamily="49" charset="-120"/>
                <a:ea typeface="細明體" panose="02020509000000000000" pitchFamily="49" charset="-120"/>
              </a:rPr>
              <a:t> ||</a:t>
            </a:r>
          </a:p>
          <a:p>
            <a:r>
              <a:rPr lang="en-US" altLang="zh-TW" sz="1800" dirty="0">
                <a:solidFill>
                  <a:srgbClr val="008000"/>
                </a:solidFill>
                <a:latin typeface="細明體" panose="02020509000000000000" pitchFamily="49" charset="-120"/>
                <a:ea typeface="細明體" panose="02020509000000000000" pitchFamily="49" charset="-120"/>
              </a:rPr>
              <a:t>                        </a:t>
            </a:r>
            <a:r>
              <a:rPr lang="en-US" altLang="zh-TW" sz="1800" dirty="0" err="1">
                <a:solidFill>
                  <a:srgbClr val="008000"/>
                </a:solidFill>
                <a:latin typeface="細明體" panose="02020509000000000000" pitchFamily="49" charset="-120"/>
                <a:ea typeface="細明體" panose="02020509000000000000" pitchFamily="49" charset="-120"/>
              </a:rPr>
              <a:t>seeY</a:t>
            </a:r>
            <a:r>
              <a:rPr lang="en-US" altLang="zh-TW" sz="1800" dirty="0">
                <a:solidFill>
                  <a:srgbClr val="008000"/>
                </a:solidFill>
                <a:latin typeface="細明體" panose="02020509000000000000" pitchFamily="49" charset="-120"/>
                <a:ea typeface="細明體" panose="02020509000000000000" pitchFamily="49" charset="-120"/>
              </a:rPr>
              <a:t> &lt; 0 || </a:t>
            </a:r>
            <a:r>
              <a:rPr lang="en-US" altLang="zh-TW" sz="1800" dirty="0" err="1">
                <a:solidFill>
                  <a:srgbClr val="008000"/>
                </a:solidFill>
                <a:latin typeface="細明體" panose="02020509000000000000" pitchFamily="49" charset="-120"/>
                <a:ea typeface="細明體" panose="02020509000000000000" pitchFamily="49" charset="-120"/>
              </a:rPr>
              <a:t>seeY</a:t>
            </a:r>
            <a:r>
              <a:rPr lang="en-US" altLang="zh-TW" sz="1800" dirty="0">
                <a:solidFill>
                  <a:srgbClr val="008000"/>
                </a:solidFill>
                <a:latin typeface="細明體" panose="02020509000000000000" pitchFamily="49" charset="-120"/>
                <a:ea typeface="細明體" panose="02020509000000000000" pitchFamily="49" charset="-120"/>
              </a:rPr>
              <a:t> &gt;= </a:t>
            </a:r>
            <a:r>
              <a:rPr lang="en-US" altLang="zh-TW" sz="1800" dirty="0" err="1">
                <a:solidFill>
                  <a:srgbClr val="008000"/>
                </a:solidFill>
                <a:latin typeface="細明體" panose="02020509000000000000" pitchFamily="49" charset="-120"/>
                <a:ea typeface="細明體" panose="02020509000000000000" pitchFamily="49" charset="-120"/>
              </a:rPr>
              <a:t>Board.count</a:t>
            </a:r>
            <a:r>
              <a:rPr lang="en-US" altLang="zh-TW" sz="1800" dirty="0">
                <a:solidFill>
                  <a:srgbClr val="008000"/>
                </a:solidFill>
                <a:latin typeface="細明體" panose="02020509000000000000" pitchFamily="49" charset="-120"/>
                <a:ea typeface="細明體" panose="02020509000000000000" pitchFamily="49" charset="-120"/>
              </a:rPr>
              <a:t> ||</a:t>
            </a:r>
          </a:p>
          <a:p>
            <a:r>
              <a:rPr lang="en-US" altLang="zh-TW" sz="1800" dirty="0">
                <a:solidFill>
                  <a:srgbClr val="008000"/>
                </a:solidFill>
                <a:latin typeface="細明體" panose="02020509000000000000" pitchFamily="49" charset="-120"/>
                <a:ea typeface="細明體" panose="02020509000000000000" pitchFamily="49" charset="-120"/>
              </a:rPr>
              <a:t>                        </a:t>
            </a:r>
            <a:r>
              <a:rPr lang="en-US" altLang="zh-TW" sz="1800" dirty="0" err="1">
                <a:solidFill>
                  <a:srgbClr val="008000"/>
                </a:solidFill>
                <a:latin typeface="細明體" panose="02020509000000000000" pitchFamily="49" charset="-120"/>
                <a:ea typeface="細明體" panose="02020509000000000000" pitchFamily="49" charset="-120"/>
              </a:rPr>
              <a:t>board.gettype</a:t>
            </a:r>
            <a:r>
              <a:rPr lang="en-US" altLang="zh-TW" sz="1800" dirty="0">
                <a:solidFill>
                  <a:srgbClr val="008000"/>
                </a:solidFill>
                <a:latin typeface="細明體" panose="02020509000000000000" pitchFamily="49" charset="-120"/>
                <a:ea typeface="細明體" panose="02020509000000000000" pitchFamily="49" charset="-120"/>
              </a:rPr>
              <a:t>(</a:t>
            </a:r>
            <a:r>
              <a:rPr lang="en-US" altLang="zh-TW" sz="1800" dirty="0" err="1">
                <a:solidFill>
                  <a:srgbClr val="008000"/>
                </a:solidFill>
                <a:latin typeface="細明體" panose="02020509000000000000" pitchFamily="49" charset="-120"/>
                <a:ea typeface="細明體" panose="02020509000000000000" pitchFamily="49" charset="-120"/>
              </a:rPr>
              <a:t>seeX</a:t>
            </a:r>
            <a:r>
              <a:rPr lang="en-US" altLang="zh-TW" sz="1800" dirty="0">
                <a:solidFill>
                  <a:srgbClr val="008000"/>
                </a:solidFill>
                <a:latin typeface="細明體" panose="02020509000000000000" pitchFamily="49" charset="-120"/>
                <a:ea typeface="細明體" panose="02020509000000000000" pitchFamily="49" charset="-120"/>
              </a:rPr>
              <a:t>, </a:t>
            </a:r>
            <a:r>
              <a:rPr lang="en-US" altLang="zh-TW" sz="1800" dirty="0" err="1">
                <a:solidFill>
                  <a:srgbClr val="008000"/>
                </a:solidFill>
                <a:latin typeface="細明體" panose="02020509000000000000" pitchFamily="49" charset="-120"/>
                <a:ea typeface="細明體" panose="02020509000000000000" pitchFamily="49" charset="-120"/>
              </a:rPr>
              <a:t>seeY</a:t>
            </a:r>
            <a:r>
              <a:rPr lang="en-US" altLang="zh-TW" sz="1800" dirty="0">
                <a:solidFill>
                  <a:srgbClr val="008000"/>
                </a:solidFill>
                <a:latin typeface="細明體" panose="02020509000000000000" pitchFamily="49" charset="-120"/>
                <a:ea typeface="細明體" panose="02020509000000000000" pitchFamily="49" charset="-120"/>
              </a:rPr>
              <a:t>) != </a:t>
            </a:r>
            <a:r>
              <a:rPr lang="en-US" altLang="zh-TW" sz="1800" dirty="0" err="1">
                <a:solidFill>
                  <a:srgbClr val="008000"/>
                </a:solidFill>
                <a:latin typeface="細明體" panose="02020509000000000000" pitchFamily="49" charset="-120"/>
                <a:ea typeface="細明體" panose="02020509000000000000" pitchFamily="49" charset="-120"/>
              </a:rPr>
              <a:t>nexttype</a:t>
            </a:r>
            <a:r>
              <a:rPr lang="en-US" altLang="zh-TW" sz="1800" dirty="0">
                <a:solidFill>
                  <a:srgbClr val="008000"/>
                </a:solidFill>
                <a:latin typeface="細明體" panose="02020509000000000000" pitchFamily="49" charset="-120"/>
                <a:ea typeface="細明體" panose="02020509000000000000" pitchFamily="49" charset="-120"/>
              </a:rPr>
              <a:t>)</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p>
          <a:p>
            <a:endParaRPr lang="en-US" altLang="zh-TW" dirty="0"/>
          </a:p>
          <a:p>
            <a:endParaRPr lang="zh-TW" altLang="en-US" dirty="0"/>
          </a:p>
        </p:txBody>
      </p:sp>
    </p:spTree>
    <p:extLst>
      <p:ext uri="{BB962C8B-B14F-4D97-AF65-F5344CB8AC3E}">
        <p14:creationId xmlns:p14="http://schemas.microsoft.com/office/powerpoint/2010/main" val="161572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2DCAC4-25DF-4420-87E5-C7B8F12B1D5E}"/>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CE388CA8-CF4E-4B69-B858-613529174CBC}"/>
              </a:ext>
            </a:extLst>
          </p:cNvPr>
          <p:cNvSpPr>
            <a:spLocks noGrp="1"/>
          </p:cNvSpPr>
          <p:nvPr>
            <p:ph idx="1"/>
          </p:nvPr>
        </p:nvSpPr>
        <p:spPr/>
        <p:txBody>
          <a:bodyPr>
            <a:normAutofit/>
          </a:bodyPr>
          <a:lstStyle/>
          <a:p>
            <a:r>
              <a:rPr lang="en-US" altLang="zh-TW" dirty="0"/>
              <a:t>			</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if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-1 &amp;&amp;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-1) {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fourtime</a:t>
            </a:r>
            <a:r>
              <a:rPr lang="en-US" altLang="zh-TW" sz="1800" dirty="0">
                <a:solidFill>
                  <a:srgbClr val="008000"/>
                </a:solidFill>
                <a:latin typeface="細明體" panose="02020509000000000000" pitchFamily="49" charset="-120"/>
                <a:ea typeface="細明體" panose="02020509000000000000" pitchFamily="49" charset="-120"/>
              </a:rPr>
              <a:t>++;number = 1; continue; }</a:t>
            </a:r>
          </a:p>
          <a:p>
            <a:r>
              <a:rPr lang="en-US" altLang="zh-TW" sz="1800" dirty="0">
                <a:solidFill>
                  <a:srgbClr val="008000"/>
                </a:solidFill>
                <a:latin typeface="細明體" panose="02020509000000000000" pitchFamily="49" charset="-120"/>
                <a:ea typeface="細明體" panose="02020509000000000000" pitchFamily="49" charset="-120"/>
              </a:rPr>
              <a:t>                            else if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-1 &amp;&amp;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0) {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0; </a:t>
            </a:r>
            <a:r>
              <a:rPr lang="en-US" altLang="zh-TW" sz="1800" dirty="0" err="1">
                <a:solidFill>
                  <a:srgbClr val="008000"/>
                </a:solidFill>
                <a:latin typeface="細明體" panose="02020509000000000000" pitchFamily="49" charset="-120"/>
                <a:ea typeface="細明體" panose="02020509000000000000" pitchFamily="49" charset="-120"/>
              </a:rPr>
              <a:t>fourtime</a:t>
            </a:r>
            <a:r>
              <a:rPr lang="en-US" altLang="zh-TW" sz="1800" dirty="0">
                <a:solidFill>
                  <a:srgbClr val="008000"/>
                </a:solidFill>
                <a:latin typeface="細明體" panose="02020509000000000000" pitchFamily="49" charset="-120"/>
                <a:ea typeface="細明體" panose="02020509000000000000" pitchFamily="49" charset="-120"/>
              </a:rPr>
              <a:t>++; number = 1; continue; }</a:t>
            </a:r>
          </a:p>
          <a:p>
            <a:r>
              <a:rPr lang="en-US" altLang="zh-TW" sz="1800" dirty="0">
                <a:solidFill>
                  <a:srgbClr val="008000"/>
                </a:solidFill>
                <a:latin typeface="細明體" panose="02020509000000000000" pitchFamily="49" charset="-120"/>
                <a:ea typeface="細明體" panose="02020509000000000000" pitchFamily="49" charset="-120"/>
              </a:rPr>
              <a:t>                            else if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-1 &amp;&amp;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1) {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fourtime</a:t>
            </a:r>
            <a:r>
              <a:rPr lang="en-US" altLang="zh-TW" sz="1800" dirty="0">
                <a:solidFill>
                  <a:srgbClr val="008000"/>
                </a:solidFill>
                <a:latin typeface="細明體" panose="02020509000000000000" pitchFamily="49" charset="-120"/>
                <a:ea typeface="細明體" panose="02020509000000000000" pitchFamily="49" charset="-120"/>
              </a:rPr>
              <a:t>++; number = 1; continue; }</a:t>
            </a:r>
          </a:p>
          <a:p>
            <a:r>
              <a:rPr lang="en-US" altLang="zh-TW" sz="1800" dirty="0">
                <a:solidFill>
                  <a:srgbClr val="008000"/>
                </a:solidFill>
                <a:latin typeface="細明體" panose="02020509000000000000" pitchFamily="49" charset="-120"/>
                <a:ea typeface="細明體" panose="02020509000000000000" pitchFamily="49" charset="-120"/>
              </a:rPr>
              <a:t>                            else if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0 &amp;&amp;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-1) { </a:t>
            </a:r>
            <a:r>
              <a:rPr lang="en-US" altLang="zh-TW" sz="1800" dirty="0" err="1">
                <a:solidFill>
                  <a:srgbClr val="008000"/>
                </a:solidFill>
                <a:latin typeface="細明體" panose="02020509000000000000" pitchFamily="49" charset="-120"/>
                <a:ea typeface="細明體" panose="02020509000000000000" pitchFamily="49" charset="-120"/>
              </a:rPr>
              <a:t>Xdir</a:t>
            </a:r>
            <a:r>
              <a:rPr lang="en-US" altLang="zh-TW" sz="1800" dirty="0">
                <a:solidFill>
                  <a:srgbClr val="008000"/>
                </a:solidFill>
                <a:latin typeface="細明體" panose="02020509000000000000" pitchFamily="49" charset="-120"/>
                <a:ea typeface="細明體" panose="02020509000000000000" pitchFamily="49" charset="-120"/>
              </a:rPr>
              <a:t> = 0; </a:t>
            </a:r>
            <a:r>
              <a:rPr lang="en-US" altLang="zh-TW" sz="1800" dirty="0" err="1">
                <a:solidFill>
                  <a:srgbClr val="008000"/>
                </a:solidFill>
                <a:latin typeface="細明體" panose="02020509000000000000" pitchFamily="49" charset="-120"/>
                <a:ea typeface="細明體" panose="02020509000000000000" pitchFamily="49" charset="-120"/>
              </a:rPr>
              <a:t>Ydir</a:t>
            </a:r>
            <a:r>
              <a:rPr lang="en-US" altLang="zh-TW" sz="1800" dirty="0">
                <a:solidFill>
                  <a:srgbClr val="008000"/>
                </a:solidFill>
                <a:latin typeface="細明體" panose="02020509000000000000" pitchFamily="49" charset="-120"/>
                <a:ea typeface="細明體" panose="02020509000000000000" pitchFamily="49" charset="-120"/>
              </a:rPr>
              <a:t> = 1; </a:t>
            </a:r>
            <a:r>
              <a:rPr lang="en-US" altLang="zh-TW" sz="1800" dirty="0" err="1">
                <a:solidFill>
                  <a:srgbClr val="008000"/>
                </a:solidFill>
                <a:latin typeface="細明體" panose="02020509000000000000" pitchFamily="49" charset="-120"/>
                <a:ea typeface="細明體" panose="02020509000000000000" pitchFamily="49" charset="-120"/>
              </a:rPr>
              <a:t>fourtime</a:t>
            </a:r>
            <a:r>
              <a:rPr lang="en-US" altLang="zh-TW" sz="1800" dirty="0">
                <a:solidFill>
                  <a:srgbClr val="008000"/>
                </a:solidFill>
                <a:latin typeface="細明體" panose="02020509000000000000" pitchFamily="49" charset="-120"/>
                <a:ea typeface="細明體" panose="02020509000000000000" pitchFamily="49" charset="-120"/>
              </a:rPr>
              <a:t>++; number = 1; continue; }</a:t>
            </a:r>
          </a:p>
          <a:p>
            <a:r>
              <a:rPr lang="en-US" altLang="zh-TW" sz="1800" dirty="0">
                <a:solidFill>
                  <a:srgbClr val="008000"/>
                </a:solidFill>
                <a:latin typeface="細明體" panose="02020509000000000000" pitchFamily="49" charset="-120"/>
                <a:ea typeface="細明體" panose="02020509000000000000" pitchFamily="49" charset="-120"/>
              </a:rPr>
              <a:t>                            break;</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endParaRPr lang="zh-TW" altLang="en-US" dirty="0"/>
          </a:p>
        </p:txBody>
      </p:sp>
    </p:spTree>
    <p:extLst>
      <p:ext uri="{BB962C8B-B14F-4D97-AF65-F5344CB8AC3E}">
        <p14:creationId xmlns:p14="http://schemas.microsoft.com/office/powerpoint/2010/main" val="195770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5CBA8B-BA1C-40AF-B68E-100855C5AF9B}"/>
              </a:ext>
            </a:extLst>
          </p:cNvPr>
          <p:cNvSpPr>
            <a:spLocks noGrp="1"/>
          </p:cNvSpPr>
          <p:nvPr>
            <p:ph type="title"/>
          </p:nvPr>
        </p:nvSpPr>
        <p:spPr/>
        <p:txBody>
          <a:bodyPr/>
          <a:lstStyle/>
          <a:p>
            <a:r>
              <a:rPr lang="zh-TW" altLang="en-US" dirty="0"/>
              <a:t>四</a:t>
            </a:r>
            <a:r>
              <a:rPr lang="en-US" altLang="zh-TW" dirty="0"/>
              <a:t>.</a:t>
            </a:r>
            <a:r>
              <a:rPr lang="zh-TW" altLang="en-US" dirty="0"/>
              <a:t>系統製作</a:t>
            </a:r>
          </a:p>
        </p:txBody>
      </p:sp>
      <p:sp>
        <p:nvSpPr>
          <p:cNvPr id="3" name="內容版面配置區 2">
            <a:extLst>
              <a:ext uri="{FF2B5EF4-FFF2-40B4-BE49-F238E27FC236}">
                <a16:creationId xmlns:a16="http://schemas.microsoft.com/office/drawing/2014/main" id="{FC49A5C6-C8DB-4289-B1CB-574393C675A6}"/>
              </a:ext>
            </a:extLst>
          </p:cNvPr>
          <p:cNvSpPr>
            <a:spLocks noGrp="1"/>
          </p:cNvSpPr>
          <p:nvPr>
            <p:ph idx="1"/>
          </p:nvPr>
        </p:nvSpPr>
        <p:spPr/>
        <p:txBody>
          <a:bodyPr/>
          <a:lstStyle/>
          <a:p>
            <a:r>
              <a:rPr lang="en-US" altLang="zh-TW" sz="1800" dirty="0">
                <a:solidFill>
                  <a:srgbClr val="008000"/>
                </a:solidFill>
                <a:latin typeface="細明體" panose="02020509000000000000" pitchFamily="49" charset="-120"/>
                <a:ea typeface="細明體" panose="02020509000000000000" pitchFamily="49" charset="-120"/>
              </a:rPr>
              <a:t>five++;</a:t>
            </a:r>
          </a:p>
          <a:p>
            <a:r>
              <a:rPr lang="en-US" altLang="zh-TW" sz="1800" dirty="0">
                <a:solidFill>
                  <a:srgbClr val="008000"/>
                </a:solidFill>
                <a:latin typeface="細明體" panose="02020509000000000000" pitchFamily="49" charset="-120"/>
                <a:ea typeface="細明體" panose="02020509000000000000" pitchFamily="49" charset="-120"/>
              </a:rPr>
              <a:t>                        number++;</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if (five == 5)//</a:t>
            </a:r>
            <a:r>
              <a:rPr lang="zh-TW" altLang="en-US" sz="1800" dirty="0">
                <a:solidFill>
                  <a:srgbClr val="008000"/>
                </a:solidFill>
                <a:latin typeface="細明體" panose="02020509000000000000" pitchFamily="49" charset="-120"/>
                <a:ea typeface="細明體" panose="02020509000000000000" pitchFamily="49" charset="-120"/>
              </a:rPr>
              <a:t>檢查是否看到五顆棋子</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p>
          <a:p>
            <a:r>
              <a:rPr lang="en-US" altLang="zh-TW" sz="1800" dirty="0">
                <a:solidFill>
                  <a:srgbClr val="008000"/>
                </a:solidFill>
                <a:latin typeface="細明體" panose="02020509000000000000" pitchFamily="49" charset="-120"/>
                <a:ea typeface="細明體" panose="02020509000000000000" pitchFamily="49" charset="-120"/>
              </a:rPr>
              <a:t>                        winner = </a:t>
            </a:r>
            <a:r>
              <a:rPr lang="en-US" altLang="zh-TW" sz="1800" dirty="0" err="1">
                <a:solidFill>
                  <a:srgbClr val="008000"/>
                </a:solidFill>
                <a:latin typeface="細明體" panose="02020509000000000000" pitchFamily="49" charset="-120"/>
                <a:ea typeface="細明體" panose="02020509000000000000" pitchFamily="49" charset="-120"/>
              </a:rPr>
              <a:t>nexttype</a:t>
            </a:r>
            <a:r>
              <a:rPr lang="en-US" altLang="zh-TW" sz="1800" dirty="0">
                <a:solidFill>
                  <a:srgbClr val="008000"/>
                </a:solidFill>
                <a:latin typeface="細明體" panose="02020509000000000000" pitchFamily="49" charset="-120"/>
                <a:ea typeface="細明體" panose="02020509000000000000" pitchFamily="49" charset="-120"/>
              </a:rPr>
              <a:t>;</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p>
          <a:p>
            <a:r>
              <a:rPr lang="zh-TW" altLang="en-US" sz="1800" dirty="0">
                <a:solidFill>
                  <a:srgbClr val="008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endParaRPr lang="zh-TW" altLang="en-US" dirty="0"/>
          </a:p>
        </p:txBody>
      </p:sp>
    </p:spTree>
    <p:extLst>
      <p:ext uri="{BB962C8B-B14F-4D97-AF65-F5344CB8AC3E}">
        <p14:creationId xmlns:p14="http://schemas.microsoft.com/office/powerpoint/2010/main" val="304484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25FFC-5472-4B39-80CE-0356F1F76D18}"/>
              </a:ext>
            </a:extLst>
          </p:cNvPr>
          <p:cNvSpPr>
            <a:spLocks noGrp="1"/>
          </p:cNvSpPr>
          <p:nvPr>
            <p:ph type="title"/>
          </p:nvPr>
        </p:nvSpPr>
        <p:spPr/>
        <p:txBody>
          <a:bodyPr/>
          <a:lstStyle/>
          <a:p>
            <a:r>
              <a:rPr lang="zh-TW" altLang="en-US" sz="4400" dirty="0"/>
              <a:t>五</a:t>
            </a:r>
            <a:r>
              <a:rPr lang="en-US" altLang="zh-TW" sz="4400" dirty="0"/>
              <a:t>.</a:t>
            </a:r>
            <a:r>
              <a:rPr lang="zh-TW" altLang="en-US" sz="4400" dirty="0"/>
              <a:t>系統評估</a:t>
            </a:r>
            <a:endParaRPr lang="zh-TW" altLang="en-US" dirty="0"/>
          </a:p>
        </p:txBody>
      </p:sp>
      <p:sp>
        <p:nvSpPr>
          <p:cNvPr id="3" name="內容版面配置區 2">
            <a:extLst>
              <a:ext uri="{FF2B5EF4-FFF2-40B4-BE49-F238E27FC236}">
                <a16:creationId xmlns:a16="http://schemas.microsoft.com/office/drawing/2014/main" id="{CE4A266F-28D4-4C0A-A80F-54BD7E279C2C}"/>
              </a:ext>
            </a:extLst>
          </p:cNvPr>
          <p:cNvSpPr>
            <a:spLocks noGrp="1"/>
          </p:cNvSpPr>
          <p:nvPr>
            <p:ph idx="1"/>
          </p:nvPr>
        </p:nvSpPr>
        <p:spPr/>
        <p:txBody>
          <a:bodyPr/>
          <a:lstStyle/>
          <a:p>
            <a:r>
              <a:rPr lang="en-US" altLang="zh-TW" dirty="0"/>
              <a:t>5.1</a:t>
            </a:r>
            <a:r>
              <a:rPr lang="zh-TW" altLang="en-US" sz="2800" dirty="0"/>
              <a:t>達成目標</a:t>
            </a:r>
            <a:endParaRPr lang="en-US" altLang="zh-TW" sz="2800" dirty="0"/>
          </a:p>
          <a:p>
            <a:pPr lvl="1"/>
            <a:r>
              <a:rPr lang="zh-TW" altLang="en-US" dirty="0"/>
              <a:t>目前五子棋遊戲的部分也算是完成蠻大部分的，</a:t>
            </a:r>
            <a:endParaRPr lang="en-US" altLang="zh-TW" dirty="0"/>
          </a:p>
          <a:p>
            <a:pPr marL="457200" lvl="1" indent="0">
              <a:buNone/>
            </a:pPr>
            <a:r>
              <a:rPr lang="zh-TW" altLang="en-US" dirty="0"/>
              <a:t> 包括：</a:t>
            </a:r>
            <a:endParaRPr lang="en-US" altLang="zh-TW" dirty="0"/>
          </a:p>
          <a:p>
            <a:pPr marL="457200" lvl="1" indent="0">
              <a:buNone/>
            </a:pPr>
            <a:r>
              <a:rPr lang="en-US" altLang="zh-TW" dirty="0"/>
              <a:t>	1.</a:t>
            </a:r>
            <a:r>
              <a:rPr lang="zh-TW" altLang="en-US" dirty="0"/>
              <a:t>雙人模式：</a:t>
            </a:r>
            <a:endParaRPr lang="en-US" altLang="zh-TW" dirty="0"/>
          </a:p>
          <a:p>
            <a:pPr marL="457200" lvl="1" indent="0">
              <a:buNone/>
            </a:pPr>
            <a:r>
              <a:rPr lang="en-US" altLang="zh-TW" dirty="0"/>
              <a:t>		</a:t>
            </a:r>
            <a:r>
              <a:rPr lang="zh-TW" altLang="en-US" dirty="0"/>
              <a:t>能夠讓兩名玩家一起下棋，分別為常見的黑白兩色。</a:t>
            </a:r>
            <a:endParaRPr lang="en-US" altLang="zh-TW" dirty="0"/>
          </a:p>
          <a:p>
            <a:pPr marL="457200" lvl="1" indent="0">
              <a:buNone/>
            </a:pPr>
            <a:r>
              <a:rPr lang="zh-TW" altLang="en-US" dirty="0"/>
              <a:t>  </a:t>
            </a:r>
            <a:r>
              <a:rPr lang="en-US" altLang="zh-TW" dirty="0"/>
              <a:t>	2.</a:t>
            </a:r>
            <a:r>
              <a:rPr lang="zh-TW" altLang="en-US" dirty="0"/>
              <a:t>電腦模式：</a:t>
            </a:r>
            <a:endParaRPr lang="en-US" altLang="zh-TW" dirty="0"/>
          </a:p>
          <a:p>
            <a:pPr marL="457200" lvl="1" indent="0">
              <a:buNone/>
            </a:pPr>
            <a:r>
              <a:rPr lang="en-US" altLang="zh-TW" dirty="0"/>
              <a:t>		</a:t>
            </a:r>
            <a:r>
              <a:rPr lang="zh-TW" altLang="en-US" dirty="0"/>
              <a:t>我們設計了一個電腦讓玩家在找不到人下棋時可以來對戰，別</a:t>
            </a:r>
            <a:r>
              <a:rPr lang="en-US" altLang="zh-TW" dirty="0"/>
              <a:t>		</a:t>
            </a:r>
            <a:r>
              <a:rPr lang="zh-TW" altLang="en-US" dirty="0"/>
              <a:t>因為他是電腦就小看她，擊敗電腦來證明你的實力。</a:t>
            </a:r>
          </a:p>
        </p:txBody>
      </p:sp>
    </p:spTree>
    <p:extLst>
      <p:ext uri="{BB962C8B-B14F-4D97-AF65-F5344CB8AC3E}">
        <p14:creationId xmlns:p14="http://schemas.microsoft.com/office/powerpoint/2010/main" val="5310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24C48E-E30E-424C-9C54-18E8B57BCFF8}"/>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C7B557D1-86A7-42C9-8A75-A0B8CDFCBDC4}"/>
              </a:ext>
            </a:extLst>
          </p:cNvPr>
          <p:cNvSpPr>
            <a:spLocks noGrp="1"/>
          </p:cNvSpPr>
          <p:nvPr>
            <p:ph idx="1"/>
          </p:nvPr>
        </p:nvSpPr>
        <p:spPr/>
        <p:txBody>
          <a:bodyPr>
            <a:normAutofit/>
          </a:bodyPr>
          <a:lstStyle/>
          <a:p>
            <a:pPr marL="0" indent="0">
              <a:buNone/>
            </a:pPr>
            <a:r>
              <a:rPr lang="zh-TW" altLang="en-US" sz="2400" dirty="0"/>
              <a:t>四</a:t>
            </a:r>
            <a:r>
              <a:rPr lang="en-US" altLang="zh-TW" sz="2400" dirty="0"/>
              <a:t>.</a:t>
            </a:r>
            <a:r>
              <a:rPr lang="zh-TW" altLang="en-US" sz="2400" dirty="0"/>
              <a:t>系統製作</a:t>
            </a:r>
            <a:endParaRPr lang="en-US" altLang="zh-TW" sz="2400" dirty="0"/>
          </a:p>
          <a:p>
            <a:pPr marL="0" indent="0">
              <a:buNone/>
            </a:pPr>
            <a:r>
              <a:rPr lang="en-US" altLang="zh-TW" sz="2400" dirty="0"/>
              <a:t>4.1</a:t>
            </a:r>
            <a:r>
              <a:rPr lang="zh-TW" altLang="en-US" sz="2400" dirty="0"/>
              <a:t> 使用者輸入設定</a:t>
            </a:r>
            <a:endParaRPr lang="en-US" altLang="zh-TW" sz="2400" dirty="0"/>
          </a:p>
          <a:p>
            <a:pPr marL="0" indent="0">
              <a:buNone/>
            </a:pPr>
            <a:r>
              <a:rPr lang="en-US" altLang="zh-TW" sz="2400" dirty="0"/>
              <a:t>4.2</a:t>
            </a:r>
            <a:r>
              <a:rPr lang="zh-TW" altLang="en-US" sz="2400" dirty="0"/>
              <a:t> 重要使用函數與類別說明</a:t>
            </a:r>
            <a:endParaRPr lang="en-US" altLang="zh-TW" sz="2400" dirty="0"/>
          </a:p>
          <a:p>
            <a:pPr marL="0" indent="0">
              <a:buNone/>
            </a:pPr>
            <a:endParaRPr lang="en-US" altLang="zh-TW" sz="2400" dirty="0"/>
          </a:p>
          <a:p>
            <a:pPr marL="0" indent="0">
              <a:buNone/>
            </a:pPr>
            <a:r>
              <a:rPr lang="zh-TW" altLang="en-US" sz="2400" dirty="0"/>
              <a:t>五</a:t>
            </a:r>
            <a:r>
              <a:rPr lang="en-US" altLang="zh-TW" sz="2400" dirty="0"/>
              <a:t>.</a:t>
            </a:r>
            <a:r>
              <a:rPr lang="zh-TW" altLang="en-US" sz="2400" dirty="0"/>
              <a:t>系統評估</a:t>
            </a:r>
            <a:endParaRPr lang="en-US" altLang="zh-TW" sz="2400" dirty="0"/>
          </a:p>
          <a:p>
            <a:pPr marL="0" indent="0">
              <a:buNone/>
            </a:pPr>
            <a:r>
              <a:rPr lang="en-US" altLang="zh-TW" sz="2400" dirty="0"/>
              <a:t>5.1</a:t>
            </a:r>
            <a:r>
              <a:rPr lang="zh-TW" altLang="en-US" sz="2400" dirty="0"/>
              <a:t>達成目標</a:t>
            </a:r>
            <a:endParaRPr lang="en-US" altLang="zh-TW" sz="2400" dirty="0"/>
          </a:p>
          <a:p>
            <a:pPr marL="0" indent="0">
              <a:buNone/>
            </a:pPr>
            <a:r>
              <a:rPr lang="en-US" altLang="zh-TW" sz="2400" dirty="0"/>
              <a:t>5.2</a:t>
            </a:r>
            <a:r>
              <a:rPr lang="zh-TW" altLang="en-US" sz="2400" dirty="0"/>
              <a:t>未達成目標</a:t>
            </a:r>
            <a:endParaRPr lang="en-US" altLang="zh-TW" sz="2400" dirty="0"/>
          </a:p>
          <a:p>
            <a:pPr marL="0" indent="0">
              <a:buNone/>
            </a:pPr>
            <a:r>
              <a:rPr lang="en-US" altLang="zh-TW" sz="2400" dirty="0"/>
              <a:t>5.3</a:t>
            </a:r>
            <a:r>
              <a:rPr lang="zh-TW" altLang="en-US" sz="2400" dirty="0"/>
              <a:t>心得</a:t>
            </a:r>
          </a:p>
          <a:p>
            <a:pPr marL="0" indent="0" algn="ctr">
              <a:buNone/>
            </a:pPr>
            <a:endParaRPr lang="en-US" altLang="zh-TW" b="0" i="0" dirty="0">
              <a:solidFill>
                <a:srgbClr val="545251"/>
              </a:solidFill>
              <a:effectLst/>
              <a:latin typeface="Arial" panose="020B0604020202020204" pitchFamily="34" charset="0"/>
            </a:endParaRPr>
          </a:p>
        </p:txBody>
      </p:sp>
    </p:spTree>
    <p:extLst>
      <p:ext uri="{BB962C8B-B14F-4D97-AF65-F5344CB8AC3E}">
        <p14:creationId xmlns:p14="http://schemas.microsoft.com/office/powerpoint/2010/main" val="118430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77053-2E9A-4707-8C1B-1DB1983E402B}"/>
              </a:ext>
            </a:extLst>
          </p:cNvPr>
          <p:cNvSpPr>
            <a:spLocks noGrp="1"/>
          </p:cNvSpPr>
          <p:nvPr>
            <p:ph type="title"/>
          </p:nvPr>
        </p:nvSpPr>
        <p:spPr/>
        <p:txBody>
          <a:bodyPr/>
          <a:lstStyle/>
          <a:p>
            <a:r>
              <a:rPr lang="zh-TW" altLang="en-US" sz="4400" dirty="0"/>
              <a:t>五</a:t>
            </a:r>
            <a:r>
              <a:rPr lang="en-US" altLang="zh-TW" sz="4400" dirty="0"/>
              <a:t>.</a:t>
            </a:r>
            <a:r>
              <a:rPr lang="zh-TW" altLang="en-US" sz="4400" dirty="0"/>
              <a:t>系統評估</a:t>
            </a:r>
            <a:endParaRPr lang="zh-TW" altLang="en-US" dirty="0"/>
          </a:p>
        </p:txBody>
      </p:sp>
      <p:sp>
        <p:nvSpPr>
          <p:cNvPr id="3" name="內容版面配置區 2">
            <a:extLst>
              <a:ext uri="{FF2B5EF4-FFF2-40B4-BE49-F238E27FC236}">
                <a16:creationId xmlns:a16="http://schemas.microsoft.com/office/drawing/2014/main" id="{7E124F7B-210C-46B3-AF22-C18E4485C9C2}"/>
              </a:ext>
            </a:extLst>
          </p:cNvPr>
          <p:cNvSpPr>
            <a:spLocks noGrp="1"/>
          </p:cNvSpPr>
          <p:nvPr>
            <p:ph idx="1"/>
          </p:nvPr>
        </p:nvSpPr>
        <p:spPr/>
        <p:txBody>
          <a:bodyPr/>
          <a:lstStyle/>
          <a:p>
            <a:r>
              <a:rPr lang="en-US" altLang="zh-TW" dirty="0"/>
              <a:t>5.2</a:t>
            </a:r>
            <a:r>
              <a:rPr lang="zh-TW" altLang="en-US" sz="2800" dirty="0"/>
              <a:t>未達成目標</a:t>
            </a:r>
            <a:endParaRPr lang="en-US" altLang="zh-TW" sz="2800" dirty="0"/>
          </a:p>
          <a:p>
            <a:pPr lvl="1"/>
            <a:r>
              <a:rPr lang="zh-TW" altLang="en-US" dirty="0"/>
              <a:t>我們目前的專案，也就是五子棋，其實已經完成了基本上該包含的東西，包括可以讓玩家下棋的環境，還有我們額外增加的電腦對戰；那在電腦</a:t>
            </a:r>
            <a:endParaRPr lang="en-US" altLang="zh-TW" dirty="0"/>
          </a:p>
          <a:p>
            <a:pPr marL="457200" lvl="1" indent="0">
              <a:buNone/>
            </a:pPr>
            <a:r>
              <a:rPr lang="zh-TW" altLang="en-US" dirty="0"/>
              <a:t>一些判定的部分，有時候會出現一些小小的</a:t>
            </a:r>
            <a:r>
              <a:rPr lang="en-US" altLang="zh-TW" dirty="0"/>
              <a:t>bug</a:t>
            </a:r>
            <a:r>
              <a:rPr lang="zh-TW" altLang="en-US" dirty="0"/>
              <a:t>，雖然能夠正常的下棋並且不會出現違反規則或是出錯等問題，但電腦在遇到一些情況下會寫的ˊ不夠聰明，我們希望電腦能夠做得更聰明，玩家就能夠在遊玩時有更多的樂趣。</a:t>
            </a:r>
            <a:endParaRPr lang="en-US" altLang="zh-TW" dirty="0"/>
          </a:p>
        </p:txBody>
      </p:sp>
    </p:spTree>
    <p:extLst>
      <p:ext uri="{BB962C8B-B14F-4D97-AF65-F5344CB8AC3E}">
        <p14:creationId xmlns:p14="http://schemas.microsoft.com/office/powerpoint/2010/main" val="225323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1352DB-ADC4-484E-B5D0-45D680A4FD6C}"/>
              </a:ext>
            </a:extLst>
          </p:cNvPr>
          <p:cNvSpPr>
            <a:spLocks noGrp="1"/>
          </p:cNvSpPr>
          <p:nvPr>
            <p:ph type="title"/>
          </p:nvPr>
        </p:nvSpPr>
        <p:spPr/>
        <p:txBody>
          <a:bodyPr/>
          <a:lstStyle/>
          <a:p>
            <a:r>
              <a:rPr lang="zh-TW" altLang="en-US" sz="4400" dirty="0"/>
              <a:t>五</a:t>
            </a:r>
            <a:r>
              <a:rPr lang="en-US" altLang="zh-TW" sz="4400" dirty="0"/>
              <a:t>.</a:t>
            </a:r>
            <a:r>
              <a:rPr lang="zh-TW" altLang="en-US" sz="4400" dirty="0"/>
              <a:t>系統評估</a:t>
            </a:r>
            <a:endParaRPr lang="zh-TW" altLang="en-US" dirty="0"/>
          </a:p>
        </p:txBody>
      </p:sp>
      <p:sp>
        <p:nvSpPr>
          <p:cNvPr id="3" name="內容版面配置區 2">
            <a:extLst>
              <a:ext uri="{FF2B5EF4-FFF2-40B4-BE49-F238E27FC236}">
                <a16:creationId xmlns:a16="http://schemas.microsoft.com/office/drawing/2014/main" id="{66F5A065-5291-4631-8A75-E69768A80618}"/>
              </a:ext>
            </a:extLst>
          </p:cNvPr>
          <p:cNvSpPr>
            <a:spLocks noGrp="1"/>
          </p:cNvSpPr>
          <p:nvPr>
            <p:ph idx="1"/>
          </p:nvPr>
        </p:nvSpPr>
        <p:spPr/>
        <p:txBody>
          <a:bodyPr/>
          <a:lstStyle/>
          <a:p>
            <a:r>
              <a:rPr lang="en-US" altLang="zh-TW" dirty="0"/>
              <a:t>5.3</a:t>
            </a:r>
            <a:r>
              <a:rPr lang="zh-TW" altLang="en-US" sz="2800" dirty="0"/>
              <a:t>心得</a:t>
            </a:r>
          </a:p>
          <a:p>
            <a:pPr lvl="1"/>
            <a:r>
              <a:rPr lang="zh-TW" altLang="en-US" dirty="0"/>
              <a:t>這次的專題雖然選了一個相對古老的遊戲，但覺得蠻適合視窗程式設計的，所以就選擇了這個主題。那五子棋也是許多人都有玩過的遊戲，雖然簡單卻又是需要耐心和智慧，希望能讓整格五子棋遊戲能夠更多元，蹦出新的元素，超出我們的預期。</a:t>
            </a:r>
            <a:endParaRPr lang="en-US" altLang="zh-TW" dirty="0"/>
          </a:p>
          <a:p>
            <a:pPr lvl="1"/>
            <a:endParaRPr lang="zh-TW" altLang="en-US" dirty="0"/>
          </a:p>
        </p:txBody>
      </p:sp>
    </p:spTree>
    <p:extLst>
      <p:ext uri="{BB962C8B-B14F-4D97-AF65-F5344CB8AC3E}">
        <p14:creationId xmlns:p14="http://schemas.microsoft.com/office/powerpoint/2010/main" val="21398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E5ABF9-235A-4361-9E3E-B9B38F29A11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4B186EB9-7099-4836-9C47-4794C87ADD2F}"/>
              </a:ext>
            </a:extLst>
          </p:cNvPr>
          <p:cNvSpPr>
            <a:spLocks noGrp="1"/>
          </p:cNvSpPr>
          <p:nvPr>
            <p:ph idx="1"/>
          </p:nvPr>
        </p:nvSpPr>
        <p:spPr/>
        <p:txBody>
          <a:bodyPr/>
          <a:lstStyle/>
          <a:p>
            <a:r>
              <a:rPr lang="zh-TW" altLang="en-US" dirty="0"/>
              <a:t>謝謝大家的聆聽</a:t>
            </a:r>
            <a:endParaRPr lang="en-US" altLang="zh-TW" dirty="0"/>
          </a:p>
          <a:p>
            <a:endParaRPr lang="zh-TW" altLang="en-US" dirty="0"/>
          </a:p>
        </p:txBody>
      </p:sp>
      <p:pic>
        <p:nvPicPr>
          <p:cNvPr id="5" name="圖片 4">
            <a:extLst>
              <a:ext uri="{FF2B5EF4-FFF2-40B4-BE49-F238E27FC236}">
                <a16:creationId xmlns:a16="http://schemas.microsoft.com/office/drawing/2014/main" id="{73FC623A-65B5-4167-B23E-946DE25704F3}"/>
              </a:ext>
            </a:extLst>
          </p:cNvPr>
          <p:cNvPicPr>
            <a:picLocks noChangeAspect="1"/>
          </p:cNvPicPr>
          <p:nvPr/>
        </p:nvPicPr>
        <p:blipFill>
          <a:blip r:embed="rId2"/>
          <a:stretch>
            <a:fillRect/>
          </a:stretch>
        </p:blipFill>
        <p:spPr>
          <a:xfrm>
            <a:off x="7914795" y="3039149"/>
            <a:ext cx="3439005" cy="3057952"/>
          </a:xfrm>
          <a:prstGeom prst="rect">
            <a:avLst/>
          </a:prstGeom>
        </p:spPr>
      </p:pic>
      <p:pic>
        <p:nvPicPr>
          <p:cNvPr id="7" name="圖片 6">
            <a:extLst>
              <a:ext uri="{FF2B5EF4-FFF2-40B4-BE49-F238E27FC236}">
                <a16:creationId xmlns:a16="http://schemas.microsoft.com/office/drawing/2014/main" id="{216CF218-0378-4B12-9AC6-48FC2C8C3430}"/>
              </a:ext>
            </a:extLst>
          </p:cNvPr>
          <p:cNvPicPr>
            <a:picLocks noChangeAspect="1"/>
          </p:cNvPicPr>
          <p:nvPr/>
        </p:nvPicPr>
        <p:blipFill>
          <a:blip r:embed="rId3"/>
          <a:stretch>
            <a:fillRect/>
          </a:stretch>
        </p:blipFill>
        <p:spPr>
          <a:xfrm>
            <a:off x="735027" y="3039149"/>
            <a:ext cx="2977780" cy="3057951"/>
          </a:xfrm>
          <a:prstGeom prst="rect">
            <a:avLst/>
          </a:prstGeom>
        </p:spPr>
      </p:pic>
    </p:spTree>
    <p:extLst>
      <p:ext uri="{BB962C8B-B14F-4D97-AF65-F5344CB8AC3E}">
        <p14:creationId xmlns:p14="http://schemas.microsoft.com/office/powerpoint/2010/main" val="312001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56ACF7-FF99-4EB9-A3F2-F58FDC034D39}"/>
              </a:ext>
            </a:extLst>
          </p:cNvPr>
          <p:cNvSpPr>
            <a:spLocks noGrp="1"/>
          </p:cNvSpPr>
          <p:nvPr>
            <p:ph type="title"/>
          </p:nvPr>
        </p:nvSpPr>
        <p:spPr/>
        <p:txBody>
          <a:bodyPr/>
          <a:lstStyle/>
          <a:p>
            <a:r>
              <a:rPr lang="zh-TW" altLang="en-US" dirty="0"/>
              <a:t>一</a:t>
            </a:r>
            <a:r>
              <a:rPr lang="en-US" altLang="zh-TW" dirty="0"/>
              <a:t>.</a:t>
            </a:r>
            <a:r>
              <a:rPr lang="zh-TW" altLang="en-US" dirty="0"/>
              <a:t>導論</a:t>
            </a:r>
          </a:p>
        </p:txBody>
      </p:sp>
      <p:sp>
        <p:nvSpPr>
          <p:cNvPr id="3" name="內容版面配置區 2">
            <a:extLst>
              <a:ext uri="{FF2B5EF4-FFF2-40B4-BE49-F238E27FC236}">
                <a16:creationId xmlns:a16="http://schemas.microsoft.com/office/drawing/2014/main" id="{E02D85CF-5050-451C-966C-DAA92CBAA8E1}"/>
              </a:ext>
            </a:extLst>
          </p:cNvPr>
          <p:cNvSpPr>
            <a:spLocks noGrp="1"/>
          </p:cNvSpPr>
          <p:nvPr>
            <p:ph idx="1"/>
          </p:nvPr>
        </p:nvSpPr>
        <p:spPr/>
        <p:txBody>
          <a:bodyPr/>
          <a:lstStyle/>
          <a:p>
            <a:r>
              <a:rPr lang="en-US" altLang="zh-TW" dirty="0"/>
              <a:t>1.1</a:t>
            </a:r>
            <a:r>
              <a:rPr lang="zh-TW" altLang="en-US" dirty="0"/>
              <a:t>動機</a:t>
            </a:r>
            <a:endParaRPr lang="en-US" altLang="zh-TW" dirty="0"/>
          </a:p>
          <a:p>
            <a:pPr lvl="1"/>
            <a:r>
              <a:rPr lang="zh-TW" altLang="en-US" dirty="0"/>
              <a:t>五子棋可以說有非常悠久的歷史，在許多國家的李尚上都曾經出現過類似的遊戲，包括日本、台灣、美國、歐洲國家，甚至蘇聯等。</a:t>
            </a:r>
            <a:endParaRPr lang="en-US" altLang="zh-TW" dirty="0"/>
          </a:p>
          <a:p>
            <a:pPr lvl="1"/>
            <a:r>
              <a:rPr lang="zh-TW" altLang="en-US" dirty="0"/>
              <a:t>雖然看似簡單的遊戲，但其實也是很多人喜歡的活動，比賽也是非常的多元。有些有限制規則來平衡遊戲的勝負，更完整的規則讓現在大家都能享受這個培養洞察力以及耐心的桌上遊戲。</a:t>
            </a:r>
            <a:endParaRPr lang="en-US" altLang="zh-TW" dirty="0"/>
          </a:p>
          <a:p>
            <a:pPr lvl="1"/>
            <a:r>
              <a:rPr lang="zh-TW" altLang="en-US" dirty="0"/>
              <a:t>現在的五子棋遊戲其實也不侷限在真實的棋盤上，不管是電腦還是手機</a:t>
            </a:r>
            <a:r>
              <a:rPr lang="en-US" altLang="zh-TW" dirty="0"/>
              <a:t>APP</a:t>
            </a:r>
            <a:r>
              <a:rPr lang="zh-TW" altLang="en-US" dirty="0"/>
              <a:t>等，有非常多種。</a:t>
            </a:r>
            <a:endParaRPr lang="en-US" altLang="zh-TW" dirty="0"/>
          </a:p>
          <a:p>
            <a:pPr lvl="1"/>
            <a:r>
              <a:rPr lang="zh-TW" altLang="en-US" dirty="0"/>
              <a:t>我們用</a:t>
            </a:r>
            <a:r>
              <a:rPr lang="en-US" altLang="zh-TW" dirty="0"/>
              <a:t>C#</a:t>
            </a:r>
            <a:r>
              <a:rPr lang="zh-TW" altLang="en-US" dirty="0"/>
              <a:t>做出一個五子棋的遊戲，讓大家回味一下棋盤上的爾虞我詐。</a:t>
            </a:r>
            <a:endParaRPr lang="en-US" altLang="zh-TW" dirty="0"/>
          </a:p>
          <a:p>
            <a:pPr lvl="1"/>
            <a:endParaRPr lang="zh-TW" altLang="en-US" dirty="0"/>
          </a:p>
        </p:txBody>
      </p:sp>
    </p:spTree>
    <p:extLst>
      <p:ext uri="{BB962C8B-B14F-4D97-AF65-F5344CB8AC3E}">
        <p14:creationId xmlns:p14="http://schemas.microsoft.com/office/powerpoint/2010/main" val="270696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BFDD0-7212-4047-99A0-4857C4DFC33C}"/>
              </a:ext>
            </a:extLst>
          </p:cNvPr>
          <p:cNvSpPr>
            <a:spLocks noGrp="1"/>
          </p:cNvSpPr>
          <p:nvPr>
            <p:ph type="title"/>
          </p:nvPr>
        </p:nvSpPr>
        <p:spPr/>
        <p:txBody>
          <a:bodyPr/>
          <a:lstStyle/>
          <a:p>
            <a:r>
              <a:rPr lang="zh-TW" altLang="en-US" dirty="0"/>
              <a:t>一</a:t>
            </a:r>
            <a:r>
              <a:rPr lang="en-US" altLang="zh-TW" dirty="0"/>
              <a:t>.</a:t>
            </a:r>
            <a:r>
              <a:rPr lang="zh-TW" altLang="en-US" dirty="0"/>
              <a:t>導論</a:t>
            </a:r>
          </a:p>
        </p:txBody>
      </p:sp>
      <p:sp>
        <p:nvSpPr>
          <p:cNvPr id="3" name="內容版面配置區 2">
            <a:extLst>
              <a:ext uri="{FF2B5EF4-FFF2-40B4-BE49-F238E27FC236}">
                <a16:creationId xmlns:a16="http://schemas.microsoft.com/office/drawing/2014/main" id="{A3E1A95B-28FE-4B9B-8EF3-8639319E7063}"/>
              </a:ext>
            </a:extLst>
          </p:cNvPr>
          <p:cNvSpPr>
            <a:spLocks noGrp="1"/>
          </p:cNvSpPr>
          <p:nvPr>
            <p:ph idx="1"/>
          </p:nvPr>
        </p:nvSpPr>
        <p:spPr/>
        <p:txBody>
          <a:bodyPr>
            <a:normAutofit/>
          </a:bodyPr>
          <a:lstStyle/>
          <a:p>
            <a:r>
              <a:rPr lang="en-US" altLang="zh-TW" dirty="0"/>
              <a:t>1.2</a:t>
            </a:r>
            <a:r>
              <a:rPr lang="zh-TW" altLang="en-US" dirty="0"/>
              <a:t> 目的 </a:t>
            </a:r>
            <a:endParaRPr lang="en-US" altLang="zh-TW" dirty="0"/>
          </a:p>
          <a:p>
            <a:pPr lvl="1"/>
            <a:r>
              <a:rPr lang="zh-TW" altLang="en-US" dirty="0"/>
              <a:t>我們的五子棋相對簡單，沒有做什麼額外的限制，就是普通的五子棋，</a:t>
            </a:r>
            <a:endParaRPr lang="en-US" altLang="zh-TW" dirty="0"/>
          </a:p>
          <a:p>
            <a:pPr marL="457200" lvl="1" indent="0">
              <a:buNone/>
            </a:pPr>
            <a:r>
              <a:rPr lang="zh-TW" altLang="en-US" dirty="0"/>
              <a:t>能夠和朋友對奕，也能和電腦</a:t>
            </a:r>
            <a:r>
              <a:rPr lang="en-US" altLang="zh-TW" dirty="0"/>
              <a:t>AI</a:t>
            </a:r>
            <a:r>
              <a:rPr lang="zh-TW" altLang="en-US" dirty="0"/>
              <a:t>下棋。</a:t>
            </a:r>
            <a:endParaRPr lang="en-US" altLang="zh-TW" dirty="0"/>
          </a:p>
          <a:p>
            <a:pPr marL="457200" lvl="1" indent="0">
              <a:buNone/>
            </a:pPr>
            <a:r>
              <a:rPr lang="zh-TW" altLang="en-US" dirty="0"/>
              <a:t>目的是在於用</a:t>
            </a:r>
            <a:r>
              <a:rPr lang="en-US" altLang="zh-TW" dirty="0"/>
              <a:t>C#</a:t>
            </a:r>
            <a:r>
              <a:rPr lang="zh-TW" altLang="en-US" dirty="0"/>
              <a:t>實作一個視窗應用程式，運用上課所學來做出能夠遊玩的遊戲。以下簡略講一些關於五子棋的專業術語</a:t>
            </a:r>
            <a:endParaRPr lang="en-US" altLang="zh-TW" dirty="0"/>
          </a:p>
          <a:p>
            <a:pPr lvl="1"/>
            <a:r>
              <a:rPr lang="zh-TW" altLang="en-US" dirty="0"/>
              <a:t>五子棋的規則想必大家都知道，黑子或白子其中一種顏色有</a:t>
            </a:r>
            <a:r>
              <a:rPr lang="en-US" altLang="zh-TW" dirty="0"/>
              <a:t>5</a:t>
            </a:r>
            <a:r>
              <a:rPr lang="zh-TW" altLang="en-US" dirty="0"/>
              <a:t>顆連線就算獲勝，我們稱之為連五，那其中還有許多的專業術語比如</a:t>
            </a:r>
            <a:r>
              <a:rPr lang="en-US" altLang="zh-TW" dirty="0"/>
              <a:t>:</a:t>
            </a:r>
          </a:p>
          <a:p>
            <a:pPr lvl="1"/>
            <a:r>
              <a:rPr lang="zh-TW" altLang="en-US" dirty="0"/>
              <a:t>活四、沖四、活三、眠三、長連、禁手等等</a:t>
            </a:r>
            <a:endParaRPr lang="en-US" altLang="zh-TW" dirty="0"/>
          </a:p>
          <a:p>
            <a:pPr lvl="1"/>
            <a:endParaRPr lang="en-US" altLang="zh-TW" dirty="0"/>
          </a:p>
          <a:p>
            <a:pPr marL="457200" lvl="1" indent="0">
              <a:buNone/>
            </a:pPr>
            <a:endParaRPr lang="zh-TW" altLang="en-US" dirty="0"/>
          </a:p>
        </p:txBody>
      </p:sp>
    </p:spTree>
    <p:extLst>
      <p:ext uri="{BB962C8B-B14F-4D97-AF65-F5344CB8AC3E}">
        <p14:creationId xmlns:p14="http://schemas.microsoft.com/office/powerpoint/2010/main" val="182579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02C03A-0129-470A-A59C-3237DE847302}"/>
              </a:ext>
            </a:extLst>
          </p:cNvPr>
          <p:cNvSpPr>
            <a:spLocks noGrp="1"/>
          </p:cNvSpPr>
          <p:nvPr>
            <p:ph type="title"/>
          </p:nvPr>
        </p:nvSpPr>
        <p:spPr/>
        <p:txBody>
          <a:bodyPr/>
          <a:lstStyle/>
          <a:p>
            <a:r>
              <a:rPr lang="zh-TW" altLang="en-US" dirty="0"/>
              <a:t>二</a:t>
            </a:r>
            <a:r>
              <a:rPr lang="en-US" altLang="zh-TW" dirty="0"/>
              <a:t>.</a:t>
            </a:r>
            <a:r>
              <a:rPr lang="zh-TW" altLang="en-US" dirty="0"/>
              <a:t>系統概述</a:t>
            </a:r>
          </a:p>
        </p:txBody>
      </p:sp>
      <p:sp>
        <p:nvSpPr>
          <p:cNvPr id="3" name="內容版面配置區 2">
            <a:extLst>
              <a:ext uri="{FF2B5EF4-FFF2-40B4-BE49-F238E27FC236}">
                <a16:creationId xmlns:a16="http://schemas.microsoft.com/office/drawing/2014/main" id="{7F7E757E-621D-49CA-93E1-E1E63F067945}"/>
              </a:ext>
            </a:extLst>
          </p:cNvPr>
          <p:cNvSpPr>
            <a:spLocks noGrp="1"/>
          </p:cNvSpPr>
          <p:nvPr>
            <p:ph idx="1"/>
          </p:nvPr>
        </p:nvSpPr>
        <p:spPr>
          <a:xfrm>
            <a:off x="900723" y="1864702"/>
            <a:ext cx="10515600" cy="4351338"/>
          </a:xfrm>
        </p:spPr>
        <p:txBody>
          <a:bodyPr/>
          <a:lstStyle/>
          <a:p>
            <a:pPr lvl="1"/>
            <a:r>
              <a:rPr lang="en-US" altLang="zh-TW" dirty="0"/>
              <a:t>2.1</a:t>
            </a:r>
            <a:r>
              <a:rPr lang="zh-TW" altLang="en-US" dirty="0"/>
              <a:t>背景</a:t>
            </a:r>
            <a:endParaRPr lang="en-US" altLang="zh-TW" dirty="0"/>
          </a:p>
          <a:p>
            <a:pPr lvl="2"/>
            <a:r>
              <a:rPr lang="zh-TW" altLang="en-US" dirty="0"/>
              <a:t>我們使用的棋盤是</a:t>
            </a:r>
            <a:r>
              <a:rPr lang="en-US" altLang="zh-TW" dirty="0"/>
              <a:t>15</a:t>
            </a:r>
            <a:r>
              <a:rPr lang="zh-TW" altLang="en-US" dirty="0"/>
              <a:t>乘</a:t>
            </a:r>
            <a:r>
              <a:rPr lang="en-US" altLang="zh-TW" dirty="0"/>
              <a:t>15</a:t>
            </a:r>
            <a:r>
              <a:rPr lang="zh-TW" altLang="en-US" dirty="0"/>
              <a:t>，採用黃底黑線的設計，跟一般市面上看到的棋盤無異，選用相當適中的大小，沒有時間上的限制，會一直下到分出勝負或者是下滿整個棋盤，棋子也是採用黑白兩色。</a:t>
            </a:r>
            <a:endParaRPr lang="en-US" altLang="zh-TW" dirty="0"/>
          </a:p>
        </p:txBody>
      </p:sp>
      <p:pic>
        <p:nvPicPr>
          <p:cNvPr id="5" name="圖片 4">
            <a:extLst>
              <a:ext uri="{FF2B5EF4-FFF2-40B4-BE49-F238E27FC236}">
                <a16:creationId xmlns:a16="http://schemas.microsoft.com/office/drawing/2014/main" id="{AA5FE5DC-0675-47EC-AB2D-0E683898C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830" y="3157415"/>
            <a:ext cx="2981569" cy="2981569"/>
          </a:xfrm>
          <a:prstGeom prst="rect">
            <a:avLst/>
          </a:prstGeom>
        </p:spPr>
      </p:pic>
      <p:pic>
        <p:nvPicPr>
          <p:cNvPr id="7" name="圖片 6">
            <a:extLst>
              <a:ext uri="{FF2B5EF4-FFF2-40B4-BE49-F238E27FC236}">
                <a16:creationId xmlns:a16="http://schemas.microsoft.com/office/drawing/2014/main" id="{095E1719-A267-4E9A-87CD-658B0CDB3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66" y="4606159"/>
            <a:ext cx="189851" cy="189851"/>
          </a:xfrm>
          <a:prstGeom prst="rect">
            <a:avLst/>
          </a:prstGeom>
        </p:spPr>
      </p:pic>
      <p:pic>
        <p:nvPicPr>
          <p:cNvPr id="9" name="圖片 8">
            <a:extLst>
              <a:ext uri="{FF2B5EF4-FFF2-40B4-BE49-F238E27FC236}">
                <a16:creationId xmlns:a16="http://schemas.microsoft.com/office/drawing/2014/main" id="{6AE6655F-A3DD-400F-B610-5890B6C4E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69" y="4393617"/>
            <a:ext cx="212664" cy="212664"/>
          </a:xfrm>
          <a:prstGeom prst="rect">
            <a:avLst/>
          </a:prstGeom>
        </p:spPr>
      </p:pic>
      <p:pic>
        <p:nvPicPr>
          <p:cNvPr id="13" name="圖片 12">
            <a:extLst>
              <a:ext uri="{FF2B5EF4-FFF2-40B4-BE49-F238E27FC236}">
                <a16:creationId xmlns:a16="http://schemas.microsoft.com/office/drawing/2014/main" id="{6211648D-1C4D-4A15-9E52-3607AA9A5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183" y="4393617"/>
            <a:ext cx="196290" cy="196290"/>
          </a:xfrm>
          <a:prstGeom prst="rect">
            <a:avLst/>
          </a:prstGeom>
        </p:spPr>
      </p:pic>
      <p:pic>
        <p:nvPicPr>
          <p:cNvPr id="19" name="圖片 18">
            <a:extLst>
              <a:ext uri="{FF2B5EF4-FFF2-40B4-BE49-F238E27FC236}">
                <a16:creationId xmlns:a16="http://schemas.microsoft.com/office/drawing/2014/main" id="{A3AA4A42-DAD5-40EB-8480-E9D4A62583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088433" y="4171777"/>
            <a:ext cx="196290" cy="196290"/>
          </a:xfrm>
          <a:prstGeom prst="rect">
            <a:avLst/>
          </a:prstGeom>
        </p:spPr>
      </p:pic>
      <p:pic>
        <p:nvPicPr>
          <p:cNvPr id="21" name="圖片 20">
            <a:extLst>
              <a:ext uri="{FF2B5EF4-FFF2-40B4-BE49-F238E27FC236}">
                <a16:creationId xmlns:a16="http://schemas.microsoft.com/office/drawing/2014/main" id="{6736950A-00DB-4905-8A03-CC17A6B5D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960" y="4367945"/>
            <a:ext cx="212664" cy="212664"/>
          </a:xfrm>
          <a:prstGeom prst="rect">
            <a:avLst/>
          </a:prstGeom>
        </p:spPr>
      </p:pic>
    </p:spTree>
    <p:extLst>
      <p:ext uri="{BB962C8B-B14F-4D97-AF65-F5344CB8AC3E}">
        <p14:creationId xmlns:p14="http://schemas.microsoft.com/office/powerpoint/2010/main" val="132826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0616C7-1FC3-4F22-96A1-EFC5FCEF622C}"/>
              </a:ext>
            </a:extLst>
          </p:cNvPr>
          <p:cNvSpPr>
            <a:spLocks noGrp="1"/>
          </p:cNvSpPr>
          <p:nvPr>
            <p:ph type="title"/>
          </p:nvPr>
        </p:nvSpPr>
        <p:spPr/>
        <p:txBody>
          <a:bodyPr/>
          <a:lstStyle/>
          <a:p>
            <a:r>
              <a:rPr lang="zh-TW" altLang="en-US" dirty="0"/>
              <a:t>二</a:t>
            </a:r>
            <a:r>
              <a:rPr lang="en-US" altLang="zh-TW" dirty="0"/>
              <a:t>.</a:t>
            </a:r>
            <a:r>
              <a:rPr lang="zh-TW" altLang="en-US" dirty="0"/>
              <a:t>系統概述</a:t>
            </a:r>
          </a:p>
        </p:txBody>
      </p:sp>
      <p:sp>
        <p:nvSpPr>
          <p:cNvPr id="3" name="內容版面配置區 2">
            <a:extLst>
              <a:ext uri="{FF2B5EF4-FFF2-40B4-BE49-F238E27FC236}">
                <a16:creationId xmlns:a16="http://schemas.microsoft.com/office/drawing/2014/main" id="{B66951A6-9B83-4DC0-B97B-FDA3DA0C7D94}"/>
              </a:ext>
            </a:extLst>
          </p:cNvPr>
          <p:cNvSpPr>
            <a:spLocks noGrp="1"/>
          </p:cNvSpPr>
          <p:nvPr>
            <p:ph idx="1"/>
          </p:nvPr>
        </p:nvSpPr>
        <p:spPr/>
        <p:txBody>
          <a:bodyPr/>
          <a:lstStyle/>
          <a:p>
            <a:r>
              <a:rPr lang="en-US" altLang="zh-TW" dirty="0"/>
              <a:t>2.2</a:t>
            </a:r>
            <a:r>
              <a:rPr lang="zh-TW" altLang="en-US" dirty="0"/>
              <a:t>系統介紹</a:t>
            </a:r>
            <a:endParaRPr lang="en-US" altLang="zh-TW" dirty="0"/>
          </a:p>
          <a:p>
            <a:pPr lvl="1"/>
            <a:r>
              <a:rPr lang="zh-TW" altLang="en-US" dirty="0"/>
              <a:t>遊戲模式分為兩種，支援兩個人一起</a:t>
            </a:r>
            <a:endParaRPr lang="en-US" altLang="zh-TW" dirty="0"/>
          </a:p>
          <a:p>
            <a:pPr marL="457200" lvl="1" indent="0">
              <a:buNone/>
            </a:pPr>
            <a:r>
              <a:rPr lang="zh-TW" altLang="en-US" dirty="0"/>
              <a:t>    對戰，也支援和電腦對戰。</a:t>
            </a:r>
            <a:endParaRPr lang="en-US" altLang="zh-TW" dirty="0"/>
          </a:p>
          <a:p>
            <a:pPr marL="457200" lvl="1" indent="0">
              <a:buNone/>
            </a:pPr>
            <a:r>
              <a:rPr lang="zh-TW" altLang="en-US" dirty="0"/>
              <a:t>●雙人對戰：先手為黑子，後手為白子</a:t>
            </a:r>
            <a:endParaRPr lang="en-US" altLang="zh-TW" dirty="0"/>
          </a:p>
          <a:p>
            <a:pPr marL="457200" lvl="1" indent="0">
              <a:buNone/>
            </a:pPr>
            <a:r>
              <a:rPr lang="zh-TW" altLang="en-US" dirty="0"/>
              <a:t>，在沒有時間限制的對戰中取得勝利。</a:t>
            </a:r>
            <a:endParaRPr lang="en-US" altLang="zh-TW" dirty="0"/>
          </a:p>
          <a:p>
            <a:pPr marL="457200" lvl="1" indent="0">
              <a:buNone/>
            </a:pPr>
            <a:r>
              <a:rPr lang="zh-TW" altLang="en-US" dirty="0"/>
              <a:t>●與</a:t>
            </a:r>
            <a:r>
              <a:rPr lang="en-US" altLang="zh-TW" dirty="0"/>
              <a:t>AI</a:t>
            </a:r>
            <a:r>
              <a:rPr lang="zh-TW" altLang="en-US" dirty="0"/>
              <a:t>對戰：玩家先手，運用智慧打敗</a:t>
            </a:r>
            <a:endParaRPr lang="en-US" altLang="zh-TW" dirty="0"/>
          </a:p>
          <a:p>
            <a:pPr marL="457200" lvl="1" indent="0">
              <a:buNone/>
            </a:pPr>
            <a:r>
              <a:rPr lang="zh-TW" altLang="en-US" dirty="0"/>
              <a:t>電腦，取得勝利。</a:t>
            </a:r>
            <a:endParaRPr lang="en-US" altLang="zh-TW" dirty="0"/>
          </a:p>
          <a:p>
            <a:pPr marL="457200" lvl="1" indent="0">
              <a:buNone/>
            </a:pPr>
            <a:r>
              <a:rPr lang="zh-TW" altLang="en-US" dirty="0"/>
              <a:t>在下棋的時候我們會給予上一個下的棋</a:t>
            </a:r>
            <a:endParaRPr lang="en-US" altLang="zh-TW" dirty="0"/>
          </a:p>
          <a:p>
            <a:pPr marL="457200" lvl="1" indent="0">
              <a:buNone/>
            </a:pPr>
            <a:r>
              <a:rPr lang="zh-TW" altLang="en-US" dirty="0"/>
              <a:t>子下在哪裡的小提示，幫助玩家與電腦</a:t>
            </a:r>
            <a:endParaRPr lang="en-US" altLang="zh-TW" dirty="0"/>
          </a:p>
          <a:p>
            <a:pPr marL="457200" lvl="1" indent="0">
              <a:buNone/>
            </a:pPr>
            <a:r>
              <a:rPr lang="zh-TW" altLang="en-US" dirty="0"/>
              <a:t>對戰。</a:t>
            </a:r>
            <a:endParaRPr lang="en-US" altLang="zh-TW" dirty="0"/>
          </a:p>
          <a:p>
            <a:pPr marL="457200" lvl="1" indent="0">
              <a:buNone/>
            </a:pPr>
            <a:endParaRPr lang="en-US" altLang="zh-TW" dirty="0"/>
          </a:p>
          <a:p>
            <a:pPr marL="457200" lvl="1" indent="0">
              <a:buNone/>
            </a:pPr>
            <a:endParaRPr lang="en-US" altLang="zh-TW" dirty="0"/>
          </a:p>
        </p:txBody>
      </p:sp>
      <p:pic>
        <p:nvPicPr>
          <p:cNvPr id="5" name="圖片 4">
            <a:extLst>
              <a:ext uri="{FF2B5EF4-FFF2-40B4-BE49-F238E27FC236}">
                <a16:creationId xmlns:a16="http://schemas.microsoft.com/office/drawing/2014/main" id="{E1697905-A722-43B5-89C2-622ECC097FCA}"/>
              </a:ext>
            </a:extLst>
          </p:cNvPr>
          <p:cNvPicPr>
            <a:picLocks noChangeAspect="1"/>
          </p:cNvPicPr>
          <p:nvPr/>
        </p:nvPicPr>
        <p:blipFill>
          <a:blip r:embed="rId2"/>
          <a:stretch>
            <a:fillRect/>
          </a:stretch>
        </p:blipFill>
        <p:spPr>
          <a:xfrm>
            <a:off x="6613859" y="1860620"/>
            <a:ext cx="4601218" cy="4451280"/>
          </a:xfrm>
          <a:prstGeom prst="rect">
            <a:avLst/>
          </a:prstGeom>
        </p:spPr>
      </p:pic>
    </p:spTree>
    <p:extLst>
      <p:ext uri="{BB962C8B-B14F-4D97-AF65-F5344CB8AC3E}">
        <p14:creationId xmlns:p14="http://schemas.microsoft.com/office/powerpoint/2010/main" val="191442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C84DC6-D871-4728-90E3-ADE71B9D363C}"/>
              </a:ext>
            </a:extLst>
          </p:cNvPr>
          <p:cNvSpPr>
            <a:spLocks noGrp="1"/>
          </p:cNvSpPr>
          <p:nvPr>
            <p:ph type="title"/>
          </p:nvPr>
        </p:nvSpPr>
        <p:spPr/>
        <p:txBody>
          <a:bodyPr/>
          <a:lstStyle/>
          <a:p>
            <a:r>
              <a:rPr lang="zh-TW" altLang="en-US" dirty="0"/>
              <a:t>三</a:t>
            </a:r>
            <a:r>
              <a:rPr lang="en-US" altLang="zh-TW" dirty="0"/>
              <a:t>.</a:t>
            </a:r>
            <a:r>
              <a:rPr lang="zh-TW" altLang="en-US" dirty="0"/>
              <a:t>系統設計</a:t>
            </a:r>
          </a:p>
        </p:txBody>
      </p:sp>
      <p:sp>
        <p:nvSpPr>
          <p:cNvPr id="3" name="內容版面配置區 2">
            <a:extLst>
              <a:ext uri="{FF2B5EF4-FFF2-40B4-BE49-F238E27FC236}">
                <a16:creationId xmlns:a16="http://schemas.microsoft.com/office/drawing/2014/main" id="{DBD32B2E-67DB-4E5C-BFF9-129DC9AA8D27}"/>
              </a:ext>
            </a:extLst>
          </p:cNvPr>
          <p:cNvSpPr>
            <a:spLocks noGrp="1"/>
          </p:cNvSpPr>
          <p:nvPr>
            <p:ph idx="1"/>
          </p:nvPr>
        </p:nvSpPr>
        <p:spPr/>
        <p:txBody>
          <a:bodyPr/>
          <a:lstStyle/>
          <a:p>
            <a:r>
              <a:rPr lang="en-US" altLang="zh-TW" dirty="0"/>
              <a:t>3.1</a:t>
            </a:r>
            <a:r>
              <a:rPr lang="zh-TW" altLang="en-US" dirty="0"/>
              <a:t> 初始設定</a:t>
            </a:r>
            <a:endParaRPr lang="en-US" altLang="zh-TW" dirty="0"/>
          </a:p>
          <a:p>
            <a:pPr marL="457200" lvl="1" indent="0">
              <a:buNone/>
            </a:pPr>
            <a:r>
              <a:rPr lang="zh-TW" altLang="en-US" dirty="0"/>
              <a:t>首先在討論遊戲模式前，我們要先完成棋盤的部分，包括邊界的定義、每格的間距、判定滑鼠座標與棋盤間的位置，以下為其中一部分的程式：</a:t>
            </a:r>
            <a:endParaRPr lang="en-US" altLang="zh-TW" dirty="0"/>
          </a:p>
          <a:p>
            <a:pPr marL="457200" lvl="1" indent="0">
              <a:buNone/>
            </a:pPr>
            <a:endParaRPr lang="en-US" altLang="zh-TW" dirty="0"/>
          </a:p>
        </p:txBody>
      </p:sp>
      <p:pic>
        <p:nvPicPr>
          <p:cNvPr id="5" name="圖片 4">
            <a:extLst>
              <a:ext uri="{FF2B5EF4-FFF2-40B4-BE49-F238E27FC236}">
                <a16:creationId xmlns:a16="http://schemas.microsoft.com/office/drawing/2014/main" id="{96A2E4C7-89B3-4B99-96C2-615377174D60}"/>
              </a:ext>
            </a:extLst>
          </p:cNvPr>
          <p:cNvPicPr>
            <a:picLocks noChangeAspect="1"/>
          </p:cNvPicPr>
          <p:nvPr/>
        </p:nvPicPr>
        <p:blipFill>
          <a:blip r:embed="rId2"/>
          <a:stretch>
            <a:fillRect/>
          </a:stretch>
        </p:blipFill>
        <p:spPr>
          <a:xfrm>
            <a:off x="976801" y="2974480"/>
            <a:ext cx="10488489" cy="3581900"/>
          </a:xfrm>
          <a:prstGeom prst="rect">
            <a:avLst/>
          </a:prstGeom>
        </p:spPr>
      </p:pic>
    </p:spTree>
    <p:extLst>
      <p:ext uri="{BB962C8B-B14F-4D97-AF65-F5344CB8AC3E}">
        <p14:creationId xmlns:p14="http://schemas.microsoft.com/office/powerpoint/2010/main" val="428851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E14AEF-C291-4AFE-B8B1-A65DB26719F4}"/>
              </a:ext>
            </a:extLst>
          </p:cNvPr>
          <p:cNvSpPr>
            <a:spLocks noGrp="1"/>
          </p:cNvSpPr>
          <p:nvPr>
            <p:ph type="title"/>
          </p:nvPr>
        </p:nvSpPr>
        <p:spPr/>
        <p:txBody>
          <a:bodyPr/>
          <a:lstStyle/>
          <a:p>
            <a:r>
              <a:rPr lang="zh-TW" altLang="en-US" dirty="0"/>
              <a:t>三</a:t>
            </a:r>
            <a:r>
              <a:rPr lang="en-US" altLang="zh-TW" dirty="0"/>
              <a:t>.</a:t>
            </a:r>
            <a:r>
              <a:rPr lang="zh-TW" altLang="en-US" dirty="0"/>
              <a:t>系統設計</a:t>
            </a:r>
          </a:p>
        </p:txBody>
      </p:sp>
      <p:sp>
        <p:nvSpPr>
          <p:cNvPr id="3" name="內容版面配置區 2">
            <a:extLst>
              <a:ext uri="{FF2B5EF4-FFF2-40B4-BE49-F238E27FC236}">
                <a16:creationId xmlns:a16="http://schemas.microsoft.com/office/drawing/2014/main" id="{DABF9CA8-6901-4BD6-82BF-7DCF32F7FD58}"/>
              </a:ext>
            </a:extLst>
          </p:cNvPr>
          <p:cNvSpPr>
            <a:spLocks noGrp="1"/>
          </p:cNvSpPr>
          <p:nvPr>
            <p:ph idx="1"/>
          </p:nvPr>
        </p:nvSpPr>
        <p:spPr/>
        <p:txBody>
          <a:bodyPr/>
          <a:lstStyle/>
          <a:p>
            <a:pPr marL="0" indent="0">
              <a:buNone/>
            </a:pPr>
            <a:r>
              <a:rPr lang="zh-TW" altLang="en-US" dirty="0"/>
              <a:t>定義完棋盤的一些參數後，接下來就是比如棋子的定義：</a:t>
            </a: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A0B51F37-EE93-48BB-ABE0-8FBF40E8E83B}"/>
              </a:ext>
            </a:extLst>
          </p:cNvPr>
          <p:cNvPicPr>
            <a:picLocks noChangeAspect="1"/>
          </p:cNvPicPr>
          <p:nvPr/>
        </p:nvPicPr>
        <p:blipFill>
          <a:blip r:embed="rId2"/>
          <a:stretch>
            <a:fillRect/>
          </a:stretch>
        </p:blipFill>
        <p:spPr>
          <a:xfrm>
            <a:off x="838200" y="2449457"/>
            <a:ext cx="6068272" cy="2553056"/>
          </a:xfrm>
          <a:prstGeom prst="rect">
            <a:avLst/>
          </a:prstGeom>
        </p:spPr>
      </p:pic>
    </p:spTree>
    <p:extLst>
      <p:ext uri="{BB962C8B-B14F-4D97-AF65-F5344CB8AC3E}">
        <p14:creationId xmlns:p14="http://schemas.microsoft.com/office/powerpoint/2010/main" val="421662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4E39CB-0D47-4F0A-A95E-85F99AE6D766}"/>
              </a:ext>
            </a:extLst>
          </p:cNvPr>
          <p:cNvSpPr>
            <a:spLocks noGrp="1"/>
          </p:cNvSpPr>
          <p:nvPr>
            <p:ph type="title"/>
          </p:nvPr>
        </p:nvSpPr>
        <p:spPr/>
        <p:txBody>
          <a:bodyPr/>
          <a:lstStyle/>
          <a:p>
            <a:r>
              <a:rPr lang="zh-TW" altLang="en-US" dirty="0"/>
              <a:t>三</a:t>
            </a:r>
            <a:r>
              <a:rPr lang="en-US" altLang="zh-TW" dirty="0"/>
              <a:t>.</a:t>
            </a:r>
            <a:r>
              <a:rPr lang="zh-TW" altLang="en-US" dirty="0"/>
              <a:t>系統設計</a:t>
            </a:r>
          </a:p>
        </p:txBody>
      </p:sp>
      <p:sp>
        <p:nvSpPr>
          <p:cNvPr id="3" name="內容版面配置區 2">
            <a:extLst>
              <a:ext uri="{FF2B5EF4-FFF2-40B4-BE49-F238E27FC236}">
                <a16:creationId xmlns:a16="http://schemas.microsoft.com/office/drawing/2014/main" id="{D075B6A9-4B90-4204-82DC-54D09BBF6208}"/>
              </a:ext>
            </a:extLst>
          </p:cNvPr>
          <p:cNvSpPr>
            <a:spLocks noGrp="1"/>
          </p:cNvSpPr>
          <p:nvPr>
            <p:ph idx="1"/>
          </p:nvPr>
        </p:nvSpPr>
        <p:spPr/>
        <p:txBody>
          <a:bodyPr/>
          <a:lstStyle/>
          <a:p>
            <a:r>
              <a:rPr lang="en-US" altLang="zh-TW" dirty="0"/>
              <a:t>3.2</a:t>
            </a:r>
            <a:r>
              <a:rPr lang="zh-TW" altLang="en-US" dirty="0"/>
              <a:t> 函式概述</a:t>
            </a:r>
            <a:endParaRPr lang="en-US" altLang="zh-TW" dirty="0"/>
          </a:p>
          <a:p>
            <a:pPr lvl="1"/>
            <a:r>
              <a:rPr lang="zh-TW" altLang="en-US" dirty="0"/>
              <a:t>棋盤：</a:t>
            </a:r>
            <a:endParaRPr lang="en-US" altLang="zh-TW" dirty="0"/>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Ptype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gettype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nodedx</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nodedy</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告訴我那個位置是哪種棋子</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CanPlace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x,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y,</a:t>
            </a:r>
            <a:r>
              <a:rPr lang="en-US" altLang="zh-TW" sz="1800" dirty="0" err="1">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isOriginal</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判斷可不可以放旗子</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piece </a:t>
            </a:r>
            <a:r>
              <a:rPr lang="en-US" altLang="zh-TW" sz="1800" dirty="0" err="1">
                <a:solidFill>
                  <a:srgbClr val="000000"/>
                </a:solidFill>
                <a:latin typeface="細明體" panose="02020509000000000000" pitchFamily="49" charset="-120"/>
                <a:ea typeface="細明體" panose="02020509000000000000" pitchFamily="49" charset="-120"/>
              </a:rPr>
              <a:t>bePlace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x,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y, </a:t>
            </a:r>
            <a:r>
              <a:rPr lang="en-US" altLang="zh-TW" sz="1800" dirty="0" err="1">
                <a:solidFill>
                  <a:srgbClr val="000000"/>
                </a:solidFill>
                <a:latin typeface="細明體" panose="02020509000000000000" pitchFamily="49" charset="-120"/>
                <a:ea typeface="細明體" panose="02020509000000000000" pitchFamily="49" charset="-120"/>
              </a:rPr>
              <a:t>Ptype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type,</a:t>
            </a:r>
            <a:r>
              <a:rPr lang="en-US" altLang="zh-TW" sz="1800" dirty="0" err="1">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isOriginal</a:t>
            </a:r>
            <a:r>
              <a:rPr lang="en-US" altLang="zh-TW" sz="1800" dirty="0">
                <a:solidFill>
                  <a:srgbClr val="000000"/>
                </a:solidFill>
                <a:latin typeface="細明體" panose="02020509000000000000" pitchFamily="49" charset="-120"/>
                <a:ea typeface="細明體" panose="02020509000000000000" pitchFamily="49" charset="-120"/>
              </a:rPr>
              <a:t>)</a:t>
            </a:r>
          </a:p>
          <a:p>
            <a:pPr lvl="3"/>
            <a:r>
              <a:rPr lang="en-US" altLang="zh-TW" sz="1600" dirty="0">
                <a:solidFill>
                  <a:srgbClr val="008000"/>
                </a:solidFill>
                <a:latin typeface="細明體" panose="02020509000000000000" pitchFamily="49" charset="-120"/>
                <a:ea typeface="細明體" panose="02020509000000000000" pitchFamily="49" charset="-120"/>
              </a:rPr>
              <a:t>//</a:t>
            </a:r>
            <a:r>
              <a:rPr lang="zh-TW" altLang="en-US" sz="1600" dirty="0">
                <a:solidFill>
                  <a:srgbClr val="008000"/>
                </a:solidFill>
                <a:latin typeface="細明體" panose="02020509000000000000" pitchFamily="49" charset="-120"/>
                <a:ea typeface="細明體" panose="02020509000000000000" pitchFamily="49" charset="-120"/>
              </a:rPr>
              <a:t>判斷可不可以放旗子多加上黑棋還白棋</a:t>
            </a:r>
            <a:endParaRPr lang="en-US" altLang="zh-TW" sz="16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Point </a:t>
            </a:r>
            <a:r>
              <a:rPr lang="en-US" altLang="zh-TW" sz="1800" dirty="0" err="1">
                <a:solidFill>
                  <a:srgbClr val="000000"/>
                </a:solidFill>
                <a:latin typeface="細明體" panose="02020509000000000000" pitchFamily="49" charset="-120"/>
                <a:ea typeface="細明體" panose="02020509000000000000" pitchFamily="49" charset="-120"/>
              </a:rPr>
              <a:t>correctlocation</a:t>
            </a:r>
            <a:r>
              <a:rPr lang="en-US" altLang="zh-TW" sz="1800" dirty="0">
                <a:solidFill>
                  <a:srgbClr val="000000"/>
                </a:solidFill>
                <a:latin typeface="細明體" panose="02020509000000000000" pitchFamily="49" charset="-120"/>
                <a:ea typeface="細明體" panose="02020509000000000000" pitchFamily="49" charset="-120"/>
              </a:rPr>
              <a:t>(Point id)</a:t>
            </a:r>
          </a:p>
          <a:p>
            <a:pPr lvl="3"/>
            <a:r>
              <a:rPr lang="en-US" altLang="zh-TW" sz="1600" dirty="0">
                <a:solidFill>
                  <a:srgbClr val="008000"/>
                </a:solidFill>
                <a:latin typeface="細明體" panose="02020509000000000000" pitchFamily="49" charset="-120"/>
                <a:ea typeface="細明體" panose="02020509000000000000" pitchFamily="49" charset="-120"/>
              </a:rPr>
              <a:t>//</a:t>
            </a:r>
            <a:r>
              <a:rPr lang="zh-TW" altLang="en-US" sz="1600" dirty="0">
                <a:solidFill>
                  <a:srgbClr val="008000"/>
                </a:solidFill>
                <a:latin typeface="細明體" panose="02020509000000000000" pitchFamily="49" charset="-120"/>
                <a:ea typeface="細明體" panose="02020509000000000000" pitchFamily="49" charset="-120"/>
              </a:rPr>
              <a:t>將矩陣座標轉換成現實座標，是棋子的圓心座標</a:t>
            </a:r>
            <a:endParaRPr lang="en-US" altLang="zh-TW" dirty="0"/>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Point </a:t>
            </a:r>
            <a:r>
              <a:rPr lang="en-US" altLang="zh-TW" sz="1800" dirty="0" err="1">
                <a:solidFill>
                  <a:srgbClr val="000000"/>
                </a:solidFill>
                <a:latin typeface="細明體" panose="02020509000000000000" pitchFamily="49" charset="-120"/>
                <a:ea typeface="細明體" panose="02020509000000000000" pitchFamily="49" charset="-120"/>
              </a:rPr>
              <a:t>Findnode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x,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y)</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找到離鼠標最近的棋點，二維判斷</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Findnode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pos, </a:t>
            </a: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xory</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找到離鼠標最近的棋點，一維判斷</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piece Re(</a:t>
            </a: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i,</a:t>
            </a:r>
            <a:r>
              <a:rPr lang="en-US" altLang="zh-TW" sz="1800" dirty="0" err="1">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j)</a:t>
            </a:r>
            <a:endParaRPr lang="en-US" altLang="zh-TW" sz="1800" dirty="0">
              <a:solidFill>
                <a:srgbClr val="008000"/>
              </a:solidFill>
              <a:latin typeface="細明體" panose="02020509000000000000" pitchFamily="49" charset="-120"/>
              <a:ea typeface="細明體" panose="02020509000000000000" pitchFamily="49" charset="-120"/>
            </a:endParaRPr>
          </a:p>
          <a:p>
            <a:pPr lvl="2"/>
            <a:r>
              <a:rPr lang="en-US" altLang="zh-TW" sz="1800" dirty="0">
                <a:solidFill>
                  <a:srgbClr val="0000FF"/>
                </a:solidFill>
                <a:latin typeface="細明體" panose="02020509000000000000" pitchFamily="49" charset="-120"/>
                <a:ea typeface="細明體" panose="02020509000000000000" pitchFamily="49" charset="-120"/>
              </a:rPr>
              <a:t>public</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Rearray</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清空</a:t>
            </a:r>
            <a:r>
              <a:rPr lang="en-US" altLang="zh-TW" sz="1800" dirty="0" err="1">
                <a:solidFill>
                  <a:srgbClr val="008000"/>
                </a:solidFill>
                <a:latin typeface="細明體" panose="02020509000000000000" pitchFamily="49" charset="-120"/>
                <a:ea typeface="細明體" panose="02020509000000000000" pitchFamily="49" charset="-120"/>
              </a:rPr>
              <a:t>PArray</a:t>
            </a:r>
            <a:r>
              <a:rPr lang="en-US" altLang="zh-TW" sz="1800" dirty="0">
                <a:solidFill>
                  <a:srgbClr val="008000"/>
                </a:solidFill>
                <a:latin typeface="細明體" panose="02020509000000000000" pitchFamily="49" charset="-120"/>
                <a:ea typeface="細明體" panose="02020509000000000000" pitchFamily="49" charset="-120"/>
              </a:rPr>
              <a:t>;</a:t>
            </a:r>
            <a:endParaRPr lang="zh-TW" altLang="en-US" dirty="0"/>
          </a:p>
        </p:txBody>
      </p:sp>
    </p:spTree>
    <p:extLst>
      <p:ext uri="{BB962C8B-B14F-4D97-AF65-F5344CB8AC3E}">
        <p14:creationId xmlns:p14="http://schemas.microsoft.com/office/powerpoint/2010/main" val="3494405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3237</TotalTime>
  <Words>1725</Words>
  <Application>Microsoft Office PowerPoint</Application>
  <PresentationFormat>寬螢幕</PresentationFormat>
  <Paragraphs>171</Paragraphs>
  <Slides>22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細明體</vt:lpstr>
      <vt:lpstr>Arial</vt:lpstr>
      <vt:lpstr>Calibri</vt:lpstr>
      <vt:lpstr>Calibri Light</vt:lpstr>
      <vt:lpstr>Office 佈景主題</vt:lpstr>
      <vt:lpstr>目錄</vt:lpstr>
      <vt:lpstr>目錄</vt:lpstr>
      <vt:lpstr>一.導論</vt:lpstr>
      <vt:lpstr>一.導論</vt:lpstr>
      <vt:lpstr>二.系統概述</vt:lpstr>
      <vt:lpstr>二.系統概述</vt:lpstr>
      <vt:lpstr>三.系統設計</vt:lpstr>
      <vt:lpstr>三.系統設計</vt:lpstr>
      <vt:lpstr>三.系統設計</vt:lpstr>
      <vt:lpstr>三.系統設計</vt:lpstr>
      <vt:lpstr>三.系統設計</vt:lpstr>
      <vt:lpstr>四.系統製作</vt:lpstr>
      <vt:lpstr>四.系統製作</vt:lpstr>
      <vt:lpstr>四.系統製作</vt:lpstr>
      <vt:lpstr>四.系統製作</vt:lpstr>
      <vt:lpstr>四.系統製作</vt:lpstr>
      <vt:lpstr>四.系統製作</vt:lpstr>
      <vt:lpstr>四.系統製作</vt:lpstr>
      <vt:lpstr>五.系統評估</vt:lpstr>
      <vt:lpstr>五.系統評估</vt:lpstr>
      <vt:lpstr>五.系統評估</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目錄</dc:title>
  <dc:creator>哲愷 黎</dc:creator>
  <cp:lastModifiedBy>哲愷 黎</cp:lastModifiedBy>
  <cp:revision>39</cp:revision>
  <dcterms:created xsi:type="dcterms:W3CDTF">2020-12-25T07:39:28Z</dcterms:created>
  <dcterms:modified xsi:type="dcterms:W3CDTF">2020-12-28T14:09:49Z</dcterms:modified>
</cp:coreProperties>
</file>