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68" r:id="rId6"/>
    <p:sldId id="260" r:id="rId7"/>
    <p:sldId id="261" r:id="rId8"/>
    <p:sldId id="265" r:id="rId9"/>
    <p:sldId id="264" r:id="rId10"/>
    <p:sldId id="263" r:id="rId11"/>
    <p:sldId id="267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8" d="100"/>
          <a:sy n="158" d="100"/>
        </p:scale>
        <p:origin x="-6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BD86-5BB7-9B42-9ED2-C3B67B4C980A}" type="datetimeFigureOut">
              <a:rPr lang="en-US" smtClean="0"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0329-8D87-504F-B3FE-6DFB413DD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126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BD86-5BB7-9B42-9ED2-C3B67B4C980A}" type="datetimeFigureOut">
              <a:rPr lang="en-US" smtClean="0"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0329-8D87-504F-B3FE-6DFB413DD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38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BD86-5BB7-9B42-9ED2-C3B67B4C980A}" type="datetimeFigureOut">
              <a:rPr lang="en-US" smtClean="0"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0329-8D87-504F-B3FE-6DFB413DD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04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BD86-5BB7-9B42-9ED2-C3B67B4C980A}" type="datetimeFigureOut">
              <a:rPr lang="en-US" smtClean="0"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0329-8D87-504F-B3FE-6DFB413DD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981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BD86-5BB7-9B42-9ED2-C3B67B4C980A}" type="datetimeFigureOut">
              <a:rPr lang="en-US" smtClean="0"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0329-8D87-504F-B3FE-6DFB413DD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65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BD86-5BB7-9B42-9ED2-C3B67B4C980A}" type="datetimeFigureOut">
              <a:rPr lang="en-US" smtClean="0"/>
              <a:t>2/3/14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0329-8D87-504F-B3FE-6DFB413DD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44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BD86-5BB7-9B42-9ED2-C3B67B4C980A}" type="datetimeFigureOut">
              <a:rPr lang="en-US" smtClean="0"/>
              <a:t>2/3/14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0329-8D87-504F-B3FE-6DFB413DD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66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BD86-5BB7-9B42-9ED2-C3B67B4C980A}" type="datetimeFigureOut">
              <a:rPr lang="en-US" smtClean="0"/>
              <a:t>2/3/14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0329-8D87-504F-B3FE-6DFB413DD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15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BD86-5BB7-9B42-9ED2-C3B67B4C980A}" type="datetimeFigureOut">
              <a:rPr lang="en-US" smtClean="0"/>
              <a:t>2/3/14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0329-8D87-504F-B3FE-6DFB413DD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BD86-5BB7-9B42-9ED2-C3B67B4C980A}" type="datetimeFigureOut">
              <a:rPr lang="en-US" smtClean="0"/>
              <a:t>2/3/14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0329-8D87-504F-B3FE-6DFB413DD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BD86-5BB7-9B42-9ED2-C3B67B4C980A}" type="datetimeFigureOut">
              <a:rPr lang="en-US" smtClean="0"/>
              <a:t>2/3/14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0329-8D87-504F-B3FE-6DFB413DD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271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EBD86-5BB7-9B42-9ED2-C3B67B4C980A}" type="datetimeFigureOut">
              <a:rPr lang="en-US" smtClean="0"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90329-8D87-504F-B3FE-6DFB413DD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122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CUDA Tutorial</a:t>
            </a:r>
            <a:br>
              <a:rPr lang="en-US" dirty="0" smtClean="0"/>
            </a:br>
            <a:r>
              <a:rPr lang="en-US" dirty="0" smtClean="0"/>
              <a:t>Matrix-Matrix Multiply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Ryan Bergmann</a:t>
            </a:r>
          </a:p>
          <a:p>
            <a:r>
              <a:rPr lang="en-US" dirty="0" smtClean="0"/>
              <a:t>2/4/2014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978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319196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Predefined local values </a:t>
            </a:r>
          </a:p>
          <a:p>
            <a:pPr lvl="1"/>
            <a:r>
              <a:rPr lang="en-US" sz="2000" dirty="0" smtClean="0"/>
              <a:t>Used for thread identification and indexing</a:t>
            </a:r>
          </a:p>
          <a:p>
            <a:r>
              <a:rPr lang="en-US" sz="2400" dirty="0" smtClean="0"/>
              <a:t>__global__ </a:t>
            </a:r>
          </a:p>
          <a:p>
            <a:pPr lvl="1"/>
            <a:r>
              <a:rPr lang="en-US" sz="2000" dirty="0" smtClean="0"/>
              <a:t>GPU kernel to be launched from the host</a:t>
            </a:r>
          </a:p>
          <a:p>
            <a:r>
              <a:rPr lang="en-US" sz="2400" dirty="0" smtClean="0"/>
              <a:t>__device__ </a:t>
            </a:r>
          </a:p>
          <a:p>
            <a:pPr lvl="1"/>
            <a:r>
              <a:rPr lang="en-US" sz="2000" dirty="0" smtClean="0"/>
              <a:t>GPU function to be used within a kernel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858144" y="1600200"/>
            <a:ext cx="5086361" cy="480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__device__ float </a:t>
            </a:r>
            <a:r>
              <a:rPr lang="en-US" dirty="0" err="1" smtClean="0"/>
              <a:t>d_add</a:t>
            </a:r>
            <a:r>
              <a:rPr lang="en-US" dirty="0" smtClean="0"/>
              <a:t>(float a, float b){</a:t>
            </a:r>
            <a:endParaRPr lang="en-US" dirty="0"/>
          </a:p>
          <a:p>
            <a:r>
              <a:rPr lang="en-US" dirty="0" smtClean="0"/>
              <a:t>	return </a:t>
            </a:r>
            <a:r>
              <a:rPr lang="en-US" dirty="0" err="1" smtClean="0"/>
              <a:t>a+b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__global__ void kernel( unsigned </a:t>
            </a:r>
            <a:r>
              <a:rPr lang="en-US" dirty="0" err="1" smtClean="0"/>
              <a:t>len</a:t>
            </a:r>
            <a:r>
              <a:rPr lang="en-US" dirty="0" smtClean="0"/>
              <a:t>, float* a){</a:t>
            </a:r>
          </a:p>
          <a:p>
            <a:endParaRPr lang="en-US" dirty="0" smtClean="0"/>
          </a:p>
          <a:p>
            <a:r>
              <a:rPr lang="en-US" dirty="0" smtClean="0"/>
              <a:t>	// get index 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row = </a:t>
            </a:r>
            <a:r>
              <a:rPr lang="en-US" dirty="0" err="1" smtClean="0"/>
              <a:t>blockIdx.y</a:t>
            </a:r>
            <a:r>
              <a:rPr lang="en-US" dirty="0" smtClean="0"/>
              <a:t> * </a:t>
            </a:r>
            <a:r>
              <a:rPr lang="en-US" dirty="0" err="1" smtClean="0"/>
              <a:t>blockDim.y</a:t>
            </a:r>
            <a:r>
              <a:rPr lang="en-US" dirty="0" smtClean="0"/>
              <a:t> + </a:t>
            </a:r>
            <a:r>
              <a:rPr lang="en-US" dirty="0" err="1" smtClean="0"/>
              <a:t>threadIdx.y</a:t>
            </a:r>
            <a:r>
              <a:rPr lang="en-US" dirty="0" smtClean="0"/>
              <a:t>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col   = </a:t>
            </a:r>
            <a:r>
              <a:rPr lang="en-US" dirty="0" err="1" smtClean="0"/>
              <a:t>blockIdx.x</a:t>
            </a:r>
            <a:r>
              <a:rPr lang="en-US" dirty="0" smtClean="0"/>
              <a:t> * </a:t>
            </a:r>
            <a:r>
              <a:rPr lang="en-US" dirty="0" err="1" smtClean="0"/>
              <a:t>blockDim.x</a:t>
            </a:r>
            <a:r>
              <a:rPr lang="en-US" dirty="0" smtClean="0"/>
              <a:t> + </a:t>
            </a:r>
            <a:r>
              <a:rPr lang="en-US" dirty="0" err="1" smtClean="0"/>
              <a:t>threadIdx.x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	//return if over the length</a:t>
            </a:r>
          </a:p>
          <a:p>
            <a:r>
              <a:rPr lang="en-US" dirty="0" smtClean="0"/>
              <a:t>	if(row&gt;=</a:t>
            </a:r>
            <a:r>
              <a:rPr lang="en-US" dirty="0" err="1" smtClean="0"/>
              <a:t>len</a:t>
            </a:r>
            <a:r>
              <a:rPr lang="en-US" dirty="0" smtClean="0"/>
              <a:t> | col&gt;=</a:t>
            </a:r>
            <a:r>
              <a:rPr lang="en-US" dirty="0" err="1" smtClean="0"/>
              <a:t>len</a:t>
            </a:r>
            <a:r>
              <a:rPr lang="en-US" dirty="0" smtClean="0"/>
              <a:t>){return;}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// do something…</a:t>
            </a:r>
            <a:endParaRPr lang="en-US" dirty="0"/>
          </a:p>
          <a:p>
            <a:r>
              <a:rPr lang="en-US" dirty="0" smtClean="0"/>
              <a:t>	a[row*</a:t>
            </a:r>
            <a:r>
              <a:rPr lang="en-US" dirty="0" err="1" smtClean="0"/>
              <a:t>len</a:t>
            </a:r>
            <a:r>
              <a:rPr lang="en-US" dirty="0" smtClean="0"/>
              <a:t> + col] = </a:t>
            </a:r>
            <a:r>
              <a:rPr lang="en-US" dirty="0" err="1" smtClean="0"/>
              <a:t>d_add</a:t>
            </a:r>
            <a:r>
              <a:rPr lang="en-US" dirty="0" smtClean="0"/>
              <a:t>(1,2);</a:t>
            </a:r>
          </a:p>
          <a:p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336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Memory, as in CUDA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690304" cy="4525963"/>
          </a:xfrm>
        </p:spPr>
        <p:txBody>
          <a:bodyPr/>
          <a:lstStyle/>
          <a:p>
            <a:r>
              <a:rPr lang="en-US" dirty="0" smtClean="0"/>
              <a:t>Programmable cache</a:t>
            </a:r>
          </a:p>
          <a:p>
            <a:r>
              <a:rPr lang="en-US" dirty="0" smtClean="0"/>
              <a:t>Visible to threads in a block</a:t>
            </a:r>
          </a:p>
          <a:p>
            <a:r>
              <a:rPr lang="en-US" dirty="0" smtClean="0"/>
              <a:t>Small, 16-48K</a:t>
            </a:r>
          </a:p>
          <a:p>
            <a:r>
              <a:rPr lang="en-US" dirty="0" smtClean="0"/>
              <a:t>Fast</a:t>
            </a:r>
          </a:p>
          <a:p>
            <a:r>
              <a:rPr lang="en-US" dirty="0" smtClean="0"/>
              <a:t>Low latency</a:t>
            </a:r>
          </a:p>
          <a:p>
            <a:endParaRPr lang="en-US" dirty="0"/>
          </a:p>
        </p:txBody>
      </p:sp>
      <p:pic>
        <p:nvPicPr>
          <p:cNvPr id="4" name="Picture 3" descr="CUDA-memory-model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770" y="1417638"/>
            <a:ext cx="4783030" cy="529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579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625389"/>
            <a:ext cx="8229600" cy="1143000"/>
          </a:xfrm>
        </p:spPr>
        <p:txBody>
          <a:bodyPr/>
          <a:lstStyle/>
          <a:p>
            <a:r>
              <a:rPr lang="en-US" dirty="0" smtClean="0"/>
              <a:t>Now let’s try 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970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 and GPUs in a Nutshell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44189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Shared memory machine with large SIMD lanes</a:t>
            </a:r>
          </a:p>
          <a:p>
            <a:r>
              <a:rPr lang="en-US" dirty="0" smtClean="0"/>
              <a:t>SIMD execution abstracted by threads and thread blocks</a:t>
            </a:r>
          </a:p>
          <a:p>
            <a:r>
              <a:rPr lang="en-US" dirty="0" smtClean="0"/>
              <a:t>Coalesced reads/writes necessary for full performance</a:t>
            </a:r>
          </a:p>
          <a:p>
            <a:r>
              <a:rPr lang="en-US" dirty="0" smtClean="0"/>
              <a:t>Has a user-programmable cache that can help with data reuse (you’ll see later)</a:t>
            </a:r>
          </a:p>
          <a:p>
            <a:r>
              <a:rPr lang="en-US" dirty="0" smtClean="0"/>
              <a:t>CUDA adds minimal extensions to C/C++ (and Fortran)</a:t>
            </a:r>
          </a:p>
        </p:txBody>
      </p:sp>
    </p:spTree>
    <p:extLst>
      <p:ext uri="{BB962C8B-B14F-4D97-AF65-F5344CB8AC3E}">
        <p14:creationId xmlns:p14="http://schemas.microsoft.com/office/powerpoint/2010/main" val="3811210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Memory, as a Paradigm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Threads share the same memory space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Problems in this </a:t>
            </a:r>
            <a:r>
              <a:rPr lang="en-US" dirty="0" smtClean="0"/>
              <a:t>kitchen with many cooks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Collisions</a:t>
            </a:r>
          </a:p>
          <a:p>
            <a:pPr lvl="1"/>
            <a:r>
              <a:rPr lang="en-US" dirty="0" smtClean="0"/>
              <a:t>Fighting for resources</a:t>
            </a:r>
          </a:p>
          <a:p>
            <a:pPr lvl="1"/>
            <a:r>
              <a:rPr lang="en-US" dirty="0" smtClean="0"/>
              <a:t>Data races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302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711" y="5763682"/>
            <a:ext cx="7789581" cy="724961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Single Instruction </a:t>
            </a:r>
            <a:r>
              <a:rPr lang="en-US" smtClean="0"/>
              <a:t>Multiple Data</a:t>
            </a:r>
          </a:p>
          <a:p>
            <a:r>
              <a:rPr lang="en-US" dirty="0" smtClean="0"/>
              <a:t>Amortize control overhead over SIMD width</a:t>
            </a:r>
            <a:endParaRPr lang="en-US" dirty="0"/>
          </a:p>
        </p:txBody>
      </p:sp>
      <p:pic>
        <p:nvPicPr>
          <p:cNvPr id="4" name="Picture 3" descr="SIMD_cpu_diagram1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188" y="1198596"/>
            <a:ext cx="3775103" cy="4135893"/>
          </a:xfrm>
          <a:prstGeom prst="rect">
            <a:avLst/>
          </a:prstGeom>
        </p:spPr>
      </p:pic>
      <p:pic>
        <p:nvPicPr>
          <p:cNvPr id="5" name="Picture 4" descr="Non-SIMD_cpu_diagram1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11" y="1194633"/>
            <a:ext cx="3778720" cy="413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294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Hex-core CPU</a:t>
            </a:r>
          </a:p>
          <a:p>
            <a:pPr lvl="1"/>
            <a:r>
              <a:rPr lang="en-US" dirty="0" smtClean="0"/>
              <a:t>6 cores, 2 issue, 4-way SIMD</a:t>
            </a:r>
            <a:endParaRPr lang="en-US" dirty="0"/>
          </a:p>
          <a:p>
            <a:r>
              <a:rPr lang="en-US" dirty="0" smtClean="0"/>
              <a:t>448 ‘CUDA cores’</a:t>
            </a:r>
          </a:p>
          <a:p>
            <a:pPr lvl="1"/>
            <a:r>
              <a:rPr lang="en-US" dirty="0" smtClean="0"/>
              <a:t>14 cores, 2 issue, 16-way SIMD</a:t>
            </a:r>
          </a:p>
          <a:p>
            <a:pPr lvl="1"/>
            <a:endParaRPr lang="en-US" dirty="0"/>
          </a:p>
          <a:p>
            <a:r>
              <a:rPr lang="en-US" dirty="0" smtClean="0"/>
              <a:t>GPUs get a LOT of their power from SIMD</a:t>
            </a:r>
          </a:p>
          <a:p>
            <a:pPr lvl="1"/>
            <a:r>
              <a:rPr lang="en-US" dirty="0" smtClean="0"/>
              <a:t>Must use it for good performance… or at least try to use it as much as 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505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Threads, Blocks, and Grids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690304" cy="4525963"/>
          </a:xfrm>
        </p:spPr>
        <p:txBody>
          <a:bodyPr/>
          <a:lstStyle/>
          <a:p>
            <a:r>
              <a:rPr lang="en-US" dirty="0" smtClean="0"/>
              <a:t>blah</a:t>
            </a:r>
            <a:endParaRPr lang="en-US" dirty="0"/>
          </a:p>
        </p:txBody>
      </p:sp>
      <p:pic>
        <p:nvPicPr>
          <p:cNvPr id="5" name="Picture 4" descr="grid-of-thread-block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167" y="1634764"/>
            <a:ext cx="5507539" cy="477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424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Coalesced Reads/Writes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82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31438" cy="4525963"/>
          </a:xfrm>
        </p:spPr>
        <p:txBody>
          <a:bodyPr/>
          <a:lstStyle/>
          <a:p>
            <a:r>
              <a:rPr lang="en-US" dirty="0" smtClean="0"/>
              <a:t>blah</a:t>
            </a:r>
            <a:endParaRPr lang="en-US" dirty="0"/>
          </a:p>
        </p:txBody>
      </p:sp>
      <p:pic>
        <p:nvPicPr>
          <p:cNvPr id="5" name="Picture 4" descr="heterogeneous-programm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638" y="1132077"/>
            <a:ext cx="411480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234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Launching a Kernel From the Host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097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kernel &lt;&lt;&lt; </a:t>
            </a:r>
            <a:r>
              <a:rPr lang="en-US" sz="2200" dirty="0" err="1" smtClean="0"/>
              <a:t>grid_dimensions</a:t>
            </a:r>
            <a:r>
              <a:rPr lang="en-US" sz="2200" dirty="0" smtClean="0"/>
              <a:t>  , </a:t>
            </a:r>
            <a:r>
              <a:rPr lang="en-US" sz="2400" dirty="0" err="1" smtClean="0"/>
              <a:t>block</a:t>
            </a:r>
            <a:r>
              <a:rPr lang="en-US" sz="2200" dirty="0" err="1" smtClean="0"/>
              <a:t>_dimensions</a:t>
            </a:r>
            <a:r>
              <a:rPr lang="en-US" sz="2200" dirty="0" smtClean="0"/>
              <a:t> &gt;&gt;&gt; (arguments);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kernel = the name of the kernel</a:t>
            </a:r>
          </a:p>
          <a:p>
            <a:pPr marL="0" indent="0">
              <a:buNone/>
            </a:pPr>
            <a:r>
              <a:rPr lang="en-US" sz="2000" dirty="0" err="1" smtClean="0"/>
              <a:t>grid_dimensions</a:t>
            </a:r>
            <a:r>
              <a:rPr lang="en-US" sz="2000" dirty="0" smtClean="0"/>
              <a:t> = dim3(</a:t>
            </a:r>
            <a:r>
              <a:rPr lang="en-US" sz="2000" dirty="0" err="1" smtClean="0"/>
              <a:t>x,y,z</a:t>
            </a:r>
            <a:r>
              <a:rPr lang="en-US" sz="2000" dirty="0" smtClean="0"/>
              <a:t>) number of blocks in the (</a:t>
            </a:r>
            <a:r>
              <a:rPr lang="en-US" sz="2000" dirty="0" err="1" smtClean="0"/>
              <a:t>x,y,z</a:t>
            </a:r>
            <a:r>
              <a:rPr lang="en-US" sz="2000" dirty="0" smtClean="0"/>
              <a:t>) dimensions</a:t>
            </a:r>
          </a:p>
          <a:p>
            <a:pPr marL="0" indent="0">
              <a:buNone/>
            </a:pPr>
            <a:r>
              <a:rPr lang="en-US" sz="2000" dirty="0" err="1" smtClean="0"/>
              <a:t>block</a:t>
            </a:r>
            <a:r>
              <a:rPr lang="en-US" sz="2000" dirty="0" err="1" smtClean="0"/>
              <a:t>_dimensions</a:t>
            </a:r>
            <a:r>
              <a:rPr lang="en-US" sz="2000" dirty="0" smtClean="0"/>
              <a:t> = </a:t>
            </a:r>
            <a:r>
              <a:rPr lang="en-US" sz="2000" dirty="0" smtClean="0"/>
              <a:t>dim3(</a:t>
            </a:r>
            <a:r>
              <a:rPr lang="en-US" sz="2000" dirty="0" err="1" smtClean="0"/>
              <a:t>x,y,z</a:t>
            </a:r>
            <a:r>
              <a:rPr lang="en-US" sz="2000" dirty="0" smtClean="0"/>
              <a:t>) number of threads in the (</a:t>
            </a:r>
            <a:r>
              <a:rPr lang="en-US" sz="2000" dirty="0" err="1" smtClean="0"/>
              <a:t>x,y,z</a:t>
            </a:r>
            <a:r>
              <a:rPr lang="en-US" sz="2000" dirty="0" smtClean="0"/>
              <a:t>) dimensions within a block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arguments = input values, pointers to arrays, etc.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41839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331</Words>
  <Application>Microsoft Macintosh PowerPoint</Application>
  <PresentationFormat>On-screen Show (4:3)</PresentationFormat>
  <Paragraphs>71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CUDA Tutorial Matrix-Matrix Multiply</vt:lpstr>
      <vt:lpstr>CUDA and GPUs in a Nutshell</vt:lpstr>
      <vt:lpstr>Shared Memory, as a Paradigm</vt:lpstr>
      <vt:lpstr>SIMD</vt:lpstr>
      <vt:lpstr>SIMD</vt:lpstr>
      <vt:lpstr>Threads, Blocks, and Grids</vt:lpstr>
      <vt:lpstr>Coalesced Reads/Writes</vt:lpstr>
      <vt:lpstr>Host Thread</vt:lpstr>
      <vt:lpstr>Launching a Kernel From the Host</vt:lpstr>
      <vt:lpstr>A Kernel</vt:lpstr>
      <vt:lpstr>Shared Memory, as in CUDA</vt:lpstr>
      <vt:lpstr>Now let’s try it!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CUDA Introduction Matrix-Matrix Muliply</dc:title>
  <dc:creator>Ryan Bergmann</dc:creator>
  <cp:lastModifiedBy>Ryan Bergmann</cp:lastModifiedBy>
  <cp:revision>97</cp:revision>
  <dcterms:created xsi:type="dcterms:W3CDTF">2014-02-04T07:35:19Z</dcterms:created>
  <dcterms:modified xsi:type="dcterms:W3CDTF">2014-02-04T08:36:42Z</dcterms:modified>
</cp:coreProperties>
</file>