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9" r:id="rId5"/>
    <p:sldId id="258" r:id="rId6"/>
    <p:sldId id="268" r:id="rId7"/>
    <p:sldId id="261" r:id="rId8"/>
    <p:sldId id="265" r:id="rId9"/>
    <p:sldId id="260" r:id="rId10"/>
    <p:sldId id="264" r:id="rId11"/>
    <p:sldId id="263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2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3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8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CUDA Tutorial</a:t>
            </a:r>
            <a:br>
              <a:rPr lang="en-US" dirty="0" smtClean="0"/>
            </a:br>
            <a:r>
              <a:rPr lang="en-US" dirty="0" smtClean="0"/>
              <a:t>Matrix-Matrix Multiply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Bergmann</a:t>
            </a:r>
          </a:p>
          <a:p>
            <a:r>
              <a:rPr lang="en-US" dirty="0" smtClean="0"/>
              <a:t>2/4/2014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7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a Kernel From the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0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kernel &lt;&lt;&lt; </a:t>
            </a:r>
            <a:r>
              <a:rPr lang="en-US" sz="2200" dirty="0" err="1" smtClean="0"/>
              <a:t>grid_dimensions</a:t>
            </a:r>
            <a:r>
              <a:rPr lang="en-US" sz="2200" dirty="0" smtClean="0"/>
              <a:t>  , </a:t>
            </a:r>
            <a:r>
              <a:rPr lang="en-US" sz="2400" dirty="0" err="1" smtClean="0"/>
              <a:t>block</a:t>
            </a:r>
            <a:r>
              <a:rPr lang="en-US" sz="2200" dirty="0" err="1" smtClean="0"/>
              <a:t>_dimensions</a:t>
            </a:r>
            <a:r>
              <a:rPr lang="en-US" sz="2200" dirty="0" smtClean="0"/>
              <a:t> &gt;&gt;&gt; (arguments);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kernel = the name of the kernel</a:t>
            </a:r>
          </a:p>
          <a:p>
            <a:pPr marL="0" indent="0">
              <a:buNone/>
            </a:pPr>
            <a:r>
              <a:rPr lang="en-US" sz="2000" dirty="0" err="1" smtClean="0"/>
              <a:t>grid_dimensions</a:t>
            </a:r>
            <a:r>
              <a:rPr lang="en-US" sz="2000" dirty="0" smtClean="0"/>
              <a:t> = dim3(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number of blocks in the 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dimensions</a:t>
            </a:r>
          </a:p>
          <a:p>
            <a:pPr marL="0" indent="0">
              <a:buNone/>
            </a:pPr>
            <a:r>
              <a:rPr lang="en-US" sz="2000" dirty="0" err="1" smtClean="0"/>
              <a:t>block_dimensions</a:t>
            </a:r>
            <a:r>
              <a:rPr lang="en-US" sz="2000" dirty="0" smtClean="0"/>
              <a:t> = dim3(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number of threads in the 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dimensions within a block</a:t>
            </a:r>
          </a:p>
          <a:p>
            <a:pPr marL="0" indent="0">
              <a:buNone/>
            </a:pPr>
            <a:r>
              <a:rPr lang="en-US" sz="2000" dirty="0" smtClean="0"/>
              <a:t>arguments = input values, pointers to arrays,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183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319196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Predefined local values </a:t>
            </a:r>
          </a:p>
          <a:p>
            <a:pPr lvl="1"/>
            <a:r>
              <a:rPr lang="en-US" sz="2000" dirty="0" smtClean="0"/>
              <a:t>Used for thread identification and indexing</a:t>
            </a:r>
          </a:p>
          <a:p>
            <a:r>
              <a:rPr lang="en-US" sz="2400" dirty="0" smtClean="0"/>
              <a:t>__global__ </a:t>
            </a:r>
          </a:p>
          <a:p>
            <a:pPr lvl="1"/>
            <a:r>
              <a:rPr lang="en-US" sz="2000" dirty="0" smtClean="0"/>
              <a:t>GPU kernel to be launched from the host</a:t>
            </a:r>
          </a:p>
          <a:p>
            <a:r>
              <a:rPr lang="en-US" sz="2400" dirty="0" smtClean="0"/>
              <a:t>__device__ </a:t>
            </a:r>
          </a:p>
          <a:p>
            <a:pPr lvl="1"/>
            <a:r>
              <a:rPr lang="en-US" sz="2000" dirty="0" smtClean="0"/>
              <a:t>GPU function to be used within a kernel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58144" y="1600200"/>
            <a:ext cx="5086361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__device__ float </a:t>
            </a:r>
            <a:r>
              <a:rPr lang="en-US" dirty="0" err="1" smtClean="0"/>
              <a:t>d_add</a:t>
            </a:r>
            <a:r>
              <a:rPr lang="en-US" dirty="0" smtClean="0"/>
              <a:t>(float a, float b){</a:t>
            </a:r>
            <a:endParaRPr lang="en-US" dirty="0"/>
          </a:p>
          <a:p>
            <a:r>
              <a:rPr lang="en-US" dirty="0" smtClean="0"/>
              <a:t>	return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__global__ void kernel( unsigned </a:t>
            </a:r>
            <a:r>
              <a:rPr lang="en-US" dirty="0" err="1" smtClean="0"/>
              <a:t>len</a:t>
            </a:r>
            <a:r>
              <a:rPr lang="en-US" dirty="0" smtClean="0"/>
              <a:t>, float* a){</a:t>
            </a:r>
          </a:p>
          <a:p>
            <a:endParaRPr lang="en-US" dirty="0" smtClean="0"/>
          </a:p>
          <a:p>
            <a:r>
              <a:rPr lang="en-US" dirty="0" smtClean="0"/>
              <a:t>	// get thread index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row = </a:t>
            </a:r>
            <a:r>
              <a:rPr lang="en-US" dirty="0" err="1" smtClean="0"/>
              <a:t>blockIdx.y</a:t>
            </a:r>
            <a:r>
              <a:rPr lang="en-US" dirty="0" smtClean="0"/>
              <a:t> * </a:t>
            </a:r>
            <a:r>
              <a:rPr lang="en-US" dirty="0" err="1" smtClean="0"/>
              <a:t>blockDim.y</a:t>
            </a:r>
            <a:r>
              <a:rPr lang="en-US" dirty="0" smtClean="0"/>
              <a:t> + </a:t>
            </a:r>
            <a:r>
              <a:rPr lang="en-US" dirty="0" err="1" smtClean="0"/>
              <a:t>threadIdx.y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col   = </a:t>
            </a:r>
            <a:r>
              <a:rPr lang="en-US" dirty="0" err="1" smtClean="0"/>
              <a:t>blockIdx.x</a:t>
            </a:r>
            <a:r>
              <a:rPr lang="en-US" dirty="0" smtClean="0"/>
              <a:t> * </a:t>
            </a:r>
            <a:r>
              <a:rPr lang="en-US" dirty="0" err="1" smtClean="0"/>
              <a:t>blockDim.x</a:t>
            </a:r>
            <a:r>
              <a:rPr lang="en-US" dirty="0" smtClean="0"/>
              <a:t> + </a:t>
            </a:r>
            <a:r>
              <a:rPr lang="en-US" dirty="0" err="1" smtClean="0"/>
              <a:t>threadIdx.x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	//return if over the length</a:t>
            </a:r>
          </a:p>
          <a:p>
            <a:r>
              <a:rPr lang="en-US" dirty="0" smtClean="0"/>
              <a:t>	if(row&gt;=</a:t>
            </a:r>
            <a:r>
              <a:rPr lang="en-US" dirty="0" err="1" smtClean="0"/>
              <a:t>len</a:t>
            </a:r>
            <a:r>
              <a:rPr lang="en-US" dirty="0" smtClean="0"/>
              <a:t> | col&gt;=</a:t>
            </a:r>
            <a:r>
              <a:rPr lang="en-US" dirty="0" err="1" smtClean="0"/>
              <a:t>len</a:t>
            </a:r>
            <a:r>
              <a:rPr lang="en-US" dirty="0" smtClean="0"/>
              <a:t>){return;}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// do something…</a:t>
            </a:r>
            <a:endParaRPr lang="en-US" dirty="0"/>
          </a:p>
          <a:p>
            <a:r>
              <a:rPr lang="en-US" dirty="0" smtClean="0"/>
              <a:t>	a[row*</a:t>
            </a:r>
            <a:r>
              <a:rPr lang="en-US" dirty="0" err="1" smtClean="0"/>
              <a:t>len</a:t>
            </a:r>
            <a:r>
              <a:rPr lang="en-US" dirty="0" smtClean="0"/>
              <a:t> + col] = </a:t>
            </a:r>
            <a:r>
              <a:rPr lang="en-US" dirty="0" err="1" smtClean="0"/>
              <a:t>d_add</a:t>
            </a:r>
            <a:r>
              <a:rPr lang="en-US" dirty="0" smtClean="0"/>
              <a:t>(1,2);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3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Memory, as in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90304" cy="4525963"/>
          </a:xfrm>
        </p:spPr>
        <p:txBody>
          <a:bodyPr/>
          <a:lstStyle/>
          <a:p>
            <a:r>
              <a:rPr lang="en-US" dirty="0" smtClean="0"/>
              <a:t>On-chip programmable cache</a:t>
            </a:r>
          </a:p>
          <a:p>
            <a:r>
              <a:rPr lang="en-US" dirty="0" smtClean="0"/>
              <a:t>Visible to threads in a block</a:t>
            </a:r>
          </a:p>
          <a:p>
            <a:r>
              <a:rPr lang="en-US" dirty="0" smtClean="0"/>
              <a:t>Small, 16-48kB</a:t>
            </a:r>
          </a:p>
          <a:p>
            <a:r>
              <a:rPr lang="en-US" dirty="0" smtClean="0"/>
              <a:t>High bandwidth</a:t>
            </a:r>
          </a:p>
          <a:p>
            <a:r>
              <a:rPr lang="en-US" dirty="0" smtClean="0"/>
              <a:t>Low latency</a:t>
            </a:r>
          </a:p>
          <a:p>
            <a:endParaRPr lang="en-US" dirty="0"/>
          </a:p>
        </p:txBody>
      </p:sp>
      <p:pic>
        <p:nvPicPr>
          <p:cNvPr id="4" name="Picture 3" descr="CUDA-memory-mode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16" y="1417638"/>
            <a:ext cx="4474684" cy="4953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2116" y="6371476"/>
            <a:ext cx="2712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CUDA C Programming Guide, NVIDIA Co.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257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Out!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Matrix-Matrix Multiply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output element</a:t>
            </a:r>
          </a:p>
          <a:p>
            <a:pPr lvl="2"/>
            <a:r>
              <a:rPr lang="en-US" dirty="0" smtClean="0"/>
              <a:t>2N global loads</a:t>
            </a:r>
          </a:p>
          <a:p>
            <a:pPr lvl="2"/>
            <a:r>
              <a:rPr lang="en-US" dirty="0" smtClean="0"/>
              <a:t>N multiplies, N-1 additions (cheap)</a:t>
            </a:r>
          </a:p>
          <a:p>
            <a:pPr lvl="2"/>
            <a:r>
              <a:rPr lang="en-US" dirty="0" smtClean="0"/>
              <a:t>1 write</a:t>
            </a:r>
          </a:p>
          <a:p>
            <a:pPr lvl="1"/>
            <a:r>
              <a:rPr lang="en-US" dirty="0" smtClean="0"/>
              <a:t>Memory </a:t>
            </a:r>
            <a:r>
              <a:rPr lang="en-US" dirty="0" smtClean="0"/>
              <a:t>bandwidth bound </a:t>
            </a:r>
            <a:r>
              <a:rPr lang="en-US" dirty="0" smtClean="0"/>
              <a:t>most likely</a:t>
            </a:r>
          </a:p>
          <a:p>
            <a:pPr lvl="2"/>
            <a:r>
              <a:rPr lang="en-US" dirty="0" smtClean="0"/>
              <a:t>Very sensitive to memory </a:t>
            </a:r>
            <a:r>
              <a:rPr lang="en-US" dirty="0" smtClean="0"/>
              <a:t>access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130298"/>
              </p:ext>
            </p:extLst>
          </p:nvPr>
        </p:nvGraphicFramePr>
        <p:xfrm>
          <a:off x="2150146" y="2208165"/>
          <a:ext cx="2016740" cy="1022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901700" imgH="457200" progId="Equation.3">
                  <p:embed/>
                </p:oleObj>
              </mc:Choice>
              <mc:Fallback>
                <p:oleObj name="Equation" r:id="rId3" imgW="901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0146" y="2208165"/>
                        <a:ext cx="2016740" cy="1022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9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and GPUs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4418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C</a:t>
            </a:r>
            <a:r>
              <a:rPr lang="en-US" dirty="0" smtClean="0"/>
              <a:t>ompute </a:t>
            </a:r>
            <a:r>
              <a:rPr lang="en-US" u="sng" dirty="0" smtClean="0"/>
              <a:t>U</a:t>
            </a:r>
            <a:r>
              <a:rPr lang="en-US" dirty="0" smtClean="0"/>
              <a:t>nified </a:t>
            </a:r>
            <a:r>
              <a:rPr lang="en-US" u="sng" dirty="0" smtClean="0"/>
              <a:t>D</a:t>
            </a:r>
            <a:r>
              <a:rPr lang="en-US" dirty="0" smtClean="0"/>
              <a:t>evice </a:t>
            </a:r>
            <a:r>
              <a:rPr lang="en-US" u="sng" dirty="0" smtClean="0"/>
              <a:t>A</a:t>
            </a:r>
            <a:r>
              <a:rPr lang="en-US" dirty="0" smtClean="0"/>
              <a:t>rchitecture</a:t>
            </a:r>
          </a:p>
          <a:p>
            <a:r>
              <a:rPr lang="en-US" dirty="0" smtClean="0"/>
              <a:t>Shared </a:t>
            </a:r>
            <a:r>
              <a:rPr lang="en-US" dirty="0" smtClean="0"/>
              <a:t>memory machine with large SIMD lanes</a:t>
            </a:r>
          </a:p>
          <a:p>
            <a:r>
              <a:rPr lang="en-US" dirty="0" smtClean="0"/>
              <a:t>SIMD execution abstracted by threads and thread blocks</a:t>
            </a:r>
          </a:p>
          <a:p>
            <a:r>
              <a:rPr lang="en-US" dirty="0" smtClean="0"/>
              <a:t>Coalesced reads/writes necessary for full performance</a:t>
            </a:r>
          </a:p>
          <a:p>
            <a:r>
              <a:rPr lang="en-US" dirty="0" smtClean="0"/>
              <a:t>Has a user-programmable cache that can help with data reuse (you’ll see later)</a:t>
            </a:r>
          </a:p>
          <a:p>
            <a:r>
              <a:rPr lang="en-US" dirty="0" smtClean="0"/>
              <a:t>CUDA adds minimal extensions to C/C++ (and Fortran)</a:t>
            </a:r>
          </a:p>
        </p:txBody>
      </p:sp>
    </p:spTree>
    <p:extLst>
      <p:ext uri="{BB962C8B-B14F-4D97-AF65-F5344CB8AC3E}">
        <p14:creationId xmlns:p14="http://schemas.microsoft.com/office/powerpoint/2010/main" val="381121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Memory, as a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073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Threads share the same memory space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Problems in this kitchen with many cooks?</a:t>
            </a:r>
          </a:p>
          <a:p>
            <a:pPr lvl="1"/>
            <a:r>
              <a:rPr lang="en-US" dirty="0"/>
              <a:t>Fighting for </a:t>
            </a:r>
            <a:r>
              <a:rPr lang="en-US" dirty="0" smtClean="0"/>
              <a:t>finite resources</a:t>
            </a:r>
          </a:p>
          <a:p>
            <a:pPr lvl="2"/>
            <a:r>
              <a:rPr lang="en-US" dirty="0" smtClean="0"/>
              <a:t>32-64 32bit registers per SM limits active threads/blocks</a:t>
            </a:r>
            <a:endParaRPr lang="en-US" dirty="0"/>
          </a:p>
          <a:p>
            <a:pPr lvl="1"/>
            <a:r>
              <a:rPr lang="en-US" dirty="0" smtClean="0"/>
              <a:t>Collisions</a:t>
            </a:r>
          </a:p>
          <a:p>
            <a:pPr lvl="2"/>
            <a:r>
              <a:rPr lang="en-US" dirty="0" smtClean="0"/>
              <a:t>Data is read by multiple threads but isn’t broadcast to all threads</a:t>
            </a:r>
          </a:p>
          <a:p>
            <a:pPr lvl="1"/>
            <a:r>
              <a:rPr lang="en-US" dirty="0" smtClean="0"/>
              <a:t>Data races</a:t>
            </a:r>
          </a:p>
          <a:p>
            <a:pPr lvl="2"/>
            <a:r>
              <a:rPr lang="en-US" dirty="0" smtClean="0"/>
              <a:t>Multiple threads reading and writing to the same address</a:t>
            </a:r>
          </a:p>
          <a:p>
            <a:pPr lvl="2"/>
            <a:r>
              <a:rPr lang="en-US" dirty="0" smtClean="0"/>
              <a:t>Incrementing an event count, for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-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/>
          <a:stretch/>
        </p:blipFill>
        <p:spPr>
          <a:xfrm>
            <a:off x="5607279" y="3371623"/>
            <a:ext cx="2892123" cy="2463079"/>
          </a:xfrm>
          <a:prstGeom prst="rect">
            <a:avLst/>
          </a:prstGeom>
        </p:spPr>
      </p:pic>
      <p:pic>
        <p:nvPicPr>
          <p:cNvPr id="5" name="Picture 4" descr="screenshot-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47"/>
          <a:stretch/>
        </p:blipFill>
        <p:spPr>
          <a:xfrm>
            <a:off x="5713103" y="1086891"/>
            <a:ext cx="2892123" cy="2463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Transistor Space and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1612"/>
            <a:ext cx="8229600" cy="14023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Large </a:t>
            </a:r>
            <a:r>
              <a:rPr lang="en-US" u="sng" dirty="0" smtClean="0"/>
              <a:t>aggregate</a:t>
            </a:r>
            <a:r>
              <a:rPr lang="en-US" dirty="0" smtClean="0"/>
              <a:t> bandwidth </a:t>
            </a:r>
          </a:p>
          <a:p>
            <a:r>
              <a:rPr lang="en-US" dirty="0" smtClean="0"/>
              <a:t>Lots of arithmetic units</a:t>
            </a:r>
          </a:p>
          <a:p>
            <a:r>
              <a:rPr lang="en-US" dirty="0" smtClean="0"/>
              <a:t>But! FLOPs/Byte = 8.2, which is higher than 5.2 for a CPU</a:t>
            </a:r>
          </a:p>
          <a:p>
            <a:r>
              <a:rPr lang="en-US" dirty="0" smtClean="0"/>
              <a:t>Good for turning a compute-bound problem into a memory-bound one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7" y="1245651"/>
            <a:ext cx="4768384" cy="41416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7325" y="5630052"/>
            <a:ext cx="2291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CUDA C Programming Guide, NVIDIA Co.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83716" y="1073661"/>
            <a:ext cx="2233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 </a:t>
            </a:r>
            <a:r>
              <a:rPr lang="en-US" sz="1000" dirty="0" smtClean="0"/>
              <a:t>Catanzaro</a:t>
            </a:r>
            <a:r>
              <a:rPr lang="en-US" sz="1000" dirty="0" smtClean="0"/>
              <a:t>, CS267, Spring 2011 slides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757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711" y="5506122"/>
            <a:ext cx="7789581" cy="98252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Single Instruction Multiple Data</a:t>
            </a:r>
          </a:p>
          <a:p>
            <a:r>
              <a:rPr lang="en-US" dirty="0" smtClean="0"/>
              <a:t>Amortize control overhead over SIMD width</a:t>
            </a:r>
          </a:p>
          <a:p>
            <a:r>
              <a:rPr lang="en-US" dirty="0" smtClean="0"/>
              <a:t>Kitchen – one cook opens fridge, 4 cooks get different things out to cut up</a:t>
            </a:r>
            <a:endParaRPr lang="en-US" dirty="0"/>
          </a:p>
        </p:txBody>
      </p:sp>
      <p:pic>
        <p:nvPicPr>
          <p:cNvPr id="4" name="Picture 3" descr="SIMD_cpu_diagram1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88" y="1198596"/>
            <a:ext cx="3775103" cy="4135893"/>
          </a:xfrm>
          <a:prstGeom prst="rect">
            <a:avLst/>
          </a:prstGeom>
        </p:spPr>
      </p:pic>
      <p:pic>
        <p:nvPicPr>
          <p:cNvPr id="5" name="Picture 4" descr="Non-SIMD_cpu_diagram1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11" y="1194633"/>
            <a:ext cx="3778720" cy="4139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87146" y="1194633"/>
            <a:ext cx="2198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Both from Wikimedia Commons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429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Hex-core CPU</a:t>
            </a:r>
          </a:p>
          <a:p>
            <a:pPr lvl="1"/>
            <a:r>
              <a:rPr lang="en-US" dirty="0" smtClean="0"/>
              <a:t>6 cores, 2 issue, 4-way </a:t>
            </a:r>
            <a:r>
              <a:rPr lang="en-US" dirty="0"/>
              <a:t>SIMD, </a:t>
            </a:r>
            <a:r>
              <a:rPr lang="en-US" dirty="0" smtClean="0"/>
              <a:t>3.46GHz</a:t>
            </a:r>
            <a:endParaRPr lang="en-US" dirty="0"/>
          </a:p>
          <a:p>
            <a:r>
              <a:rPr lang="en-US" dirty="0" smtClean="0"/>
              <a:t>448 ‘CUDA cores’</a:t>
            </a:r>
          </a:p>
          <a:p>
            <a:pPr lvl="1"/>
            <a:r>
              <a:rPr lang="en-US" dirty="0" smtClean="0"/>
              <a:t>14 cores, 2 issue, 16-way SIMD, 1.54GHz</a:t>
            </a:r>
          </a:p>
          <a:p>
            <a:pPr lvl="1"/>
            <a:endParaRPr lang="en-US" dirty="0"/>
          </a:p>
          <a:p>
            <a:r>
              <a:rPr lang="en-US" dirty="0" smtClean="0"/>
              <a:t>GPUs get a LOT of their power from SIMD</a:t>
            </a:r>
          </a:p>
          <a:p>
            <a:pPr lvl="1"/>
            <a:r>
              <a:rPr lang="en-US" dirty="0" smtClean="0"/>
              <a:t>Must use it for good performance… or at least try to use it as much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Coalesced Reads/Writes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8311"/>
            <a:ext cx="8229600" cy="66185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Memory subsystems are SIMD-like as well</a:t>
            </a:r>
          </a:p>
          <a:p>
            <a:r>
              <a:rPr lang="en-US" dirty="0" smtClean="0"/>
              <a:t>Must coalesce in order to use full memory bandwidth</a:t>
            </a:r>
            <a:endParaRPr lang="en-US" dirty="0"/>
          </a:p>
        </p:txBody>
      </p:sp>
      <p:pic>
        <p:nvPicPr>
          <p:cNvPr id="4" name="Picture 3" descr="OptimizIcoalesc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55" y="1417638"/>
            <a:ext cx="5780722" cy="4423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2355" y="5734472"/>
            <a:ext cx="4730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www.cmsoft.com.br</a:t>
            </a:r>
            <a:r>
              <a:rPr lang="en-US" sz="1200" dirty="0"/>
              <a:t>/</a:t>
            </a:r>
            <a:r>
              <a:rPr lang="en-US" sz="1200" dirty="0" err="1"/>
              <a:t>tutorialOpenCL</a:t>
            </a:r>
            <a:r>
              <a:rPr lang="en-US" sz="1200" dirty="0"/>
              <a:t>/</a:t>
            </a:r>
            <a:r>
              <a:rPr lang="en-US" sz="1200" dirty="0" err="1"/>
              <a:t>OptimizIcoalescDiagram.png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828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1438" cy="49808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Host computer must launch GPU </a:t>
            </a:r>
            <a:r>
              <a:rPr lang="en-US" u="sng" dirty="0" smtClean="0"/>
              <a:t>kernel</a:t>
            </a:r>
            <a:endParaRPr lang="en-US" dirty="0" smtClean="0"/>
          </a:p>
          <a:p>
            <a:pPr lvl="1"/>
            <a:r>
              <a:rPr lang="en-US" dirty="0" smtClean="0"/>
              <a:t>Kernel is a serial program performed by all threads</a:t>
            </a:r>
          </a:p>
          <a:p>
            <a:r>
              <a:rPr lang="en-US" dirty="0"/>
              <a:t>Data must be copied from host to card</a:t>
            </a:r>
          </a:p>
          <a:p>
            <a:pPr lvl="1"/>
            <a:r>
              <a:rPr lang="en-US" dirty="0" smtClean="0"/>
              <a:t>“Zero</a:t>
            </a:r>
            <a:r>
              <a:rPr lang="en-US" dirty="0"/>
              <a:t>-</a:t>
            </a:r>
            <a:r>
              <a:rPr lang="en-US" dirty="0" smtClean="0"/>
              <a:t>copy” </a:t>
            </a:r>
            <a:r>
              <a:rPr lang="en-US" dirty="0"/>
              <a:t>memory now available, hides copy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Once the kernel completes, control is returned to the host</a:t>
            </a:r>
          </a:p>
          <a:p>
            <a:pPr lvl="1"/>
            <a:r>
              <a:rPr lang="en-US" dirty="0" smtClean="0"/>
              <a:t>Asynchronous calls possible</a:t>
            </a:r>
          </a:p>
          <a:p>
            <a:r>
              <a:rPr lang="en-US" dirty="0" smtClean="0"/>
              <a:t>New hardware can launch kernels from kernels</a:t>
            </a:r>
          </a:p>
          <a:p>
            <a:pPr lvl="1"/>
            <a:r>
              <a:rPr lang="en-US" dirty="0" smtClean="0"/>
              <a:t>Host must still initialize launches </a:t>
            </a:r>
          </a:p>
        </p:txBody>
      </p:sp>
      <p:pic>
        <p:nvPicPr>
          <p:cNvPr id="5" name="Picture 4" descr="heterogeneous-programm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62" y="1417637"/>
            <a:ext cx="3808262" cy="52539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8900" y="6581001"/>
            <a:ext cx="2712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CUDA C Programming Guide, NVIDIA Co.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423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id-of-thread-bloc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26" y="1600200"/>
            <a:ext cx="5507539" cy="4779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Threads, Blocks, and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9030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Many, many threads</a:t>
            </a:r>
          </a:p>
          <a:p>
            <a:pPr lvl="1"/>
            <a:r>
              <a:rPr lang="en-US" dirty="0" smtClean="0"/>
              <a:t>Execute same serial code</a:t>
            </a:r>
          </a:p>
          <a:p>
            <a:r>
              <a:rPr lang="en-US" dirty="0" smtClean="0"/>
              <a:t>Organized in blocks</a:t>
            </a:r>
          </a:p>
          <a:p>
            <a:pPr lvl="1"/>
            <a:r>
              <a:rPr lang="en-US" dirty="0" smtClean="0"/>
              <a:t>Threads in a block cooperate</a:t>
            </a:r>
          </a:p>
          <a:p>
            <a:r>
              <a:rPr lang="en-US" dirty="0" smtClean="0"/>
              <a:t>Blocks make up the grid</a:t>
            </a:r>
          </a:p>
          <a:p>
            <a:r>
              <a:rPr lang="en-US" dirty="0" smtClean="0"/>
              <a:t>Each thread and block have a unique ID</a:t>
            </a:r>
          </a:p>
          <a:p>
            <a:r>
              <a:rPr lang="en-US" dirty="0" smtClean="0"/>
              <a:t>Blocks execute in an arbitrary order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6378" y="6302854"/>
            <a:ext cx="2712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CUDA C Programming Guide, NVIDIA Co.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542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640</Words>
  <Application>Microsoft Macintosh PowerPoint</Application>
  <PresentationFormat>On-screen Show 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CUDA Tutorial Matrix-Matrix Multiply</vt:lpstr>
      <vt:lpstr>CUDA and GPUs in a Nutshell</vt:lpstr>
      <vt:lpstr>Shared Memory, as a Paradigm</vt:lpstr>
      <vt:lpstr>GPU Transistor Space and Specs</vt:lpstr>
      <vt:lpstr>SIMD</vt:lpstr>
      <vt:lpstr>SIMD</vt:lpstr>
      <vt:lpstr>Coalesced Reads/Writes</vt:lpstr>
      <vt:lpstr>Host Thread</vt:lpstr>
      <vt:lpstr>Threads, Blocks, and Grids</vt:lpstr>
      <vt:lpstr>Launching a Kernel From the Host</vt:lpstr>
      <vt:lpstr>A Kernel</vt:lpstr>
      <vt:lpstr>Shared Memory, as in CUDA</vt:lpstr>
      <vt:lpstr>Let’s Try It Out! 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Introduction Matrix-Matrix Muliply</dc:title>
  <dc:creator>Ryan Bergmann</dc:creator>
  <cp:lastModifiedBy>Ryan Bergmann</cp:lastModifiedBy>
  <cp:revision>170</cp:revision>
  <dcterms:created xsi:type="dcterms:W3CDTF">2014-02-04T07:35:19Z</dcterms:created>
  <dcterms:modified xsi:type="dcterms:W3CDTF">2014-02-05T23:51:20Z</dcterms:modified>
</cp:coreProperties>
</file>