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8" r:id="rId6"/>
    <p:sldId id="261" r:id="rId7"/>
    <p:sldId id="265" r:id="rId8"/>
    <p:sldId id="260" r:id="rId9"/>
    <p:sldId id="264" r:id="rId10"/>
    <p:sldId id="263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BD86-5BB7-9B42-9ED2-C3B67B4C980A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Tutorial</a:t>
            </a:r>
            <a:br>
              <a:rPr lang="en-US" dirty="0" smtClean="0"/>
            </a:br>
            <a:r>
              <a:rPr lang="en-US" dirty="0" smtClean="0"/>
              <a:t>Matrix-Matrix Multiply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Bergmann</a:t>
            </a:r>
          </a:p>
          <a:p>
            <a:r>
              <a:rPr lang="en-US" dirty="0" smtClean="0"/>
              <a:t>2/4/2014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19196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Predefined local values </a:t>
            </a:r>
          </a:p>
          <a:p>
            <a:pPr lvl="1"/>
            <a:r>
              <a:rPr lang="en-US" sz="2000" dirty="0" smtClean="0"/>
              <a:t>Used for thread identification and indexing</a:t>
            </a:r>
          </a:p>
          <a:p>
            <a:r>
              <a:rPr lang="en-US" sz="2400" dirty="0" smtClean="0"/>
              <a:t>__global__ </a:t>
            </a:r>
          </a:p>
          <a:p>
            <a:pPr lvl="1"/>
            <a:r>
              <a:rPr lang="en-US" sz="2000" dirty="0" smtClean="0"/>
              <a:t>GPU kernel to be launched from the host</a:t>
            </a:r>
          </a:p>
          <a:p>
            <a:r>
              <a:rPr lang="en-US" sz="2400" dirty="0" smtClean="0"/>
              <a:t>__device__ </a:t>
            </a:r>
          </a:p>
          <a:p>
            <a:pPr lvl="1"/>
            <a:r>
              <a:rPr lang="en-US" sz="2000" dirty="0" smtClean="0"/>
              <a:t>GPU function to be used within a kernel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58144" y="1600200"/>
            <a:ext cx="5086361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__device__ float </a:t>
            </a:r>
            <a:r>
              <a:rPr lang="en-US" dirty="0" err="1" smtClean="0"/>
              <a:t>d_add</a:t>
            </a:r>
            <a:r>
              <a:rPr lang="en-US" dirty="0" smtClean="0"/>
              <a:t>(float a, float b){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__global__ void kernel( unsigned </a:t>
            </a:r>
            <a:r>
              <a:rPr lang="en-US" dirty="0" err="1" smtClean="0"/>
              <a:t>len</a:t>
            </a:r>
            <a:r>
              <a:rPr lang="en-US" dirty="0" smtClean="0"/>
              <a:t>, float* a){</a:t>
            </a:r>
          </a:p>
          <a:p>
            <a:endParaRPr lang="en-US" dirty="0" smtClean="0"/>
          </a:p>
          <a:p>
            <a:r>
              <a:rPr lang="en-US" dirty="0" smtClean="0"/>
              <a:t>	// get index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row = </a:t>
            </a:r>
            <a:r>
              <a:rPr lang="en-US" dirty="0" err="1" smtClean="0"/>
              <a:t>blockIdx.y</a:t>
            </a:r>
            <a:r>
              <a:rPr lang="en-US" dirty="0" smtClean="0"/>
              <a:t> * </a:t>
            </a:r>
            <a:r>
              <a:rPr lang="en-US" dirty="0" err="1" smtClean="0"/>
              <a:t>blockDim.y</a:t>
            </a:r>
            <a:r>
              <a:rPr lang="en-US" dirty="0" smtClean="0"/>
              <a:t> + </a:t>
            </a:r>
            <a:r>
              <a:rPr lang="en-US" dirty="0" err="1" smtClean="0"/>
              <a:t>threadIdx.y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col   = </a:t>
            </a:r>
            <a:r>
              <a:rPr lang="en-US" dirty="0" err="1" smtClean="0"/>
              <a:t>blockIdx.x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threadIdx.x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//return if over the length</a:t>
            </a:r>
          </a:p>
          <a:p>
            <a:r>
              <a:rPr lang="en-US" dirty="0" smtClean="0"/>
              <a:t>	if(row&gt;=</a:t>
            </a:r>
            <a:r>
              <a:rPr lang="en-US" dirty="0" err="1" smtClean="0"/>
              <a:t>len</a:t>
            </a:r>
            <a:r>
              <a:rPr lang="en-US" dirty="0" smtClean="0"/>
              <a:t> | col&gt;=</a:t>
            </a:r>
            <a:r>
              <a:rPr lang="en-US" dirty="0" err="1" smtClean="0"/>
              <a:t>len</a:t>
            </a:r>
            <a:r>
              <a:rPr lang="en-US" dirty="0" smtClean="0"/>
              <a:t>){return;}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do something…</a:t>
            </a:r>
            <a:endParaRPr lang="en-US" dirty="0"/>
          </a:p>
          <a:p>
            <a:r>
              <a:rPr lang="en-US" dirty="0" smtClean="0"/>
              <a:t>	a[row*</a:t>
            </a:r>
            <a:r>
              <a:rPr lang="en-US" dirty="0" err="1" smtClean="0"/>
              <a:t>len</a:t>
            </a:r>
            <a:r>
              <a:rPr lang="en-US" dirty="0" smtClean="0"/>
              <a:t> + col] = </a:t>
            </a:r>
            <a:r>
              <a:rPr lang="en-US" dirty="0" err="1" smtClean="0"/>
              <a:t>d_add</a:t>
            </a:r>
            <a:r>
              <a:rPr lang="en-US" dirty="0" smtClean="0"/>
              <a:t>(1,2);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3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/>
          <a:lstStyle/>
          <a:p>
            <a:r>
              <a:rPr lang="en-US" dirty="0" smtClean="0"/>
              <a:t>Programmable cache</a:t>
            </a:r>
          </a:p>
          <a:p>
            <a:r>
              <a:rPr lang="en-US" dirty="0" smtClean="0"/>
              <a:t>Visible to threads in a block</a:t>
            </a:r>
          </a:p>
          <a:p>
            <a:r>
              <a:rPr lang="en-US" dirty="0" smtClean="0"/>
              <a:t>Small, 16-48K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Low latency</a:t>
            </a:r>
          </a:p>
          <a:p>
            <a:endParaRPr lang="en-US" dirty="0"/>
          </a:p>
        </p:txBody>
      </p:sp>
      <p:pic>
        <p:nvPicPr>
          <p:cNvPr id="4" name="Picture 3" descr="CUDA-memory-mode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16" y="1417638"/>
            <a:ext cx="4474684" cy="4953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2116" y="6371476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257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25389"/>
            <a:ext cx="8229600" cy="1143000"/>
          </a:xfrm>
        </p:spPr>
        <p:txBody>
          <a:bodyPr/>
          <a:lstStyle/>
          <a:p>
            <a:r>
              <a:rPr lang="en-US" dirty="0" smtClean="0"/>
              <a:t>Now 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and GPUs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4418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Shared memory machine with large SIMD lanes</a:t>
            </a:r>
          </a:p>
          <a:p>
            <a:r>
              <a:rPr lang="en-US" dirty="0" smtClean="0"/>
              <a:t>SIMD execution abstracted by threads and thread blocks</a:t>
            </a:r>
          </a:p>
          <a:p>
            <a:r>
              <a:rPr lang="en-US" dirty="0" smtClean="0"/>
              <a:t>Coalesced reads/writes necessary for full performance</a:t>
            </a:r>
          </a:p>
          <a:p>
            <a:r>
              <a:rPr lang="en-US" dirty="0" smtClean="0"/>
              <a:t>Has a user-programmable cache that can help with data reuse (you’ll see later)</a:t>
            </a:r>
          </a:p>
          <a:p>
            <a:r>
              <a:rPr lang="en-US" dirty="0" smtClean="0"/>
              <a:t>CUDA adds minimal extensions to C/C++ (and Fortran)</a:t>
            </a:r>
          </a:p>
        </p:txBody>
      </p:sp>
    </p:spTree>
    <p:extLst>
      <p:ext uri="{BB962C8B-B14F-4D97-AF65-F5344CB8AC3E}">
        <p14:creationId xmlns:p14="http://schemas.microsoft.com/office/powerpoint/2010/main" val="38112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a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share the same memory space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Problems in this kitchen with many cooks?</a:t>
            </a:r>
          </a:p>
          <a:p>
            <a:pPr lvl="1"/>
            <a:r>
              <a:rPr lang="en-US" dirty="0"/>
              <a:t>Fighting for resources</a:t>
            </a:r>
          </a:p>
          <a:p>
            <a:pPr lvl="1"/>
            <a:r>
              <a:rPr lang="en-US" dirty="0" smtClean="0"/>
              <a:t>Collisions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11" y="5763682"/>
            <a:ext cx="7789581" cy="72496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 Instruction Multiple Data</a:t>
            </a:r>
          </a:p>
          <a:p>
            <a:r>
              <a:rPr lang="en-US" dirty="0" smtClean="0"/>
              <a:t>Amortize control overhead over SIMD width</a:t>
            </a:r>
            <a:endParaRPr lang="en-US" dirty="0"/>
          </a:p>
        </p:txBody>
      </p:sp>
      <p:pic>
        <p:nvPicPr>
          <p:cNvPr id="4" name="Picture 3" descr="SIMD_cpu_diagram1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88" y="1198596"/>
            <a:ext cx="3775103" cy="4135893"/>
          </a:xfrm>
          <a:prstGeom prst="rect">
            <a:avLst/>
          </a:prstGeom>
        </p:spPr>
      </p:pic>
      <p:pic>
        <p:nvPicPr>
          <p:cNvPr id="5" name="Picture 4" descr="Non-SIMD_cpu_diagram1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1" y="1194633"/>
            <a:ext cx="3778720" cy="4139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7146" y="1194633"/>
            <a:ext cx="219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Both from Wikimedia Commons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429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Hex-core CPU</a:t>
            </a:r>
          </a:p>
          <a:p>
            <a:pPr lvl="1"/>
            <a:r>
              <a:rPr lang="en-US" dirty="0" smtClean="0"/>
              <a:t>6 cores, 2 issue, 4-way SIMD</a:t>
            </a:r>
            <a:endParaRPr lang="en-US" dirty="0"/>
          </a:p>
          <a:p>
            <a:r>
              <a:rPr lang="en-US" dirty="0" smtClean="0"/>
              <a:t>448 ‘CUDA cores’</a:t>
            </a:r>
          </a:p>
          <a:p>
            <a:pPr lvl="1"/>
            <a:r>
              <a:rPr lang="en-US" dirty="0" smtClean="0"/>
              <a:t>14 cores, 2 issue, 16-way SIMD</a:t>
            </a:r>
          </a:p>
          <a:p>
            <a:pPr lvl="1"/>
            <a:endParaRPr lang="en-US" dirty="0"/>
          </a:p>
          <a:p>
            <a:r>
              <a:rPr lang="en-US" dirty="0" smtClean="0"/>
              <a:t>GPUs get a LOT of their power from SIMD</a:t>
            </a:r>
          </a:p>
          <a:p>
            <a:pPr lvl="1"/>
            <a:r>
              <a:rPr lang="en-US" dirty="0" smtClean="0"/>
              <a:t>Must use it for good performance… or at least try to use it as much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Reads/Writes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8311"/>
            <a:ext cx="8229600" cy="6618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Memory subsystems are SIMD-like as well</a:t>
            </a:r>
          </a:p>
          <a:p>
            <a:r>
              <a:rPr lang="en-US" dirty="0" smtClean="0"/>
              <a:t>Must coalesce in order to use full memory bandwidth</a:t>
            </a:r>
            <a:endParaRPr lang="en-US" dirty="0"/>
          </a:p>
        </p:txBody>
      </p:sp>
      <p:pic>
        <p:nvPicPr>
          <p:cNvPr id="4" name="Picture 3" descr="OptimizIcoalesc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55" y="1417638"/>
            <a:ext cx="5780722" cy="4423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355" y="5734472"/>
            <a:ext cx="4730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www.cmsoft.com.br</a:t>
            </a:r>
            <a:r>
              <a:rPr lang="en-US" sz="1200" dirty="0"/>
              <a:t>/</a:t>
            </a:r>
            <a:r>
              <a:rPr lang="en-US" sz="1200" dirty="0" err="1"/>
              <a:t>tutorialOpenCL</a:t>
            </a:r>
            <a:r>
              <a:rPr lang="en-US" sz="1200" dirty="0"/>
              <a:t>/</a:t>
            </a:r>
            <a:r>
              <a:rPr lang="en-US" sz="1200" dirty="0" err="1"/>
              <a:t>OptimizIcoalescDiagram.png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828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1438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Host computer must launch GPU </a:t>
            </a:r>
            <a:r>
              <a:rPr lang="en-US" u="sng" dirty="0" smtClean="0"/>
              <a:t>kernel</a:t>
            </a:r>
            <a:endParaRPr lang="en-US" dirty="0" smtClean="0"/>
          </a:p>
          <a:p>
            <a:pPr lvl="1"/>
            <a:r>
              <a:rPr lang="en-US" dirty="0" smtClean="0"/>
              <a:t>Kernel is a serial program done by all threads</a:t>
            </a:r>
          </a:p>
          <a:p>
            <a:r>
              <a:rPr lang="en-US" dirty="0"/>
              <a:t>Data must be copied from host to card</a:t>
            </a:r>
          </a:p>
          <a:p>
            <a:pPr lvl="1"/>
            <a:r>
              <a:rPr lang="en-US" dirty="0" smtClean="0"/>
              <a:t>“Zero</a:t>
            </a:r>
            <a:r>
              <a:rPr lang="en-US" dirty="0"/>
              <a:t>-</a:t>
            </a:r>
            <a:r>
              <a:rPr lang="en-US" dirty="0" smtClean="0"/>
              <a:t>copy” </a:t>
            </a:r>
            <a:r>
              <a:rPr lang="en-US" dirty="0"/>
              <a:t>memory now available, hides copy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Once the kernel completes, control is returned to the host</a:t>
            </a:r>
          </a:p>
          <a:p>
            <a:pPr lvl="1"/>
            <a:r>
              <a:rPr lang="en-US" dirty="0" smtClean="0"/>
              <a:t>Asynchronous calls possible</a:t>
            </a:r>
          </a:p>
          <a:p>
            <a:r>
              <a:rPr lang="en-US" dirty="0" smtClean="0"/>
              <a:t>New hardware can launch kernels from kernels</a:t>
            </a:r>
          </a:p>
          <a:p>
            <a:pPr lvl="1"/>
            <a:r>
              <a:rPr lang="en-US" dirty="0" smtClean="0"/>
              <a:t>Host must still initialize launches </a:t>
            </a:r>
          </a:p>
        </p:txBody>
      </p:sp>
      <p:pic>
        <p:nvPicPr>
          <p:cNvPr id="5" name="Picture 4" descr="heterogeneous-programm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62" y="1417637"/>
            <a:ext cx="3808262" cy="5253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8900" y="6581001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23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id-of-thread-bloc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26" y="1600200"/>
            <a:ext cx="5507539" cy="4779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Threads, Blocks, and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Many, many threads</a:t>
            </a:r>
          </a:p>
          <a:p>
            <a:pPr lvl="1"/>
            <a:r>
              <a:rPr lang="en-US" dirty="0" smtClean="0"/>
              <a:t>Execute same serial code</a:t>
            </a:r>
          </a:p>
          <a:p>
            <a:r>
              <a:rPr lang="en-US" dirty="0" smtClean="0"/>
              <a:t>Organized in blocks</a:t>
            </a:r>
          </a:p>
          <a:p>
            <a:pPr lvl="1"/>
            <a:r>
              <a:rPr lang="en-US" dirty="0" smtClean="0"/>
              <a:t>Threads in a block cooperate</a:t>
            </a:r>
          </a:p>
          <a:p>
            <a:r>
              <a:rPr lang="en-US" dirty="0" smtClean="0"/>
              <a:t>Blocks make up the grid</a:t>
            </a:r>
          </a:p>
          <a:p>
            <a:r>
              <a:rPr lang="en-US" dirty="0" smtClean="0"/>
              <a:t>Each thread and block have a unique ID</a:t>
            </a:r>
          </a:p>
          <a:p>
            <a:r>
              <a:rPr lang="en-US" dirty="0" smtClean="0"/>
              <a:t>Blocks execute in </a:t>
            </a:r>
            <a:r>
              <a:rPr lang="en-US" smtClean="0"/>
              <a:t>an arbitrary </a:t>
            </a:r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6378" y="6302854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542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a Kernel From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0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kernel &lt;&lt;&lt; </a:t>
            </a:r>
            <a:r>
              <a:rPr lang="en-US" sz="2200" dirty="0" err="1" smtClean="0"/>
              <a:t>grid_dimensions</a:t>
            </a:r>
            <a:r>
              <a:rPr lang="en-US" sz="2200" dirty="0" smtClean="0"/>
              <a:t>  , </a:t>
            </a:r>
            <a:r>
              <a:rPr lang="en-US" sz="2400" dirty="0" err="1" smtClean="0"/>
              <a:t>block</a:t>
            </a:r>
            <a:r>
              <a:rPr lang="en-US" sz="2200" dirty="0" err="1" smtClean="0"/>
              <a:t>_dimensions</a:t>
            </a:r>
            <a:r>
              <a:rPr lang="en-US" sz="2200" dirty="0" smtClean="0"/>
              <a:t> &gt;&gt;&gt; (arguments);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kernel = the name of the kernel</a:t>
            </a:r>
          </a:p>
          <a:p>
            <a:pPr marL="0" indent="0">
              <a:buNone/>
            </a:pPr>
            <a:r>
              <a:rPr lang="en-US" sz="2000" dirty="0" err="1" smtClean="0"/>
              <a:t>grid_dimensions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blocks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</a:t>
            </a:r>
          </a:p>
          <a:p>
            <a:pPr marL="0" indent="0">
              <a:buNone/>
            </a:pPr>
            <a:r>
              <a:rPr lang="en-US" sz="2000" dirty="0" err="1" smtClean="0"/>
              <a:t>block_dimensions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threads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 within a block</a:t>
            </a:r>
          </a:p>
          <a:p>
            <a:pPr marL="0" indent="0">
              <a:buNone/>
            </a:pPr>
            <a:r>
              <a:rPr lang="en-US" sz="2000" dirty="0" smtClean="0"/>
              <a:t>arguments = input values, pointers to arrays,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8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479</Words>
  <Application>Microsoft Macintosh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CUDA Tutorial Matrix-Matrix Multiply</vt:lpstr>
      <vt:lpstr>CUDA and GPUs in a Nutshell</vt:lpstr>
      <vt:lpstr>Shared Memory, as a Paradigm</vt:lpstr>
      <vt:lpstr>SIMD</vt:lpstr>
      <vt:lpstr>SIMD</vt:lpstr>
      <vt:lpstr>Coalesced Reads/Writes</vt:lpstr>
      <vt:lpstr>Host Thread</vt:lpstr>
      <vt:lpstr>Threads, Blocks, and Grids</vt:lpstr>
      <vt:lpstr>Launching a Kernel From the Host</vt:lpstr>
      <vt:lpstr>A Kernel</vt:lpstr>
      <vt:lpstr>Shared Memory, as in CUDA</vt:lpstr>
      <vt:lpstr>Now let’s try it!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Introduction Matrix-Matrix Muliply</dc:title>
  <dc:creator>Ryan Bergmann</dc:creator>
  <cp:lastModifiedBy>Ryan Bergmann</cp:lastModifiedBy>
  <cp:revision>121</cp:revision>
  <dcterms:created xsi:type="dcterms:W3CDTF">2014-02-04T07:35:19Z</dcterms:created>
  <dcterms:modified xsi:type="dcterms:W3CDTF">2014-02-04T22:02:16Z</dcterms:modified>
</cp:coreProperties>
</file>