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5" r:id="rId2"/>
    <p:sldId id="393" r:id="rId3"/>
    <p:sldId id="394" r:id="rId4"/>
    <p:sldId id="293" r:id="rId5"/>
    <p:sldId id="389" r:id="rId6"/>
    <p:sldId id="390" r:id="rId7"/>
    <p:sldId id="397" r:id="rId8"/>
    <p:sldId id="398" r:id="rId9"/>
    <p:sldId id="395" r:id="rId10"/>
    <p:sldId id="391" r:id="rId11"/>
    <p:sldId id="403" r:id="rId12"/>
    <p:sldId id="404" r:id="rId13"/>
    <p:sldId id="430" r:id="rId14"/>
    <p:sldId id="406" r:id="rId15"/>
    <p:sldId id="419" r:id="rId16"/>
    <p:sldId id="436" r:id="rId17"/>
    <p:sldId id="420" r:id="rId18"/>
    <p:sldId id="437" r:id="rId19"/>
    <p:sldId id="439" r:id="rId20"/>
    <p:sldId id="440" r:id="rId21"/>
    <p:sldId id="441" r:id="rId22"/>
    <p:sldId id="443" r:id="rId23"/>
    <p:sldId id="444" r:id="rId24"/>
    <p:sldId id="445" r:id="rId25"/>
    <p:sldId id="448" r:id="rId26"/>
    <p:sldId id="449" r:id="rId27"/>
    <p:sldId id="450" r:id="rId28"/>
    <p:sldId id="407" r:id="rId29"/>
    <p:sldId id="408" r:id="rId30"/>
    <p:sldId id="423" r:id="rId31"/>
    <p:sldId id="424" r:id="rId32"/>
    <p:sldId id="427" r:id="rId33"/>
    <p:sldId id="428" r:id="rId34"/>
    <p:sldId id="429" r:id="rId35"/>
    <p:sldId id="410" r:id="rId36"/>
    <p:sldId id="411" r:id="rId37"/>
    <p:sldId id="418" r:id="rId38"/>
    <p:sldId id="452" r:id="rId39"/>
    <p:sldId id="453" r:id="rId40"/>
    <p:sldId id="401" r:id="rId41"/>
    <p:sldId id="402" r:id="rId42"/>
    <p:sldId id="451" r:id="rId43"/>
    <p:sldId id="399" r:id="rId44"/>
    <p:sldId id="26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3268" autoAdjust="0"/>
  </p:normalViewPr>
  <p:slideViewPr>
    <p:cSldViewPr snapToGrid="0">
      <p:cViewPr varScale="1">
        <p:scale>
          <a:sx n="52" d="100"/>
          <a:sy n="52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1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1B0A-4B53-4F37-82E0-57A6422C228A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8327-66DF-429D-88AA-F5A149AB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Remember, you can use  full screen pictures! People love Pictures!  ** Right Click -&gt; format Background -&gt; Insert Picture From -&gt; File .. Pick your file!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8327-66DF-429D-88AA-F5A149AB3F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58D5-AB78-45E0-93A9-506515DD0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3CC0-B66F-4F8E-98B9-7847237F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4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F126-4940-43BA-917B-99C8564C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044"/>
            <a:ext cx="10515600" cy="1325563"/>
          </a:xfrm>
        </p:spPr>
        <p:txBody>
          <a:bodyPr/>
          <a:lstStyle>
            <a:lvl1pPr>
              <a:defRPr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54A4-93F0-4AF0-BBA4-9847E907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3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AB9B-6C44-4B24-95A7-FEC8378A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0616"/>
            <a:ext cx="10515600" cy="2852737"/>
          </a:xfrm>
        </p:spPr>
        <p:txBody>
          <a:bodyPr anchor="b"/>
          <a:lstStyle>
            <a:lvl1pPr>
              <a:defRPr sz="6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1CE6-2EF4-4B6D-B437-CC29AE79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85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0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56EB-D825-45E1-A295-ABB43820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503"/>
            <a:ext cx="10515600" cy="1325563"/>
          </a:xfrm>
        </p:spPr>
        <p:txBody>
          <a:bodyPr/>
          <a:lstStyle>
            <a:lvl1pPr>
              <a:defRPr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9FBA-D6E0-41A5-BEA2-1CA660E5B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3276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920A-27A3-4D90-9747-4467B3FF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3276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8A0B-BC4D-44BF-9514-92144A51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0045"/>
            <a:ext cx="10515600" cy="1325563"/>
          </a:xfrm>
        </p:spPr>
        <p:txBody>
          <a:bodyPr/>
          <a:lstStyle>
            <a:lvl1pPr>
              <a:defRPr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7BA06-65CA-4D05-A717-C048470A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863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6BB84-3768-4502-94B1-A02012F6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0733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F7340-BBF1-4F08-BAC5-8668AA03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863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3375B-B467-4D54-B979-071B08CB0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0733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0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2403-2086-4F11-8160-58D321FC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324"/>
            <a:ext cx="3932237" cy="954996"/>
          </a:xfrm>
        </p:spPr>
        <p:txBody>
          <a:bodyPr anchor="b"/>
          <a:lstStyle>
            <a:lvl1pPr>
              <a:defRPr sz="32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D169-4438-46F9-A328-5DD33703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7982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0F367-6584-4CE9-AF3D-BAB22D4A0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32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0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46E8-D1E0-4B5E-8540-3685A33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31806"/>
            <a:ext cx="3932237" cy="1069975"/>
          </a:xfrm>
        </p:spPr>
        <p:txBody>
          <a:bodyPr anchor="b"/>
          <a:lstStyle>
            <a:lvl1pPr>
              <a:defRPr sz="32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24403-FED3-440D-AC8A-722536B2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180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A51C-4F7D-4BEB-97D0-CEB7E280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1782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8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B6219C-0D59-48AD-BF29-22AF859DC6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25186" y="87696"/>
            <a:ext cx="5468789" cy="56575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733"/>
            </a:lvl1pPr>
          </a:lstStyle>
          <a:p>
            <a:r>
              <a:rPr lang="en-US" dirty="0"/>
              <a:t>"To AND, OR NOT to AND…"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C53932-8FB1-4FF0-846D-1CC6EF57EC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1884" y="956734"/>
            <a:ext cx="11641667" cy="5744633"/>
          </a:xfrm>
        </p:spPr>
        <p:txBody>
          <a:bodyPr/>
          <a:lstStyle>
            <a:lvl1pPr>
              <a:defRPr sz="4800"/>
            </a:lvl1pPr>
            <a:lvl2pPr>
              <a:defRPr sz="4267"/>
            </a:lvl2pPr>
            <a:lvl3pPr>
              <a:defRPr sz="3733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4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DAADA-7537-4413-8E65-D2870B82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3F97-A0D3-4F6B-B4A4-9F6BBC54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6CE9-BBE6-4F40-8531-3F397080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B0EB-FD96-4905-BB7B-789E54FE75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2F17-968E-4CD5-A05D-08A11667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C33B-B279-4B5B-8FA4-569792343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4648-7E38-4B91-9F91-DAD49B65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llikesybok/SC-Atlanta-201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llikesybok/SC-Atlanta-2018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A78E-C258-4E62-87DF-2109DA87DCC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[insert screenshots from production version]</a:t>
            </a:r>
          </a:p>
        </p:txBody>
      </p:sp>
    </p:spTree>
    <p:extLst>
      <p:ext uri="{BB962C8B-B14F-4D97-AF65-F5344CB8AC3E}">
        <p14:creationId xmlns:p14="http://schemas.microsoft.com/office/powerpoint/2010/main" val="216345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67FF-9500-46FF-B0EC-493849B5B1C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r>
              <a:rPr lang="en-US" dirty="0"/>
              <a:t>Storage – Expanded (animate)</a:t>
            </a:r>
          </a:p>
          <a:p>
            <a:pPr lvl="1"/>
            <a:r>
              <a:rPr lang="en-US" dirty="0"/>
              <a:t>Company details – do you need this, and if so, what info</a:t>
            </a:r>
          </a:p>
          <a:p>
            <a:pPr lvl="1"/>
            <a:r>
              <a:rPr lang="en-US" dirty="0"/>
              <a:t>Contact details – what info do you need for your process?</a:t>
            </a:r>
          </a:p>
          <a:p>
            <a:pPr lvl="1"/>
            <a:r>
              <a:rPr lang="en-US" dirty="0"/>
              <a:t>Resumes, contracts, email attachments,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155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5ECE-7685-4D7D-B7F6-92FC7538360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Tracking – Expanded</a:t>
            </a:r>
          </a:p>
          <a:p>
            <a:pPr lvl="1"/>
            <a:r>
              <a:rPr lang="en-US" dirty="0"/>
              <a:t>Call summaries and other notes</a:t>
            </a:r>
          </a:p>
          <a:p>
            <a:pPr lvl="1"/>
            <a:r>
              <a:rPr lang="en-US" dirty="0"/>
              <a:t>Status / development stage</a:t>
            </a:r>
          </a:p>
          <a:p>
            <a:pPr lvl="2"/>
            <a:r>
              <a:rPr lang="en-US" dirty="0"/>
              <a:t>What are your stages, anyway?</a:t>
            </a:r>
          </a:p>
          <a:p>
            <a:pPr lvl="1"/>
            <a:r>
              <a:rPr lang="en-US" dirty="0"/>
              <a:t>Scheduling your next touchpoint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F936-B032-4B8E-A9E7-73CB234F00A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Reporting – Expanded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Charts</a:t>
            </a:r>
          </a:p>
          <a:p>
            <a:pPr lvl="2"/>
            <a:r>
              <a:rPr lang="en-US" dirty="0"/>
              <a:t>Status vs time</a:t>
            </a:r>
          </a:p>
          <a:p>
            <a:pPr lvl="2"/>
            <a:r>
              <a:rPr lang="en-US" dirty="0"/>
              <a:t>Actions over time</a:t>
            </a:r>
          </a:p>
          <a:p>
            <a:pPr lvl="2"/>
            <a:r>
              <a:rPr lang="en-US" dirty="0"/>
              <a:t>Pending touchpoints</a:t>
            </a:r>
          </a:p>
          <a:p>
            <a:pPr lvl="1"/>
            <a:r>
              <a:rPr lang="en-US" dirty="0"/>
              <a:t>Exports?</a:t>
            </a:r>
          </a:p>
        </p:txBody>
      </p:sp>
    </p:spTree>
    <p:extLst>
      <p:ext uri="{BB962C8B-B14F-4D97-AF65-F5344CB8AC3E}">
        <p14:creationId xmlns:p14="http://schemas.microsoft.com/office/powerpoint/2010/main" val="3783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66A7-E46C-432D-A7B2-E1C61B4772B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Note to self – perhaps replace previous slides with 'animated' word-cloud or columnar brainstorming pages – audience interaction, the see things appear as you/they say them?</a:t>
            </a:r>
          </a:p>
        </p:txBody>
      </p:sp>
    </p:spTree>
    <p:extLst>
      <p:ext uri="{BB962C8B-B14F-4D97-AF65-F5344CB8AC3E}">
        <p14:creationId xmlns:p14="http://schemas.microsoft.com/office/powerpoint/2010/main" val="34649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Step 2) Design</a:t>
            </a:r>
          </a:p>
          <a:p>
            <a:pPr marL="0" indent="0" algn="ctr">
              <a:buNone/>
            </a:pPr>
            <a:r>
              <a:rPr lang="en-US" sz="6400" dirty="0"/>
              <a:t>Required – a new pencil, more paper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8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2E94-4137-483F-8CBA-4DD3B286970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Turn 'needs' into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Think about the future – can you expand on this easily?</a:t>
            </a:r>
          </a:p>
        </p:txBody>
      </p:sp>
    </p:spTree>
    <p:extLst>
      <p:ext uri="{BB962C8B-B14F-4D97-AF65-F5344CB8AC3E}">
        <p14:creationId xmlns:p14="http://schemas.microsoft.com/office/powerpoint/2010/main" val="167577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96D3-BFAA-46C1-8983-EF07EB8480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Example Storage Needs:</a:t>
            </a:r>
          </a:p>
        </p:txBody>
      </p:sp>
    </p:spTree>
    <p:extLst>
      <p:ext uri="{BB962C8B-B14F-4D97-AF65-F5344CB8AC3E}">
        <p14:creationId xmlns:p14="http://schemas.microsoft.com/office/powerpoint/2010/main" val="85362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360F-9F8C-45C9-91B3-E8AE5FDACF9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Storage Design Brainstorming (do something animated here)</a:t>
            </a:r>
          </a:p>
        </p:txBody>
      </p:sp>
    </p:spTree>
    <p:extLst>
      <p:ext uri="{BB962C8B-B14F-4D97-AF65-F5344CB8AC3E}">
        <p14:creationId xmlns:p14="http://schemas.microsoft.com/office/powerpoint/2010/main" val="407328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83D0-5F43-4602-BD39-005E8E6482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My Storage Design:</a:t>
            </a:r>
          </a:p>
        </p:txBody>
      </p:sp>
    </p:spTree>
    <p:extLst>
      <p:ext uri="{BB962C8B-B14F-4D97-AF65-F5344CB8AC3E}">
        <p14:creationId xmlns:p14="http://schemas.microsoft.com/office/powerpoint/2010/main" val="415490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96D3-BFAA-46C1-8983-EF07EB8480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Example Tracking Needs:</a:t>
            </a:r>
          </a:p>
        </p:txBody>
      </p:sp>
    </p:spTree>
    <p:extLst>
      <p:ext uri="{BB962C8B-B14F-4D97-AF65-F5344CB8AC3E}">
        <p14:creationId xmlns:p14="http://schemas.microsoft.com/office/powerpoint/2010/main" val="371065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6400" dirty="0"/>
          </a:p>
          <a:p>
            <a:pPr marL="0" indent="0" algn="ctr">
              <a:buNone/>
            </a:pPr>
            <a:r>
              <a:rPr lang="en-US" sz="6400" dirty="0"/>
              <a:t>What is a "C"RM?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360F-9F8C-45C9-91B3-E8AE5FDACF9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Tracking Design Brainstorming (do something animated here)</a:t>
            </a:r>
          </a:p>
        </p:txBody>
      </p:sp>
    </p:spTree>
    <p:extLst>
      <p:ext uri="{BB962C8B-B14F-4D97-AF65-F5344CB8AC3E}">
        <p14:creationId xmlns:p14="http://schemas.microsoft.com/office/powerpoint/2010/main" val="350179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83D0-5F43-4602-BD39-005E8E6482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My Tracking Design:</a:t>
            </a:r>
          </a:p>
        </p:txBody>
      </p:sp>
    </p:spTree>
    <p:extLst>
      <p:ext uri="{BB962C8B-B14F-4D97-AF65-F5344CB8AC3E}">
        <p14:creationId xmlns:p14="http://schemas.microsoft.com/office/powerpoint/2010/main" val="2937417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96D3-BFAA-46C1-8983-EF07EB8480F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Example Reporting Needs:</a:t>
            </a:r>
          </a:p>
        </p:txBody>
      </p:sp>
    </p:spTree>
    <p:extLst>
      <p:ext uri="{BB962C8B-B14F-4D97-AF65-F5344CB8AC3E}">
        <p14:creationId xmlns:p14="http://schemas.microsoft.com/office/powerpoint/2010/main" val="193447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360F-9F8C-45C9-91B3-E8AE5FDACF9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Reporting Design Brainstorming (do something animated here)</a:t>
            </a:r>
          </a:p>
        </p:txBody>
      </p:sp>
    </p:spTree>
    <p:extLst>
      <p:ext uri="{BB962C8B-B14F-4D97-AF65-F5344CB8AC3E}">
        <p14:creationId xmlns:p14="http://schemas.microsoft.com/office/powerpoint/2010/main" val="244334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83D0-5F43-4602-BD39-005E8E6482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My Reporting Design:</a:t>
            </a:r>
          </a:p>
        </p:txBody>
      </p:sp>
    </p:spTree>
    <p:extLst>
      <p:ext uri="{BB962C8B-B14F-4D97-AF65-F5344CB8AC3E}">
        <p14:creationId xmlns:p14="http://schemas.microsoft.com/office/powerpoint/2010/main" val="137167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83D0-5F43-4602-BD39-005E8E64825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964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AF190B-3811-4332-8DF7-D935CCD4A400}"/>
              </a:ext>
            </a:extLst>
          </p:cNvPr>
          <p:cNvSpPr txBox="1">
            <a:spLocks/>
          </p:cNvSpPr>
          <p:nvPr/>
        </p:nvSpPr>
        <p:spPr>
          <a:xfrm>
            <a:off x="0" y="957263"/>
            <a:ext cx="11641138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Brief aside about App Script</a:t>
            </a:r>
          </a:p>
          <a:p>
            <a:pPr marL="0" indent="0">
              <a:buNone/>
            </a:pPr>
            <a:r>
              <a:rPr lang="en-US" dirty="0"/>
              <a:t>	App Script is JavaScript (?? To be exact), with a few caveats</a:t>
            </a:r>
          </a:p>
          <a:p>
            <a:pPr marL="0" indent="0">
              <a:buNone/>
            </a:pPr>
            <a:r>
              <a:rPr lang="en-US" dirty="0"/>
              <a:t>	Python is, I'd argue, easier to learn as a beginner</a:t>
            </a:r>
          </a:p>
          <a:p>
            <a:pPr marL="0" indent="0">
              <a:buNone/>
            </a:pPr>
            <a:r>
              <a:rPr lang="en-US" dirty="0"/>
              <a:t>		however, the web is all </a:t>
            </a:r>
            <a:r>
              <a:rPr lang="en-US" dirty="0" err="1"/>
              <a:t>Javascript</a:t>
            </a:r>
            <a:r>
              <a:rPr lang="en-US" dirty="0"/>
              <a:t>, and if I had it to do again, I'd learn JS from the start</a:t>
            </a:r>
          </a:p>
          <a:p>
            <a:pPr marL="0" indent="0">
              <a:buNone/>
            </a:pPr>
            <a:r>
              <a:rPr lang="en-US" dirty="0"/>
              <a:t>	Google Kindly lets us run third party libraries – </a:t>
            </a:r>
            <a:r>
              <a:rPr lang="en-US" dirty="0" err="1"/>
              <a:t>Jquery</a:t>
            </a:r>
            <a:r>
              <a:rPr lang="en-US" dirty="0"/>
              <a:t> is well supported (I've even used it, badly, in this demo)</a:t>
            </a:r>
          </a:p>
          <a:p>
            <a:pPr marL="0" indent="0">
              <a:buNone/>
            </a:pPr>
            <a:r>
              <a:rPr lang="en-US" dirty="0"/>
              <a:t>	App Script can be used to build standalone web apps, or glue together various Google properties in ways that are tricky to do with third party tools</a:t>
            </a:r>
          </a:p>
          <a:p>
            <a:pPr marL="0" indent="0">
              <a:buNone/>
            </a:pPr>
            <a:r>
              <a:rPr lang="en-US" dirty="0"/>
              <a:t>	If you can learn to build in App Script, this takes your form "Junior Business Analyst" to Front End Developer!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930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5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Step 3) Implementation</a:t>
            </a:r>
          </a:p>
          <a:p>
            <a:pPr marL="0" indent="0" algn="ctr">
              <a:buNone/>
            </a:pPr>
            <a:r>
              <a:rPr lang="en-US" sz="6400" dirty="0"/>
              <a:t>Required – a new pencil, more paper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3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Step 3) Implementation</a:t>
            </a:r>
          </a:p>
          <a:p>
            <a:pPr marL="0" indent="0" algn="ctr">
              <a:buNone/>
            </a:pPr>
            <a:r>
              <a:rPr lang="en-US" sz="6400" dirty="0"/>
              <a:t>Required – a Gmail account, </a:t>
            </a:r>
            <a:r>
              <a:rPr lang="en-US" sz="6400" dirty="0">
                <a:hlinkClick r:id="rId2"/>
              </a:rPr>
              <a:t>https://github.com/selllikesybok/SC-Atlanta-2018</a:t>
            </a:r>
            <a:r>
              <a:rPr lang="en-US" sz="6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46BA-7A17-4EE6-81CE-AC67FD9D192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r>
              <a:rPr lang="en-US" sz="3600" dirty="0"/>
              <a:t>Relationship Management Tool</a:t>
            </a:r>
          </a:p>
          <a:p>
            <a:pPr lvl="1"/>
            <a:r>
              <a:rPr lang="en-US" sz="3200" dirty="0"/>
              <a:t>Customers, Candidates, </a:t>
            </a:r>
            <a:r>
              <a:rPr lang="en-US" sz="3200" dirty="0" err="1"/>
              <a:t>etc</a:t>
            </a:r>
            <a:endParaRPr lang="en-US" sz="3200" dirty="0"/>
          </a:p>
          <a:p>
            <a:endParaRPr lang="en-US" dirty="0"/>
          </a:p>
          <a:p>
            <a:r>
              <a:rPr lang="en-US" sz="3600" dirty="0"/>
              <a:t>Storage, Tracking, Metrics</a:t>
            </a:r>
          </a:p>
          <a:p>
            <a:pPr lvl="1"/>
            <a:r>
              <a:rPr lang="en-US" sz="3200" dirty="0"/>
              <a:t>Store data about them</a:t>
            </a:r>
          </a:p>
          <a:p>
            <a:pPr lvl="1"/>
            <a:r>
              <a:rPr lang="en-US" sz="3200" dirty="0"/>
              <a:t>Track your history of interactions</a:t>
            </a:r>
          </a:p>
          <a:p>
            <a:pPr lvl="1"/>
            <a:r>
              <a:rPr lang="en-US" sz="3200" dirty="0"/>
              <a:t>Measure your successes &amp; "needs improvement"</a:t>
            </a:r>
          </a:p>
        </p:txBody>
      </p:sp>
    </p:spTree>
    <p:extLst>
      <p:ext uri="{BB962C8B-B14F-4D97-AF65-F5344CB8AC3E}">
        <p14:creationId xmlns:p14="http://schemas.microsoft.com/office/powerpoint/2010/main" val="123415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0089-DCE6-4A2E-8B0E-108A6E4AE77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Walkthrough 1</a:t>
            </a:r>
          </a:p>
        </p:txBody>
      </p:sp>
    </p:spTree>
    <p:extLst>
      <p:ext uri="{BB962C8B-B14F-4D97-AF65-F5344CB8AC3E}">
        <p14:creationId xmlns:p14="http://schemas.microsoft.com/office/powerpoint/2010/main" val="376210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7F11-90FA-4DC0-B30F-EE94F283CC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Walkthrough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0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7F11-90FA-4DC0-B30F-EE94F283CC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Walkthrough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7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7F11-90FA-4DC0-B30F-EE94F283CC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Walkthrough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7F11-90FA-4DC0-B30F-EE94F283CC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Walkthrough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60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Step 4) Testing</a:t>
            </a:r>
          </a:p>
          <a:p>
            <a:pPr marL="0" indent="0" algn="ctr">
              <a:buNone/>
            </a:pPr>
            <a:r>
              <a:rPr lang="en-US" sz="6400" dirty="0"/>
              <a:t>Required – patience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8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117E-1B49-4F08-8815-2CEE51F2A04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r>
              <a:rPr lang="en-US" dirty="0"/>
              <a:t>Make a list of all the things your software does.</a:t>
            </a:r>
          </a:p>
          <a:p>
            <a:endParaRPr lang="en-US" dirty="0"/>
          </a:p>
          <a:p>
            <a:r>
              <a:rPr lang="en-US" dirty="0"/>
              <a:t>Every feature has one or more ways to fail.</a:t>
            </a:r>
          </a:p>
          <a:p>
            <a:endParaRPr lang="en-US" dirty="0"/>
          </a:p>
          <a:p>
            <a:r>
              <a:rPr lang="en-US" dirty="0"/>
              <a:t>How can you test that it's working correctly?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069-47D3-4110-8F66-0C7BEC8D45B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r>
              <a:rPr lang="en-US" dirty="0"/>
              <a:t>Now you know S-D-L-C!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dirty="0"/>
              <a:t>Requirement gathering and analysis.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dirty="0"/>
              <a:t>Design.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dirty="0"/>
              <a:t>Implementation or coding.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dirty="0"/>
              <a:t>Testing.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strike="sngStrike" dirty="0"/>
              <a:t>Deployment.</a:t>
            </a:r>
            <a:r>
              <a:rPr lang="en-US" dirty="0"/>
              <a:t> (obviated by the cloud)</a:t>
            </a:r>
            <a:endParaRPr lang="en-US" strike="sngStrike" dirty="0"/>
          </a:p>
          <a:p>
            <a:pPr marL="1295368" lvl="1" indent="-685783">
              <a:buFont typeface="+mj-lt"/>
              <a:buAutoNum type="arabicParenR"/>
            </a:pPr>
            <a:r>
              <a:rPr lang="en-US" strike="sngStrike" dirty="0"/>
              <a:t>Maintenance.</a:t>
            </a:r>
            <a:r>
              <a:rPr lang="en-US" dirty="0"/>
              <a:t> (fingers crossed)</a:t>
            </a:r>
          </a:p>
          <a:p>
            <a:pPr marL="1295368" lvl="1" indent="-685783">
              <a:buFont typeface="+mj-lt"/>
              <a:buAutoNum type="arabicParenR"/>
            </a:pPr>
            <a:r>
              <a:rPr lang="en-US" dirty="0"/>
              <a:t>Upgrades (aka – repeat 1-6)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3417F5-A54A-4175-B6A5-187D58E5310A}"/>
              </a:ext>
            </a:extLst>
          </p:cNvPr>
          <p:cNvSpPr txBox="1">
            <a:spLocks/>
          </p:cNvSpPr>
          <p:nvPr/>
        </p:nvSpPr>
        <p:spPr>
          <a:xfrm>
            <a:off x="0" y="957263"/>
            <a:ext cx="11641138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400" dirty="0"/>
              <a:t>Step 7) Upgrades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400" dirty="0"/>
              <a:t>Required – all of the above plus imagination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0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B69BF3-9B90-4FA9-9023-18B5C75229A2}"/>
              </a:ext>
            </a:extLst>
          </p:cNvPr>
          <p:cNvSpPr txBox="1">
            <a:spLocks/>
          </p:cNvSpPr>
          <p:nvPr/>
        </p:nvSpPr>
        <p:spPr>
          <a:xfrm>
            <a:off x="0" y="957263"/>
            <a:ext cx="11641138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can we add to make this better?</a:t>
            </a:r>
          </a:p>
          <a:p>
            <a:pPr lvl="1"/>
            <a:r>
              <a:rPr lang="en-US" dirty="0"/>
              <a:t>Calendar integration?</a:t>
            </a:r>
          </a:p>
          <a:p>
            <a:pPr lvl="1"/>
            <a:r>
              <a:rPr lang="en-US" dirty="0"/>
              <a:t>Email integration?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6400" dirty="0"/>
          </a:p>
          <a:p>
            <a:pPr marL="0" indent="0" algn="ctr">
              <a:buNone/>
            </a:pPr>
            <a:r>
              <a:rPr lang="en-US" sz="6400" dirty="0"/>
              <a:t>Why would I want </a:t>
            </a:r>
            <a:r>
              <a:rPr lang="en-US" sz="6000" dirty="0"/>
              <a:t>build</a:t>
            </a:r>
            <a:r>
              <a:rPr lang="en-US" sz="6400" dirty="0"/>
              <a:t> my own?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7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ADB-5FB7-4063-A13C-810C8DE2F79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47617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F984-6784-4748-8616-60E175694FC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Remember – get your walkthrough and sample code at </a:t>
            </a:r>
            <a:r>
              <a:rPr lang="en-US" dirty="0">
                <a:hlinkClick r:id="rId2"/>
              </a:rPr>
              <a:t>https://github.com/selllikesybok/SC-Atlanta-2018</a:t>
            </a:r>
            <a:r>
              <a:rPr lang="en-US" dirty="0"/>
              <a:t> </a:t>
            </a:r>
          </a:p>
          <a:p>
            <a:r>
              <a:rPr lang="en-US" dirty="0"/>
              <a:t>QR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85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37BBA8-CAEE-4DA0-BBDF-15EB6D84EBF2}"/>
              </a:ext>
            </a:extLst>
          </p:cNvPr>
          <p:cNvSpPr txBox="1">
            <a:spLocks/>
          </p:cNvSpPr>
          <p:nvPr/>
        </p:nvSpPr>
        <p:spPr>
          <a:xfrm>
            <a:off x="0" y="957263"/>
            <a:ext cx="11641138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67990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EF36-34EA-4DE3-BFF5-CE0D2FDFD82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0591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DA9DF8-8E00-432E-B348-479C7DCD0E1C}"/>
              </a:ext>
            </a:extLst>
          </p:cNvPr>
          <p:cNvSpPr txBox="1"/>
          <p:nvPr/>
        </p:nvSpPr>
        <p:spPr>
          <a:xfrm>
            <a:off x="102550" y="1837346"/>
            <a:ext cx="514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People Love Pictures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5E6A2-9B88-402D-8BB1-72D461680FE0}"/>
              </a:ext>
            </a:extLst>
          </p:cNvPr>
          <p:cNvSpPr txBox="1"/>
          <p:nvPr/>
        </p:nvSpPr>
        <p:spPr>
          <a:xfrm>
            <a:off x="102550" y="2521059"/>
            <a:ext cx="5141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out the Notes below to add your own awesome pictures! Step up your Power Point Game! :D</a:t>
            </a:r>
          </a:p>
        </p:txBody>
      </p:sp>
    </p:spTree>
    <p:extLst>
      <p:ext uri="{BB962C8B-B14F-4D97-AF65-F5344CB8AC3E}">
        <p14:creationId xmlns:p14="http://schemas.microsoft.com/office/powerpoint/2010/main" val="25238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6644-407F-4A3E-A58D-3020E5F977B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sz="3600" dirty="0"/>
              <a:t>Vs a commercial CRM</a:t>
            </a:r>
          </a:p>
          <a:p>
            <a:pPr lvl="1"/>
            <a:r>
              <a:rPr lang="en-US" sz="3200" dirty="0"/>
              <a:t>Save money</a:t>
            </a:r>
          </a:p>
          <a:p>
            <a:pPr lvl="1"/>
            <a:r>
              <a:rPr lang="en-US" sz="3200" dirty="0"/>
              <a:t>Increased control / customization</a:t>
            </a:r>
          </a:p>
          <a:p>
            <a:pPr lvl="1"/>
            <a:r>
              <a:rPr lang="en-US" sz="3200" dirty="0"/>
              <a:t>Opportunity to learn!</a:t>
            </a:r>
          </a:p>
          <a:p>
            <a:endParaRPr lang="en-US" dirty="0"/>
          </a:p>
          <a:p>
            <a:r>
              <a:rPr lang="en-US" sz="3600" dirty="0"/>
              <a:t>Vs no CRM</a:t>
            </a:r>
          </a:p>
          <a:p>
            <a:pPr lvl="1"/>
            <a:r>
              <a:rPr lang="en-US" sz="3200" dirty="0"/>
              <a:t>Source of Truth</a:t>
            </a:r>
          </a:p>
          <a:p>
            <a:pPr lvl="1"/>
            <a:r>
              <a:rPr lang="en-US" sz="3200" dirty="0"/>
              <a:t>Improved efficiency and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8E6C-730A-40D8-8129-B6C030C4D52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>
            <a:normAutofit/>
          </a:bodyPr>
          <a:lstStyle/>
          <a:p>
            <a:r>
              <a:rPr lang="en-US" sz="3600" dirty="0"/>
              <a:t>Fringe benefits include</a:t>
            </a:r>
          </a:p>
          <a:p>
            <a:pPr lvl="1"/>
            <a:r>
              <a:rPr lang="en-US" sz="3200" dirty="0"/>
              <a:t>Useful project to focus on while learning to code.</a:t>
            </a:r>
          </a:p>
          <a:p>
            <a:pPr lvl="1"/>
            <a:r>
              <a:rPr lang="en-US" sz="3200" dirty="0"/>
              <a:t>Improved understanding of software development process</a:t>
            </a:r>
          </a:p>
          <a:p>
            <a:pPr lvl="1"/>
            <a:r>
              <a:rPr lang="en-US" sz="3200" dirty="0"/>
              <a:t>Makes you a much more informed shopper, if you do decide to buy in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400" dirty="0"/>
              <a:t>How do I do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3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82D1-9EAC-4696-84B0-3091EF3F20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6000" dirty="0"/>
              <a:t>Step 1) Requirements Gathering</a:t>
            </a:r>
          </a:p>
          <a:p>
            <a:pPr marL="0" indent="0" algn="ctr">
              <a:buNone/>
            </a:pPr>
            <a:r>
              <a:rPr lang="en-US" sz="6000" dirty="0"/>
              <a:t>Required – pencil, paper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9A87-9093-4CA8-B23E-11C3D208AEB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57263"/>
            <a:ext cx="11641138" cy="5743575"/>
          </a:xfrm>
        </p:spPr>
        <p:txBody>
          <a:bodyPr/>
          <a:lstStyle/>
          <a:p>
            <a:r>
              <a:rPr lang="en-US" dirty="0"/>
              <a:t>What do you need? (animate)</a:t>
            </a:r>
          </a:p>
          <a:p>
            <a:pPr lvl="1"/>
            <a:r>
              <a:rPr lang="en-US" dirty="0"/>
              <a:t>Storage -&gt; information about people, companies</a:t>
            </a:r>
          </a:p>
          <a:p>
            <a:pPr lvl="1"/>
            <a:r>
              <a:rPr lang="en-US" dirty="0"/>
              <a:t>Tracking -&gt; emails, phone calls, when and what, maybe calendaring/scheduling?</a:t>
            </a:r>
          </a:p>
          <a:p>
            <a:pPr lvl="1"/>
            <a:r>
              <a:rPr lang="en-US" dirty="0"/>
              <a:t>Reporting -&gt; list of upcoming touch points, prospects by status, activity summaries,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598</Words>
  <Application>Microsoft Office PowerPoint</Application>
  <PresentationFormat>Widescreen</PresentationFormat>
  <Paragraphs>130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Lato</vt:lpstr>
      <vt:lpstr>Lato Black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Thai</dc:creator>
  <cp:lastModifiedBy>Dave Galley</cp:lastModifiedBy>
  <cp:revision>14</cp:revision>
  <dcterms:created xsi:type="dcterms:W3CDTF">2018-07-17T18:25:06Z</dcterms:created>
  <dcterms:modified xsi:type="dcterms:W3CDTF">2018-09-10T16:04:10Z</dcterms:modified>
</cp:coreProperties>
</file>