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Code Light" panose="020F0302020204030204" pitchFamily="34" charset="0"/>
      <p:regular r:id="rId18"/>
    </p:embeddedFont>
    <p:embeddedFont>
      <p:font typeface="Fira Code Light Bold" panose="020B0809050000020004" pitchFamily="49" charset="0"/>
      <p:regular r:id="rId19"/>
    </p:embeddedFont>
    <p:embeddedFont>
      <p:font typeface="HK Grotesk Light Bold" pitchFamily="2" charset="77"/>
      <p:regular r:id="rId20"/>
    </p:embeddedFont>
    <p:embeddedFont>
      <p:font typeface="HK Grotesk Medium" pitchFamily="2" charset="77"/>
      <p:regular r:id="rId21"/>
    </p:embeddedFont>
    <p:embeddedFont>
      <p:font typeface="HK Grotesk Medium Bold" pitchFamily="2" charset="77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Bold" panose="020B0806030504020204" pitchFamily="34" charset="0"/>
      <p:regular r:id="rId28"/>
      <p:bold r:id="rId29"/>
    </p:embeddedFont>
    <p:embeddedFont>
      <p:font typeface="Open Sans Bold Italics" panose="020B0806030504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6" autoAdjust="0"/>
  </p:normalViewPr>
  <p:slideViewPr>
    <p:cSldViewPr>
      <p:cViewPr varScale="1">
        <p:scale>
          <a:sx n="69" d="100"/>
          <a:sy n="69" d="100"/>
        </p:scale>
        <p:origin x="25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will not be a live coding / follow along session </a:t>
            </a:r>
          </a:p>
          <a:p>
            <a:endParaRPr lang="en-US"/>
          </a:p>
          <a:p>
            <a:r>
              <a:rPr lang="en-US"/>
              <a:t>You will have the datasets avaiable, along with the slides and the solutions to the exercises to practice later</a:t>
            </a:r>
          </a:p>
          <a:p>
            <a:endParaRPr lang="en-US"/>
          </a:p>
          <a:p>
            <a:r>
              <a:rPr lang="en-US"/>
              <a:t>I will be doing this in DBeaver, which is a free mutli-platform database tool that I have used at multiple organizations (including Carter's)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Let's take a peek at the orders table first: </a:t>
            </a:r>
          </a:p>
          <a:p>
            <a:endParaRPr lang="en-US"/>
          </a:p>
          <a:p>
            <a:r>
              <a:rPr lang="en-US"/>
              <a:t>select * from orders limit 5</a:t>
            </a:r>
          </a:p>
          <a:p>
            <a:endParaRPr lang="en-US"/>
          </a:p>
          <a:p>
            <a:r>
              <a:rPr lang="en-US"/>
              <a:t>This will give us a sense of the data in the table and each columns data type</a:t>
            </a:r>
          </a:p>
          <a:p>
            <a:endParaRPr lang="en-US"/>
          </a:p>
          <a:p>
            <a:r>
              <a:rPr lang="en-US"/>
              <a:t>2. Let's look at our first exercise "What was our historical annual profit?"</a:t>
            </a:r>
          </a:p>
          <a:p>
            <a:endParaRPr lang="en-US"/>
          </a:p>
          <a:p>
            <a:r>
              <a:rPr lang="en-US"/>
              <a:t>Let's just start by querying the information we need to derive the answer - i.e. order_date and profit</a:t>
            </a:r>
          </a:p>
          <a:p>
            <a:endParaRPr lang="en-US"/>
          </a:p>
          <a:p>
            <a:r>
              <a:rPr lang="en-US"/>
              <a:t>select order_date, profit from orders</a:t>
            </a:r>
          </a:p>
          <a:p>
            <a:endParaRPr lang="en-US"/>
          </a:p>
          <a:p>
            <a:r>
              <a:rPr lang="en-US"/>
              <a:t>This will give us the same level of granularity as select * but we're excluding columns...we don't want this. We need to aggregate to a level higher..from order level to date. </a:t>
            </a:r>
          </a:p>
          <a:p>
            <a:endParaRPr lang="en-US"/>
          </a:p>
          <a:p>
            <a:r>
              <a:rPr lang="en-US"/>
              <a:t>select order_date, sum(profit) from orders group by order_date</a:t>
            </a:r>
          </a:p>
          <a:p>
            <a:endParaRPr lang="en-US"/>
          </a:p>
          <a:p>
            <a:r>
              <a:rPr lang="en-US"/>
              <a:t>This is close, but we need to group at the year level not date. </a:t>
            </a:r>
          </a:p>
          <a:p>
            <a:endParaRPr lang="en-US"/>
          </a:p>
          <a:p>
            <a:r>
              <a:rPr lang="en-US"/>
              <a:t>select DATE_PART('year', order_date), sum(profit) from orders group by DATE_PART('year', order_date) </a:t>
            </a:r>
          </a:p>
          <a:p>
            <a:endParaRPr lang="en-US"/>
          </a:p>
          <a:p>
            <a:r>
              <a:rPr lang="en-US"/>
              <a:t>or </a:t>
            </a:r>
          </a:p>
          <a:p>
            <a:endParaRPr lang="en-US"/>
          </a:p>
          <a:p>
            <a:r>
              <a:rPr lang="en-US"/>
              <a:t>select extract(year from order_date) yr, sum(profit) from orders group by order_date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Left and right are most often determined by granularity - choose the join type to the most granular table that you need. </a:t>
            </a:r>
          </a:p>
          <a:p>
            <a:endParaRPr lang="en-US"/>
          </a:p>
          <a:p>
            <a:r>
              <a:rPr lang="en-US"/>
              <a:t>In this example I am only showing region, but I need profit from my orders table which is more granular. So I left join to orders table and group by region. </a:t>
            </a:r>
          </a:p>
          <a:p>
            <a:endParaRPr lang="en-US"/>
          </a:p>
          <a:p>
            <a:r>
              <a:rPr lang="en-US"/>
              <a:t>Same with category. </a:t>
            </a:r>
          </a:p>
          <a:p>
            <a:endParaRPr lang="en-US"/>
          </a:p>
          <a:p>
            <a:r>
              <a:rPr lang="en-US"/>
              <a:t>This could become a right join if orders was my right table.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Send links to Fatima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767636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970238" y="7181362"/>
            <a:ext cx="5915253" cy="814123"/>
            <a:chOff x="0" y="0"/>
            <a:chExt cx="4798333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8333" cy="660400"/>
            </a:xfrm>
            <a:custGeom>
              <a:avLst/>
              <a:gdLst/>
              <a:ahLst/>
              <a:cxnLst/>
              <a:rect l="l" t="t" r="r" b="b"/>
              <a:pathLst>
                <a:path w="4798333" h="660400">
                  <a:moveTo>
                    <a:pt x="46738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3873" y="0"/>
                  </a:lnTo>
                  <a:cubicBezTo>
                    <a:pt x="4742453" y="0"/>
                    <a:pt x="4798333" y="55880"/>
                    <a:pt x="4798333" y="124460"/>
                  </a:cubicBezTo>
                  <a:lnTo>
                    <a:pt x="4798333" y="535940"/>
                  </a:lnTo>
                  <a:cubicBezTo>
                    <a:pt x="4798333" y="604520"/>
                    <a:pt x="4742453" y="660400"/>
                    <a:pt x="4673873" y="660400"/>
                  </a:cubicBezTo>
                  <a:close/>
                </a:path>
              </a:pathLst>
            </a:custGeom>
            <a:solidFill>
              <a:srgbClr val="F8ECA3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177" y="1762616"/>
            <a:ext cx="6303786" cy="62328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970238" y="2382399"/>
            <a:ext cx="8991242" cy="387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7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Crash Course: Data Wrangling with 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84113" y="7335326"/>
            <a:ext cx="5287504" cy="49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5"/>
              </a:lnSpc>
            </a:pPr>
            <a:r>
              <a:rPr lang="en-US" sz="2853">
                <a:solidFill>
                  <a:srgbClr val="000000"/>
                </a:solidFill>
                <a:latin typeface="HK Grotesk Light Bold"/>
              </a:rPr>
              <a:t>SELMA DOGIC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23544" y="971550"/>
            <a:ext cx="43575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 Medium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54714"/>
            <a:ext cx="12169463" cy="178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542917"/>
            <a:ext cx="13270691" cy="561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GitHub Repository with Data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github.com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selmadogic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/Crash-Course-SQL-Data-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Wrangling.git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 err="1">
                <a:solidFill>
                  <a:srgbClr val="000000"/>
                </a:solidFill>
                <a:latin typeface="Open Sans"/>
              </a:rPr>
              <a:t>DataCamp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SQL Basics Cheat Sheet - https://s3.amazonaws.com/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assets.datacamp.com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/email/other/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SQL+for+Data+Science.pdf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SQL Tutorial Cheat Sheet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www.sqltutorial.org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-cheat-sheet/ </a:t>
            </a:r>
          </a:p>
          <a:p>
            <a:pPr algn="ctr"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6376" y="1658485"/>
            <a:ext cx="10710055" cy="3274669"/>
            <a:chOff x="0" y="0"/>
            <a:chExt cx="14280073" cy="4366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>
                  <a:solidFill>
                    <a:srgbClr val="000000"/>
                  </a:solidFill>
                  <a:latin typeface="Open Sans Bold"/>
                </a:rPr>
                <a:t>Thank you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20" y="3280728"/>
              <a:ext cx="8370233" cy="1085497"/>
              <a:chOff x="0" y="0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407880" y="3487625"/>
              <a:ext cx="7464313" cy="62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5"/>
                </a:lnSpc>
              </a:pPr>
              <a:r>
                <a:rPr lang="en-US" sz="2853">
                  <a:solidFill>
                    <a:srgbClr val="000000"/>
                  </a:solidFill>
                  <a:latin typeface="Open Sans Bold"/>
                </a:rPr>
                <a:t>LET'S CONNECT!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7309" y="1547337"/>
            <a:ext cx="5783222" cy="77109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5299514"/>
            <a:ext cx="504190" cy="504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829629" y="5307141"/>
            <a:ext cx="4158035" cy="4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linkedin.com/in/selmadogic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592" y="1952591"/>
            <a:ext cx="7860504" cy="5388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What is Data Wrangling?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35104" y="2437979"/>
            <a:ext cx="7728479" cy="447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Process of transforming data and preparing it for analysis. </a:t>
            </a:r>
          </a:p>
          <a:p>
            <a:pPr algn="just">
              <a:lnSpc>
                <a:spcPts val="4059"/>
              </a:lnSpc>
            </a:pPr>
            <a:endParaRPr lang="en-US" sz="2999">
              <a:solidFill>
                <a:srgbClr val="000000"/>
              </a:solidFill>
              <a:latin typeface="Open Sans Bold"/>
            </a:endParaRP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Includes: 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joining multiple data sets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cleaning outliers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enriching data </a:t>
            </a:r>
          </a:p>
          <a:p>
            <a:pPr>
              <a:lnSpc>
                <a:spcPts val="3499"/>
              </a:lnSpc>
            </a:pPr>
            <a:endParaRPr lang="en-US" sz="289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35063" y="4298674"/>
            <a:ext cx="1198617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632914" y="3564087"/>
            <a:ext cx="11655086" cy="6732438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9922" y="2781121"/>
            <a:ext cx="4792393" cy="44689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11750" y="2137895"/>
            <a:ext cx="9647550" cy="13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4"/>
              </a:lnSpc>
            </a:pPr>
            <a:r>
              <a:rPr lang="en-US" sz="8189">
                <a:solidFill>
                  <a:srgbClr val="000000"/>
                </a:solidFill>
                <a:latin typeface="Open Sans Bold"/>
              </a:rPr>
              <a:t>Goals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611750" y="3899438"/>
            <a:ext cx="9697413" cy="451485"/>
            <a:chOff x="0" y="0"/>
            <a:chExt cx="12929884" cy="601980"/>
          </a:xfrm>
        </p:grpSpPr>
        <p:sp>
          <p:nvSpPr>
            <p:cNvPr id="7" name="TextBox 7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Query a dataset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11750" y="4789831"/>
            <a:ext cx="9697413" cy="451485"/>
            <a:chOff x="0" y="0"/>
            <a:chExt cx="12929884" cy="601980"/>
          </a:xfrm>
        </p:grpSpPr>
        <p:sp>
          <p:nvSpPr>
            <p:cNvPr id="10" name="TextBox 10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Join data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11750" y="5629232"/>
            <a:ext cx="9697413" cy="451485"/>
            <a:chOff x="0" y="0"/>
            <a:chExt cx="12929884" cy="601980"/>
          </a:xfrm>
        </p:grpSpPr>
        <p:sp>
          <p:nvSpPr>
            <p:cNvPr id="13" name="TextBox 13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Union data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611750" y="6471242"/>
            <a:ext cx="9697413" cy="451485"/>
            <a:chOff x="0" y="0"/>
            <a:chExt cx="12929884" cy="601980"/>
          </a:xfrm>
        </p:grpSpPr>
        <p:sp>
          <p:nvSpPr>
            <p:cNvPr id="16" name="TextBox 16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Filter data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11750" y="7313252"/>
            <a:ext cx="9697413" cy="451485"/>
            <a:chOff x="0" y="0"/>
            <a:chExt cx="12929884" cy="601980"/>
          </a:xfrm>
        </p:grpSpPr>
        <p:sp>
          <p:nvSpPr>
            <p:cNvPr id="19" name="TextBox 19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Create new columns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95691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Why SQL?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3166973"/>
            <a:ext cx="13270691" cy="549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Open Sans Bold"/>
              </a:rPr>
              <a:t>Standard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Used to interact with relational databases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Most organizations use relational databses to capture their data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SQL syntax is standardized across databases - so you can learn it once to query multiple databases</a:t>
            </a:r>
          </a:p>
          <a:p>
            <a:pPr>
              <a:lnSpc>
                <a:spcPts val="4059"/>
              </a:lnSpc>
            </a:pPr>
            <a:endParaRPr lang="en-US" sz="2899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Open Sans Bold"/>
              </a:rPr>
              <a:t>Scalable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can be used to process large datasets without having to extract data first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</a:rPr>
              <a:t>don't have to make frequent updates</a:t>
            </a:r>
          </a:p>
          <a:p>
            <a:pPr>
              <a:lnSpc>
                <a:spcPts val="3499"/>
              </a:lnSpc>
            </a:pPr>
            <a:endParaRPr lang="en-US" sz="289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7320" y="4323582"/>
            <a:ext cx="3388048" cy="4369954"/>
            <a:chOff x="0" y="0"/>
            <a:chExt cx="2623191" cy="3383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532424" y="4323582"/>
            <a:ext cx="3388048" cy="4369954"/>
            <a:chOff x="0" y="0"/>
            <a:chExt cx="2623191" cy="3383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367528" y="4323582"/>
            <a:ext cx="3388048" cy="4369954"/>
            <a:chOff x="0" y="0"/>
            <a:chExt cx="2623191" cy="33834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202632" y="4323582"/>
            <a:ext cx="3388048" cy="4369954"/>
            <a:chOff x="0" y="0"/>
            <a:chExt cx="2623191" cy="3383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97320" y="3730874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orders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95946" y="3730874"/>
            <a:ext cx="3261004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Bold"/>
              </a:rPr>
              <a:t>archived orders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09352" y="3669279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products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04352" y="3669279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customers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6225" y="1593464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Data Sets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9144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ship_mode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sales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quantity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discount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profit (float)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77328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ship_mode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sales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quantity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discount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profit (float)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352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customer_name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segment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country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city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state_province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postal_code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region (string)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06272" y="4766383"/>
            <a:ext cx="2904400" cy="194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category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subcategory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product_name (string)</a:t>
            </a:r>
          </a:p>
          <a:p>
            <a:pPr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6371"/>
            <a:ext cx="13673506" cy="1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>
                <a:solidFill>
                  <a:srgbClr val="000000"/>
                </a:solidFill>
                <a:latin typeface="Open Sans Bold Italics"/>
              </a:rPr>
              <a:t>select, from, where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4016001"/>
            <a:ext cx="1901956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7621" y="4398143"/>
            <a:ext cx="6617165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Key Ideas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Result set / data frame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Grouping</a:t>
            </a:r>
          </a:p>
          <a:p>
            <a:pPr marL="1122665" lvl="2" indent="-37422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if you are aggregating your data at a level higher than the level of the table, you MUST aggregate your metrics and group your dimensions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Aliasing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8384" y="9515205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78083"/>
            <a:ext cx="5676900" cy="39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Fira Code Light"/>
              </a:rPr>
              <a:t>select * from </a:t>
            </a:r>
            <a:r>
              <a:rPr lang="en-US" sz="2199" dirty="0" err="1">
                <a:solidFill>
                  <a:srgbClr val="000000"/>
                </a:solidFill>
                <a:latin typeface="Fira Code Light"/>
              </a:rPr>
              <a:t>table_name</a:t>
            </a:r>
            <a:r>
              <a:rPr lang="en-US" sz="2199" dirty="0">
                <a:solidFill>
                  <a:srgbClr val="000000"/>
                </a:solidFill>
                <a:latin typeface="Fira Code Light"/>
              </a:rPr>
              <a:t> limit 5</a:t>
            </a:r>
          </a:p>
        </p:txBody>
      </p:sp>
      <p:sp>
        <p:nvSpPr>
          <p:cNvPr id="7" name="AutoShape 7"/>
          <p:cNvSpPr/>
          <p:nvPr/>
        </p:nvSpPr>
        <p:spPr>
          <a:xfrm>
            <a:off x="10025984" y="4455293"/>
            <a:ext cx="7637960" cy="359156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8" name="TextBox 8"/>
          <p:cNvSpPr txBox="1"/>
          <p:nvPr/>
        </p:nvSpPr>
        <p:spPr>
          <a:xfrm>
            <a:off x="10536381" y="4621243"/>
            <a:ext cx="6617165" cy="3181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was our historical annual profit?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How much product was shipped by each ship mode?</a:t>
            </a:r>
          </a:p>
          <a:p>
            <a:pPr marL="1122665" lvl="2" indent="-37422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name the metric you use as `shipped_quantity`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509626" y="843438"/>
            <a:ext cx="8277943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Types of joins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180336" y="1714500"/>
            <a:ext cx="1914673" cy="1112342"/>
            <a:chOff x="0" y="0"/>
            <a:chExt cx="2552898" cy="148312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83123" cy="1483123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69775" y="0"/>
              <a:ext cx="1483123" cy="1483123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>
            <a:off x="8130238" y="3278132"/>
            <a:ext cx="1913723" cy="1111790"/>
            <a:chOff x="0" y="0"/>
            <a:chExt cx="2551630" cy="148238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82386" cy="148238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69244" y="0"/>
              <a:ext cx="1482386" cy="148238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0509626" y="3511073"/>
            <a:ext cx="7627147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>
                <a:solidFill>
                  <a:srgbClr val="000000"/>
                </a:solidFill>
                <a:latin typeface="Open Sans Bold"/>
              </a:rPr>
              <a:t>INNER JOIN - 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returns records that have matching values in </a:t>
            </a:r>
            <a:r>
              <a:rPr lang="en-US" sz="2440">
                <a:solidFill>
                  <a:srgbClr val="000000"/>
                </a:solidFill>
                <a:latin typeface="Open Sans Bold"/>
              </a:rPr>
              <a:t>both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 tables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09626" y="1881301"/>
            <a:ext cx="7778374" cy="78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443" dirty="0">
                <a:solidFill>
                  <a:srgbClr val="000000"/>
                </a:solidFill>
                <a:latin typeface="Open Sans Bold"/>
              </a:rPr>
              <a:t>LEFT JOIN</a:t>
            </a:r>
            <a:r>
              <a:rPr lang="en-US" sz="2443" dirty="0">
                <a:solidFill>
                  <a:srgbClr val="000000"/>
                </a:solidFill>
                <a:latin typeface="Open Sans"/>
              </a:rPr>
              <a:t> - returns all records from the table 1 (left table) and matching records from table 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646509" y="5189573"/>
            <a:ext cx="7490264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>
                <a:solidFill>
                  <a:srgbClr val="000000"/>
                </a:solidFill>
                <a:latin typeface="Open Sans Bold"/>
              </a:rPr>
              <a:t>OUTER JOIN - 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returns all records from both tables - i.e. those with and without a match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1718" y="1028700"/>
            <a:ext cx="6439744" cy="7151677"/>
            <a:chOff x="0" y="0"/>
            <a:chExt cx="8586325" cy="9535569"/>
          </a:xfrm>
        </p:grpSpPr>
        <p:sp>
          <p:nvSpPr>
            <p:cNvPr id="29" name="TextBox 29"/>
            <p:cNvSpPr txBox="1"/>
            <p:nvPr/>
          </p:nvSpPr>
          <p:spPr>
            <a:xfrm>
              <a:off x="238907" y="66675"/>
              <a:ext cx="7654424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Joins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437539"/>
              <a:ext cx="8586325" cy="7098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used to combine data from multiple tables by adding columns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combine on a common key 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beware of duplicating records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are you using the primary key to join tables?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are your tables aggregated to the same level?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708384" y="9515206"/>
            <a:ext cx="452817" cy="382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Medium"/>
              </a:rPr>
              <a:t>02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0094059" y="7223851"/>
            <a:ext cx="7534834" cy="267362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3" name="TextBox 33"/>
          <p:cNvSpPr txBox="1"/>
          <p:nvPr/>
        </p:nvSpPr>
        <p:spPr>
          <a:xfrm>
            <a:off x="10509626" y="7295245"/>
            <a:ext cx="6617165" cy="226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was the most profitable region overall?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is the best-selling category?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DD5E6D-95D0-CEF5-95C1-DB04194769CB}"/>
              </a:ext>
            </a:extLst>
          </p:cNvPr>
          <p:cNvGrpSpPr/>
          <p:nvPr/>
        </p:nvGrpSpPr>
        <p:grpSpPr>
          <a:xfrm>
            <a:off x="8230075" y="3911085"/>
            <a:ext cx="1915639" cy="2234455"/>
            <a:chOff x="8182776" y="5838837"/>
            <a:chExt cx="1915639" cy="2234455"/>
          </a:xfrm>
        </p:grpSpPr>
        <p:grpSp>
          <p:nvGrpSpPr>
            <p:cNvPr id="18" name="Group 18"/>
            <p:cNvGrpSpPr/>
            <p:nvPr/>
          </p:nvGrpSpPr>
          <p:grpSpPr>
            <a:xfrm>
              <a:off x="8189584" y="5838837"/>
              <a:ext cx="1908831" cy="2234455"/>
              <a:chOff x="3307" y="52117"/>
              <a:chExt cx="2545108" cy="2979274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3307" y="52117"/>
                <a:ext cx="1475825" cy="2979274"/>
                <a:chOff x="1813" y="28575"/>
                <a:chExt cx="809173" cy="1633492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1813" y="849267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solidFill>
                    <a:srgbClr val="000000"/>
                  </a:solidFill>
                </a:ln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1072590" y="52117"/>
                <a:ext cx="1475825" cy="2979274"/>
                <a:chOff x="1813" y="28575"/>
                <a:chExt cx="809173" cy="1633492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1813" y="849267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solidFill>
                    <a:srgbClr val="000000"/>
                  </a:solidFill>
                </a:ln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</p:grp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3C917BD0-F8D4-0A56-2F23-3DF4403F34F1}"/>
                </a:ext>
              </a:extLst>
            </p:cNvPr>
            <p:cNvSpPr/>
            <p:nvPr/>
          </p:nvSpPr>
          <p:spPr>
            <a:xfrm>
              <a:off x="8182776" y="6961462"/>
              <a:ext cx="1106869" cy="111183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5886588"/>
            <a:ext cx="9153525" cy="4400412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rot="-5400000">
            <a:off x="3550148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47675" y="1781519"/>
            <a:ext cx="5373890" cy="209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 dirty="0">
                <a:solidFill>
                  <a:srgbClr val="000000"/>
                </a:solidFill>
                <a:latin typeface="Open Sans Bold"/>
              </a:rPr>
              <a:t>UNION - </a:t>
            </a:r>
            <a:r>
              <a:rPr lang="en-US" sz="2600" dirty="0">
                <a:solidFill>
                  <a:srgbClr val="000000"/>
                </a:solidFill>
                <a:latin typeface="Open Sans"/>
              </a:rPr>
              <a:t>only keeps unique records</a:t>
            </a:r>
          </a:p>
          <a:p>
            <a:pPr>
              <a:lnSpc>
                <a:spcPts val="3354"/>
              </a:lnSpc>
            </a:pPr>
            <a:endParaRPr lang="en-US" sz="26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354"/>
              </a:lnSpc>
            </a:pPr>
            <a:r>
              <a:rPr lang="en-US" sz="2600" dirty="0">
                <a:solidFill>
                  <a:srgbClr val="000000"/>
                </a:solidFill>
                <a:latin typeface="Open Sans Bold"/>
              </a:rPr>
              <a:t>UNION ALL -</a:t>
            </a:r>
            <a:r>
              <a:rPr lang="en-US" sz="2600" dirty="0">
                <a:solidFill>
                  <a:srgbClr val="000000"/>
                </a:solidFill>
                <a:latin typeface="Open Sans"/>
              </a:rPr>
              <a:t> will allow duplicate records in the result set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6484319" cy="5694352"/>
            <a:chOff x="0" y="0"/>
            <a:chExt cx="8645759" cy="7592469"/>
          </a:xfrm>
        </p:grpSpPr>
        <p:sp>
          <p:nvSpPr>
            <p:cNvPr id="6" name="TextBox 6"/>
            <p:cNvSpPr txBox="1"/>
            <p:nvPr/>
          </p:nvSpPr>
          <p:spPr>
            <a:xfrm>
              <a:off x="240560" y="66675"/>
              <a:ext cx="7707407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Unions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8645759" cy="5154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used to combine data from multiple result sets by stacking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result sets should have the same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must have same number of columns, in the same order, with similar data types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384" y="9515206"/>
            <a:ext cx="338089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03</a:t>
            </a:r>
          </a:p>
        </p:txBody>
      </p:sp>
      <p:grpSp>
        <p:nvGrpSpPr>
          <p:cNvPr id="9" name="Group 9"/>
          <p:cNvGrpSpPr/>
          <p:nvPr/>
        </p:nvGrpSpPr>
        <p:grpSpPr>
          <a:xfrm rot="5400000">
            <a:off x="6974290" y="4259706"/>
            <a:ext cx="4339420" cy="2521014"/>
            <a:chOff x="0" y="0"/>
            <a:chExt cx="5785893" cy="336135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361352" cy="3361352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424541" y="0"/>
              <a:ext cx="3361352" cy="336135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1647675" y="1009650"/>
            <a:ext cx="8277943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Types of unions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37907" y="6532317"/>
            <a:ext cx="6617165" cy="1829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What was historical annual profit?</a:t>
            </a:r>
          </a:p>
          <a:p>
            <a:pPr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Fira Code Light"/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87C1BE42-6186-013C-E548-EBC1D4368CC6}"/>
              </a:ext>
            </a:extLst>
          </p:cNvPr>
          <p:cNvSpPr/>
          <p:nvPr/>
        </p:nvSpPr>
        <p:spPr>
          <a:xfrm rot="5400000">
            <a:off x="7878068" y="3350501"/>
            <a:ext cx="2509764" cy="2521014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noFill/>
          <a:ln w="38100">
            <a:solidFill>
              <a:srgbClr val="000000"/>
            </a:solidFill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3738" y="1066800"/>
            <a:ext cx="6427254" cy="80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Create New Fields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894663" y="5708047"/>
            <a:ext cx="5845405" cy="446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where statement allows you to specify conditions that must be met by the result set. Can use many operators </a:t>
            </a:r>
          </a:p>
          <a:p>
            <a:pPr marL="518160" lvl="1" indent="-259080">
              <a:lnSpc>
                <a:spcPts val="309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and </a:t>
            </a:r>
          </a:p>
          <a:p>
            <a:pPr marL="518160" lvl="1" indent="-259080">
              <a:lnSpc>
                <a:spcPts val="309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or</a:t>
            </a:r>
          </a:p>
          <a:p>
            <a:pPr marL="518160" lvl="1" indent="-259080">
              <a:lnSpc>
                <a:spcPts val="309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= </a:t>
            </a:r>
          </a:p>
          <a:p>
            <a:pPr marL="518160" lvl="1" indent="-259080">
              <a:lnSpc>
                <a:spcPts val="309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!=</a:t>
            </a:r>
          </a:p>
          <a:p>
            <a:pPr>
              <a:lnSpc>
                <a:spcPts val="3870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870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8385" y="9639300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04</a:t>
            </a:r>
          </a:p>
        </p:txBody>
      </p:sp>
      <p:sp>
        <p:nvSpPr>
          <p:cNvPr id="6" name="AutoShape 6"/>
          <p:cNvSpPr/>
          <p:nvPr/>
        </p:nvSpPr>
        <p:spPr>
          <a:xfrm>
            <a:off x="708385" y="4536577"/>
            <a:ext cx="1714232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68003" y="4917726"/>
            <a:ext cx="5210984" cy="80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Filter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8385" y="2345819"/>
            <a:ext cx="5845405" cy="241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add criteria to select clause to create a new field</a:t>
            </a:r>
          </a:p>
          <a:p>
            <a:pPr>
              <a:lnSpc>
                <a:spcPts val="3870"/>
              </a:lnSpc>
            </a:pPr>
            <a:endParaRPr lang="en-US" sz="30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870"/>
              </a:lnSpc>
            </a:pPr>
            <a:endParaRPr lang="en-US" sz="30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870"/>
              </a:lnSpc>
            </a:pPr>
            <a:endParaRPr lang="en-US" sz="30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703550" y="5303361"/>
            <a:ext cx="8306592" cy="309286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10" name="TextBox 10"/>
          <p:cNvSpPr txBox="1"/>
          <p:nvPr/>
        </p:nvSpPr>
        <p:spPr>
          <a:xfrm>
            <a:off x="7951672" y="5541465"/>
            <a:ext cx="6617165" cy="272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Identify the names of existing customers in the east region.</a:t>
            </a: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"/>
            </a:endParaRP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other filters can you add to previous queries? 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703550" y="611829"/>
            <a:ext cx="8306592" cy="332022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12" name="TextBox 12"/>
          <p:cNvSpPr txBox="1"/>
          <p:nvPr/>
        </p:nvSpPr>
        <p:spPr>
          <a:xfrm>
            <a:off x="7976212" y="868932"/>
            <a:ext cx="7761268" cy="321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Create a new feature, named customer status. If the customer  had more than one order, they should be labeled 'existing' otherwise they should be labeled 'new'.   </a:t>
            </a:r>
          </a:p>
          <a:p>
            <a:pPr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Fira Cod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1049</Words>
  <Application>Microsoft Macintosh PowerPoint</Application>
  <PresentationFormat>Custom</PresentationFormat>
  <Paragraphs>179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Fira Code Light Bold</vt:lpstr>
      <vt:lpstr>HK Grotesk Medium</vt:lpstr>
      <vt:lpstr>Calibri</vt:lpstr>
      <vt:lpstr>Fira Code Light</vt:lpstr>
      <vt:lpstr>Arial</vt:lpstr>
      <vt:lpstr>HK Grotesk Light Bold</vt:lpstr>
      <vt:lpstr>Open Sans</vt:lpstr>
      <vt:lpstr>HK Grotesk Medium Bold</vt:lpstr>
      <vt:lpstr>Open Sans Bold Italics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with SQL</dc:title>
  <cp:lastModifiedBy>Dogic, Selma</cp:lastModifiedBy>
  <cp:revision>3</cp:revision>
  <dcterms:created xsi:type="dcterms:W3CDTF">2006-08-16T00:00:00Z</dcterms:created>
  <dcterms:modified xsi:type="dcterms:W3CDTF">2022-12-07T06:52:41Z</dcterms:modified>
  <dc:identifier>DAFT0JQ5t1M</dc:identifier>
</cp:coreProperties>
</file>