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Code Light" panose="020F0302020204030204" pitchFamily="34" charset="0"/>
      <p:regular r:id="rId18"/>
    </p:embeddedFont>
    <p:embeddedFont>
      <p:font typeface="Fira Code Light Bold" panose="020B0809050000020004" pitchFamily="49" charset="0"/>
      <p:regular r:id="rId19"/>
    </p:embeddedFont>
    <p:embeddedFont>
      <p:font typeface="HK Grotesk Light Bold" pitchFamily="2" charset="77"/>
      <p:regular r:id="rId20"/>
    </p:embeddedFont>
    <p:embeddedFont>
      <p:font typeface="HK Grotesk Medium" pitchFamily="2" charset="77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Bold" panose="020B0806030504020204" pitchFamily="34" charset="0"/>
      <p:regular r:id="rId26"/>
      <p:bold r:id="rId27"/>
    </p:embeddedFont>
    <p:embeddedFont>
      <p:font typeface="Open Sans Bold Italics" panose="020B0806030504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2" autoAdjust="0"/>
    <p:restoredTop sz="67221" autoAdjust="0"/>
  </p:normalViewPr>
  <p:slideViewPr>
    <p:cSldViewPr>
      <p:cViewPr varScale="1">
        <p:scale>
          <a:sx n="72" d="100"/>
          <a:sy n="72" d="100"/>
        </p:scale>
        <p:origin x="96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011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Send links to Fatima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154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136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This will not be a live coding / follow along session </a:t>
            </a:r>
          </a:p>
          <a:p>
            <a:endParaRPr lang="en-US" dirty="0"/>
          </a:p>
          <a:p>
            <a:r>
              <a:rPr lang="en-US" dirty="0"/>
              <a:t>You will have the datasets available, along with the slides and the solutions to the exercises to practice later</a:t>
            </a:r>
          </a:p>
          <a:p>
            <a:endParaRPr lang="en-US" dirty="0"/>
          </a:p>
          <a:p>
            <a:r>
              <a:rPr lang="en-US" dirty="0"/>
              <a:t>I will be doing this in </a:t>
            </a:r>
            <a:r>
              <a:rPr lang="en-US" dirty="0" err="1"/>
              <a:t>DBeaver</a:t>
            </a:r>
            <a:r>
              <a:rPr lang="en-US" dirty="0"/>
              <a:t>, which is a free </a:t>
            </a:r>
            <a:r>
              <a:rPr lang="en-US" dirty="0" err="1"/>
              <a:t>mutli</a:t>
            </a:r>
            <a:r>
              <a:rPr lang="en-US" dirty="0"/>
              <a:t>-platform database tool that I have used at multiple organizations (including Carter's)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667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these exercises will aggregate the base tables to very high levels – in practice you will likely want to pull more granular result sets for data analysis and modeling.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always update the select clause that we create to include more detail.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combine exercises to develop a more comprehensive data frame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920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take a peak at the orders table first.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will give us a sense of the data in the table and each columns data type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orders limit 5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look at our first exercise "What was our historical annual profit?"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just start by querying the information we need to derive the answer - i.e. </a:t>
            </a:r>
            <a:r>
              <a:rPr lang="en-US" dirty="0" err="1"/>
              <a:t>order_date</a:t>
            </a:r>
            <a:r>
              <a:rPr lang="en-US" dirty="0"/>
              <a:t> and profit</a:t>
            </a:r>
          </a:p>
          <a:p>
            <a:endParaRPr lang="en-US" dirty="0"/>
          </a:p>
          <a:p>
            <a:pPr lvl="1"/>
            <a:r>
              <a:rPr lang="en-US" b="1" dirty="0"/>
              <a:t>select </a:t>
            </a:r>
            <a:r>
              <a:rPr lang="en-US" b="1" dirty="0" err="1"/>
              <a:t>order_date</a:t>
            </a:r>
            <a:r>
              <a:rPr lang="en-US" b="1" dirty="0"/>
              <a:t>, profit from orders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will give us the same level of granularity as select * but we're excluding columns...we don't want this. We need to aggregate to a level </a:t>
            </a:r>
            <a:r>
              <a:rPr lang="en-US" dirty="0" err="1"/>
              <a:t>higher..from</a:t>
            </a:r>
            <a:r>
              <a:rPr lang="en-US" dirty="0"/>
              <a:t> order level to date. 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select </a:t>
            </a:r>
            <a:r>
              <a:rPr lang="en-US" b="1" dirty="0" err="1"/>
              <a:t>order_date</a:t>
            </a:r>
            <a:r>
              <a:rPr lang="en-US" b="1" dirty="0"/>
              <a:t>, sum(profit) from orders group by </a:t>
            </a:r>
            <a:r>
              <a:rPr lang="en-US" b="1" dirty="0" err="1"/>
              <a:t>order_date</a:t>
            </a:r>
            <a:endParaRPr lang="en-US" b="1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close, but we need to group at the year level not date. </a:t>
            </a:r>
          </a:p>
          <a:p>
            <a:endParaRPr lang="en-US" dirty="0"/>
          </a:p>
          <a:p>
            <a:pPr lvl="1"/>
            <a:r>
              <a:rPr lang="en-US" b="1" dirty="0"/>
              <a:t>select DATE_PART('year', </a:t>
            </a:r>
            <a:r>
              <a:rPr lang="en-US" b="1" dirty="0" err="1"/>
              <a:t>order_date</a:t>
            </a:r>
            <a:r>
              <a:rPr lang="en-US" b="1" dirty="0"/>
              <a:t>), sum(profit) from orders group by DATE_PART('year', </a:t>
            </a:r>
            <a:r>
              <a:rPr lang="en-US" b="1" dirty="0" err="1"/>
              <a:t>order_date</a:t>
            </a:r>
            <a:r>
              <a:rPr lang="en-US" b="1" dirty="0"/>
              <a:t>) </a:t>
            </a:r>
          </a:p>
          <a:p>
            <a:endParaRPr lang="en-US" dirty="0"/>
          </a:p>
          <a:p>
            <a:r>
              <a:rPr lang="en-US" i="1" dirty="0"/>
              <a:t>or </a:t>
            </a:r>
          </a:p>
          <a:p>
            <a:r>
              <a:rPr lang="en-US" dirty="0"/>
              <a:t> In Redshift SQL you can extract year - which is what I prefer and what I will stick to </a:t>
            </a:r>
          </a:p>
          <a:p>
            <a:endParaRPr lang="en-US" dirty="0"/>
          </a:p>
          <a:p>
            <a:pPr lvl="1"/>
            <a:r>
              <a:rPr lang="en-US" b="1" dirty="0"/>
              <a:t>select extract(year from </a:t>
            </a:r>
            <a:r>
              <a:rPr lang="en-US" b="1" dirty="0" err="1"/>
              <a:t>order_date</a:t>
            </a:r>
            <a:r>
              <a:rPr lang="en-US" b="1" dirty="0"/>
              <a:t>) </a:t>
            </a:r>
            <a:r>
              <a:rPr lang="en-US" b="1" dirty="0" err="1"/>
              <a:t>yr</a:t>
            </a:r>
            <a:r>
              <a:rPr lang="en-US" b="1" dirty="0"/>
              <a:t>, sum(profit) from orders group by </a:t>
            </a:r>
            <a:r>
              <a:rPr lang="en-US" b="1" dirty="0" err="1"/>
              <a:t>order_date</a:t>
            </a:r>
            <a:endParaRPr lang="en-US" b="1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I’m going to alias my columns and my table name. This will help us in the next exercise as we look to join tables. </a:t>
            </a:r>
          </a:p>
          <a:p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select extract(year from </a:t>
            </a:r>
            <a:r>
              <a:rPr lang="en-US" b="1" dirty="0" err="1"/>
              <a:t>o.order_date</a:t>
            </a:r>
            <a:r>
              <a:rPr lang="en-US" b="1" dirty="0"/>
              <a:t>) </a:t>
            </a:r>
            <a:r>
              <a:rPr lang="en-US" b="1" dirty="0" err="1"/>
              <a:t>yr</a:t>
            </a:r>
            <a:r>
              <a:rPr lang="en-US" b="1" dirty="0"/>
              <a:t>, sum(</a:t>
            </a:r>
            <a:r>
              <a:rPr lang="en-US" b="1" dirty="0" err="1"/>
              <a:t>o.profit</a:t>
            </a:r>
            <a:r>
              <a:rPr lang="en-US" b="1" dirty="0"/>
              <a:t>) </a:t>
            </a:r>
            <a:r>
              <a:rPr lang="en-US" b="1" dirty="0" err="1"/>
              <a:t>proft</a:t>
            </a:r>
            <a:r>
              <a:rPr lang="en-US" b="1" dirty="0"/>
              <a:t> from orders o group by </a:t>
            </a:r>
            <a:r>
              <a:rPr lang="en-US" b="1" dirty="0" err="1"/>
              <a:t>order_date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Left and right are most often determined by granularity - choose the join type to the most granular table that you need.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Let’s take a peek at the customers table: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800000"/>
              </a:solidFill>
              <a:effectLst/>
              <a:highlight>
                <a:srgbClr val="FFFF00"/>
              </a:highlight>
              <a:latin typeface="Helvetica" pitchFamily="2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Helvetica" pitchFamily="2" charset="0"/>
              </a:rPr>
              <a:t>select * from customers limit 5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see that my two tables share a </a:t>
            </a:r>
            <a:r>
              <a:rPr lang="en-US" dirty="0" err="1"/>
              <a:t>customer_id</a:t>
            </a:r>
            <a:r>
              <a:rPr lang="en-US" dirty="0"/>
              <a:t> – I will use this as the primary key. </a:t>
            </a:r>
          </a:p>
          <a:p>
            <a:endParaRPr lang="en-US" b="1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o.*,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b="1" dirty="0">
                <a:effectLst/>
                <a:latin typeface="Helvetica" pitchFamily="2" charset="0"/>
              </a:rPr>
              <a:t> customers c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o.customer_id</a:t>
            </a:r>
            <a:r>
              <a:rPr lang="en-US" b="1" dirty="0">
                <a:effectLst/>
                <a:latin typeface="Helvetica" pitchFamily="2" charset="0"/>
              </a:rPr>
              <a:t> = </a:t>
            </a:r>
            <a:r>
              <a:rPr lang="en-US" b="1" dirty="0" err="1">
                <a:effectLst/>
                <a:latin typeface="Helvetica" pitchFamily="2" charset="0"/>
              </a:rPr>
              <a:t>c.customer_id</a:t>
            </a:r>
            <a:r>
              <a:rPr lang="en-US" b="1" dirty="0">
                <a:effectLst/>
                <a:latin typeface="Helvetica" pitchFamily="2" charset="0"/>
              </a:rPr>
              <a:t> </a:t>
            </a:r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 I am only showing region so I could choose either table as my left join.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prefer to keep orders as my left table. So I left join to orders table and group by region.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o.profit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b="1" dirty="0">
                <a:effectLst/>
                <a:latin typeface="Helvetica" pitchFamily="2" charset="0"/>
              </a:rPr>
              <a:t> customers c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o.customer_id</a:t>
            </a:r>
            <a:r>
              <a:rPr lang="en-US" b="1" dirty="0">
                <a:effectLst/>
                <a:latin typeface="Helvetica" pitchFamily="2" charset="0"/>
              </a:rPr>
              <a:t>  = </a:t>
            </a:r>
            <a:r>
              <a:rPr lang="en-US" b="1" dirty="0" err="1">
                <a:effectLst/>
                <a:latin typeface="Helvetica" pitchFamily="2" charset="0"/>
              </a:rPr>
              <a:t>c.customer_id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endParaRPr lang="en-US" b="1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800000"/>
              </a:solidFill>
              <a:effectLst/>
              <a:latin typeface="Helvetic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800000"/>
                </a:solidFill>
                <a:effectLst/>
                <a:latin typeface="Helvetica" pitchFamily="2" charset="0"/>
              </a:rPr>
              <a:t>Let’s compare answers on a left join to the customers table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>
              <a:solidFill>
                <a:srgbClr val="800000"/>
              </a:solidFill>
              <a:effectLst/>
              <a:latin typeface="Helvetica" pitchFamily="2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o.profit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customers c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b="1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c.customer_id</a:t>
            </a:r>
            <a:r>
              <a:rPr lang="en-US" b="1" dirty="0">
                <a:effectLst/>
                <a:latin typeface="Helvetica" pitchFamily="2" charset="0"/>
              </a:rPr>
              <a:t>  = </a:t>
            </a:r>
            <a:r>
              <a:rPr lang="en-US" b="1" dirty="0" err="1">
                <a:effectLst/>
                <a:latin typeface="Helvetica" pitchFamily="2" charset="0"/>
              </a:rPr>
              <a:t>o.customer_id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endParaRPr lang="en-US" b="1" dirty="0">
              <a:effectLst/>
              <a:latin typeface="Helvetica" pitchFamily="2" charset="0"/>
            </a:endParaRPr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do the same thing with category. </a:t>
            </a: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products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limit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5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p.category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 err="1">
                <a:effectLst/>
                <a:latin typeface="Helvetica" pitchFamily="2" charset="0"/>
              </a:rPr>
              <a:t>o.sales</a:t>
            </a:r>
            <a:r>
              <a:rPr lang="en-US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dirty="0">
                <a:effectLst/>
                <a:latin typeface="Helvetica" pitchFamily="2" charset="0"/>
              </a:rPr>
              <a:t> products p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o.product_id</a:t>
            </a:r>
            <a:r>
              <a:rPr lang="en-US" dirty="0">
                <a:effectLst/>
                <a:latin typeface="Helvetica" pitchFamily="2" charset="0"/>
              </a:rPr>
              <a:t> = </a:t>
            </a:r>
            <a:r>
              <a:rPr lang="en-US" dirty="0" err="1">
                <a:effectLst/>
                <a:latin typeface="Helvetica" pitchFamily="2" charset="0"/>
              </a:rPr>
              <a:t>p.product_id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p.category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dirty="0" err="1">
                <a:effectLst/>
                <a:latin typeface="Helvetica" pitchFamily="2" charset="0"/>
              </a:rPr>
              <a:t>o.sales</a:t>
            </a:r>
            <a:r>
              <a:rPr lang="en-US" dirty="0">
                <a:effectLst/>
                <a:latin typeface="Helvetica" pitchFamily="2" charset="0"/>
              </a:rPr>
              <a:t>) </a:t>
            </a:r>
            <a:r>
              <a:rPr lang="en-US" dirty="0" err="1">
                <a:effectLst/>
                <a:latin typeface="Helvetica" pitchFamily="2" charset="0"/>
              </a:rPr>
              <a:t>category_sales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dirty="0">
                <a:effectLst/>
                <a:latin typeface="Helvetica" pitchFamily="2" charset="0"/>
              </a:rPr>
              <a:t> products p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o.product_id</a:t>
            </a:r>
            <a:r>
              <a:rPr lang="en-US" dirty="0">
                <a:effectLst/>
                <a:latin typeface="Helvetica" pitchFamily="2" charset="0"/>
              </a:rPr>
              <a:t> = </a:t>
            </a:r>
            <a:r>
              <a:rPr lang="en-US" dirty="0" err="1">
                <a:effectLst/>
                <a:latin typeface="Helvetica" pitchFamily="2" charset="0"/>
              </a:rPr>
              <a:t>p.product_id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sometimes tables use multiple keys to create a unique key to join across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instance you could use the same </a:t>
            </a:r>
            <a:r>
              <a:rPr lang="en-US" dirty="0" err="1"/>
              <a:t>product_ids</a:t>
            </a:r>
            <a:r>
              <a:rPr lang="en-US" dirty="0"/>
              <a:t> across countries, so when we did this exercise we may need to join on both </a:t>
            </a:r>
            <a:r>
              <a:rPr lang="en-US" dirty="0" err="1"/>
              <a:t>product_id</a:t>
            </a:r>
            <a:r>
              <a:rPr lang="en-US" dirty="0"/>
              <a:t> and country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do this you would add an ‘AND” operator and specify the next join condition / join keys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1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revisit our first exercise – historical annual profit. We can enrich our data set by adding records from the archived orders table.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do this, we can union our two tables.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look simplistically at what select * from both tables looks like: </a:t>
            </a:r>
          </a:p>
          <a:p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union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all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archived_orders</a:t>
            </a:r>
            <a:r>
              <a:rPr lang="en-US" b="1" dirty="0">
                <a:effectLst/>
                <a:latin typeface="Helvetica" pitchFamily="2" charset="0"/>
              </a:rPr>
              <a:t> </a:t>
            </a:r>
          </a:p>
          <a:p>
            <a:endParaRPr lang="en-US" dirty="0"/>
          </a:p>
          <a:p>
            <a:r>
              <a:rPr lang="en-US" dirty="0"/>
              <a:t>There are two methods to deliver the result set to answer the question.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option is to create two aggregated result sets and to union them.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That looks something like this: </a:t>
            </a:r>
          </a:p>
          <a:p>
            <a:pPr marL="457200" lvl="1" indent="0">
              <a:buFontTx/>
              <a:buNone/>
            </a:pPr>
            <a:endParaRPr lang="en-US" dirty="0"/>
          </a:p>
          <a:p>
            <a:pPr marL="457200" lvl="1" indent="0">
              <a:buFontTx/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DATE_PART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'year'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 err="1">
                <a:effectLst/>
                <a:latin typeface="Helvetica" pitchFamily="2" charset="0"/>
              </a:rPr>
              <a:t>order_date</a:t>
            </a:r>
            <a:r>
              <a:rPr lang="en-US" b="1" dirty="0">
                <a:effectLst/>
                <a:latin typeface="Helvetica" pitchFamily="2" charset="0"/>
              </a:rPr>
              <a:t>),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b="1" dirty="0">
                <a:effectLst/>
                <a:latin typeface="Helvetica" pitchFamily="2" charset="0"/>
              </a:rPr>
              <a:t>(sales)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</a:p>
          <a:p>
            <a:pPr marL="457200" lvl="1" indent="0">
              <a:buFontTx/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union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all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</a:p>
          <a:p>
            <a:pPr marL="457200" lvl="1" indent="0">
              <a:buFontTx/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DATE_PART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'year'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 err="1">
                <a:effectLst/>
                <a:latin typeface="Helvetica" pitchFamily="2" charset="0"/>
              </a:rPr>
              <a:t>order_date</a:t>
            </a:r>
            <a:r>
              <a:rPr lang="en-US" b="1" dirty="0">
                <a:effectLst/>
                <a:latin typeface="Helvetica" pitchFamily="2" charset="0"/>
              </a:rPr>
              <a:t>),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b="1" dirty="0">
                <a:effectLst/>
                <a:latin typeface="Helvetica" pitchFamily="2" charset="0"/>
              </a:rPr>
              <a:t>(sales)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archived_orders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</a:p>
          <a:p>
            <a:pPr marL="457200" lvl="1" indent="0">
              <a:buFontTx/>
              <a:buNone/>
            </a:pPr>
            <a:endParaRPr lang="en-US" b="1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FF"/>
                </a:solidFill>
                <a:effectLst/>
                <a:latin typeface="Helvetica" pitchFamily="2" charset="0"/>
              </a:rPr>
              <a:t>Another option we have is to union the </a:t>
            </a:r>
            <a:r>
              <a:rPr lang="en-US" b="0" dirty="0" err="1">
                <a:solidFill>
                  <a:srgbClr val="0000FF"/>
                </a:solidFill>
                <a:effectLst/>
                <a:latin typeface="Helvetica" pitchFamily="2" charset="0"/>
              </a:rPr>
              <a:t>granual</a:t>
            </a:r>
            <a:r>
              <a:rPr lang="en-US" b="0" dirty="0">
                <a:solidFill>
                  <a:srgbClr val="0000FF"/>
                </a:solidFill>
                <a:effectLst/>
                <a:latin typeface="Helvetica" pitchFamily="2" charset="0"/>
              </a:rPr>
              <a:t> tables and aggregate after the union. That looks like this: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extract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'year’ from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order_date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 err="1">
                <a:effectLst/>
                <a:latin typeface="Helvetica" pitchFamily="2" charset="0"/>
              </a:rPr>
              <a:t>yr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b="1" dirty="0">
                <a:effectLst/>
                <a:latin typeface="Helvetica" pitchFamily="2" charset="0"/>
              </a:rPr>
              <a:t>(sales) </a:t>
            </a:r>
            <a:r>
              <a:rPr lang="en-US" b="1" dirty="0" err="1">
                <a:effectLst/>
                <a:latin typeface="Helvetica" pitchFamily="2" charset="0"/>
              </a:rPr>
              <a:t>annual_sales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</a:p>
          <a:p>
            <a:pPr lvl="1"/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union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all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archived_orders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</a:p>
          <a:p>
            <a:pPr lvl="1"/>
            <a:endParaRPr lang="en-US" b="1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lvl="1"/>
            <a:endParaRPr lang="en-US" b="1" dirty="0">
              <a:solidFill>
                <a:srgbClr val="0000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7098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we move on to our next exercise, there is some filtering that I want to apply to this result 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want to remove the null rows from the year field – this is an indication of erroneous rows / bad quality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do this I will use the not operator and pair it will null keyword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effectLst/>
                <a:latin typeface="Helvetica" pitchFamily="2" charset="0"/>
              </a:rPr>
              <a:t>date_part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'year'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 err="1">
                <a:effectLst/>
                <a:latin typeface="Helvetica" pitchFamily="2" charset="0"/>
              </a:rPr>
              <a:t>order_date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 err="1">
                <a:effectLst/>
                <a:latin typeface="Helvetica" pitchFamily="2" charset="0"/>
              </a:rPr>
              <a:t>yr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sum</a:t>
            </a:r>
            <a:r>
              <a:rPr lang="en-US" b="1" dirty="0">
                <a:effectLst/>
                <a:latin typeface="Helvetica" pitchFamily="2" charset="0"/>
              </a:rPr>
              <a:t>(sales) </a:t>
            </a:r>
            <a:r>
              <a:rPr lang="en-US" b="1" dirty="0" err="1">
                <a:effectLst/>
                <a:latin typeface="Helvetica" pitchFamily="2" charset="0"/>
              </a:rPr>
              <a:t>annual_sales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union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all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archived_orders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where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DATE_PART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'year'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 err="1">
                <a:effectLst/>
                <a:latin typeface="Helvetica" pitchFamily="2" charset="0"/>
              </a:rPr>
              <a:t>order_date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is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not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null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FF"/>
                </a:solidFill>
                <a:effectLst/>
                <a:latin typeface="Helvetica" pitchFamily="2" charset="0"/>
              </a:rPr>
              <a:t>Again – this is a pretty aggregated data frame, but you can do the same transformation for a more detailed table with any column you suspect has erroneous records or null rows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FF"/>
                </a:solidFill>
                <a:effectLst/>
                <a:latin typeface="Helvetica" pitchFamily="2" charset="0"/>
              </a:rPr>
              <a:t>Let’s start by filter to region first – this should be straightforward if we remember our select | from | where trifold.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FF"/>
                </a:solidFill>
                <a:effectLst/>
                <a:latin typeface="Helvetica" pitchFamily="2" charset="0"/>
              </a:rPr>
              <a:t>We can select the columns that we’re interested in and then filter where region = ‘East’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endParaRPr lang="en-US" b="1" dirty="0">
              <a:solidFill>
                <a:srgbClr val="800000"/>
              </a:solidFill>
              <a:effectLst/>
              <a:latin typeface="Helvetica" pitchFamily="2" charset="0"/>
            </a:endParaRPr>
          </a:p>
          <a:p>
            <a:pPr lvl="1"/>
            <a:r>
              <a:rPr lang="en-US" b="1" dirty="0" err="1">
                <a:effectLst/>
                <a:latin typeface="Helvetica" pitchFamily="2" charset="0"/>
              </a:rPr>
              <a:t>c.customer_name,c.customer_id</a:t>
            </a:r>
            <a:endParaRPr lang="en-US" b="1" dirty="0"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endParaRPr lang="en-US" b="1" dirty="0">
              <a:solidFill>
                <a:srgbClr val="800000"/>
              </a:solidFill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effectLst/>
                <a:latin typeface="Helvetica" pitchFamily="2" charset="0"/>
              </a:rPr>
              <a:t>customers c </a:t>
            </a: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where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c.region</a:t>
            </a:r>
            <a:r>
              <a:rPr lang="en-US" b="1" dirty="0">
                <a:effectLst/>
                <a:latin typeface="Helvetica" pitchFamily="2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'East'</a:t>
            </a:r>
            <a:endParaRPr lang="en-US" b="1" dirty="0">
              <a:effectLst/>
              <a:latin typeface="Helvetica" pitchFamily="2" charset="0"/>
            </a:endParaRPr>
          </a:p>
          <a:p>
            <a:pPr lvl="1"/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order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count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distinct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o.order_id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ASC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</a:p>
          <a:p>
            <a:pPr lvl="1"/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/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I think we’re ready to enrich our data with a new field – let’s identify which customers are existing and which ones are new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To do this we’ll need to use information from two tables – orders and customers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Let’s start by pulling customer name and order id from the tables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customer_name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customer_id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order_id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from customers c left join orders o on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c.customer_id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o.customer_id</a:t>
            </a:r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We don’t need the order information, just the distinct count of orders that the customer has made. So let’s transform the query to do that by applying an aggregation to the </a:t>
            </a:r>
            <a:r>
              <a:rPr lang="en-US" b="0" dirty="0" err="1">
                <a:solidFill>
                  <a:srgbClr val="000000"/>
                </a:solidFill>
                <a:effectLst/>
                <a:latin typeface="Helvetica" pitchFamily="2" charset="0"/>
              </a:rPr>
              <a:t>order_id</a:t>
            </a: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…a distinct count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c.customer_name,c.customer_id</a:t>
            </a:r>
            <a:r>
              <a:rPr lang="en-US" b="1" dirty="0">
                <a:effectLst/>
                <a:latin typeface="Helvetica" pitchFamily="2" charset="0"/>
              </a:rPr>
              <a:t>,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count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distinct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o.order_id</a:t>
            </a:r>
            <a:r>
              <a:rPr lang="en-US" b="1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customers c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b="1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c.customer_id</a:t>
            </a:r>
            <a:r>
              <a:rPr lang="en-US" b="1" dirty="0">
                <a:effectLst/>
                <a:latin typeface="Helvetica" pitchFamily="2" charset="0"/>
              </a:rPr>
              <a:t>  = </a:t>
            </a:r>
            <a:r>
              <a:rPr lang="en-US" b="1" dirty="0" err="1">
                <a:effectLst/>
                <a:latin typeface="Helvetica" pitchFamily="2" charset="0"/>
              </a:rPr>
              <a:t>o.customer_id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r>
              <a:rPr lang="en-US" b="1" dirty="0">
                <a:effectLst/>
                <a:latin typeface="Helvetica" pitchFamily="2" charset="0"/>
              </a:rPr>
              <a:t>,</a:t>
            </a:r>
            <a:r>
              <a:rPr lang="en-US" b="1" dirty="0">
                <a:solidFill>
                  <a:srgbClr val="0000FF"/>
                </a:solidFill>
                <a:effectLst/>
                <a:latin typeface="Helvetica" pitchFamily="2" charset="0"/>
              </a:rPr>
              <a:t>2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order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count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distinct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o.order_id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ASC</a:t>
            </a:r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Looks like we have some customers with no orders, we can validate these customers by searching their records in the orders table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>
              <a:solidFill>
                <a:srgbClr val="800000"/>
              </a:solidFill>
              <a:effectLst/>
              <a:latin typeface="Helvetica" pitchFamily="2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b="1" dirty="0">
                <a:effectLst/>
                <a:latin typeface="Helvetica" pitchFamily="2" charset="0"/>
              </a:rPr>
              <a:t> *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b="1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where</a:t>
            </a:r>
            <a:r>
              <a:rPr lang="en-US" b="1" dirty="0">
                <a:effectLst/>
                <a:latin typeface="Helvetica" pitchFamily="2" charset="0"/>
              </a:rPr>
              <a:t> </a:t>
            </a:r>
            <a:r>
              <a:rPr lang="en-US" b="1" dirty="0" err="1">
                <a:effectLst/>
                <a:latin typeface="Helvetica" pitchFamily="2" charset="0"/>
              </a:rPr>
              <a:t>customer_id</a:t>
            </a:r>
            <a:r>
              <a:rPr lang="en-US" b="1" dirty="0">
                <a:effectLst/>
                <a:latin typeface="Helvetica" pitchFamily="2" charset="0"/>
              </a:rPr>
              <a:t> = </a:t>
            </a:r>
            <a:r>
              <a:rPr lang="en-US" b="1" dirty="0">
                <a:solidFill>
                  <a:srgbClr val="008000"/>
                </a:solidFill>
                <a:effectLst/>
                <a:latin typeface="Helvetica" pitchFamily="2" charset="0"/>
              </a:rPr>
              <a:t>'NB-18580’</a:t>
            </a:r>
            <a:endParaRPr lang="en-US" b="1" dirty="0">
              <a:effectLst/>
              <a:latin typeface="Helvetica" pitchFamily="2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Helvetica" pitchFamily="2" charset="0"/>
              </a:rPr>
              <a:t>I feel comfortable that our count function is working – let’s apply a statement to classify the counts We can use an if function or a case statement. In this example I will use a case statement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select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c.customer_name,c.customer_id</a:t>
            </a:r>
            <a:r>
              <a:rPr lang="en-US" dirty="0">
                <a:effectLst/>
                <a:latin typeface="Helvetica" pitchFamily="2" charset="0"/>
              </a:rPr>
              <a:t>, 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case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when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count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distinct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o.order_id</a:t>
            </a:r>
            <a:r>
              <a:rPr lang="en-US" dirty="0">
                <a:effectLst/>
                <a:latin typeface="Helvetica" pitchFamily="2" charset="0"/>
              </a:rPr>
              <a:t>)&gt;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then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Helvetica" pitchFamily="2" charset="0"/>
              </a:rPr>
              <a:t>'existing'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else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Helvetica" pitchFamily="2" charset="0"/>
              </a:rPr>
              <a:t>'new'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end</a:t>
            </a:r>
            <a:r>
              <a:rPr lang="en-US" dirty="0">
                <a:effectLst/>
                <a:latin typeface="Helvetica" pitchFamily="2" charset="0"/>
              </a:rPr>
              <a:t>) </a:t>
            </a:r>
            <a:r>
              <a:rPr lang="en-US" dirty="0" err="1">
                <a:effectLst/>
                <a:latin typeface="Helvetica" pitchFamily="2" charset="0"/>
              </a:rPr>
              <a:t>customer_status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from</a:t>
            </a:r>
            <a:r>
              <a:rPr lang="en-US" dirty="0">
                <a:effectLst/>
                <a:latin typeface="Helvetica" pitchFamily="2" charset="0"/>
              </a:rPr>
              <a:t> customers c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left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join</a:t>
            </a:r>
            <a:r>
              <a:rPr lang="en-US" dirty="0">
                <a:effectLst/>
                <a:latin typeface="Helvetica" pitchFamily="2" charset="0"/>
              </a:rPr>
              <a:t> orders o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c.customer_id</a:t>
            </a:r>
            <a:r>
              <a:rPr lang="en-US" dirty="0">
                <a:effectLst/>
                <a:latin typeface="Helvetica" pitchFamily="2" charset="0"/>
              </a:rPr>
              <a:t>  = </a:t>
            </a:r>
            <a:r>
              <a:rPr lang="en-US" dirty="0" err="1">
                <a:effectLst/>
                <a:latin typeface="Helvetica" pitchFamily="2" charset="0"/>
              </a:rPr>
              <a:t>o.customer_id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group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1</a:t>
            </a:r>
            <a:r>
              <a:rPr lang="en-US" dirty="0">
                <a:effectLst/>
                <a:latin typeface="Helvetica" pitchFamily="2" charset="0"/>
              </a:rPr>
              <a:t>,</a:t>
            </a:r>
            <a:r>
              <a:rPr lang="en-US" dirty="0">
                <a:solidFill>
                  <a:srgbClr val="0000FF"/>
                </a:solidFill>
                <a:effectLst/>
                <a:latin typeface="Helvetica" pitchFamily="2" charset="0"/>
              </a:rPr>
              <a:t>2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order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by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Helvetica" pitchFamily="2" charset="0"/>
              </a:rPr>
              <a:t>count</a:t>
            </a:r>
            <a:r>
              <a:rPr lang="en-US" dirty="0">
                <a:effectLst/>
                <a:latin typeface="Helvetica" pitchFamily="2" charset="0"/>
              </a:rPr>
              <a:t>(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distinct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o.order_id</a:t>
            </a:r>
            <a:r>
              <a:rPr lang="en-US" dirty="0">
                <a:effectLst/>
                <a:latin typeface="Helvetica" pitchFamily="2" charset="0"/>
              </a:rPr>
              <a:t>) </a:t>
            </a:r>
            <a:r>
              <a:rPr lang="en-US" b="1" dirty="0">
                <a:solidFill>
                  <a:srgbClr val="800000"/>
                </a:solidFill>
                <a:effectLst/>
                <a:latin typeface="Helvetica" pitchFamily="2" charset="0"/>
              </a:rPr>
              <a:t>ASC</a:t>
            </a:r>
            <a:r>
              <a:rPr lang="en-US" dirty="0">
                <a:effectLst/>
                <a:latin typeface="Helvetica" pitchFamily="2" charset="0"/>
              </a:rPr>
              <a:t> 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1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>
              <a:effectLst/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169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767636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970238" y="7181362"/>
            <a:ext cx="5915253" cy="814123"/>
            <a:chOff x="0" y="0"/>
            <a:chExt cx="4798333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98333" cy="660400"/>
            </a:xfrm>
            <a:custGeom>
              <a:avLst/>
              <a:gdLst/>
              <a:ahLst/>
              <a:cxnLst/>
              <a:rect l="l" t="t" r="r" b="b"/>
              <a:pathLst>
                <a:path w="4798333" h="660400">
                  <a:moveTo>
                    <a:pt x="46738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73873" y="0"/>
                  </a:lnTo>
                  <a:cubicBezTo>
                    <a:pt x="4742453" y="0"/>
                    <a:pt x="4798333" y="55880"/>
                    <a:pt x="4798333" y="124460"/>
                  </a:cubicBezTo>
                  <a:lnTo>
                    <a:pt x="4798333" y="535940"/>
                  </a:lnTo>
                  <a:cubicBezTo>
                    <a:pt x="4798333" y="604520"/>
                    <a:pt x="4742453" y="660400"/>
                    <a:pt x="4673873" y="660400"/>
                  </a:cubicBezTo>
                  <a:close/>
                </a:path>
              </a:pathLst>
            </a:custGeom>
            <a:solidFill>
              <a:srgbClr val="F8ECA3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177" y="1762616"/>
            <a:ext cx="6303786" cy="623286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970238" y="2382399"/>
            <a:ext cx="8991242" cy="3870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70"/>
              </a:lnSpc>
            </a:pPr>
            <a:r>
              <a:rPr lang="en-US" sz="9000">
                <a:solidFill>
                  <a:srgbClr val="000000"/>
                </a:solidFill>
                <a:latin typeface="Open Sans Bold"/>
              </a:rPr>
              <a:t>Crash Course: Data Wrangling with SQL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84113" y="7335326"/>
            <a:ext cx="5287504" cy="492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5"/>
              </a:lnSpc>
            </a:pPr>
            <a:r>
              <a:rPr lang="en-US" sz="2853">
                <a:solidFill>
                  <a:srgbClr val="000000"/>
                </a:solidFill>
                <a:latin typeface="HK Grotesk Light Bold"/>
              </a:rPr>
              <a:t>SELMA DOGIC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9269" y="654714"/>
            <a:ext cx="12169463" cy="178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59269" y="2542917"/>
            <a:ext cx="13270691" cy="5613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GitHub Repository with Data – </a:t>
            </a:r>
          </a:p>
          <a:p>
            <a:pPr marL="313053" lvl="1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    https://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github.com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selmadogic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/Crash-Course-SQL-Data-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Wrangling.git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313053" lvl="1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 err="1">
                <a:solidFill>
                  <a:srgbClr val="000000"/>
                </a:solidFill>
                <a:latin typeface="Open Sans"/>
              </a:rPr>
              <a:t>DataCamp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 SQL Basics Cheat Sheet - https://s3.amazonaws.com/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assets.datacamp.com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/email/other/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SQL+for+Data+Science.pdf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313053" lvl="1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SQL Tutorial Cheat Sheet – </a:t>
            </a:r>
          </a:p>
          <a:p>
            <a:pPr marL="313053" lvl="1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    https://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www.sqltutorial.org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/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sql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-cheat-sheet/ </a:t>
            </a:r>
          </a:p>
          <a:p>
            <a:pPr algn="ctr">
              <a:lnSpc>
                <a:spcPts val="349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6376" y="1658485"/>
            <a:ext cx="10710055" cy="3274669"/>
            <a:chOff x="0" y="0"/>
            <a:chExt cx="14280073" cy="4366225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14280073" cy="2616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41"/>
                </a:lnSpc>
              </a:pPr>
              <a:r>
                <a:rPr lang="en-US" sz="13399">
                  <a:solidFill>
                    <a:srgbClr val="000000"/>
                  </a:solidFill>
                  <a:latin typeface="Open Sans Bold"/>
                </a:rPr>
                <a:t>Thank you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2954920" y="3280728"/>
              <a:ext cx="8370233" cy="1085497"/>
              <a:chOff x="0" y="0"/>
              <a:chExt cx="5092323" cy="660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092323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5092323" h="660400">
                    <a:moveTo>
                      <a:pt x="4967863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967863" y="0"/>
                    </a:lnTo>
                    <a:cubicBezTo>
                      <a:pt x="5036443" y="0"/>
                      <a:pt x="5092323" y="55880"/>
                      <a:pt x="5092323" y="124460"/>
                    </a:cubicBezTo>
                    <a:lnTo>
                      <a:pt x="5092323" y="535940"/>
                    </a:lnTo>
                    <a:cubicBezTo>
                      <a:pt x="5092323" y="604520"/>
                      <a:pt x="5036443" y="660400"/>
                      <a:pt x="4967863" y="660400"/>
                    </a:cubicBezTo>
                    <a:close/>
                  </a:path>
                </a:pathLst>
              </a:custGeom>
              <a:solidFill>
                <a:srgbClr val="F8ECA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407880" y="3487625"/>
              <a:ext cx="7464313" cy="62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5"/>
                </a:lnSpc>
              </a:pPr>
              <a:r>
                <a:rPr lang="en-US" sz="2853">
                  <a:solidFill>
                    <a:srgbClr val="000000"/>
                  </a:solidFill>
                  <a:latin typeface="Open Sans Bold"/>
                </a:rPr>
                <a:t>LET'S CONNECT!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7309" y="1547337"/>
            <a:ext cx="5783222" cy="77109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144000" y="5299514"/>
            <a:ext cx="504190" cy="504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829629" y="5307141"/>
            <a:ext cx="4158035" cy="43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linkedin.com/in/selmadogic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592" y="1952591"/>
            <a:ext cx="7860504" cy="536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9600" dirty="0">
                <a:solidFill>
                  <a:srgbClr val="000000"/>
                </a:solidFill>
                <a:latin typeface="Open Sans Bold"/>
              </a:rPr>
              <a:t>What is </a:t>
            </a:r>
          </a:p>
          <a:p>
            <a:pPr algn="ctr">
              <a:lnSpc>
                <a:spcPts val="14277"/>
              </a:lnSpc>
            </a:pPr>
            <a:r>
              <a:rPr lang="en-US" sz="9600" dirty="0">
                <a:solidFill>
                  <a:srgbClr val="000000"/>
                </a:solidFill>
                <a:latin typeface="Open Sans Bold"/>
              </a:rPr>
              <a:t>Data Wrangling?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753600" y="2400300"/>
            <a:ext cx="7728479" cy="563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3600" dirty="0">
                <a:solidFill>
                  <a:srgbClr val="000000"/>
                </a:solidFill>
                <a:latin typeface="Open Sans Bold"/>
              </a:rPr>
              <a:t>Process of transforming data and preparing it for analysis. </a:t>
            </a:r>
          </a:p>
          <a:p>
            <a:pPr algn="just">
              <a:lnSpc>
                <a:spcPts val="4059"/>
              </a:lnSpc>
            </a:pPr>
            <a:endParaRPr lang="en-US" sz="2999" dirty="0">
              <a:solidFill>
                <a:srgbClr val="000000"/>
              </a:solidFill>
              <a:latin typeface="Open Sans Bold"/>
            </a:endParaRPr>
          </a:p>
          <a:p>
            <a:pPr algn="just">
              <a:lnSpc>
                <a:spcPts val="4059"/>
              </a:lnSpc>
            </a:pPr>
            <a:r>
              <a:rPr lang="en-US" sz="29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varies depending on data and project. Encompasses many activities, i</a:t>
            </a:r>
            <a:r>
              <a:rPr lang="en-US" sz="28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ncluding: 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joining multiple data sets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cleaning outliers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enriching data </a:t>
            </a:r>
          </a:p>
          <a:p>
            <a:pPr>
              <a:lnSpc>
                <a:spcPts val="349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635063" y="4298674"/>
            <a:ext cx="1198617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632914" y="3564087"/>
            <a:ext cx="11655086" cy="6732438"/>
          </a:xfrm>
          <a:prstGeom prst="rect">
            <a:avLst/>
          </a:prstGeom>
          <a:solidFill>
            <a:srgbClr val="F8ECA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9922" y="2781121"/>
            <a:ext cx="4792393" cy="44689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611750" y="2137895"/>
            <a:ext cx="9647550" cy="1316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4"/>
              </a:lnSpc>
            </a:pPr>
            <a:r>
              <a:rPr lang="en-US" sz="8189">
                <a:solidFill>
                  <a:srgbClr val="000000"/>
                </a:solidFill>
                <a:latin typeface="Open Sans Bold"/>
              </a:rPr>
              <a:t>Goals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611750" y="3899438"/>
            <a:ext cx="9697413" cy="451485"/>
            <a:chOff x="0" y="0"/>
            <a:chExt cx="12929884" cy="601980"/>
          </a:xfrm>
        </p:grpSpPr>
        <p:sp>
          <p:nvSpPr>
            <p:cNvPr id="7" name="TextBox 7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Query a dataset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611750" y="4789831"/>
            <a:ext cx="9697413" cy="451485"/>
            <a:chOff x="0" y="0"/>
            <a:chExt cx="12929884" cy="601980"/>
          </a:xfrm>
        </p:grpSpPr>
        <p:sp>
          <p:nvSpPr>
            <p:cNvPr id="10" name="TextBox 10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Join data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11750" y="5629232"/>
            <a:ext cx="9697413" cy="451485"/>
            <a:chOff x="0" y="0"/>
            <a:chExt cx="12929884" cy="601980"/>
          </a:xfrm>
        </p:grpSpPr>
        <p:sp>
          <p:nvSpPr>
            <p:cNvPr id="13" name="TextBox 13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Union data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611750" y="6471242"/>
            <a:ext cx="9697413" cy="451485"/>
            <a:chOff x="0" y="0"/>
            <a:chExt cx="12929884" cy="601980"/>
          </a:xfrm>
        </p:grpSpPr>
        <p:sp>
          <p:nvSpPr>
            <p:cNvPr id="16" name="TextBox 16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Filter data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04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11750" y="7313252"/>
            <a:ext cx="9697413" cy="451485"/>
            <a:chOff x="0" y="0"/>
            <a:chExt cx="12929884" cy="601980"/>
          </a:xfrm>
        </p:grpSpPr>
        <p:sp>
          <p:nvSpPr>
            <p:cNvPr id="19" name="TextBox 19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Create new columns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9269" y="695691"/>
            <a:ext cx="12169463" cy="176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>
                <a:solidFill>
                  <a:srgbClr val="000000"/>
                </a:solidFill>
                <a:latin typeface="Open Sans Bold"/>
              </a:rPr>
              <a:t>Why SQL?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59269" y="3166973"/>
            <a:ext cx="13270691" cy="561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 Bold"/>
              </a:rPr>
              <a:t>Standard - 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Used to interact with relational databases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Most organizations use relational databases to capture their data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SQL syntax is standardized across databases - so you can learn it once to query multiple databases</a:t>
            </a:r>
          </a:p>
          <a:p>
            <a:pPr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 Bold"/>
              </a:rPr>
              <a:t>Scalable - 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can be used to process large datasets without having to extract data first</a:t>
            </a:r>
          </a:p>
          <a:p>
            <a:pPr marL="626106" lvl="1" indent="-313053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don't have to make frequent updates</a:t>
            </a:r>
          </a:p>
          <a:p>
            <a:pPr>
              <a:lnSpc>
                <a:spcPts val="349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7320" y="4323582"/>
            <a:ext cx="3388048" cy="4369954"/>
            <a:chOff x="0" y="0"/>
            <a:chExt cx="2623191" cy="3383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532424" y="4323582"/>
            <a:ext cx="3388048" cy="4369954"/>
            <a:chOff x="0" y="0"/>
            <a:chExt cx="2623191" cy="33834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367528" y="4323582"/>
            <a:ext cx="3388048" cy="4369954"/>
            <a:chOff x="0" y="0"/>
            <a:chExt cx="2623191" cy="33834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202632" y="4323582"/>
            <a:ext cx="3388048" cy="4369954"/>
            <a:chOff x="0" y="0"/>
            <a:chExt cx="2623191" cy="33834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2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2" y="3383431"/>
                    <a:pt x="2498731" y="3383431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697320" y="3730874"/>
            <a:ext cx="29044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orders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95946" y="3730874"/>
            <a:ext cx="3261004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6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Bold"/>
              </a:rPr>
              <a:t>archived orders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09352" y="3669279"/>
            <a:ext cx="29044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products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04352" y="3669279"/>
            <a:ext cx="29044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customers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6225" y="1593464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Open Sans Bold"/>
              </a:rPr>
              <a:t>Data Sets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39144" y="4766383"/>
            <a:ext cx="2904400" cy="324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order_id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order_date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ship_date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ship_mode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customer_id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product_id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sales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quantity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discount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profit (float)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77328" y="4766383"/>
            <a:ext cx="2904400" cy="324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order_id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order_date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ship_date (date)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ship_mode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customer_id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product_id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sales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quantity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discount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profit (float)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04352" y="4766383"/>
            <a:ext cx="2904400" cy="324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customer_id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customer_name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segment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country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city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state_province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postal_code (float)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region (string)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06272" y="4766383"/>
            <a:ext cx="2904400" cy="1946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product_id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category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subcategory (string)</a:t>
            </a:r>
          </a:p>
          <a:p>
            <a:pPr marL="431809" lvl="1" indent="-215904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product_name (string)</a:t>
            </a:r>
          </a:p>
          <a:p>
            <a:pPr>
              <a:lnSpc>
                <a:spcPts val="2600"/>
              </a:lnSpc>
            </a:pPr>
            <a:endParaRPr lang="en-US" sz="200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6371"/>
            <a:ext cx="16230600" cy="1815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08"/>
              </a:lnSpc>
            </a:pPr>
            <a:r>
              <a:rPr lang="en-US" sz="11556" dirty="0">
                <a:solidFill>
                  <a:srgbClr val="000000"/>
                </a:solidFill>
                <a:latin typeface="Open Sans Bold Italics"/>
              </a:rPr>
              <a:t>select |  from | where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4016001"/>
            <a:ext cx="1901956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7621" y="4398143"/>
            <a:ext cx="6617165" cy="3648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 Bold"/>
              </a:rPr>
              <a:t>Key Ideas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Result set / data frame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Grouping</a:t>
            </a:r>
          </a:p>
          <a:p>
            <a:pPr marL="1122665" lvl="2" indent="-37422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if you are aggregating your data at a level higher than the level of the table, you MUST aggregate your metrics and group your dimensions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</a:rPr>
              <a:t>Aliasing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8384" y="9515205"/>
            <a:ext cx="510815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378083"/>
            <a:ext cx="5676900" cy="39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Fira Code Light"/>
              </a:rPr>
              <a:t>select * from </a:t>
            </a:r>
            <a:r>
              <a:rPr lang="en-US" sz="2199" dirty="0" err="1">
                <a:solidFill>
                  <a:srgbClr val="000000"/>
                </a:solidFill>
                <a:latin typeface="Fira Code Light"/>
              </a:rPr>
              <a:t>table_name</a:t>
            </a:r>
            <a:r>
              <a:rPr lang="en-US" sz="2199" dirty="0">
                <a:solidFill>
                  <a:srgbClr val="000000"/>
                </a:solidFill>
                <a:latin typeface="Fira Code Light"/>
              </a:rPr>
              <a:t> limit 5</a:t>
            </a:r>
          </a:p>
        </p:txBody>
      </p:sp>
      <p:sp>
        <p:nvSpPr>
          <p:cNvPr id="7" name="AutoShape 7"/>
          <p:cNvSpPr/>
          <p:nvPr/>
        </p:nvSpPr>
        <p:spPr>
          <a:xfrm>
            <a:off x="10025984" y="4455293"/>
            <a:ext cx="7637960" cy="3591561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8" name="TextBox 8"/>
          <p:cNvSpPr txBox="1"/>
          <p:nvPr/>
        </p:nvSpPr>
        <p:spPr>
          <a:xfrm>
            <a:off x="10536381" y="4621243"/>
            <a:ext cx="6617165" cy="3181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Exercise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What was our historical annual profit? 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How much product was shipped by each ship mode?</a:t>
            </a:r>
          </a:p>
          <a:p>
            <a:pPr marL="1122665" lvl="2" indent="-37422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name the metric you use as `shipped_quantity`  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41460FA-A7BA-DEC9-48F8-59DD49D9ABFA}"/>
              </a:ext>
            </a:extLst>
          </p:cNvPr>
          <p:cNvSpPr txBox="1"/>
          <p:nvPr/>
        </p:nvSpPr>
        <p:spPr>
          <a:xfrm>
            <a:off x="1241611" y="9432165"/>
            <a:ext cx="8867733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Query a dataset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1678802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509626" y="843438"/>
            <a:ext cx="8277943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Types of joins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180336" y="1714500"/>
            <a:ext cx="1914673" cy="1112342"/>
            <a:chOff x="0" y="0"/>
            <a:chExt cx="2552898" cy="148312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83123" cy="1483123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84A4B7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69775" y="0"/>
              <a:ext cx="1483123" cy="1483123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</p:grpSp>
      <p:grpSp>
        <p:nvGrpSpPr>
          <p:cNvPr id="11" name="Group 11"/>
          <p:cNvGrpSpPr/>
          <p:nvPr/>
        </p:nvGrpSpPr>
        <p:grpSpPr>
          <a:xfrm>
            <a:off x="8130238" y="3278132"/>
            <a:ext cx="1913723" cy="1111790"/>
            <a:chOff x="0" y="0"/>
            <a:chExt cx="2551630" cy="148238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482386" cy="148238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69244" y="0"/>
              <a:ext cx="1482386" cy="1482386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0509626" y="3511073"/>
            <a:ext cx="7627147" cy="762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7"/>
              </a:lnSpc>
            </a:pPr>
            <a:r>
              <a:rPr lang="en-US" sz="2440">
                <a:solidFill>
                  <a:srgbClr val="000000"/>
                </a:solidFill>
                <a:latin typeface="Open Sans Bold"/>
              </a:rPr>
              <a:t>INNER JOIN - </a:t>
            </a:r>
            <a:r>
              <a:rPr lang="en-US" sz="2440">
                <a:solidFill>
                  <a:srgbClr val="000000"/>
                </a:solidFill>
                <a:latin typeface="Open Sans"/>
              </a:rPr>
              <a:t>returns records that have matching values in </a:t>
            </a:r>
            <a:r>
              <a:rPr lang="en-US" sz="2440">
                <a:solidFill>
                  <a:srgbClr val="000000"/>
                </a:solidFill>
                <a:latin typeface="Open Sans Bold"/>
              </a:rPr>
              <a:t>both</a:t>
            </a:r>
            <a:r>
              <a:rPr lang="en-US" sz="2440">
                <a:solidFill>
                  <a:srgbClr val="000000"/>
                </a:solidFill>
                <a:latin typeface="Open Sans"/>
              </a:rPr>
              <a:t> tables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09626" y="1881301"/>
            <a:ext cx="7778374" cy="78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1"/>
              </a:lnSpc>
            </a:pPr>
            <a:r>
              <a:rPr lang="en-US" sz="2443" dirty="0">
                <a:solidFill>
                  <a:srgbClr val="000000"/>
                </a:solidFill>
                <a:latin typeface="Open Sans Bold"/>
              </a:rPr>
              <a:t>LEFT JOIN</a:t>
            </a:r>
            <a:r>
              <a:rPr lang="en-US" sz="2443" dirty="0">
                <a:solidFill>
                  <a:srgbClr val="000000"/>
                </a:solidFill>
                <a:latin typeface="Open Sans"/>
              </a:rPr>
              <a:t> - returns all records from the table 1 (left table) and matching records from table 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646509" y="5189573"/>
            <a:ext cx="7490264" cy="762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7"/>
              </a:lnSpc>
            </a:pPr>
            <a:r>
              <a:rPr lang="en-US" sz="2440">
                <a:solidFill>
                  <a:srgbClr val="000000"/>
                </a:solidFill>
                <a:latin typeface="Open Sans Bold"/>
              </a:rPr>
              <a:t>OUTER JOIN - </a:t>
            </a:r>
            <a:r>
              <a:rPr lang="en-US" sz="2440">
                <a:solidFill>
                  <a:srgbClr val="000000"/>
                </a:solidFill>
                <a:latin typeface="Open Sans"/>
              </a:rPr>
              <a:t>returns all records from both tables - i.e. those with and without a match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271718" y="1078706"/>
            <a:ext cx="6439744" cy="7253878"/>
            <a:chOff x="0" y="66675"/>
            <a:chExt cx="8586325" cy="9671837"/>
          </a:xfrm>
        </p:grpSpPr>
        <p:sp>
          <p:nvSpPr>
            <p:cNvPr id="29" name="TextBox 29"/>
            <p:cNvSpPr txBox="1"/>
            <p:nvPr/>
          </p:nvSpPr>
          <p:spPr>
            <a:xfrm>
              <a:off x="238907" y="66675"/>
              <a:ext cx="7654424" cy="171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89"/>
                </a:lnSpc>
              </a:pPr>
              <a:r>
                <a:rPr lang="en-US" sz="8829">
                  <a:solidFill>
                    <a:srgbClr val="000000"/>
                  </a:solidFill>
                  <a:latin typeface="Open Sans Bold"/>
                </a:rPr>
                <a:t>Joins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2437539"/>
              <a:ext cx="8586325" cy="7300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used to combine data from multiple tables by adding columns</a:t>
              </a:r>
            </a:p>
            <a:p>
              <a:pPr>
                <a:lnSpc>
                  <a:spcPts val="3870"/>
                </a:lnSpc>
              </a:pPr>
              <a:endParaRPr lang="en-US" sz="3000" dirty="0">
                <a:solidFill>
                  <a:srgbClr val="000000"/>
                </a:solidFill>
                <a:latin typeface="Open Sans"/>
              </a:endParaRP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combine on a common key </a:t>
              </a:r>
            </a:p>
            <a:p>
              <a:pPr>
                <a:lnSpc>
                  <a:spcPts val="3870"/>
                </a:lnSpc>
              </a:pPr>
              <a:endParaRPr lang="en-US" sz="3000" dirty="0">
                <a:solidFill>
                  <a:srgbClr val="000000"/>
                </a:solidFill>
                <a:latin typeface="Open Sans"/>
              </a:endParaRP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beware of duplicating records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are you using all primary keys to join tables?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are your tables aggregated to the same level?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708384" y="9515206"/>
            <a:ext cx="452817" cy="382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K Grotesk Medium"/>
              </a:rPr>
              <a:t>02</a:t>
            </a:r>
          </a:p>
        </p:txBody>
      </p:sp>
      <p:sp>
        <p:nvSpPr>
          <p:cNvPr id="32" name="AutoShape 32"/>
          <p:cNvSpPr/>
          <p:nvPr/>
        </p:nvSpPr>
        <p:spPr>
          <a:xfrm>
            <a:off x="10094059" y="7223851"/>
            <a:ext cx="7534834" cy="2673625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33" name="TextBox 33"/>
          <p:cNvSpPr txBox="1"/>
          <p:nvPr/>
        </p:nvSpPr>
        <p:spPr>
          <a:xfrm>
            <a:off x="10509626" y="7295245"/>
            <a:ext cx="6617165" cy="226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Exercise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What was the most profitable region overall? 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"/>
              </a:rPr>
              <a:t>What is the best-selling category?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DD5E6D-95D0-CEF5-95C1-DB04194769CB}"/>
              </a:ext>
            </a:extLst>
          </p:cNvPr>
          <p:cNvGrpSpPr/>
          <p:nvPr/>
        </p:nvGrpSpPr>
        <p:grpSpPr>
          <a:xfrm>
            <a:off x="8230075" y="3911085"/>
            <a:ext cx="1915639" cy="2234455"/>
            <a:chOff x="8182776" y="5838837"/>
            <a:chExt cx="1915639" cy="2234455"/>
          </a:xfrm>
        </p:grpSpPr>
        <p:grpSp>
          <p:nvGrpSpPr>
            <p:cNvPr id="18" name="Group 18"/>
            <p:cNvGrpSpPr/>
            <p:nvPr/>
          </p:nvGrpSpPr>
          <p:grpSpPr>
            <a:xfrm>
              <a:off x="8200674" y="5838837"/>
              <a:ext cx="1897741" cy="2234455"/>
              <a:chOff x="18093" y="52117"/>
              <a:chExt cx="2530322" cy="2979274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18093" y="52117"/>
                <a:ext cx="1475825" cy="2972210"/>
                <a:chOff x="9920" y="28575"/>
                <a:chExt cx="809173" cy="1629619"/>
              </a:xfrm>
            </p:grpSpPr>
            <p:sp>
              <p:nvSpPr>
                <p:cNvPr id="20" name="Freeform 20"/>
                <p:cNvSpPr/>
                <p:nvPr/>
              </p:nvSpPr>
              <p:spPr>
                <a:xfrm>
                  <a:off x="9920" y="845394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84A4B7"/>
                </a:solidFill>
                <a:ln w="38100">
                  <a:noFill/>
                </a:ln>
              </p:spPr>
            </p:sp>
            <p:sp>
              <p:nvSpPr>
                <p:cNvPr id="21" name="TextBox 2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079"/>
                    </a:lnSpc>
                  </a:pPr>
                  <a:endParaRPr/>
                </a:p>
              </p:txBody>
            </p:sp>
          </p:grpSp>
          <p:grpSp>
            <p:nvGrpSpPr>
              <p:cNvPr id="22" name="Group 22"/>
              <p:cNvGrpSpPr/>
              <p:nvPr/>
            </p:nvGrpSpPr>
            <p:grpSpPr>
              <a:xfrm>
                <a:off x="1072590" y="52117"/>
                <a:ext cx="1475825" cy="2979274"/>
                <a:chOff x="1813" y="28575"/>
                <a:chExt cx="809173" cy="1633492"/>
              </a:xfrm>
            </p:grpSpPr>
            <p:sp>
              <p:nvSpPr>
                <p:cNvPr id="23" name="Freeform 23"/>
                <p:cNvSpPr/>
                <p:nvPr/>
              </p:nvSpPr>
              <p:spPr>
                <a:xfrm>
                  <a:off x="1813" y="849267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solidFill>
                  <a:srgbClr val="84A4B7"/>
                </a:solidFill>
                <a:ln w="38100">
                  <a:solidFill>
                    <a:srgbClr val="000000"/>
                  </a:solidFill>
                </a:ln>
              </p:spPr>
            </p:sp>
            <p:sp>
              <p:nvSpPr>
                <p:cNvPr id="24" name="TextBox 24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079"/>
                    </a:lnSpc>
                  </a:pPr>
                  <a:endParaRPr/>
                </a:p>
              </p:txBody>
            </p:sp>
          </p:grpSp>
        </p:grp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3C917BD0-F8D4-0A56-2F23-3DF4403F34F1}"/>
                </a:ext>
              </a:extLst>
            </p:cNvPr>
            <p:cNvSpPr/>
            <p:nvPr/>
          </p:nvSpPr>
          <p:spPr>
            <a:xfrm>
              <a:off x="8182776" y="6961462"/>
              <a:ext cx="1106869" cy="111183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noFill/>
            <a:ln w="38100">
              <a:solidFill>
                <a:srgbClr val="000000"/>
              </a:solidFill>
            </a:ln>
          </p:spPr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68FB746-961D-7DCC-8802-6E6AF775294A}"/>
              </a:ext>
            </a:extLst>
          </p:cNvPr>
          <p:cNvSpPr/>
          <p:nvPr/>
        </p:nvSpPr>
        <p:spPr>
          <a:xfrm flipH="1">
            <a:off x="8932168" y="3498404"/>
            <a:ext cx="307379" cy="682269"/>
          </a:xfrm>
          <a:prstGeom prst="ellipse">
            <a:avLst/>
          </a:prstGeom>
          <a:solidFill>
            <a:srgbClr val="84A4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5C9DFB30-A77F-FB55-F552-4DFF5FA987F9}"/>
              </a:ext>
            </a:extLst>
          </p:cNvPr>
          <p:cNvSpPr txBox="1"/>
          <p:nvPr/>
        </p:nvSpPr>
        <p:spPr>
          <a:xfrm>
            <a:off x="1241611" y="9432165"/>
            <a:ext cx="8867733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Join data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5886588"/>
            <a:ext cx="9153525" cy="4400412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3" name="AutoShape 3"/>
          <p:cNvSpPr/>
          <p:nvPr/>
        </p:nvSpPr>
        <p:spPr>
          <a:xfrm rot="-5400000">
            <a:off x="3550148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47675" y="1781519"/>
            <a:ext cx="5373890" cy="209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2600" dirty="0">
                <a:solidFill>
                  <a:srgbClr val="000000"/>
                </a:solidFill>
                <a:latin typeface="Open Sans Bold"/>
              </a:rPr>
              <a:t>UNION - </a:t>
            </a:r>
            <a:r>
              <a:rPr lang="en-US" sz="2600" dirty="0">
                <a:solidFill>
                  <a:srgbClr val="000000"/>
                </a:solidFill>
                <a:latin typeface="Open Sans"/>
              </a:rPr>
              <a:t>only keeps unique records</a:t>
            </a:r>
          </a:p>
          <a:p>
            <a:pPr>
              <a:lnSpc>
                <a:spcPts val="3354"/>
              </a:lnSpc>
            </a:pPr>
            <a:endParaRPr lang="en-US" sz="2600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354"/>
              </a:lnSpc>
            </a:pPr>
            <a:r>
              <a:rPr lang="en-US" sz="2600" dirty="0">
                <a:solidFill>
                  <a:srgbClr val="000000"/>
                </a:solidFill>
                <a:latin typeface="Open Sans Bold"/>
              </a:rPr>
              <a:t>UNION ALL -</a:t>
            </a:r>
            <a:r>
              <a:rPr lang="en-US" sz="2600" dirty="0">
                <a:solidFill>
                  <a:srgbClr val="000000"/>
                </a:solidFill>
                <a:latin typeface="Open Sans"/>
              </a:rPr>
              <a:t> will allow duplicate records in the result set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66057" y="1028700"/>
            <a:ext cx="6484319" cy="5694352"/>
            <a:chOff x="0" y="0"/>
            <a:chExt cx="8645759" cy="7592469"/>
          </a:xfrm>
        </p:grpSpPr>
        <p:sp>
          <p:nvSpPr>
            <p:cNvPr id="6" name="TextBox 6"/>
            <p:cNvSpPr txBox="1"/>
            <p:nvPr/>
          </p:nvSpPr>
          <p:spPr>
            <a:xfrm>
              <a:off x="240560" y="66675"/>
              <a:ext cx="7707407" cy="171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89"/>
                </a:lnSpc>
              </a:pPr>
              <a:r>
                <a:rPr lang="en-US" sz="8829">
                  <a:solidFill>
                    <a:srgbClr val="000000"/>
                  </a:solidFill>
                  <a:latin typeface="Open Sans Bold"/>
                </a:rPr>
                <a:t>Unions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437539"/>
              <a:ext cx="8645759" cy="5154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used to combine data from multiple result sets by stacking</a:t>
              </a:r>
            </a:p>
            <a:p>
              <a:pPr>
                <a:lnSpc>
                  <a:spcPts val="3870"/>
                </a:lnSpc>
              </a:pPr>
              <a:endParaRPr lang="en-US" sz="3000">
                <a:solidFill>
                  <a:srgbClr val="000000"/>
                </a:solidFill>
                <a:latin typeface="Open Sans"/>
              </a:endParaRP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result sets should have the same</a:t>
              </a:r>
            </a:p>
            <a:p>
              <a:pPr>
                <a:lnSpc>
                  <a:spcPts val="3870"/>
                </a:lnSpc>
              </a:pPr>
              <a:endParaRPr lang="en-US" sz="3000">
                <a:solidFill>
                  <a:srgbClr val="000000"/>
                </a:solidFill>
                <a:latin typeface="Open Sans"/>
              </a:endParaRP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must have same number of columns, in the same order, with similar data types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08384" y="9515206"/>
            <a:ext cx="338089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03</a:t>
            </a:r>
          </a:p>
        </p:txBody>
      </p:sp>
      <p:grpSp>
        <p:nvGrpSpPr>
          <p:cNvPr id="9" name="Group 9"/>
          <p:cNvGrpSpPr/>
          <p:nvPr/>
        </p:nvGrpSpPr>
        <p:grpSpPr>
          <a:xfrm rot="5400000">
            <a:off x="6974290" y="4259706"/>
            <a:ext cx="4339420" cy="2521014"/>
            <a:chOff x="0" y="0"/>
            <a:chExt cx="5785893" cy="336135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3361352" cy="3361352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84A4B7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424541" y="0"/>
              <a:ext cx="3361352" cy="3361352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84A4B7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11647675" y="1009650"/>
            <a:ext cx="8277943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Types of unions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37907" y="6532317"/>
            <a:ext cx="6617165" cy="1829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Fira Code Light Bold"/>
              </a:rPr>
              <a:t>Exercise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Fira Code Light"/>
              </a:rPr>
              <a:t>What was historical annual profit?</a:t>
            </a:r>
          </a:p>
          <a:p>
            <a:pPr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Fira Code Light"/>
            </a:endParaRP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87C1BE42-6186-013C-E548-EBC1D4368CC6}"/>
              </a:ext>
            </a:extLst>
          </p:cNvPr>
          <p:cNvSpPr/>
          <p:nvPr/>
        </p:nvSpPr>
        <p:spPr>
          <a:xfrm rot="5400000">
            <a:off x="7878068" y="3350501"/>
            <a:ext cx="2509764" cy="2521014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noFill/>
          <a:ln w="38100">
            <a:solidFill>
              <a:srgbClr val="000000"/>
            </a:solidFill>
          </a:ln>
        </p:spPr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4AA2A6BA-0D84-E467-059E-9027994682C5}"/>
              </a:ext>
            </a:extLst>
          </p:cNvPr>
          <p:cNvSpPr txBox="1"/>
          <p:nvPr/>
        </p:nvSpPr>
        <p:spPr>
          <a:xfrm>
            <a:off x="1241611" y="9432165"/>
            <a:ext cx="8867733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Union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1678802" y="5584327"/>
            <a:ext cx="1117817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676701" y="9508027"/>
            <a:ext cx="510815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05</a:t>
            </a:r>
          </a:p>
        </p:txBody>
      </p:sp>
      <p:sp>
        <p:nvSpPr>
          <p:cNvPr id="6" name="AutoShape 6"/>
          <p:cNvSpPr/>
          <p:nvPr/>
        </p:nvSpPr>
        <p:spPr>
          <a:xfrm>
            <a:off x="777514" y="6057900"/>
            <a:ext cx="1714232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4A9B01-D649-8BCA-18E1-9EC361602CE9}"/>
              </a:ext>
            </a:extLst>
          </p:cNvPr>
          <p:cNvGrpSpPr/>
          <p:nvPr/>
        </p:nvGrpSpPr>
        <p:grpSpPr>
          <a:xfrm>
            <a:off x="1199606" y="498592"/>
            <a:ext cx="15142139" cy="5406908"/>
            <a:chOff x="868003" y="4917726"/>
            <a:chExt cx="15142139" cy="5406908"/>
          </a:xfrm>
        </p:grpSpPr>
        <p:sp>
          <p:nvSpPr>
            <p:cNvPr id="4" name="TextBox 4"/>
            <p:cNvSpPr txBox="1"/>
            <p:nvPr/>
          </p:nvSpPr>
          <p:spPr>
            <a:xfrm>
              <a:off x="894663" y="5863124"/>
              <a:ext cx="5845405" cy="4461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where statement allows you to specify conditions that must be met by the result set. Can use many operators </a:t>
              </a:r>
            </a:p>
            <a:p>
              <a:pPr marL="518160" lvl="1" indent="-259080">
                <a:lnSpc>
                  <a:spcPts val="3096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</a:rPr>
                <a:t>and </a:t>
              </a:r>
            </a:p>
            <a:p>
              <a:pPr marL="518160" lvl="1" indent="-259080">
                <a:lnSpc>
                  <a:spcPts val="3096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</a:rPr>
                <a:t>or</a:t>
              </a:r>
            </a:p>
            <a:p>
              <a:pPr marL="518160" lvl="1" indent="-259080">
                <a:lnSpc>
                  <a:spcPts val="3096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</a:rPr>
                <a:t>= </a:t>
              </a:r>
            </a:p>
            <a:p>
              <a:pPr marL="518160" lvl="1" indent="-259080">
                <a:lnSpc>
                  <a:spcPts val="3096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</a:rPr>
                <a:t>!=</a:t>
              </a:r>
            </a:p>
            <a:p>
              <a:pPr>
                <a:lnSpc>
                  <a:spcPts val="3870"/>
                </a:lnSpc>
              </a:pPr>
              <a:endParaRPr lang="en-US" sz="2400" dirty="0">
                <a:solidFill>
                  <a:srgbClr val="000000"/>
                </a:solidFill>
                <a:latin typeface="Open Sans"/>
              </a:endParaRPr>
            </a:p>
            <a:p>
              <a:pPr>
                <a:lnSpc>
                  <a:spcPts val="3870"/>
                </a:lnSpc>
              </a:pPr>
              <a:endParaRPr lang="en-US" sz="2400" dirty="0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68003" y="4917726"/>
              <a:ext cx="5210984" cy="8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2"/>
                </a:lnSpc>
              </a:pPr>
              <a:r>
                <a:rPr lang="en-US" sz="5600" dirty="0">
                  <a:solidFill>
                    <a:srgbClr val="000000"/>
                  </a:solidFill>
                  <a:latin typeface="Open Sans Bold"/>
                </a:rPr>
                <a:t>Filter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7703550" y="5303361"/>
              <a:ext cx="8306592" cy="3092865"/>
            </a:xfrm>
            <a:prstGeom prst="rect">
              <a:avLst/>
            </a:prstGeom>
            <a:solidFill>
              <a:srgbClr val="F8ECA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951672" y="5541465"/>
              <a:ext cx="6617165" cy="2752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Fira Code Light Bold"/>
                </a:rPr>
                <a:t>Exercise</a:t>
              </a:r>
            </a:p>
            <a:p>
              <a:pPr marL="561332" lvl="1" indent="-280666">
                <a:lnSpc>
                  <a:spcPts val="3639"/>
                </a:lnSpc>
                <a:buFont typeface="Arial"/>
                <a:buChar char="•"/>
              </a:pPr>
              <a:r>
                <a:rPr lang="en-US" sz="2599" dirty="0">
                  <a:solidFill>
                    <a:srgbClr val="000000"/>
                  </a:solidFill>
                  <a:latin typeface="Fira Code Light"/>
                </a:rPr>
                <a:t>Identify the names of customers in the east region.</a:t>
              </a:r>
            </a:p>
            <a:p>
              <a:pPr>
                <a:lnSpc>
                  <a:spcPts val="3639"/>
                </a:lnSpc>
              </a:pPr>
              <a:endParaRPr lang="en-US" sz="2599" dirty="0">
                <a:solidFill>
                  <a:srgbClr val="000000"/>
                </a:solidFill>
                <a:latin typeface="Fira Code Light"/>
              </a:endParaRPr>
            </a:p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Fira Code Light"/>
                </a:rPr>
                <a:t>What other filters can you add to previous queries?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F99D6-69E0-6054-7917-F2C92BEF2132}"/>
              </a:ext>
            </a:extLst>
          </p:cNvPr>
          <p:cNvGrpSpPr/>
          <p:nvPr/>
        </p:nvGrpSpPr>
        <p:grpSpPr>
          <a:xfrm>
            <a:off x="777514" y="6311262"/>
            <a:ext cx="15592682" cy="4147624"/>
            <a:chOff x="417460" y="1179956"/>
            <a:chExt cx="15592682" cy="4147624"/>
          </a:xfrm>
        </p:grpSpPr>
        <p:sp>
          <p:nvSpPr>
            <p:cNvPr id="2" name="TextBox 2"/>
            <p:cNvSpPr txBox="1"/>
            <p:nvPr/>
          </p:nvSpPr>
          <p:spPr>
            <a:xfrm>
              <a:off x="417460" y="1545369"/>
              <a:ext cx="6427254" cy="809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72"/>
                </a:lnSpc>
              </a:pPr>
              <a:r>
                <a:rPr lang="en-US" sz="5600" dirty="0">
                  <a:solidFill>
                    <a:srgbClr val="000000"/>
                  </a:solidFill>
                  <a:latin typeface="Open Sans Bold"/>
                </a:rPr>
                <a:t>Create New Fields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08385" y="2913945"/>
              <a:ext cx="5845405" cy="2413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Open Sans"/>
                </a:rPr>
                <a:t>add criteria to select clause to create a new field</a:t>
              </a:r>
            </a:p>
            <a:p>
              <a:pPr>
                <a:lnSpc>
                  <a:spcPts val="3870"/>
                </a:lnSpc>
              </a:pPr>
              <a:endParaRPr lang="en-US" sz="3000" dirty="0">
                <a:solidFill>
                  <a:srgbClr val="000000"/>
                </a:solidFill>
                <a:latin typeface="Open Sans"/>
              </a:endParaRPr>
            </a:p>
            <a:p>
              <a:pPr>
                <a:lnSpc>
                  <a:spcPts val="3870"/>
                </a:lnSpc>
              </a:pPr>
              <a:endParaRPr lang="en-US" sz="3000" dirty="0">
                <a:solidFill>
                  <a:srgbClr val="000000"/>
                </a:solidFill>
                <a:latin typeface="Open Sans"/>
              </a:endParaRPr>
            </a:p>
            <a:p>
              <a:pPr>
                <a:lnSpc>
                  <a:spcPts val="3870"/>
                </a:lnSpc>
              </a:pPr>
              <a:endParaRPr lang="en-US" sz="3000" dirty="0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7703550" y="1179956"/>
              <a:ext cx="8306592" cy="3709038"/>
            </a:xfrm>
            <a:prstGeom prst="rect">
              <a:avLst/>
            </a:prstGeom>
            <a:solidFill>
              <a:srgbClr val="F8ECA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976212" y="1437058"/>
              <a:ext cx="7761268" cy="3676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Fira Code Light Bold"/>
                </a:rPr>
                <a:t>Exercise</a:t>
              </a:r>
            </a:p>
            <a:p>
              <a:pPr marL="561332" lvl="1" indent="-280666">
                <a:lnSpc>
                  <a:spcPts val="3639"/>
                </a:lnSpc>
                <a:buFont typeface="Arial"/>
                <a:buChar char="•"/>
              </a:pPr>
              <a:r>
                <a:rPr lang="en-US" sz="2599" dirty="0">
                  <a:solidFill>
                    <a:srgbClr val="000000"/>
                  </a:solidFill>
                  <a:latin typeface="Fira Code Light"/>
                </a:rPr>
                <a:t>Create a new feature, named customer status. If the customer  had more than one order, they should be labeled 'existing' otherwise they should be labeled 'new’. </a:t>
              </a:r>
            </a:p>
            <a:p>
              <a:pPr marL="280666" lvl="1">
                <a:lnSpc>
                  <a:spcPts val="3639"/>
                </a:lnSpc>
              </a:pPr>
              <a:r>
                <a:rPr lang="en-US" sz="2599" dirty="0">
                  <a:solidFill>
                    <a:srgbClr val="000000"/>
                  </a:solidFill>
                  <a:latin typeface="Fira Code Light"/>
                </a:rPr>
                <a:t>(Don’t need to use archived data.)    </a:t>
              </a:r>
            </a:p>
            <a:p>
              <a:pPr>
                <a:lnSpc>
                  <a:spcPts val="3639"/>
                </a:lnSpc>
              </a:pPr>
              <a:endParaRPr lang="en-US" sz="2599" dirty="0">
                <a:solidFill>
                  <a:srgbClr val="000000"/>
                </a:solidFill>
                <a:latin typeface="Fira Code Light"/>
              </a:endParaRPr>
            </a:p>
          </p:txBody>
        </p:sp>
      </p:grpSp>
      <p:sp>
        <p:nvSpPr>
          <p:cNvPr id="15" name="TextBox 7">
            <a:extLst>
              <a:ext uri="{FF2B5EF4-FFF2-40B4-BE49-F238E27FC236}">
                <a16:creationId xmlns:a16="http://schemas.microsoft.com/office/drawing/2014/main" id="{7DB2B11D-8187-BE14-5BEC-6EB9F3AC3BA0}"/>
              </a:ext>
            </a:extLst>
          </p:cNvPr>
          <p:cNvSpPr txBox="1"/>
          <p:nvPr/>
        </p:nvSpPr>
        <p:spPr>
          <a:xfrm>
            <a:off x="1241611" y="9432165"/>
            <a:ext cx="8867733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Create new columns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A0B6264-8DD0-1EED-7256-3A07EA7B0DBB}"/>
              </a:ext>
            </a:extLst>
          </p:cNvPr>
          <p:cNvSpPr txBox="1"/>
          <p:nvPr/>
        </p:nvSpPr>
        <p:spPr>
          <a:xfrm>
            <a:off x="699234" y="5273306"/>
            <a:ext cx="510815" cy="38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04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369212A2-6FD1-D99E-6FEA-9DAE45A368B1}"/>
              </a:ext>
            </a:extLst>
          </p:cNvPr>
          <p:cNvSpPr txBox="1"/>
          <p:nvPr/>
        </p:nvSpPr>
        <p:spPr>
          <a:xfrm>
            <a:off x="1241611" y="5191306"/>
            <a:ext cx="8867733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r>
              <a:rPr lang="en-US" sz="2199" dirty="0">
                <a:solidFill>
                  <a:srgbClr val="000000"/>
                </a:solidFill>
                <a:latin typeface="HK Grotesk Medium"/>
              </a:rPr>
              <a:t>Filter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2245</Words>
  <Application>Microsoft Macintosh PowerPoint</Application>
  <PresentationFormat>Custom</PresentationFormat>
  <Paragraphs>280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Fira Code Light Bold</vt:lpstr>
      <vt:lpstr>HK Grotesk Medium</vt:lpstr>
      <vt:lpstr>Calibri</vt:lpstr>
      <vt:lpstr>Fira Code Light</vt:lpstr>
      <vt:lpstr>Arial</vt:lpstr>
      <vt:lpstr>HK Grotesk Light Bold</vt:lpstr>
      <vt:lpstr>Courier New</vt:lpstr>
      <vt:lpstr>Open Sans</vt:lpstr>
      <vt:lpstr>Open Sans Bold Italics</vt:lpstr>
      <vt:lpstr>Helvetica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with SQL</dc:title>
  <cp:lastModifiedBy>Dogic, Selma</cp:lastModifiedBy>
  <cp:revision>11</cp:revision>
  <cp:lastPrinted>2022-12-07T18:54:45Z</cp:lastPrinted>
  <dcterms:created xsi:type="dcterms:W3CDTF">2006-08-16T00:00:00Z</dcterms:created>
  <dcterms:modified xsi:type="dcterms:W3CDTF">2022-12-07T21:39:08Z</dcterms:modified>
  <dc:identifier>DAFT0JQ5t1M</dc:identifier>
</cp:coreProperties>
</file>