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Code Light" panose="020B0809050000020004" pitchFamily="49" charset="0"/>
      <p:regular r:id="rId18"/>
    </p:embeddedFont>
    <p:embeddedFont>
      <p:font typeface="Fira Code Light Bold" panose="020B0809050000020004" pitchFamily="49" charset="0"/>
      <p:regular r:id="rId19"/>
    </p:embeddedFont>
    <p:embeddedFont>
      <p:font typeface="HK Grotesk Light Bold" pitchFamily="2" charset="77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pitchFamily="34" charset="0"/>
      <p:regular r:id="rId25"/>
      <p:bold r:id="rId26"/>
    </p:embeddedFont>
    <p:embeddedFont>
      <p:font typeface="Open Sans Bold Italics" panose="020B08060305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3" autoAdjust="0"/>
    <p:restoredTop sz="94635" autoAdjust="0"/>
  </p:normalViewPr>
  <p:slideViewPr>
    <p:cSldViewPr>
      <p:cViewPr varScale="1">
        <p:scale>
          <a:sx n="103" d="100"/>
          <a:sy n="103" d="100"/>
        </p:scale>
        <p:origin x="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will not be a live coding / follow along session </a:t>
            </a:r>
          </a:p>
          <a:p>
            <a:endParaRPr lang="en-US"/>
          </a:p>
          <a:p>
            <a:r>
              <a:rPr lang="en-US"/>
              <a:t>You will have the datasets avaiable, along with the slides and the solutions to the exercises to practice later</a:t>
            </a:r>
          </a:p>
          <a:p>
            <a:endParaRPr lang="en-US"/>
          </a:p>
          <a:p>
            <a:r>
              <a:rPr lang="en-US"/>
              <a:t>I will be doing this in DBeaver, which is a free mutli-platform database tool that I have used at multiple organizations (including Carter's)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Let's take a peek at the orders table first: </a:t>
            </a:r>
          </a:p>
          <a:p>
            <a:endParaRPr lang="en-US"/>
          </a:p>
          <a:p>
            <a:r>
              <a:rPr lang="en-US"/>
              <a:t>select * from orders limit 5</a:t>
            </a:r>
          </a:p>
          <a:p>
            <a:endParaRPr lang="en-US"/>
          </a:p>
          <a:p>
            <a:r>
              <a:rPr lang="en-US"/>
              <a:t>This will give us a sense of the data in the table and each columns data type</a:t>
            </a:r>
          </a:p>
          <a:p>
            <a:endParaRPr lang="en-US"/>
          </a:p>
          <a:p>
            <a:r>
              <a:rPr lang="en-US"/>
              <a:t>2. Let's look at our first exercise "What was our historical annual profit?"</a:t>
            </a:r>
          </a:p>
          <a:p>
            <a:endParaRPr lang="en-US"/>
          </a:p>
          <a:p>
            <a:r>
              <a:rPr lang="en-US"/>
              <a:t>Let's just start by querying the information we need to derive the answer - i.e. order_date and profit</a:t>
            </a:r>
          </a:p>
          <a:p>
            <a:endParaRPr lang="en-US"/>
          </a:p>
          <a:p>
            <a:r>
              <a:rPr lang="en-US"/>
              <a:t>select order_date, profit from orders</a:t>
            </a:r>
          </a:p>
          <a:p>
            <a:endParaRPr lang="en-US"/>
          </a:p>
          <a:p>
            <a:r>
              <a:rPr lang="en-US"/>
              <a:t>This will give us the same level of granularity as select * but we're excluding columns...we don't want this. We need to aggregate to a level higher..from order level to date. </a:t>
            </a:r>
          </a:p>
          <a:p>
            <a:endParaRPr lang="en-US"/>
          </a:p>
          <a:p>
            <a:r>
              <a:rPr lang="en-US"/>
              <a:t>select order_date, sum(profit) from orders group by order_date</a:t>
            </a:r>
          </a:p>
          <a:p>
            <a:endParaRPr lang="en-US"/>
          </a:p>
          <a:p>
            <a:r>
              <a:rPr lang="en-US"/>
              <a:t>This is close, but we need to group at the year level not date. </a:t>
            </a:r>
          </a:p>
          <a:p>
            <a:endParaRPr lang="en-US"/>
          </a:p>
          <a:p>
            <a:r>
              <a:rPr lang="en-US"/>
              <a:t>select DATE_PART('year', order_date), sum(profit) from orders group by DATE_PART('year', order_date) </a:t>
            </a:r>
          </a:p>
          <a:p>
            <a:endParaRPr lang="en-US"/>
          </a:p>
          <a:p>
            <a:r>
              <a:rPr lang="en-US"/>
              <a:t>or </a:t>
            </a:r>
          </a:p>
          <a:p>
            <a:endParaRPr lang="en-US"/>
          </a:p>
          <a:p>
            <a:r>
              <a:rPr lang="en-US"/>
              <a:t>select extract(year from order_date) yr, sum(profit) from orders group by order_date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Send links to Fatima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overmonday.co.uk/dat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bleau.com/current/pro/desktop/en-us/environment_workspace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113577" y="0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575769" y="7181362"/>
            <a:ext cx="5915253" cy="814123"/>
            <a:chOff x="0" y="0"/>
            <a:chExt cx="4798333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8333" cy="660400"/>
            </a:xfrm>
            <a:custGeom>
              <a:avLst/>
              <a:gdLst/>
              <a:ahLst/>
              <a:cxnLst/>
              <a:rect l="l" t="t" r="r" b="b"/>
              <a:pathLst>
                <a:path w="4798333" h="660400">
                  <a:moveTo>
                    <a:pt x="46738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73873" y="0"/>
                  </a:lnTo>
                  <a:cubicBezTo>
                    <a:pt x="4742453" y="0"/>
                    <a:pt x="4798333" y="55880"/>
                    <a:pt x="4798333" y="124460"/>
                  </a:cubicBezTo>
                  <a:lnTo>
                    <a:pt x="4798333" y="535940"/>
                  </a:lnTo>
                  <a:cubicBezTo>
                    <a:pt x="4798333" y="604520"/>
                    <a:pt x="4742453" y="660400"/>
                    <a:pt x="4673873" y="660400"/>
                  </a:cubicBezTo>
                  <a:close/>
                </a:path>
              </a:pathLst>
            </a:custGeom>
            <a:solidFill>
              <a:srgbClr val="F8ECA3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693" y="1489854"/>
            <a:ext cx="6498922" cy="73072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75769" y="2546026"/>
            <a:ext cx="8991242" cy="3676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1"/>
              </a:lnSpc>
            </a:pPr>
            <a:endParaRPr/>
          </a:p>
          <a:p>
            <a:pPr>
              <a:lnSpc>
                <a:spcPts val="7231"/>
              </a:lnSpc>
            </a:pPr>
            <a:r>
              <a:rPr lang="en-US" sz="6399">
                <a:solidFill>
                  <a:srgbClr val="000000"/>
                </a:solidFill>
                <a:latin typeface="Open Sans"/>
              </a:rPr>
              <a:t>Building Compelling Data Stories with Tableau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89644" y="7335326"/>
            <a:ext cx="5287504" cy="49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5"/>
              </a:lnSpc>
            </a:pPr>
            <a:r>
              <a:rPr lang="en-US" sz="2853">
                <a:solidFill>
                  <a:srgbClr val="000000"/>
                </a:solidFill>
                <a:latin typeface="HK Grotesk Light Bold"/>
              </a:rPr>
              <a:t>SELMA DOGIC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23544" y="971550"/>
            <a:ext cx="43575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5769" y="2119171"/>
            <a:ext cx="10582126" cy="11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88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ns Bold"/>
              </a:rPr>
              <a:t>Numbers to Narrative: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65974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Resources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933442"/>
            <a:ext cx="13270691" cy="265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"/>
              </a:rPr>
              <a:t>GitHub: https://</a:t>
            </a:r>
            <a:r>
              <a:rPr lang="en-US" sz="2999" dirty="0" err="1">
                <a:solidFill>
                  <a:srgbClr val="000000"/>
                </a:solidFill>
                <a:latin typeface="Open Sans"/>
              </a:rPr>
              <a:t>github.com</a:t>
            </a:r>
            <a:r>
              <a:rPr lang="en-US" sz="2999" dirty="0">
                <a:solidFill>
                  <a:srgbClr val="000000"/>
                </a:solidFill>
                <a:latin typeface="Open Sans"/>
              </a:rPr>
              <a:t>/</a:t>
            </a:r>
            <a:r>
              <a:rPr lang="en-US" sz="2999" dirty="0" err="1">
                <a:solidFill>
                  <a:srgbClr val="000000"/>
                </a:solidFill>
                <a:latin typeface="Open Sans"/>
              </a:rPr>
              <a:t>selmadogic</a:t>
            </a:r>
            <a:r>
              <a:rPr lang="en-US" sz="2999" dirty="0">
                <a:solidFill>
                  <a:srgbClr val="000000"/>
                </a:solidFill>
                <a:latin typeface="Open Sans"/>
              </a:rPr>
              <a:t>/storytelling-in-tableau</a:t>
            </a:r>
          </a:p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 Bold"/>
              </a:rPr>
              <a:t>Visual Vocabulary</a:t>
            </a:r>
            <a:r>
              <a:rPr lang="en-US" sz="2999" dirty="0">
                <a:solidFill>
                  <a:srgbClr val="000000"/>
                </a:solidFill>
                <a:latin typeface="Open Sans"/>
              </a:rPr>
              <a:t> - best charts based on the insights / relationships your trying to display</a:t>
            </a:r>
          </a:p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 Bold"/>
              </a:rPr>
              <a:t>Makeover Monday</a:t>
            </a:r>
          </a:p>
          <a:p>
            <a:pPr marL="647695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Open Sans Bold"/>
              </a:rPr>
              <a:t>Workout Wednesday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6376" y="1658485"/>
            <a:ext cx="10710055" cy="3274669"/>
            <a:chOff x="0" y="0"/>
            <a:chExt cx="14280073" cy="4366225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14280073" cy="261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41"/>
                </a:lnSpc>
              </a:pPr>
              <a:r>
                <a:rPr lang="en-US" sz="13399">
                  <a:solidFill>
                    <a:srgbClr val="000000"/>
                  </a:solidFill>
                  <a:latin typeface="Open Sans Bold"/>
                </a:rPr>
                <a:t>Thank you</a:t>
              </a:r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2954920" y="3280728"/>
              <a:ext cx="8370233" cy="1085497"/>
              <a:chOff x="0" y="0"/>
              <a:chExt cx="5092323" cy="660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09232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5092323" h="660400">
                    <a:moveTo>
                      <a:pt x="496786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967863" y="0"/>
                    </a:lnTo>
                    <a:cubicBezTo>
                      <a:pt x="5036443" y="0"/>
                      <a:pt x="5092323" y="55880"/>
                      <a:pt x="5092323" y="124460"/>
                    </a:cubicBezTo>
                    <a:lnTo>
                      <a:pt x="5092323" y="535940"/>
                    </a:lnTo>
                    <a:cubicBezTo>
                      <a:pt x="5092323" y="604520"/>
                      <a:pt x="5036443" y="660400"/>
                      <a:pt x="4967863" y="660400"/>
                    </a:cubicBezTo>
                    <a:close/>
                  </a:path>
                </a:pathLst>
              </a:custGeom>
              <a:solidFill>
                <a:srgbClr val="F8ECA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407880" y="3487625"/>
              <a:ext cx="7464313" cy="62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5"/>
                </a:lnSpc>
              </a:pPr>
              <a:r>
                <a:rPr lang="en-US" sz="2853">
                  <a:solidFill>
                    <a:srgbClr val="000000"/>
                  </a:solidFill>
                  <a:latin typeface="Open Sans Bold"/>
                </a:rPr>
                <a:t>LET'S CONNECT!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7309" y="1547337"/>
            <a:ext cx="5783222" cy="77109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5284860"/>
            <a:ext cx="518844" cy="51884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6247" y="6047642"/>
            <a:ext cx="514350" cy="5143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829629" y="5307141"/>
            <a:ext cx="4158035" cy="43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</a:rPr>
              <a:t>linkedin.com/in/selmadogic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29629" y="6060350"/>
            <a:ext cx="4158035" cy="4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  <a:latin typeface="Open Sans"/>
              </a:rPr>
              <a:t>@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selmadogic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003" y="1343025"/>
            <a:ext cx="6427254" cy="80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2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Why Tableau?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7267892" y="-28554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08385" y="4817565"/>
            <a:ext cx="17142320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868003" y="5214803"/>
            <a:ext cx="6230766" cy="159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72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How I Use Tabelau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8003" y="2275782"/>
            <a:ext cx="5845405" cy="1544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6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frequent updated and incorporation of cutting edge technology </a:t>
            </a:r>
          </a:p>
          <a:p>
            <a:pPr>
              <a:lnSpc>
                <a:spcPts val="3096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(autoML, augmented analytics, etc.)</a:t>
            </a:r>
          </a:p>
          <a:p>
            <a:pPr>
              <a:lnSpc>
                <a:spcPts val="3096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7703550" y="5579586"/>
            <a:ext cx="8306592" cy="3092865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8" name="TextBox 8"/>
          <p:cNvSpPr txBox="1"/>
          <p:nvPr/>
        </p:nvSpPr>
        <p:spPr>
          <a:xfrm>
            <a:off x="7976212" y="6197013"/>
            <a:ext cx="6617165" cy="181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EDA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Business Reporting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Advanced Analytics</a:t>
            </a: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703550" y="888054"/>
            <a:ext cx="8306592" cy="3320221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10" name="TextBox 10"/>
          <p:cNvSpPr txBox="1"/>
          <p:nvPr/>
        </p:nvSpPr>
        <p:spPr>
          <a:xfrm>
            <a:off x="7976212" y="1666435"/>
            <a:ext cx="7761268" cy="226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Industry Leader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Community</a:t>
            </a:r>
          </a:p>
          <a:p>
            <a:pPr marL="561332" lvl="1" indent="-280666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Fira Code Light Bold"/>
              </a:rPr>
              <a:t>Transferrable skills</a:t>
            </a: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 Bold"/>
            </a:endParaRPr>
          </a:p>
          <a:p>
            <a:pPr>
              <a:lnSpc>
                <a:spcPts val="3639"/>
              </a:lnSpc>
            </a:pPr>
            <a:endParaRPr lang="en-US" sz="2599">
              <a:solidFill>
                <a:srgbClr val="000000"/>
              </a:solidFill>
              <a:latin typeface="Fira Code Ligh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8003" y="6938574"/>
            <a:ext cx="5845405" cy="76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6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as a decision making tool for my business consumers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592" y="2857466"/>
            <a:ext cx="7860504" cy="357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 u="sng" dirty="0">
                <a:latin typeface="Open Sans Bold"/>
                <a:hlinkClick r:id="rId2" tooltip="https://www.makeovermonday.co.uk/da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Makeover Monday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20450" y="3396615"/>
            <a:ext cx="7728479" cy="343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Today's Setup: 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Tableau (Public) application</a:t>
            </a:r>
          </a:p>
          <a:p>
            <a:pPr marL="626106" lvl="1" indent="-313053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Open Sans"/>
              </a:rPr>
              <a:t>Data (found on </a:t>
            </a:r>
            <a:r>
              <a:rPr lang="en-US" sz="2899" dirty="0" err="1">
                <a:solidFill>
                  <a:srgbClr val="000000"/>
                </a:solidFill>
                <a:latin typeface="Open Sans"/>
              </a:rPr>
              <a:t>data.world</a:t>
            </a:r>
            <a:r>
              <a:rPr lang="en-US" sz="2899" dirty="0">
                <a:solidFill>
                  <a:srgbClr val="000000"/>
                </a:solidFill>
                <a:latin typeface="Open Sans"/>
              </a:rPr>
              <a:t>) </a:t>
            </a:r>
          </a:p>
          <a:p>
            <a:pPr algn="just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05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9643" y="6730438"/>
            <a:ext cx="6812401" cy="95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</a:rPr>
              <a:t>everything that we do today you will be able to find on my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635063" y="4298674"/>
            <a:ext cx="11986177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632914" y="3453986"/>
            <a:ext cx="11655086" cy="6732438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4" name="TextBox 4"/>
          <p:cNvSpPr txBox="1"/>
          <p:nvPr/>
        </p:nvSpPr>
        <p:spPr>
          <a:xfrm>
            <a:off x="7636682" y="2328395"/>
            <a:ext cx="9647550" cy="13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4"/>
              </a:lnSpc>
            </a:pPr>
            <a:r>
              <a:rPr lang="en-US" sz="8189">
                <a:solidFill>
                  <a:srgbClr val="000000"/>
                </a:solidFill>
                <a:latin typeface="Open Sans Bold"/>
              </a:rPr>
              <a:t>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611750" y="3899438"/>
            <a:ext cx="9697413" cy="451485"/>
            <a:chOff x="0" y="0"/>
            <a:chExt cx="12929884" cy="601980"/>
          </a:xfrm>
        </p:grpSpPr>
        <p:sp>
          <p:nvSpPr>
            <p:cNvPr id="6" name="TextBox 6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2023 Week 14 Challenge Intro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11750" y="4789831"/>
            <a:ext cx="9697413" cy="451485"/>
            <a:chOff x="0" y="0"/>
            <a:chExt cx="12929884" cy="601980"/>
          </a:xfrm>
        </p:grpSpPr>
        <p:sp>
          <p:nvSpPr>
            <p:cNvPr id="9" name="TextBox 9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Review of Current Dashboard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11750" y="5629232"/>
            <a:ext cx="9697413" cy="451485"/>
            <a:chOff x="0" y="0"/>
            <a:chExt cx="12929884" cy="601980"/>
          </a:xfrm>
        </p:grpSpPr>
        <p:sp>
          <p:nvSpPr>
            <p:cNvPr id="12" name="TextBox 12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Review New Story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11750" y="6471242"/>
            <a:ext cx="9697413" cy="451485"/>
            <a:chOff x="0" y="0"/>
            <a:chExt cx="12929884" cy="601980"/>
          </a:xfrm>
        </p:grpSpPr>
        <p:sp>
          <p:nvSpPr>
            <p:cNvPr id="15" name="TextBox 15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Distill the Data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11750" y="7313252"/>
            <a:ext cx="9697413" cy="451485"/>
            <a:chOff x="0" y="0"/>
            <a:chExt cx="12929884" cy="601980"/>
          </a:xfrm>
        </p:grpSpPr>
        <p:sp>
          <p:nvSpPr>
            <p:cNvPr id="18" name="TextBox 18"/>
            <p:cNvSpPr txBox="1"/>
            <p:nvPr/>
          </p:nvSpPr>
          <p:spPr>
            <a:xfrm>
              <a:off x="1106240" y="-19050"/>
              <a:ext cx="11823644" cy="62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Tell the Story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49403"/>
              <a:ext cx="729232" cy="4936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6"/>
                </a:lnSpc>
              </a:pPr>
              <a:r>
                <a:rPr lang="en-US" sz="2400">
                  <a:solidFill>
                    <a:srgbClr val="000000"/>
                  </a:solidFill>
                  <a:latin typeface="Open Sans Bold"/>
                </a:rPr>
                <a:t>05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876290"/>
            <a:ext cx="6427196" cy="62785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63461" y="3185494"/>
            <a:ext cx="19019566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745664" y="3797309"/>
            <a:ext cx="6918280" cy="5685622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7506" y="3712906"/>
            <a:ext cx="4597645" cy="58683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14013" y="3797309"/>
            <a:ext cx="4593107" cy="578391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07119"/>
            <a:ext cx="16635244" cy="185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>
                <a:solidFill>
                  <a:srgbClr val="000000"/>
                </a:solidFill>
                <a:latin typeface="Open Sans Bold Italics"/>
              </a:rPr>
              <a:t>Hate Crime in Chicago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63795" y="9692054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528831"/>
            <a:ext cx="160231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Fira Code Light"/>
              </a:rPr>
              <a:t>https://home.chicagopolice.org/statistics-data/data-dashboards/hate-crime-dashboard/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63920" y="4025564"/>
            <a:ext cx="6333162" cy="286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First Take? </a:t>
            </a:r>
          </a:p>
          <a:p>
            <a:pPr marL="1079499" lvl="2" indent="-359833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too long!</a:t>
            </a:r>
          </a:p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What is the story here? </a:t>
            </a:r>
          </a:p>
          <a:p>
            <a:pPr marL="1079499" lvl="2" indent="-359833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current dashboard is trying to deliver too many </a:t>
            </a:r>
          </a:p>
          <a:p>
            <a:pPr>
              <a:lnSpc>
                <a:spcPts val="4177"/>
              </a:lnSpc>
            </a:pPr>
            <a:r>
              <a:rPr lang="en-US" sz="2983">
                <a:solidFill>
                  <a:srgbClr val="000000"/>
                </a:solidFill>
                <a:latin typeface="Fira Code Ligh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4687301"/>
            <a:ext cx="9153525" cy="5571124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" name="AutoShape 3"/>
          <p:cNvSpPr/>
          <p:nvPr/>
        </p:nvSpPr>
        <p:spPr>
          <a:xfrm flipV="1">
            <a:off x="9139238" y="694981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403047" y="1078469"/>
            <a:ext cx="8359449" cy="2932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In this first part we'll do some create a sheet and explore the data. </a:t>
            </a:r>
          </a:p>
          <a:p>
            <a:pPr>
              <a:lnSpc>
                <a:spcPts val="3354"/>
              </a:lnSpc>
            </a:pPr>
            <a:endParaRPr lang="en-US" sz="260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3354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Let's look at: </a:t>
            </a:r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total number of hate crimes</a:t>
            </a:r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% change of crimes over time by motivation </a:t>
            </a:r>
          </a:p>
          <a:p>
            <a:pPr>
              <a:lnSpc>
                <a:spcPts val="3354"/>
              </a:lnSpc>
            </a:pPr>
            <a:endParaRPr lang="en-US" sz="260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66057" y="1028700"/>
            <a:ext cx="7715242" cy="6132502"/>
            <a:chOff x="0" y="0"/>
            <a:chExt cx="10286990" cy="8176669"/>
          </a:xfrm>
        </p:grpSpPr>
        <p:sp>
          <p:nvSpPr>
            <p:cNvPr id="6" name="TextBox 6"/>
            <p:cNvSpPr txBox="1"/>
            <p:nvPr/>
          </p:nvSpPr>
          <p:spPr>
            <a:xfrm>
              <a:off x="286226" y="66675"/>
              <a:ext cx="9170510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New Story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7539"/>
              <a:ext cx="10286990" cy="5739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Let's first explore the data</a:t>
              </a: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Potential insights to explore: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Are crimes on the rise? </a:t>
              </a:r>
            </a:p>
            <a:p>
              <a:pPr marL="1619258" lvl="3" indent="-404815">
                <a:lnSpc>
                  <a:spcPts val="3225"/>
                </a:lnSpc>
                <a:buFont typeface="Arial"/>
                <a:buChar char="￭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is there a difference in trends?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Who is victimized and who is offending?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How are these hate crimes occuring?</a:t>
              </a:r>
            </a:p>
            <a:p>
              <a:pPr marL="1079505" lvl="2" indent="-359835">
                <a:lnSpc>
                  <a:spcPts val="3225"/>
                </a:lnSpc>
                <a:buFont typeface="Arial"/>
                <a:buChar char="⚬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Where are they happening the most?</a:t>
              </a:r>
            </a:p>
            <a:p>
              <a:pPr>
                <a:lnSpc>
                  <a:spcPts val="3225"/>
                </a:lnSpc>
              </a:pPr>
              <a:endParaRPr lang="en-US" sz="2500">
                <a:solidFill>
                  <a:srgbClr val="000000"/>
                </a:solidFill>
                <a:latin typeface="Open Sans"/>
              </a:endParaRPr>
            </a:p>
            <a:p>
              <a:pPr marL="539753" lvl="1" indent="-269876">
                <a:lnSpc>
                  <a:spcPts val="3225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Open Sans"/>
                </a:rPr>
                <a:t>For the sake of time, I'll focus on the first insight </a:t>
              </a:r>
            </a:p>
            <a:p>
              <a:pPr>
                <a:lnSpc>
                  <a:spcPts val="3870"/>
                </a:lnSpc>
              </a:pPr>
              <a:endParaRPr lang="en-US" sz="250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08236" y="9524731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4692" y="6822729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CREATE A SHEET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03047" y="5174440"/>
            <a:ext cx="1090580" cy="10905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11317" y="506815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CONNECT TO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22453" y="5529361"/>
            <a:ext cx="7600018" cy="698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Open desktop appication and navigate to data connection pane. Select Microsoft Excel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22453" y="7251354"/>
            <a:ext cx="760001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Select New Sheet. Explore the Tableau workspace </a:t>
            </a:r>
            <a:r>
              <a:rPr lang="en-US" sz="2199" u="sng">
                <a:solidFill>
                  <a:srgbClr val="000000"/>
                </a:solidFill>
                <a:latin typeface="Open Sans"/>
                <a:hlinkClick r:id="rId2" tooltip="https://help.tableau.com/current/pro/desktop/en-us/environment_workspace.htm"/>
              </a:rPr>
              <a:t>here.</a:t>
            </a:r>
            <a:r>
              <a:rPr lang="en-US" sz="2199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403047" y="6808786"/>
            <a:ext cx="1090580" cy="109058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403047" y="8448741"/>
            <a:ext cx="1090580" cy="109058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622453" y="834245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CLEAN UP SOME DATA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22453" y="8803661"/>
            <a:ext cx="7600018" cy="69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Group motivation and disposition</a:t>
            </a:r>
          </a:p>
          <a:p>
            <a:pPr>
              <a:lnSpc>
                <a:spcPts val="2837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Change date data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4706351"/>
            <a:ext cx="9153525" cy="5571124"/>
          </a:xfrm>
          <a:prstGeom prst="rect">
            <a:avLst/>
          </a:prstGeom>
          <a:solidFill>
            <a:srgbClr val="F8ECA3"/>
          </a:solidFill>
        </p:spPr>
      </p:sp>
      <p:sp>
        <p:nvSpPr>
          <p:cNvPr id="3" name="AutoShape 3"/>
          <p:cNvSpPr/>
          <p:nvPr/>
        </p:nvSpPr>
        <p:spPr>
          <a:xfrm flipV="1">
            <a:off x="9139238" y="666406"/>
            <a:ext cx="0" cy="11178179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541038" y="1296543"/>
            <a:ext cx="8359449" cy="167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endParaRPr/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By now, we've developed many sheets from one</a:t>
            </a:r>
          </a:p>
          <a:p>
            <a:pPr marL="561341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Going from sheets to a story</a:t>
            </a:r>
          </a:p>
          <a:p>
            <a:pPr marL="561340" lvl="1" indent="-280670">
              <a:lnSpc>
                <a:spcPts val="33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Adding text and color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66057" y="1028700"/>
            <a:ext cx="7715242" cy="5694352"/>
            <a:chOff x="0" y="0"/>
            <a:chExt cx="10286990" cy="7592469"/>
          </a:xfrm>
        </p:grpSpPr>
        <p:sp>
          <p:nvSpPr>
            <p:cNvPr id="6" name="TextBox 6"/>
            <p:cNvSpPr txBox="1"/>
            <p:nvPr/>
          </p:nvSpPr>
          <p:spPr>
            <a:xfrm>
              <a:off x="286226" y="66675"/>
              <a:ext cx="9170510" cy="1716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889"/>
                </a:lnSpc>
              </a:pPr>
              <a:r>
                <a:rPr lang="en-US" sz="8829">
                  <a:solidFill>
                    <a:srgbClr val="000000"/>
                  </a:solidFill>
                  <a:latin typeface="Open Sans Bold"/>
                </a:rPr>
                <a:t>New Story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437539"/>
              <a:ext cx="10286990" cy="5154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Let's put it all together</a:t>
              </a: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Z-Scan</a:t>
              </a:r>
            </a:p>
            <a:p>
              <a:pPr marL="647700" lvl="1" indent="-323850">
                <a:lnSpc>
                  <a:spcPts val="387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Bold"/>
                </a:rPr>
                <a:t>Key Components of a dashboard: 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title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text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interactivity</a:t>
              </a:r>
            </a:p>
            <a:p>
              <a:pPr marL="1295400" lvl="2" indent="-431800">
                <a:lnSpc>
                  <a:spcPts val="387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Open Sans"/>
                </a:rPr>
                <a:t>colors</a:t>
              </a:r>
            </a:p>
            <a:p>
              <a:pPr>
                <a:lnSpc>
                  <a:spcPts val="3870"/>
                </a:lnSpc>
              </a:pPr>
              <a:endParaRPr lang="en-US" sz="3000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08236" y="9524731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04692" y="6708429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ADD SHEETS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03047" y="5174440"/>
            <a:ext cx="1090580" cy="10905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11317" y="506815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CREATE A DASHBOARD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22453" y="5529361"/>
            <a:ext cx="7600018" cy="34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Click on dashboard icon.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22453" y="7144656"/>
            <a:ext cx="7600018" cy="34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Add sheet to the canvas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403047" y="6789736"/>
            <a:ext cx="1090580" cy="109058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403047" y="8505891"/>
            <a:ext cx="1090580" cy="109058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4A4B7"/>
            </a:solidFill>
            <a:ln w="19050">
              <a:solidFill>
                <a:srgbClr val="050A3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29526" tIns="29526" rIns="29526" bIns="29526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622453" y="8399607"/>
            <a:ext cx="823111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4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ADD TEXT OBJECTS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22453" y="8860811"/>
            <a:ext cx="7600018" cy="34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3"/>
              </a:lnSpc>
            </a:pPr>
            <a:r>
              <a:rPr lang="en-US" sz="2204">
                <a:solidFill>
                  <a:srgbClr val="000000"/>
                </a:solidFill>
                <a:latin typeface="Open Sans"/>
              </a:rPr>
              <a:t>Add text objects to navigate 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63461" y="3185494"/>
            <a:ext cx="19019566" cy="0"/>
          </a:xfrm>
          <a:prstGeom prst="line">
            <a:avLst/>
          </a:prstGeom>
          <a:ln w="9525" cap="rnd">
            <a:solidFill>
              <a:srgbClr val="050A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745664" y="3797309"/>
            <a:ext cx="6918280" cy="5685622"/>
          </a:xfrm>
          <a:prstGeom prst="rect">
            <a:avLst/>
          </a:prstGeom>
          <a:solidFill>
            <a:srgbClr val="F8ECA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359540"/>
            <a:ext cx="8916860" cy="653793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07119"/>
            <a:ext cx="16635244" cy="185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08"/>
              </a:lnSpc>
            </a:pPr>
            <a:r>
              <a:rPr lang="en-US" sz="11556">
                <a:solidFill>
                  <a:srgbClr val="000000"/>
                </a:solidFill>
                <a:latin typeface="Open Sans Bold Italics"/>
              </a:rPr>
              <a:t>Hate Crime in Chicago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663795" y="9692054"/>
            <a:ext cx="3195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27652"/>
            <a:ext cx="16023122" cy="778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Fira Code Light"/>
              </a:rPr>
              <a:t>(Selma's Version)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Fira Code Light"/>
              </a:rPr>
              <a:t>https://</a:t>
            </a:r>
            <a:r>
              <a:rPr lang="en-US" sz="2199" dirty="0" err="1">
                <a:solidFill>
                  <a:srgbClr val="000000"/>
                </a:solidFill>
                <a:latin typeface="Fira Code Light"/>
              </a:rPr>
              <a:t>tabsoft.co</a:t>
            </a:r>
            <a:r>
              <a:rPr lang="en-US" sz="2199" dirty="0">
                <a:solidFill>
                  <a:srgbClr val="000000"/>
                </a:solidFill>
                <a:latin typeface="Fira Code Light"/>
              </a:rPr>
              <a:t>/406z3Nd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38223" y="4410960"/>
            <a:ext cx="6333162" cy="469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Fira Code Light Bold"/>
              </a:rPr>
              <a:t>Delivered key points via text </a:t>
            </a:r>
          </a:p>
          <a:p>
            <a:pPr marL="1079499" lvl="2" indent="-359833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Concise design to group similar insights and show trends both over time and by motivation </a:t>
            </a:r>
          </a:p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Text prompts </a:t>
            </a:r>
          </a:p>
          <a:p>
            <a:pPr marL="644241" lvl="1" indent="-322121">
              <a:lnSpc>
                <a:spcPts val="4177"/>
              </a:lnSpc>
              <a:buFont typeface="Arial"/>
              <a:buChar char="•"/>
            </a:pPr>
            <a:r>
              <a:rPr lang="en-US" sz="2983">
                <a:solidFill>
                  <a:srgbClr val="000000"/>
                </a:solidFill>
                <a:latin typeface="Fira Code Light Bold"/>
              </a:rPr>
              <a:t>Additional Information via Tooltip 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 Light"/>
              </a:rPr>
              <a:t> </a:t>
            </a:r>
          </a:p>
          <a:p>
            <a:pPr>
              <a:lnSpc>
                <a:spcPts val="4177"/>
              </a:lnSpc>
            </a:pPr>
            <a:r>
              <a:rPr lang="en-US" sz="2983">
                <a:solidFill>
                  <a:srgbClr val="000000"/>
                </a:solidFill>
                <a:latin typeface="Fira Code Light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9269" y="665974"/>
            <a:ext cx="12169463" cy="176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7"/>
              </a:lnSpc>
            </a:pPr>
            <a:r>
              <a:rPr lang="en-US" sz="11067">
                <a:solidFill>
                  <a:srgbClr val="000000"/>
                </a:solidFill>
                <a:latin typeface="Open Sans Bold"/>
              </a:rPr>
              <a:t>Summary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64928" y="9109213"/>
            <a:ext cx="558144" cy="149087"/>
            <a:chOff x="0" y="0"/>
            <a:chExt cx="1901825" cy="508000"/>
          </a:xfrm>
        </p:grpSpPr>
        <p:sp>
          <p:nvSpPr>
            <p:cNvPr id="4" name="Freeform 4"/>
            <p:cNvSpPr/>
            <p:nvPr/>
          </p:nvSpPr>
          <p:spPr>
            <a:xfrm>
              <a:off x="0" y="215900"/>
              <a:ext cx="1605915" cy="76200"/>
            </a:xfrm>
            <a:custGeom>
              <a:avLst/>
              <a:gdLst/>
              <a:ahLst/>
              <a:cxnLst/>
              <a:rect l="l" t="t" r="r" b="b"/>
              <a:pathLst>
                <a:path w="1605915" h="76200">
                  <a:moveTo>
                    <a:pt x="0" y="0"/>
                  </a:moveTo>
                  <a:lnTo>
                    <a:pt x="1605915" y="0"/>
                  </a:lnTo>
                  <a:lnTo>
                    <a:pt x="160591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527175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059269" y="2933442"/>
            <a:ext cx="13270691" cy="416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Engage with learning community. These are great ways to learn and build your portfolio  </a:t>
            </a:r>
          </a:p>
          <a:p>
            <a:pPr marL="1295390" lvl="2" indent="-431797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Makeover Monday</a:t>
            </a:r>
          </a:p>
          <a:p>
            <a:pPr marL="1295390" lvl="2" indent="-431797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Workout Wednesday </a:t>
            </a:r>
          </a:p>
          <a:p>
            <a:pPr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Open Sans"/>
            </a:endParaRPr>
          </a:p>
          <a:p>
            <a:pPr marL="647695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Start small </a:t>
            </a:r>
          </a:p>
          <a:p>
            <a:pPr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Open Sans"/>
            </a:endParaRPr>
          </a:p>
          <a:p>
            <a:pPr marL="647695" lvl="1" indent="-323848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</a:rPr>
              <a:t>Distill insights concisely and leverage text/narration to tell your story!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746</Words>
  <Application>Microsoft Macintosh PowerPoint</Application>
  <PresentationFormat>Custom</PresentationFormat>
  <Paragraphs>152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HK Grotesk Light Bold</vt:lpstr>
      <vt:lpstr>Open Sans Bold</vt:lpstr>
      <vt:lpstr>Open Sans Bold Italics</vt:lpstr>
      <vt:lpstr>Open Sans</vt:lpstr>
      <vt:lpstr>Fira Code Light</vt:lpstr>
      <vt:lpstr>Calibri</vt:lpstr>
      <vt:lpstr>Fira Code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to Narrative</dc:title>
  <cp:lastModifiedBy>Dogic, Selma</cp:lastModifiedBy>
  <cp:revision>3</cp:revision>
  <dcterms:created xsi:type="dcterms:W3CDTF">2006-08-16T00:00:00Z</dcterms:created>
  <dcterms:modified xsi:type="dcterms:W3CDTF">2023-04-13T18:52:33Z</dcterms:modified>
  <dc:identifier>DAFfb5W_YKc</dc:identifier>
</cp:coreProperties>
</file>