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5" r:id="rId9"/>
    <p:sldId id="266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D5E25-0485-41DB-BBAE-BAB6FFE7B076}" type="datetimeFigureOut">
              <a:rPr lang="bs-Latn-BA" smtClean="0"/>
              <a:t>17. 5. 2021.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8AC9-C576-48FD-9F1D-5C886CD709B2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992389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D5E25-0485-41DB-BBAE-BAB6FFE7B076}" type="datetimeFigureOut">
              <a:rPr lang="bs-Latn-BA" smtClean="0"/>
              <a:t>17. 5. 2021.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8AC9-C576-48FD-9F1D-5C886CD709B2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777976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D5E25-0485-41DB-BBAE-BAB6FFE7B076}" type="datetimeFigureOut">
              <a:rPr lang="bs-Latn-BA" smtClean="0"/>
              <a:t>17. 5. 2021.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8AC9-C576-48FD-9F1D-5C886CD709B2}" type="slidenum">
              <a:rPr lang="bs-Latn-BA" smtClean="0"/>
              <a:t>‹#›</a:t>
            </a:fld>
            <a:endParaRPr lang="bs-Latn-B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524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D5E25-0485-41DB-BBAE-BAB6FFE7B076}" type="datetimeFigureOut">
              <a:rPr lang="bs-Latn-BA" smtClean="0"/>
              <a:t>17. 5. 2021.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8AC9-C576-48FD-9F1D-5C886CD709B2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4032352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D5E25-0485-41DB-BBAE-BAB6FFE7B076}" type="datetimeFigureOut">
              <a:rPr lang="bs-Latn-BA" smtClean="0"/>
              <a:t>17. 5. 2021.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8AC9-C576-48FD-9F1D-5C886CD709B2}" type="slidenum">
              <a:rPr lang="bs-Latn-BA" smtClean="0"/>
              <a:t>‹#›</a:t>
            </a:fld>
            <a:endParaRPr lang="bs-Latn-B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82505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D5E25-0485-41DB-BBAE-BAB6FFE7B076}" type="datetimeFigureOut">
              <a:rPr lang="bs-Latn-BA" smtClean="0"/>
              <a:t>17. 5. 2021.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8AC9-C576-48FD-9F1D-5C886CD709B2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6386732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D5E25-0485-41DB-BBAE-BAB6FFE7B076}" type="datetimeFigureOut">
              <a:rPr lang="bs-Latn-BA" smtClean="0"/>
              <a:t>17. 5. 2021.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8AC9-C576-48FD-9F1D-5C886CD709B2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4062921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D5E25-0485-41DB-BBAE-BAB6FFE7B076}" type="datetimeFigureOut">
              <a:rPr lang="bs-Latn-BA" smtClean="0"/>
              <a:t>17. 5. 2021.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8AC9-C576-48FD-9F1D-5C886CD709B2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3943241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D5E25-0485-41DB-BBAE-BAB6FFE7B076}" type="datetimeFigureOut">
              <a:rPr lang="bs-Latn-BA" smtClean="0"/>
              <a:t>17. 5. 2021.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8AC9-C576-48FD-9F1D-5C886CD709B2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387471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D5E25-0485-41DB-BBAE-BAB6FFE7B076}" type="datetimeFigureOut">
              <a:rPr lang="bs-Latn-BA" smtClean="0"/>
              <a:t>17. 5. 2021.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8AC9-C576-48FD-9F1D-5C886CD709B2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4077829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D5E25-0485-41DB-BBAE-BAB6FFE7B076}" type="datetimeFigureOut">
              <a:rPr lang="bs-Latn-BA" smtClean="0"/>
              <a:t>17. 5. 2021.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8AC9-C576-48FD-9F1D-5C886CD709B2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730222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D5E25-0485-41DB-BBAE-BAB6FFE7B076}" type="datetimeFigureOut">
              <a:rPr lang="bs-Latn-BA" smtClean="0"/>
              <a:t>17. 5. 2021.</a:t>
            </a:fld>
            <a:endParaRPr lang="bs-Latn-B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8AC9-C576-48FD-9F1D-5C886CD709B2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792115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D5E25-0485-41DB-BBAE-BAB6FFE7B076}" type="datetimeFigureOut">
              <a:rPr lang="bs-Latn-BA" smtClean="0"/>
              <a:t>17. 5. 2021.</a:t>
            </a:fld>
            <a:endParaRPr lang="bs-Latn-B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8AC9-C576-48FD-9F1D-5C886CD709B2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3732445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D5E25-0485-41DB-BBAE-BAB6FFE7B076}" type="datetimeFigureOut">
              <a:rPr lang="bs-Latn-BA" smtClean="0"/>
              <a:t>17. 5. 2021.</a:t>
            </a:fld>
            <a:endParaRPr lang="bs-Latn-B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8AC9-C576-48FD-9F1D-5C886CD709B2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718060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D5E25-0485-41DB-BBAE-BAB6FFE7B076}" type="datetimeFigureOut">
              <a:rPr lang="bs-Latn-BA" smtClean="0"/>
              <a:t>17. 5. 2021.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8AC9-C576-48FD-9F1D-5C886CD709B2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701965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D5E25-0485-41DB-BBAE-BAB6FFE7B076}" type="datetimeFigureOut">
              <a:rPr lang="bs-Latn-BA" smtClean="0"/>
              <a:t>17. 5. 2021.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48AC9-C576-48FD-9F1D-5C886CD709B2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193483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D5E25-0485-41DB-BBAE-BAB6FFE7B076}" type="datetimeFigureOut">
              <a:rPr lang="bs-Latn-BA" smtClean="0"/>
              <a:t>17. 5. 2021.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2C48AC9-C576-48FD-9F1D-5C886CD709B2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22494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32831-8E9A-4336-B09B-7E00AA2AE0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bs-Latn-BA" sz="4800" dirty="0"/>
              <a:t>Primjena algoritama za grupisanje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684CC-2563-468B-9632-D13F2E9977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bs-Latn-BA" dirty="0"/>
              <a:t>Selma Hasanbegović</a:t>
            </a:r>
          </a:p>
          <a:p>
            <a:r>
              <a:rPr lang="bs-Latn-BA" dirty="0"/>
              <a:t>Nerman Mahovac</a:t>
            </a:r>
          </a:p>
          <a:p>
            <a:r>
              <a:rPr lang="bs-Latn-BA" dirty="0"/>
              <a:t>Nejra Velić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EF51AE-BEA4-4202-A8E4-B3D5323737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060" y="240689"/>
            <a:ext cx="1066949" cy="10669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79CAEB-05F5-4F6C-8340-E7D645D46E44}"/>
              </a:ext>
            </a:extLst>
          </p:cNvPr>
          <p:cNvSpPr txBox="1"/>
          <p:nvPr/>
        </p:nvSpPr>
        <p:spPr>
          <a:xfrm>
            <a:off x="3864314" y="1403137"/>
            <a:ext cx="30524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s-Latn-BA" dirty="0"/>
              <a:t>Univerzitet u Sarajevu</a:t>
            </a:r>
          </a:p>
          <a:p>
            <a:pPr algn="ctr"/>
            <a:r>
              <a:rPr lang="bs-Latn-BA" dirty="0"/>
              <a:t>Elektrotehnički fakultet</a:t>
            </a:r>
          </a:p>
          <a:p>
            <a:pPr algn="ctr"/>
            <a:r>
              <a:rPr lang="bs-Latn-BA" dirty="0"/>
              <a:t>Odsjek za telekomunikacije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9DC000-5903-4D65-B5B0-2807939F5065}"/>
              </a:ext>
            </a:extLst>
          </p:cNvPr>
          <p:cNvSpPr txBox="1"/>
          <p:nvPr/>
        </p:nvSpPr>
        <p:spPr>
          <a:xfrm>
            <a:off x="4792452" y="5975497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s-Latn-BA" dirty="0"/>
              <a:t>Maj, 2020</a:t>
            </a:r>
          </a:p>
        </p:txBody>
      </p:sp>
    </p:spTree>
    <p:extLst>
      <p:ext uri="{BB962C8B-B14F-4D97-AF65-F5344CB8AC3E}">
        <p14:creationId xmlns:p14="http://schemas.microsoft.com/office/powerpoint/2010/main" val="854323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0A5D4-C458-4864-BCA2-536B65AFA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Zaključak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2A678-F336-4E84-9CC2-95C98188F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/>
              <a:t>Svrha grupisanja jeste pronalaženje 'prirodnih' grupa u skupu neoznačenih podataka, a koristi se i kao pretprocesiranje za nadzorno učenje. </a:t>
            </a:r>
          </a:p>
          <a:p>
            <a:r>
              <a:rPr lang="bs-Latn-BA" dirty="0"/>
              <a:t>Obrađeni DBSCAN, K-means i HAC algoritmi.</a:t>
            </a:r>
          </a:p>
          <a:p>
            <a:r>
              <a:rPr lang="bs-Latn-BA" dirty="0"/>
              <a:t>Skoro uvijek potrebno minimalno poznavanje ulaznog seta podataka</a:t>
            </a:r>
          </a:p>
          <a:p>
            <a:r>
              <a:rPr lang="bs-Latn-BA" dirty="0"/>
              <a:t>Povezivanje na osnovu raznih kriterija (udaljenost, sličnost...) te podešavanje raznih parametara (K, Eps...)</a:t>
            </a:r>
          </a:p>
          <a:p>
            <a:r>
              <a:rPr lang="bs-Latn-BA" dirty="0"/>
              <a:t>Odabir metode ovisan od ulaznih podataka i cilja grupisanja</a:t>
            </a:r>
          </a:p>
        </p:txBody>
      </p:sp>
    </p:spTree>
    <p:extLst>
      <p:ext uri="{BB962C8B-B14F-4D97-AF65-F5344CB8AC3E}">
        <p14:creationId xmlns:p14="http://schemas.microsoft.com/office/powerpoint/2010/main" val="443891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D697261-6DAA-4D53-B17C-C528F0C4099C}"/>
              </a:ext>
            </a:extLst>
          </p:cNvPr>
          <p:cNvSpPr/>
          <p:nvPr/>
        </p:nvSpPr>
        <p:spPr>
          <a:xfrm>
            <a:off x="4118344" y="1988288"/>
            <a:ext cx="2955851" cy="288142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s-Latn-BA" sz="3600" dirty="0"/>
              <a:t>Hvala na pažnji!</a:t>
            </a:r>
          </a:p>
        </p:txBody>
      </p:sp>
    </p:spTree>
    <p:extLst>
      <p:ext uri="{BB962C8B-B14F-4D97-AF65-F5344CB8AC3E}">
        <p14:creationId xmlns:p14="http://schemas.microsoft.com/office/powerpoint/2010/main" val="2628728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0A5D4-C458-4864-BCA2-536B65AFA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Uvod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2A678-F336-4E84-9CC2-95C98188F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s-Latn-BA" dirty="0"/>
              <a:t>Grupisanje (clustering) – razvrstavanje ulaznih podataka u podskupove međusobno sličnih podataka</a:t>
            </a:r>
          </a:p>
          <a:p>
            <a:r>
              <a:rPr lang="bs-Latn-BA" dirty="0"/>
              <a:t>Sličnost podataka – mjere sličnosti/udaljenosti</a:t>
            </a:r>
          </a:p>
          <a:p>
            <a:r>
              <a:rPr lang="bs-Latn-BA" dirty="0"/>
              <a:t>Mjere udaljenosti:</a:t>
            </a:r>
          </a:p>
          <a:p>
            <a:pPr lvl="1"/>
            <a:r>
              <a:rPr lang="bs-Latn-BA" dirty="0"/>
              <a:t>Minkowski (specijalni slučajevi Euklidska i Manhattan distanca)</a:t>
            </a:r>
          </a:p>
          <a:p>
            <a:pPr lvl="1"/>
            <a:r>
              <a:rPr lang="bs-Latn-BA" dirty="0"/>
              <a:t>Mjera udaljenosti za binarne atribute</a:t>
            </a:r>
          </a:p>
          <a:p>
            <a:pPr lvl="1"/>
            <a:r>
              <a:rPr lang="bs-Latn-BA" dirty="0"/>
              <a:t>Mjera udaljenosti za nominalne atribute</a:t>
            </a:r>
          </a:p>
          <a:p>
            <a:r>
              <a:rPr lang="bs-Latn-BA" dirty="0"/>
              <a:t>Mjere sličnosti:</a:t>
            </a:r>
          </a:p>
          <a:p>
            <a:pPr lvl="1"/>
            <a:r>
              <a:rPr lang="bs-Latn-BA" dirty="0"/>
              <a:t>Kosinusna mjera</a:t>
            </a:r>
          </a:p>
          <a:p>
            <a:pPr lvl="1"/>
            <a:r>
              <a:rPr lang="bs-Latn-BA" dirty="0"/>
              <a:t>Pearson korelacijska mjera</a:t>
            </a:r>
          </a:p>
          <a:p>
            <a:pPr lvl="1"/>
            <a:r>
              <a:rPr lang="bs-Latn-BA" dirty="0"/>
              <a:t>Proširena Jaccard mjera</a:t>
            </a:r>
          </a:p>
          <a:p>
            <a:r>
              <a:rPr lang="bs-Latn-BA" dirty="0"/>
              <a:t>Dodatno, mjere za kvalitetu grupisanja: SSE, C-kriterij...</a:t>
            </a:r>
          </a:p>
        </p:txBody>
      </p:sp>
    </p:spTree>
    <p:extLst>
      <p:ext uri="{BB962C8B-B14F-4D97-AF65-F5344CB8AC3E}">
        <p14:creationId xmlns:p14="http://schemas.microsoft.com/office/powerpoint/2010/main" val="162893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0A5D4-C458-4864-BCA2-536B65AFA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DBSCAN Algoritam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2A678-F336-4E84-9CC2-95C98188F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6159401" cy="3880773"/>
          </a:xfrm>
        </p:spPr>
        <p:txBody>
          <a:bodyPr/>
          <a:lstStyle/>
          <a:p>
            <a:r>
              <a:rPr lang="bs-Latn-BA" dirty="0"/>
              <a:t>Autori originalnog rada naveli tri glavna razloga za DBSCAN:</a:t>
            </a:r>
          </a:p>
          <a:p>
            <a:pPr marL="800100" lvl="1" indent="-342900">
              <a:buFont typeface="+mj-lt"/>
              <a:buAutoNum type="arabicPeriod"/>
            </a:pPr>
            <a:r>
              <a:rPr lang="bs-Latn-BA" dirty="0"/>
              <a:t>Zahtijeva minimalno domensko znanje</a:t>
            </a:r>
          </a:p>
          <a:p>
            <a:pPr marL="800100" lvl="1" indent="-342900">
              <a:buFont typeface="+mj-lt"/>
              <a:buAutoNum type="arabicPeriod"/>
            </a:pPr>
            <a:r>
              <a:rPr lang="bs-Latn-BA" dirty="0"/>
              <a:t>Može otkriti klastere proizvoljnog oblika</a:t>
            </a:r>
          </a:p>
          <a:p>
            <a:pPr marL="800100" lvl="1" indent="-342900">
              <a:buFont typeface="+mj-lt"/>
              <a:buAutoNum type="arabicPeriod"/>
            </a:pPr>
            <a:r>
              <a:rPr lang="bs-Latn-BA" dirty="0"/>
              <a:t>Efikasan za velike baze podataka (kompleksnost O(n*log(n)))</a:t>
            </a:r>
          </a:p>
          <a:p>
            <a:r>
              <a:rPr lang="bs-Latn-BA" dirty="0"/>
              <a:t>Baziran na dva parametra: eps, i minPts</a:t>
            </a:r>
          </a:p>
          <a:p>
            <a:r>
              <a:rPr lang="bs-Latn-BA" dirty="0"/>
              <a:t>Jezgrene tačke, granične tačke i šum</a:t>
            </a:r>
          </a:p>
          <a:p>
            <a:r>
              <a:rPr lang="bs-Latn-BA" i="1" dirty="0"/>
              <a:t>(Direct) density reachability, density connected</a:t>
            </a:r>
          </a:p>
          <a:p>
            <a:r>
              <a:rPr lang="bs-Latn-BA" dirty="0"/>
              <a:t>Cilj: pronaći područja visoke gustoće razdvojena područjima niske gustoće</a:t>
            </a:r>
          </a:p>
          <a:p>
            <a:endParaRPr lang="bs-Latn-BA" dirty="0"/>
          </a:p>
          <a:p>
            <a:endParaRPr lang="bs-Latn-BA" dirty="0"/>
          </a:p>
          <a:p>
            <a:endParaRPr lang="bs-Latn-BA" dirty="0"/>
          </a:p>
          <a:p>
            <a:endParaRPr lang="bs-Latn-BA" dirty="0"/>
          </a:p>
          <a:p>
            <a:endParaRPr lang="bs-Latn-B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131125-3D47-450B-8358-33B0BC06BF6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836735" y="3071005"/>
            <a:ext cx="3089910" cy="205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778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0A5D4-C458-4864-BCA2-536B65AFA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DBSCAN Algoritam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9DE41B-CCC1-45CA-806F-E04A5397C74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65448" y="1688678"/>
            <a:ext cx="2819400" cy="22472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2723A2-C096-4729-8D71-CB3752907F3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770821" y="1688678"/>
            <a:ext cx="2819400" cy="22472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370FDB-60D5-4D7D-9869-E5407D0C04F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753100" y="4320022"/>
            <a:ext cx="2837121" cy="22472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1F1746-7C93-4D34-AF54-A37239DD5A20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565448" y="4325735"/>
            <a:ext cx="2819400" cy="224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001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0A5D4-C458-4864-BCA2-536B65AFA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K-Means Algoritam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2A678-F336-4E84-9CC2-95C98188F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72109"/>
          </a:xfrm>
        </p:spPr>
        <p:txBody>
          <a:bodyPr>
            <a:normAutofit fontScale="92500" lnSpcReduction="10000"/>
          </a:bodyPr>
          <a:lstStyle/>
          <a:p>
            <a:r>
              <a:rPr lang="bs-Latn-BA" dirty="0"/>
              <a:t>Podjela ulaznih podataka tako da je svaki klaster optimiziran po nekom kriteriju (najčešće kriterij greške) – K označava broj klastera</a:t>
            </a:r>
          </a:p>
          <a:p>
            <a:r>
              <a:rPr lang="bs-Latn-BA" dirty="0"/>
              <a:t>Algoritam zasnovan na centroidu – minimizacija udaljenosti između tačaka u klasteru i centroida klastera</a:t>
            </a:r>
          </a:p>
          <a:p>
            <a:r>
              <a:rPr lang="bs-Latn-BA" dirty="0"/>
              <a:t>Performanse uveliko ovise o K – metoda lakta (WCSS)</a:t>
            </a:r>
          </a:p>
          <a:p>
            <a:r>
              <a:rPr lang="bs-Latn-BA" dirty="0"/>
              <a:t>Koraci:</a:t>
            </a:r>
          </a:p>
          <a:p>
            <a:pPr marL="800100" lvl="1" indent="-342900">
              <a:buFont typeface="+mj-lt"/>
              <a:buAutoNum type="alphaLcParenR"/>
            </a:pPr>
            <a:r>
              <a:rPr lang="bs-Latn-BA" dirty="0"/>
              <a:t>Odrediti K</a:t>
            </a:r>
          </a:p>
          <a:p>
            <a:pPr marL="800100" lvl="1" indent="-342900">
              <a:buFont typeface="+mj-lt"/>
              <a:buAutoNum type="alphaLcParenR"/>
            </a:pPr>
            <a:r>
              <a:rPr lang="bs-Latn-BA" dirty="0"/>
              <a:t>Odrediti centroide</a:t>
            </a:r>
          </a:p>
          <a:p>
            <a:pPr marL="800100" lvl="1" indent="-342900">
              <a:buFont typeface="+mj-lt"/>
              <a:buAutoNum type="alphaLcParenR"/>
            </a:pPr>
            <a:r>
              <a:rPr lang="bs-Latn-BA" dirty="0"/>
              <a:t>Dodjeljivanje ostalih tačaka najbližim centroidima</a:t>
            </a:r>
          </a:p>
          <a:p>
            <a:pPr marL="800100" lvl="1" indent="-342900">
              <a:buFont typeface="+mj-lt"/>
              <a:buAutoNum type="alphaLcParenR"/>
            </a:pPr>
            <a:r>
              <a:rPr lang="bs-Latn-BA" dirty="0"/>
              <a:t>Računanje centroida</a:t>
            </a:r>
          </a:p>
          <a:p>
            <a:pPr marL="800100" lvl="1" indent="-342900">
              <a:buFont typeface="+mj-lt"/>
              <a:buAutoNum type="alphaLcParenR"/>
            </a:pPr>
            <a:r>
              <a:rPr lang="bs-Latn-BA" dirty="0"/>
              <a:t>Ponavljati korake C) i D)</a:t>
            </a:r>
          </a:p>
          <a:p>
            <a:r>
              <a:rPr lang="bs-Latn-BA" dirty="0"/>
              <a:t>Kriteriji za zaustavljanje grupisanja: broj iteracija, položaj centroida, pripadnost tačke klasteru</a:t>
            </a:r>
          </a:p>
        </p:txBody>
      </p:sp>
    </p:spTree>
    <p:extLst>
      <p:ext uri="{BB962C8B-B14F-4D97-AF65-F5344CB8AC3E}">
        <p14:creationId xmlns:p14="http://schemas.microsoft.com/office/powerpoint/2010/main" val="1249153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0A5D4-C458-4864-BCA2-536B65AFA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K-Means Algoritam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5E5BB1-32C1-4435-BF12-CFE516CDD65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036" y="1434048"/>
            <a:ext cx="1321981" cy="9927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F0FB6B-6028-4B00-9A3C-7F4EBF7E627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036" y="2527265"/>
            <a:ext cx="1321982" cy="9927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E66A8F-3DBF-4D71-A0BD-98470A635F7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035" y="3620482"/>
            <a:ext cx="1321982" cy="9927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496498-C9E7-488C-95A6-E21979466C04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035" y="4713700"/>
            <a:ext cx="1321982" cy="9927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E2A526-01C2-4CB0-B64A-07310F0296A3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035" y="5806917"/>
            <a:ext cx="1321982" cy="90963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7BD83C1-7756-4BFC-9826-8B3A40DC1AD7}"/>
              </a:ext>
            </a:extLst>
          </p:cNvPr>
          <p:cNvSpPr txBox="1"/>
          <p:nvPr/>
        </p:nvSpPr>
        <p:spPr>
          <a:xfrm>
            <a:off x="481607" y="1745734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s-Latn-BA" dirty="0"/>
              <a:t>a)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4D6EDE-99E2-42C0-908B-E60BC2072F67}"/>
              </a:ext>
            </a:extLst>
          </p:cNvPr>
          <p:cNvSpPr txBox="1"/>
          <p:nvPr/>
        </p:nvSpPr>
        <p:spPr>
          <a:xfrm>
            <a:off x="481607" y="2838951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s-Latn-BA" dirty="0"/>
              <a:t>b)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D1DC4A-079D-43CA-888D-B82EB8B8A34D}"/>
              </a:ext>
            </a:extLst>
          </p:cNvPr>
          <p:cNvSpPr txBox="1"/>
          <p:nvPr/>
        </p:nvSpPr>
        <p:spPr>
          <a:xfrm>
            <a:off x="481607" y="3932168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s-Latn-BA" dirty="0"/>
              <a:t>c)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8B58EA-EA6B-43C7-9F44-968768E22A02}"/>
              </a:ext>
            </a:extLst>
          </p:cNvPr>
          <p:cNvSpPr txBox="1"/>
          <p:nvPr/>
        </p:nvSpPr>
        <p:spPr>
          <a:xfrm>
            <a:off x="481607" y="5025387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s-Latn-BA" dirty="0"/>
              <a:t>d)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599834-CCA4-4924-85D8-7B8B585C92D7}"/>
              </a:ext>
            </a:extLst>
          </p:cNvPr>
          <p:cNvSpPr txBox="1"/>
          <p:nvPr/>
        </p:nvSpPr>
        <p:spPr>
          <a:xfrm>
            <a:off x="481607" y="6077069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s-Latn-BA" dirty="0"/>
              <a:t>e)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C8AAC2D-FEDC-4304-BF55-65F731DD4BE3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95" y="1490266"/>
            <a:ext cx="2502571" cy="199495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54B094C-73F4-490F-B698-8FA2271620BB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94" y="3855721"/>
            <a:ext cx="2502571" cy="199495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5D90FC3-D88F-43EF-B5BA-33937527D8A8}"/>
              </a:ext>
            </a:extLst>
          </p:cNvPr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620" y="2713527"/>
            <a:ext cx="2502571" cy="199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72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0A5D4-C458-4864-BCA2-536B65AFA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Aglomerativno hijerarhijsko grupisanje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2A678-F336-4E84-9CC2-95C98188F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6712294" cy="4378434"/>
          </a:xfrm>
        </p:spPr>
        <p:txBody>
          <a:bodyPr>
            <a:normAutofit lnSpcReduction="10000"/>
          </a:bodyPr>
          <a:lstStyle/>
          <a:p>
            <a:r>
              <a:rPr lang="pl-PL" dirty="0"/>
              <a:t>Za razliku od particijskog grupisanja, rezultuje hijerarhijom grupa.</a:t>
            </a:r>
          </a:p>
          <a:p>
            <a:r>
              <a:rPr lang="pl-PL" dirty="0"/>
              <a:t>Hijerarhija grupa se može prikazati dendrogramom (stablom) - listovi predstavljaju primjere, linije odgovaraju povezivanjima na određenoj udaljenosti</a:t>
            </a:r>
          </a:p>
          <a:p>
            <a:pPr>
              <a:buFont typeface="+mj-lt"/>
              <a:buAutoNum type="arabicPeriod"/>
            </a:pPr>
            <a:r>
              <a:rPr lang="pl-PL" dirty="0"/>
              <a:t>Svaki primjer a-f čini zaseban klaster</a:t>
            </a:r>
          </a:p>
          <a:p>
            <a:pPr>
              <a:buFont typeface="+mj-lt"/>
              <a:buAutoNum type="arabicPeriod"/>
            </a:pPr>
            <a:r>
              <a:rPr lang="pl-PL" dirty="0"/>
              <a:t>Formiraju se klasteri od po dva najbliža primjera, b/c i d/e</a:t>
            </a:r>
          </a:p>
          <a:p>
            <a:pPr>
              <a:buFont typeface="+mj-lt"/>
              <a:buAutoNum type="arabicPeriod"/>
            </a:pPr>
            <a:r>
              <a:rPr lang="pl-PL" dirty="0"/>
              <a:t>Klaster f se spaja sa najbližim klasterom d/e, formirajući novi klaster</a:t>
            </a:r>
          </a:p>
          <a:p>
            <a:pPr>
              <a:buFont typeface="+mj-lt"/>
              <a:buAutoNum type="arabicPeriod"/>
            </a:pPr>
            <a:r>
              <a:rPr lang="pl-PL" dirty="0"/>
              <a:t>Klasteri b/c i d/e/f su najbliži klasteri te se spajaju u jedan, novi klaster</a:t>
            </a:r>
          </a:p>
          <a:p>
            <a:pPr>
              <a:buFont typeface="+mj-lt"/>
              <a:buAutoNum type="arabicPeriod"/>
            </a:pPr>
            <a:r>
              <a:rPr lang="pl-PL" dirty="0"/>
              <a:t>Konačno, klaster a se spaja sa klasterom iz koraka 4 formirajući jedan zajednički, korijenski klaster </a:t>
            </a:r>
          </a:p>
          <a:p>
            <a:endParaRPr lang="pl-PL" dirty="0"/>
          </a:p>
          <a:p>
            <a:endParaRPr lang="pl-P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A7635C-2B26-4169-8BFB-C06AF03028B4}"/>
              </a:ext>
            </a:extLst>
          </p:cNvPr>
          <p:cNvPicPr/>
          <p:nvPr/>
        </p:nvPicPr>
        <p:blipFill rotWithShape="1">
          <a:blip r:embed="rId2"/>
          <a:srcRect l="3926" r="1495"/>
          <a:stretch/>
        </p:blipFill>
        <p:spPr>
          <a:xfrm>
            <a:off x="7498081" y="2296633"/>
            <a:ext cx="4545874" cy="355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490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0A5D4-C458-4864-BCA2-536B65AFA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Aglomerativno hijerarhijsko grupisanje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2A678-F336-4E84-9CC2-95C98188F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72109"/>
          </a:xfrm>
        </p:spPr>
        <p:txBody>
          <a:bodyPr>
            <a:normAutofit/>
          </a:bodyPr>
          <a:lstStyle/>
          <a:p>
            <a:r>
              <a:rPr lang="bs-Latn-BA" dirty="0"/>
              <a:t>Udaljenost između grupa:</a:t>
            </a:r>
          </a:p>
          <a:p>
            <a:pPr lvl="1"/>
            <a:r>
              <a:rPr lang="bs-Latn-BA" dirty="0"/>
              <a:t>Jednostruko povezivanje</a:t>
            </a:r>
          </a:p>
          <a:p>
            <a:pPr lvl="1"/>
            <a:r>
              <a:rPr lang="bs-Latn-BA" dirty="0"/>
              <a:t>Potpuno povezivanje</a:t>
            </a:r>
          </a:p>
          <a:p>
            <a:pPr lvl="1"/>
            <a:r>
              <a:rPr lang="bs-Latn-BA" dirty="0"/>
              <a:t>Prosječno povezivanje</a:t>
            </a:r>
          </a:p>
          <a:p>
            <a:pPr lvl="1"/>
            <a:r>
              <a:rPr lang="bs-Latn-BA" dirty="0"/>
              <a:t>Ward metoda</a:t>
            </a:r>
          </a:p>
          <a:p>
            <a:r>
              <a:rPr lang="bs-Latn-BA" dirty="0"/>
              <a:t>Prednost - ne treba poznavati broj klastera</a:t>
            </a:r>
          </a:p>
          <a:p>
            <a:r>
              <a:rPr lang="bs-Latn-BA" dirty="0"/>
              <a:t>Mana – kompleknost, odluka o spajanju klastera se ne može poništiti</a:t>
            </a:r>
          </a:p>
        </p:txBody>
      </p:sp>
    </p:spTree>
    <p:extLst>
      <p:ext uri="{BB962C8B-B14F-4D97-AF65-F5344CB8AC3E}">
        <p14:creationId xmlns:p14="http://schemas.microsoft.com/office/powerpoint/2010/main" val="3381886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0A5D4-C458-4864-BCA2-536B65AFA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Aglomerativno hijerarhijsko grupisanje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7C252A-12D1-40D4-9D57-8540941B77D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3720" y="3058326"/>
            <a:ext cx="2317588" cy="20769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2650D5-7AB6-4501-A4DE-45D928E1F29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793628" y="1930399"/>
            <a:ext cx="3278371" cy="20111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1521DD-69AF-4641-A411-9094D1BCCC8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904582" y="1930400"/>
            <a:ext cx="3278370" cy="20111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70B9C2-C073-4D55-A449-4FFF37740B7B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793627" y="4426621"/>
            <a:ext cx="3278371" cy="20111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03A928-CA84-4660-91A3-2C0148A80ED4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6904582" y="4426622"/>
            <a:ext cx="3278370" cy="201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51120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194</TotalTime>
  <Words>448</Words>
  <Application>Microsoft Office PowerPoint</Application>
  <PresentationFormat>Widescreen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Primjena algoritama za grupisanje</vt:lpstr>
      <vt:lpstr>Uvod</vt:lpstr>
      <vt:lpstr>DBSCAN Algoritam</vt:lpstr>
      <vt:lpstr>DBSCAN Algoritam</vt:lpstr>
      <vt:lpstr>K-Means Algoritam</vt:lpstr>
      <vt:lpstr>K-Means Algoritam</vt:lpstr>
      <vt:lpstr>Aglomerativno hijerarhijsko grupisanje</vt:lpstr>
      <vt:lpstr>Aglomerativno hijerarhijsko grupisanje</vt:lpstr>
      <vt:lpstr>Aglomerativno hijerarhijsko grupisanje</vt:lpstr>
      <vt:lpstr>Zaključak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Primjena algoritama za grupisanje</dc:title>
  <dc:creator>User</dc:creator>
  <cp:lastModifiedBy>Selma</cp:lastModifiedBy>
  <cp:revision>17</cp:revision>
  <dcterms:created xsi:type="dcterms:W3CDTF">2021-05-10T20:11:00Z</dcterms:created>
  <dcterms:modified xsi:type="dcterms:W3CDTF">2021-05-17T08:24:16Z</dcterms:modified>
</cp:coreProperties>
</file>