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8"/>
  </p:notesMasterIdLst>
  <p:handoutMasterIdLst>
    <p:handoutMasterId r:id="rId169"/>
  </p:handoutMasterIdLst>
  <p:sldIdLst>
    <p:sldId id="3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4" r:id="rId13"/>
    <p:sldId id="302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8" r:id="rId32"/>
    <p:sldId id="322" r:id="rId33"/>
    <p:sldId id="323" r:id="rId34"/>
    <p:sldId id="324" r:id="rId35"/>
    <p:sldId id="325" r:id="rId36"/>
    <p:sldId id="326" r:id="rId37"/>
    <p:sldId id="327" r:id="rId38"/>
    <p:sldId id="329" r:id="rId39"/>
    <p:sldId id="330" r:id="rId40"/>
    <p:sldId id="355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57" r:id="rId52"/>
    <p:sldId id="341" r:id="rId53"/>
    <p:sldId id="342" r:id="rId54"/>
    <p:sldId id="358" r:id="rId55"/>
    <p:sldId id="359" r:id="rId56"/>
    <p:sldId id="360" r:id="rId57"/>
    <p:sldId id="361" r:id="rId58"/>
    <p:sldId id="362" r:id="rId59"/>
    <p:sldId id="363" r:id="rId60"/>
    <p:sldId id="364" r:id="rId61"/>
    <p:sldId id="365" r:id="rId62"/>
    <p:sldId id="367" r:id="rId63"/>
    <p:sldId id="366" r:id="rId64"/>
    <p:sldId id="368" r:id="rId65"/>
    <p:sldId id="369" r:id="rId66"/>
    <p:sldId id="384" r:id="rId67"/>
    <p:sldId id="382" r:id="rId68"/>
    <p:sldId id="383" r:id="rId69"/>
    <p:sldId id="370" r:id="rId70"/>
    <p:sldId id="371" r:id="rId71"/>
    <p:sldId id="372" r:id="rId72"/>
    <p:sldId id="373" r:id="rId73"/>
    <p:sldId id="374" r:id="rId74"/>
    <p:sldId id="375" r:id="rId75"/>
    <p:sldId id="376" r:id="rId76"/>
    <p:sldId id="377" r:id="rId77"/>
    <p:sldId id="378" r:id="rId78"/>
    <p:sldId id="379" r:id="rId79"/>
    <p:sldId id="380" r:id="rId80"/>
    <p:sldId id="381" r:id="rId81"/>
    <p:sldId id="385" r:id="rId82"/>
    <p:sldId id="386" r:id="rId83"/>
    <p:sldId id="387" r:id="rId84"/>
    <p:sldId id="388" r:id="rId85"/>
    <p:sldId id="389" r:id="rId86"/>
    <p:sldId id="400" r:id="rId87"/>
    <p:sldId id="390" r:id="rId88"/>
    <p:sldId id="391" r:id="rId89"/>
    <p:sldId id="401" r:id="rId90"/>
    <p:sldId id="402" r:id="rId91"/>
    <p:sldId id="403" r:id="rId92"/>
    <p:sldId id="404" r:id="rId93"/>
    <p:sldId id="405" r:id="rId94"/>
    <p:sldId id="406" r:id="rId95"/>
    <p:sldId id="415" r:id="rId96"/>
    <p:sldId id="407" r:id="rId97"/>
    <p:sldId id="408" r:id="rId98"/>
    <p:sldId id="409" r:id="rId99"/>
    <p:sldId id="410" r:id="rId100"/>
    <p:sldId id="411" r:id="rId101"/>
    <p:sldId id="412" r:id="rId102"/>
    <p:sldId id="416" r:id="rId103"/>
    <p:sldId id="414" r:id="rId104"/>
    <p:sldId id="417" r:id="rId105"/>
    <p:sldId id="413" r:id="rId106"/>
    <p:sldId id="418" r:id="rId107"/>
    <p:sldId id="419" r:id="rId108"/>
    <p:sldId id="420" r:id="rId109"/>
    <p:sldId id="421" r:id="rId110"/>
    <p:sldId id="422" r:id="rId111"/>
    <p:sldId id="423" r:id="rId112"/>
    <p:sldId id="424" r:id="rId113"/>
    <p:sldId id="425" r:id="rId114"/>
    <p:sldId id="426" r:id="rId115"/>
    <p:sldId id="427" r:id="rId116"/>
    <p:sldId id="432" r:id="rId117"/>
    <p:sldId id="428" r:id="rId118"/>
    <p:sldId id="429" r:id="rId119"/>
    <p:sldId id="430" r:id="rId120"/>
    <p:sldId id="431" r:id="rId121"/>
    <p:sldId id="433" r:id="rId122"/>
    <p:sldId id="434" r:id="rId123"/>
    <p:sldId id="435" r:id="rId124"/>
    <p:sldId id="436" r:id="rId125"/>
    <p:sldId id="437" r:id="rId126"/>
    <p:sldId id="449" r:id="rId127"/>
    <p:sldId id="438" r:id="rId128"/>
    <p:sldId id="439" r:id="rId129"/>
    <p:sldId id="440" r:id="rId130"/>
    <p:sldId id="441" r:id="rId131"/>
    <p:sldId id="450" r:id="rId132"/>
    <p:sldId id="444" r:id="rId133"/>
    <p:sldId id="442" r:id="rId134"/>
    <p:sldId id="443" r:id="rId135"/>
    <p:sldId id="445" r:id="rId136"/>
    <p:sldId id="451" r:id="rId137"/>
    <p:sldId id="446" r:id="rId138"/>
    <p:sldId id="447" r:id="rId139"/>
    <p:sldId id="448" r:id="rId140"/>
    <p:sldId id="452" r:id="rId141"/>
    <p:sldId id="453" r:id="rId142"/>
    <p:sldId id="454" r:id="rId143"/>
    <p:sldId id="455" r:id="rId144"/>
    <p:sldId id="456" r:id="rId145"/>
    <p:sldId id="466" r:id="rId146"/>
    <p:sldId id="457" r:id="rId147"/>
    <p:sldId id="458" r:id="rId148"/>
    <p:sldId id="467" r:id="rId149"/>
    <p:sldId id="459" r:id="rId150"/>
    <p:sldId id="460" r:id="rId151"/>
    <p:sldId id="461" r:id="rId152"/>
    <p:sldId id="462" r:id="rId153"/>
    <p:sldId id="463" r:id="rId154"/>
    <p:sldId id="464" r:id="rId155"/>
    <p:sldId id="465" r:id="rId156"/>
    <p:sldId id="468" r:id="rId157"/>
    <p:sldId id="469" r:id="rId158"/>
    <p:sldId id="470" r:id="rId159"/>
    <p:sldId id="471" r:id="rId160"/>
    <p:sldId id="472" r:id="rId161"/>
    <p:sldId id="478" r:id="rId162"/>
    <p:sldId id="473" r:id="rId163"/>
    <p:sldId id="474" r:id="rId164"/>
    <p:sldId id="475" r:id="rId165"/>
    <p:sldId id="476" r:id="rId166"/>
    <p:sldId id="477" r:id="rId167"/>
  </p:sldIdLst>
  <p:sldSz cx="12192000" cy="6858000"/>
  <p:notesSz cx="10234613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9E36E8-2E5C-425A-A248-60C4360A1B6D}">
          <p14:sldIdLst>
            <p14:sldId id="356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4"/>
            <p14:sldId id="302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8"/>
            <p14:sldId id="322"/>
            <p14:sldId id="323"/>
            <p14:sldId id="324"/>
            <p14:sldId id="325"/>
            <p14:sldId id="326"/>
            <p14:sldId id="327"/>
            <p14:sldId id="329"/>
            <p14:sldId id="330"/>
            <p14:sldId id="355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57"/>
            <p14:sldId id="341"/>
            <p14:sldId id="342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7"/>
            <p14:sldId id="366"/>
            <p14:sldId id="368"/>
            <p14:sldId id="369"/>
            <p14:sldId id="384"/>
            <p14:sldId id="382"/>
            <p14:sldId id="383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5"/>
            <p14:sldId id="386"/>
            <p14:sldId id="387"/>
            <p14:sldId id="388"/>
            <p14:sldId id="389"/>
            <p14:sldId id="400"/>
            <p14:sldId id="390"/>
            <p14:sldId id="391"/>
            <p14:sldId id="401"/>
            <p14:sldId id="402"/>
            <p14:sldId id="403"/>
            <p14:sldId id="404"/>
            <p14:sldId id="405"/>
            <p14:sldId id="406"/>
            <p14:sldId id="415"/>
            <p14:sldId id="407"/>
            <p14:sldId id="408"/>
            <p14:sldId id="409"/>
            <p14:sldId id="410"/>
            <p14:sldId id="411"/>
            <p14:sldId id="412"/>
            <p14:sldId id="416"/>
            <p14:sldId id="414"/>
            <p14:sldId id="417"/>
            <p14:sldId id="413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32"/>
            <p14:sldId id="428"/>
            <p14:sldId id="429"/>
            <p14:sldId id="430"/>
            <p14:sldId id="431"/>
            <p14:sldId id="433"/>
            <p14:sldId id="434"/>
            <p14:sldId id="435"/>
            <p14:sldId id="436"/>
            <p14:sldId id="437"/>
            <p14:sldId id="449"/>
            <p14:sldId id="438"/>
            <p14:sldId id="439"/>
            <p14:sldId id="440"/>
            <p14:sldId id="441"/>
            <p14:sldId id="450"/>
            <p14:sldId id="444"/>
            <p14:sldId id="442"/>
            <p14:sldId id="443"/>
            <p14:sldId id="445"/>
            <p14:sldId id="451"/>
            <p14:sldId id="446"/>
            <p14:sldId id="447"/>
            <p14:sldId id="448"/>
            <p14:sldId id="452"/>
            <p14:sldId id="453"/>
            <p14:sldId id="454"/>
            <p14:sldId id="455"/>
            <p14:sldId id="456"/>
            <p14:sldId id="466"/>
            <p14:sldId id="457"/>
            <p14:sldId id="458"/>
            <p14:sldId id="467"/>
            <p14:sldId id="459"/>
            <p14:sldId id="460"/>
            <p14:sldId id="461"/>
            <p14:sldId id="462"/>
            <p14:sldId id="463"/>
            <p14:sldId id="464"/>
            <p14:sldId id="465"/>
            <p14:sldId id="468"/>
            <p14:sldId id="469"/>
            <p14:sldId id="470"/>
            <p14:sldId id="471"/>
            <p14:sldId id="472"/>
            <p14:sldId id="478"/>
            <p14:sldId id="473"/>
            <p14:sldId id="474"/>
            <p14:sldId id="475"/>
            <p14:sldId id="476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610DE8-7FD2-F71F-4F73-0A0BD734C664}" name="Tevfik SASTIM" initials="TS" userId="c0ab5c620589f97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BD7"/>
    <a:srgbClr val="FFFF00"/>
    <a:srgbClr val="4E8CF0"/>
    <a:srgbClr val="008000"/>
    <a:srgbClr val="219794"/>
    <a:srgbClr val="C00000"/>
    <a:srgbClr val="A6A6A6"/>
    <a:srgbClr val="58FF58"/>
    <a:srgbClr val="F4979D"/>
    <a:srgbClr val="982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 snapToGrid="0" showGuides="1">
      <p:cViewPr varScale="1">
        <p:scale>
          <a:sx n="70" d="100"/>
          <a:sy n="70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microsoft.com/office/2018/10/relationships/authors" Target="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0018DF0C-28A9-4E4F-B015-0AF7A8E10C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40B83BF-CC3D-429E-8393-714566B71D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38AA945-DEF6-4B78-AF3A-6C1C25006E9B}" type="datetimeFigureOut">
              <a:rPr lang="tr-TR" smtClean="0"/>
              <a:t>8.09.2023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BA1DD3B-9E4B-49FB-81C5-7A4DD19EB5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A8D15A4-03F1-4F6E-A3F1-FDB2480F10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2D0E337-3A2E-43F0-9354-5BB2D3361C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0090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D53128-3BEA-4B09-B6A8-E3990E656D0E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5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A3333C-1E61-496A-92FB-2FFEAB7E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25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B2DFB47-9C25-494A-A287-EB687899C6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Metin Yer Tutucusu 2">
            <a:extLst>
              <a:ext uri="{FF2B5EF4-FFF2-40B4-BE49-F238E27FC236}">
                <a16:creationId xmlns:a16="http://schemas.microsoft.com/office/drawing/2014/main" id="{A045C807-D1F3-41A0-B462-AF5A78CDB2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85761" y="2110399"/>
            <a:ext cx="3862127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7603CD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BATCH</a:t>
            </a:r>
          </a:p>
        </p:txBody>
      </p:sp>
      <p:sp>
        <p:nvSpPr>
          <p:cNvPr id="18" name="Metin Yer Tutucusu 2">
            <a:extLst>
              <a:ext uri="{FF2B5EF4-FFF2-40B4-BE49-F238E27FC236}">
                <a16:creationId xmlns:a16="http://schemas.microsoft.com/office/drawing/2014/main" id="{883D7A1C-9D47-48E8-866E-E3301FB1D9B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385761" y="2841919"/>
            <a:ext cx="3862127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7603CD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SELENIUM</a:t>
            </a:r>
          </a:p>
        </p:txBody>
      </p:sp>
      <p:sp>
        <p:nvSpPr>
          <p:cNvPr id="19" name="Metin Yer Tutucusu 2">
            <a:extLst>
              <a:ext uri="{FF2B5EF4-FFF2-40B4-BE49-F238E27FC236}">
                <a16:creationId xmlns:a16="http://schemas.microsoft.com/office/drawing/2014/main" id="{49D443E9-2E64-43DD-9DF9-FFF18E34824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385761" y="3582583"/>
            <a:ext cx="3862127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7603CD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10.12.2021</a:t>
            </a:r>
          </a:p>
        </p:txBody>
      </p:sp>
      <p:sp>
        <p:nvSpPr>
          <p:cNvPr id="20" name="Metin Yer Tutucusu 2">
            <a:extLst>
              <a:ext uri="{FF2B5EF4-FFF2-40B4-BE49-F238E27FC236}">
                <a16:creationId xmlns:a16="http://schemas.microsoft.com/office/drawing/2014/main" id="{9A350331-B818-45A3-AA85-8DDD87A8B4F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385761" y="4277527"/>
            <a:ext cx="3862127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7603CD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LOCATORS</a:t>
            </a:r>
          </a:p>
        </p:txBody>
      </p:sp>
    </p:spTree>
    <p:extLst>
      <p:ext uri="{BB962C8B-B14F-4D97-AF65-F5344CB8AC3E}">
        <p14:creationId xmlns:p14="http://schemas.microsoft.com/office/powerpoint/2010/main" val="319516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se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>
            <a:extLst>
              <a:ext uri="{FF2B5EF4-FFF2-40B4-BE49-F238E27FC236}">
                <a16:creationId xmlns:a16="http://schemas.microsoft.com/office/drawing/2014/main" id="{17A5AE93-2EFA-4C3B-A3BE-E015DDB7BC09}"/>
              </a:ext>
            </a:extLst>
          </p:cNvPr>
          <p:cNvSpPr/>
          <p:nvPr userDrawn="1"/>
        </p:nvSpPr>
        <p:spPr>
          <a:xfrm>
            <a:off x="257907" y="0"/>
            <a:ext cx="1395048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endParaRPr lang="tr-TR" sz="5400" dirty="0">
              <a:solidFill>
                <a:schemeClr val="bg1"/>
              </a:solidFill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B90B6BB-3FA7-4942-8CBA-0F9CACA114D4}"/>
              </a:ext>
            </a:extLst>
          </p:cNvPr>
          <p:cNvSpPr txBox="1"/>
          <p:nvPr userDrawn="1"/>
        </p:nvSpPr>
        <p:spPr>
          <a:xfrm>
            <a:off x="2390776" y="1349475"/>
            <a:ext cx="31432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400" dirty="0">
                <a:solidFill>
                  <a:schemeClr val="tx1">
                    <a:alpha val="14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0DA7B2DF-6603-4030-BBB1-B4C6B5ACD6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95526" y="1505336"/>
            <a:ext cx="3238500" cy="5008938"/>
          </a:xfrm>
          <a:prstGeom prst="rect">
            <a:avLst/>
          </a:prstGeom>
          <a:solidFill>
            <a:srgbClr val="BCEAAA">
              <a:alpha val="62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0" tIns="180000" rIns="180000" bIns="180000"/>
          <a:lstStyle>
            <a:lvl1pPr marL="228600" indent="-228600">
              <a:buFontTx/>
              <a:buBlip>
                <a:blip r:embed="rId3"/>
              </a:buBlip>
              <a:defRPr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solidFill>
                  <a:schemeClr val="dk1"/>
                </a:solidFill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solidFill>
                  <a:schemeClr val="dk1"/>
                </a:solidFill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solidFill>
                  <a:schemeClr val="dk1"/>
                </a:solidFill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solidFill>
                  <a:schemeClr val="dk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1470915-F116-4412-8C44-771B96CC7B03}"/>
              </a:ext>
            </a:extLst>
          </p:cNvPr>
          <p:cNvSpPr/>
          <p:nvPr userDrawn="1"/>
        </p:nvSpPr>
        <p:spPr>
          <a:xfrm>
            <a:off x="257907" y="0"/>
            <a:ext cx="1395048" cy="6858000"/>
          </a:xfrm>
          <a:prstGeom prst="rect">
            <a:avLst/>
          </a:prstGeom>
          <a:gradFill>
            <a:gsLst>
              <a:gs pos="0">
                <a:srgbClr val="879BFA">
                  <a:alpha val="0"/>
                </a:srgb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00A818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r>
              <a:rPr lang="tr-TR" sz="5400" dirty="0">
                <a:solidFill>
                  <a:schemeClr val="bg1"/>
                </a:solidFill>
              </a:rPr>
              <a:t>PRACTISE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3CA9DC0-6965-43AA-B515-69D8D5192DDA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2C5DCDE-CD0C-4DC9-A7A8-8883A6EBABE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6978BF4F-159C-4D75-9513-36FD44E3276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E0B4FDC8-0D63-4220-A8D3-8199C4EFE56D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73B041D-7E3B-4A3F-8704-E20400557613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C7A2D9-ED57-47CC-9637-72FD4CF146E7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81D6A544-9757-4DA2-8D7E-CEFB74A014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İçerik Yer Tutucusu 9">
            <a:extLst>
              <a:ext uri="{FF2B5EF4-FFF2-40B4-BE49-F238E27FC236}">
                <a16:creationId xmlns:a16="http://schemas.microsoft.com/office/drawing/2014/main" id="{8D64F2AA-03E7-4476-A3AC-BD9EA565C54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8350" y="1505336"/>
            <a:ext cx="5829300" cy="500893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198242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se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01470915-F116-4412-8C44-771B96CC7B03}"/>
              </a:ext>
            </a:extLst>
          </p:cNvPr>
          <p:cNvSpPr/>
          <p:nvPr userDrawn="1"/>
        </p:nvSpPr>
        <p:spPr>
          <a:xfrm>
            <a:off x="257907" y="0"/>
            <a:ext cx="1395048" cy="6858000"/>
          </a:xfrm>
          <a:prstGeom prst="rect">
            <a:avLst/>
          </a:prstGeom>
          <a:gradFill>
            <a:gsLst>
              <a:gs pos="0">
                <a:srgbClr val="879BFA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00A818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r>
              <a:rPr lang="tr-TR" sz="5400" dirty="0">
                <a:solidFill>
                  <a:schemeClr val="bg1"/>
                </a:solidFill>
              </a:rPr>
              <a:t>PRACTISE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EE42D2AC-039A-4D4B-BED1-95DCDB416C39}"/>
              </a:ext>
            </a:extLst>
          </p:cNvPr>
          <p:cNvSpPr/>
          <p:nvPr userDrawn="1"/>
        </p:nvSpPr>
        <p:spPr>
          <a:xfrm>
            <a:off x="257907" y="0"/>
            <a:ext cx="1395048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endParaRPr lang="tr-TR" sz="5400" dirty="0">
              <a:solidFill>
                <a:schemeClr val="bg1"/>
              </a:solidFill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3CA9DC0-6965-43AA-B515-69D8D5192DDA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2C5DCDE-CD0C-4DC9-A7A8-8883A6EBAB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6978BF4F-159C-4D75-9513-36FD44E3276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0DA7B2DF-6603-4030-BBB1-B4C6B5ACD6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95525" y="1505336"/>
            <a:ext cx="9352190" cy="500893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E0B4FDC8-0D63-4220-A8D3-8199C4EFE56D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73B041D-7E3B-4A3F-8704-E20400557613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C7A2D9-ED57-47CC-9637-72FD4CF146E7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81D6A544-9757-4DA2-8D7E-CEFB74A014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9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work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01470915-F116-4412-8C44-771B96CC7B03}"/>
              </a:ext>
            </a:extLst>
          </p:cNvPr>
          <p:cNvSpPr/>
          <p:nvPr userDrawn="1"/>
        </p:nvSpPr>
        <p:spPr>
          <a:xfrm>
            <a:off x="257907" y="0"/>
            <a:ext cx="1395048" cy="6858000"/>
          </a:xfrm>
          <a:prstGeom prst="rect">
            <a:avLst/>
          </a:prstGeom>
          <a:gradFill>
            <a:gsLst>
              <a:gs pos="0">
                <a:srgbClr val="BCEAAA">
                  <a:alpha val="0"/>
                </a:srgb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879BFA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r>
              <a:rPr lang="tr-TR" sz="5400" dirty="0"/>
              <a:t>HOMEWORK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6EA736F5-1260-49F7-8224-A4F09EDF344A}"/>
              </a:ext>
            </a:extLst>
          </p:cNvPr>
          <p:cNvSpPr/>
          <p:nvPr userDrawn="1"/>
        </p:nvSpPr>
        <p:spPr>
          <a:xfrm>
            <a:off x="260505" y="0"/>
            <a:ext cx="1395048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endParaRPr lang="tr-TR" sz="5400" dirty="0">
              <a:solidFill>
                <a:schemeClr val="bg1"/>
              </a:solidFill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3CA9DC0-6965-43AA-B515-69D8D5192DDA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2C5DCDE-CD0C-4DC9-A7A8-8883A6EBAB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6978BF4F-159C-4D75-9513-36FD44E3276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0DA7B2DF-6603-4030-BBB1-B4C6B5ACD6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95525" y="1743836"/>
            <a:ext cx="9352190" cy="477043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E0B4FDC8-0D63-4220-A8D3-8199C4EFE56D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73B041D-7E3B-4A3F-8704-E20400557613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C7A2D9-ED57-47CC-9637-72FD4CF146E7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81D6A544-9757-4DA2-8D7E-CEFB74A014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0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work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etin kutusu 17">
            <a:extLst>
              <a:ext uri="{FF2B5EF4-FFF2-40B4-BE49-F238E27FC236}">
                <a16:creationId xmlns:a16="http://schemas.microsoft.com/office/drawing/2014/main" id="{CF657DC5-45FC-4A3D-B08F-B72D909F4101}"/>
              </a:ext>
            </a:extLst>
          </p:cNvPr>
          <p:cNvSpPr txBox="1"/>
          <p:nvPr userDrawn="1"/>
        </p:nvSpPr>
        <p:spPr>
          <a:xfrm>
            <a:off x="2390776" y="1349475"/>
            <a:ext cx="31432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400" dirty="0">
                <a:solidFill>
                  <a:schemeClr val="tx1">
                    <a:alpha val="14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1470915-F116-4412-8C44-771B96CC7B03}"/>
              </a:ext>
            </a:extLst>
          </p:cNvPr>
          <p:cNvSpPr/>
          <p:nvPr userDrawn="1"/>
        </p:nvSpPr>
        <p:spPr>
          <a:xfrm>
            <a:off x="257907" y="0"/>
            <a:ext cx="1395048" cy="6858000"/>
          </a:xfrm>
          <a:prstGeom prst="rect">
            <a:avLst/>
          </a:prstGeom>
          <a:gradFill>
            <a:gsLst>
              <a:gs pos="0">
                <a:srgbClr val="BCEAAA">
                  <a:alpha val="0"/>
                </a:srgb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879BFA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r>
              <a:rPr lang="tr-TR" sz="5400" dirty="0"/>
              <a:t>HOMEWORK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6C0C8901-A759-444D-AAC2-B3D1EB5ACA76}"/>
              </a:ext>
            </a:extLst>
          </p:cNvPr>
          <p:cNvSpPr/>
          <p:nvPr userDrawn="1"/>
        </p:nvSpPr>
        <p:spPr>
          <a:xfrm>
            <a:off x="260505" y="0"/>
            <a:ext cx="1395048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endParaRPr lang="tr-TR" sz="5400" dirty="0">
              <a:solidFill>
                <a:schemeClr val="bg1"/>
              </a:solidFill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3CA9DC0-6965-43AA-B515-69D8D5192DDA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2C5DCDE-CD0C-4DC9-A7A8-8883A6EBAB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6978BF4F-159C-4D75-9513-36FD44E3276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E0B4FDC8-0D63-4220-A8D3-8199C4EFE56D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73B041D-7E3B-4A3F-8704-E20400557613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C7A2D9-ED57-47CC-9637-72FD4CF146E7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81D6A544-9757-4DA2-8D7E-CEFB74A014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İçerik Yer Tutucusu 9">
            <a:extLst>
              <a:ext uri="{FF2B5EF4-FFF2-40B4-BE49-F238E27FC236}">
                <a16:creationId xmlns:a16="http://schemas.microsoft.com/office/drawing/2014/main" id="{E6E27D5C-1980-4224-95F7-B9E3260BD70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86424" y="1743836"/>
            <a:ext cx="5895975" cy="477043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5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5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5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5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5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7" name="İçerik Yer Tutucusu 9">
            <a:extLst>
              <a:ext uri="{FF2B5EF4-FFF2-40B4-BE49-F238E27FC236}">
                <a16:creationId xmlns:a16="http://schemas.microsoft.com/office/drawing/2014/main" id="{FE630EE9-C3F6-4ADB-A3AF-C0825BAFC66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95526" y="1505336"/>
            <a:ext cx="3238500" cy="5008938"/>
          </a:xfrm>
          <a:prstGeom prst="rect">
            <a:avLst/>
          </a:prstGeom>
          <a:solidFill>
            <a:srgbClr val="BCEAAA">
              <a:alpha val="62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0" tIns="180000" rIns="180000" bIns="180000"/>
          <a:lstStyle>
            <a:lvl1pPr marL="228600" indent="-228600">
              <a:buFontTx/>
              <a:buBlip>
                <a:blip r:embed="rId5"/>
              </a:buBlip>
              <a:defRPr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5"/>
              </a:buBlip>
              <a:defRPr>
                <a:solidFill>
                  <a:schemeClr val="dk1"/>
                </a:solidFill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5"/>
              </a:buBlip>
              <a:defRPr>
                <a:solidFill>
                  <a:schemeClr val="dk1"/>
                </a:solidFill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5"/>
              </a:buBlip>
              <a:defRPr>
                <a:solidFill>
                  <a:schemeClr val="dk1"/>
                </a:solidFill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5"/>
              </a:buBlip>
              <a:defRPr>
                <a:solidFill>
                  <a:schemeClr val="dk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310683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>
            <a:extLst>
              <a:ext uri="{FF2B5EF4-FFF2-40B4-BE49-F238E27FC236}">
                <a16:creationId xmlns:a16="http://schemas.microsoft.com/office/drawing/2014/main" id="{2835CA42-D903-453D-9616-3774ED63E1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5" y="973015"/>
            <a:ext cx="6467295" cy="3431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5749" y="2146185"/>
            <a:ext cx="5895599" cy="139504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/>
              <a:t>Başlık ekleyebilirsiniz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1698" y="4537185"/>
            <a:ext cx="6323702" cy="8354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3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Alt Başlık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22749A-1C12-4BF2-8757-AE8175FB749F}"/>
              </a:ext>
            </a:extLst>
          </p:cNvPr>
          <p:cNvSpPr/>
          <p:nvPr userDrawn="1"/>
        </p:nvSpPr>
        <p:spPr>
          <a:xfrm>
            <a:off x="2860431" y="582794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48E6897D-BEEC-4583-B3D3-5E748E4114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369" y="711006"/>
            <a:ext cx="1069078" cy="1143819"/>
          </a:xfrm>
          <a:prstGeom prst="rect">
            <a:avLst/>
          </a:prstGeom>
        </p:spPr>
      </p:pic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18EA6B85-6BB3-4DDA-AD72-9B6C0E9A5EB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426388" y="1164195"/>
            <a:ext cx="4013340" cy="4208443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95235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0759-E798-40C8-95BA-2401128CD1F8}" type="datetimeFigureOut">
              <a:rPr lang="tr-TR" smtClean="0"/>
              <a:t>8.09.2023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8AD9-5BBF-46FB-A5B6-6376DD1275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698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D6A942E9-B88B-4488-956A-1FDFB7DF6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818185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4ECB2E09-6F40-4FFB-8E34-A84E362B54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3907" y="3645105"/>
            <a:ext cx="9454662" cy="1110395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tr-TR" dirty="0"/>
              <a:t>Başlık ekleyebilirsiniz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BDE3E704-D569-4FD5-B866-4250BD7F56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5153025"/>
            <a:ext cx="6442075" cy="614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Alt Başlık Ekleyebilirsiniz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26A75483-0EFB-4D83-8ED2-61D46C07F77F}"/>
              </a:ext>
            </a:extLst>
          </p:cNvPr>
          <p:cNvSpPr/>
          <p:nvPr userDrawn="1"/>
        </p:nvSpPr>
        <p:spPr>
          <a:xfrm>
            <a:off x="0" y="4789142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1A9ADAD9-E11D-4F53-8DE7-113255256455}"/>
              </a:ext>
            </a:extLst>
          </p:cNvPr>
          <p:cNvSpPr/>
          <p:nvPr userDrawn="1"/>
        </p:nvSpPr>
        <p:spPr>
          <a:xfrm>
            <a:off x="0" y="4685859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7AE173-14AC-4FD6-AB4B-E84E6525E8A0}"/>
              </a:ext>
            </a:extLst>
          </p:cNvPr>
          <p:cNvSpPr/>
          <p:nvPr userDrawn="1"/>
        </p:nvSpPr>
        <p:spPr>
          <a:xfrm>
            <a:off x="548053" y="3604845"/>
            <a:ext cx="1802423" cy="18024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A81CF918-904C-4404-AEED-8F129AE502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56" y="3728367"/>
            <a:ext cx="1453742" cy="155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2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C3CA9DC0-6965-43AA-B515-69D8D5192DDA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2C5DCDE-CD0C-4DC9-A7A8-8883A6EBAB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6978BF4F-159C-4D75-9513-36FD44E3276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0DA7B2DF-6603-4030-BBB1-B4C6B5ACD6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1669" y="1743836"/>
            <a:ext cx="10986046" cy="477043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E0B4FDC8-0D63-4220-A8D3-8199C4EFE56D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73B041D-7E3B-4A3F-8704-E20400557613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C7A2D9-ED57-47CC-9637-72FD4CF146E7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81D6A544-9757-4DA2-8D7E-CEFB74A014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02284"/>
            <a:ext cx="5181600" cy="4474679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3ED334-B049-4E5E-8035-B74CC75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02284"/>
            <a:ext cx="5181600" cy="4474679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461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83526"/>
            <a:ext cx="5181600" cy="3393437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3ED334-B049-4E5E-8035-B74CC75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83526"/>
            <a:ext cx="5181600" cy="3393437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Resim Yer Tutucusu 4">
            <a:extLst>
              <a:ext uri="{FF2B5EF4-FFF2-40B4-BE49-F238E27FC236}">
                <a16:creationId xmlns:a16="http://schemas.microsoft.com/office/drawing/2014/main" id="{9A8A5EDE-6D33-437E-9E3D-4C25834FF97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1624013"/>
            <a:ext cx="5181600" cy="1096962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15" name="Resim Yer Tutucusu 4">
            <a:extLst>
              <a:ext uri="{FF2B5EF4-FFF2-40B4-BE49-F238E27FC236}">
                <a16:creationId xmlns:a16="http://schemas.microsoft.com/office/drawing/2014/main" id="{A2D7425F-5011-48D0-ADA4-DED225E587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2200" y="1636286"/>
            <a:ext cx="5181600" cy="1096962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389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8192"/>
            <a:ext cx="5181600" cy="3868771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3ED334-B049-4E5E-8035-B74CC75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8192"/>
            <a:ext cx="5181600" cy="3868771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12A7ED7-D58B-4344-AA5B-F1A805D8C9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701851"/>
            <a:ext cx="5181600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650E23FC-2C1A-4520-8F9D-4B020EDBEE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1701818"/>
            <a:ext cx="5181600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</p:spTree>
    <p:extLst>
      <p:ext uri="{BB962C8B-B14F-4D97-AF65-F5344CB8AC3E}">
        <p14:creationId xmlns:p14="http://schemas.microsoft.com/office/powerpoint/2010/main" val="342823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343614"/>
            <a:ext cx="5181600" cy="283335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3ED334-B049-4E5E-8035-B74CC75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343614"/>
            <a:ext cx="5181600" cy="283335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12A7ED7-D58B-4344-AA5B-F1A805D8C9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729107"/>
            <a:ext cx="5181600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650E23FC-2C1A-4520-8F9D-4B020EDBEE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2729074"/>
            <a:ext cx="5181600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7" name="Resim Yer Tutucusu 4">
            <a:extLst>
              <a:ext uri="{FF2B5EF4-FFF2-40B4-BE49-F238E27FC236}">
                <a16:creationId xmlns:a16="http://schemas.microsoft.com/office/drawing/2014/main" id="{2DCDF228-10DC-4D26-9CC1-C3DA933707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1624013"/>
            <a:ext cx="5181600" cy="1096962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18" name="Resim Yer Tutucusu 4">
            <a:extLst>
              <a:ext uri="{FF2B5EF4-FFF2-40B4-BE49-F238E27FC236}">
                <a16:creationId xmlns:a16="http://schemas.microsoft.com/office/drawing/2014/main" id="{7D0DA630-5F9E-46EA-A884-6A09488CEB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72200" y="1596161"/>
            <a:ext cx="5181600" cy="1096962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194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522" y="1702284"/>
            <a:ext cx="3374571" cy="467162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2B4A57F8-BCD9-4954-8282-C0B0FFE2BA6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8714" y="1701850"/>
            <a:ext cx="3374571" cy="467162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1A3E05BA-F1F3-43D6-BF80-24551BFB760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02906" y="1701850"/>
            <a:ext cx="3374571" cy="467162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755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Yer Tutucusu 4">
            <a:extLst>
              <a:ext uri="{FF2B5EF4-FFF2-40B4-BE49-F238E27FC236}">
                <a16:creationId xmlns:a16="http://schemas.microsoft.com/office/drawing/2014/main" id="{257500A3-56D8-48BB-A3EF-81F432D747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4522" y="1558661"/>
            <a:ext cx="3374571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7" name="Metin Yer Tutucusu 4">
            <a:extLst>
              <a:ext uri="{FF2B5EF4-FFF2-40B4-BE49-F238E27FC236}">
                <a16:creationId xmlns:a16="http://schemas.microsoft.com/office/drawing/2014/main" id="{F4EF3C18-9E35-4DD8-862E-EC1B6958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8713" y="1575701"/>
            <a:ext cx="3374571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8" name="Metin Yer Tutucusu 4">
            <a:extLst>
              <a:ext uri="{FF2B5EF4-FFF2-40B4-BE49-F238E27FC236}">
                <a16:creationId xmlns:a16="http://schemas.microsoft.com/office/drawing/2014/main" id="{139FEE47-CFA5-48EB-84FD-D45249ABD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904" y="1586824"/>
            <a:ext cx="3374571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9" name="İçerik Yer Tutucusu 2">
            <a:extLst>
              <a:ext uri="{FF2B5EF4-FFF2-40B4-BE49-F238E27FC236}">
                <a16:creationId xmlns:a16="http://schemas.microsoft.com/office/drawing/2014/main" id="{AB20A729-6053-4760-8F7B-69C2DB16B3BF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14521" y="2165035"/>
            <a:ext cx="3374571" cy="4208443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20" name="İçerik Yer Tutucusu 2">
            <a:extLst>
              <a:ext uri="{FF2B5EF4-FFF2-40B4-BE49-F238E27FC236}">
                <a16:creationId xmlns:a16="http://schemas.microsoft.com/office/drawing/2014/main" id="{6D3581CA-77DF-48A4-B192-2DBA37A52B5C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408713" y="2165035"/>
            <a:ext cx="3374571" cy="4208443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21" name="İçerik Yer Tutucusu 2">
            <a:extLst>
              <a:ext uri="{FF2B5EF4-FFF2-40B4-BE49-F238E27FC236}">
                <a16:creationId xmlns:a16="http://schemas.microsoft.com/office/drawing/2014/main" id="{92BDB3D4-F27A-4B70-A21B-448B1C6D037D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202904" y="2182075"/>
            <a:ext cx="3374571" cy="4208443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9611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310759-E798-40C8-95BA-2401128CD1F8}" type="datetimeFigureOut">
              <a:rPr lang="tr-TR" smtClean="0"/>
              <a:t>8.09.2023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FDA8AD9-5BBF-46FB-A5B6-6376DD12754C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7A44840-C0FC-495A-B5A1-7B64F9CF7D33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026" y="147815"/>
            <a:ext cx="5772789" cy="61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3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67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1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eg"/><Relationship Id="rId1" Type="http://schemas.openxmlformats.org/officeDocument/2006/relationships/slideLayout" Target="../slideLayouts/slideLayout1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1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1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1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0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1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1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1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B8C6-55EC-0C77-8977-3FFA6DD4125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8342" y="2873375"/>
            <a:ext cx="4542972" cy="1111250"/>
          </a:xfrm>
        </p:spPr>
        <p:txBody>
          <a:bodyPr/>
          <a:lstStyle/>
          <a:p>
            <a:r>
              <a:rPr lang="tr-TR" sz="5400" dirty="0">
                <a:solidFill>
                  <a:schemeClr val="tx1"/>
                </a:solidFill>
              </a:rPr>
              <a:t>Compute</a:t>
            </a:r>
          </a:p>
        </p:txBody>
      </p:sp>
      <p:pic>
        <p:nvPicPr>
          <p:cNvPr id="1026" name="Picture 2" descr="How to Change or Upgrade an EC2 Instance Type | Logicata">
            <a:extLst>
              <a:ext uri="{FF2B5EF4-FFF2-40B4-BE49-F238E27FC236}">
                <a16:creationId xmlns:a16="http://schemas.microsoft.com/office/drawing/2014/main" id="{E78C248D-9592-D57A-33F4-61739B8B3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736" y="4480909"/>
            <a:ext cx="1978925" cy="197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3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Serverless Application Repository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AWS Serverless Application Repository,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sunucusuz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(serverless) uygulamaları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ekip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kamuoyu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paylaşmanıza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araya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getirmenize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dağıtmanıza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olanak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tanır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sunucusuz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bileşenlerin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kolay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şekilde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paylaşılması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birliği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yapılması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kullanılır.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Önceden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oluşturulmuş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uygulamaları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şekilde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dağıtmak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8194" name="Picture 2" descr="10 Things Serverless Architects Should Know | AWS Architecture Blog">
            <a:extLst>
              <a:ext uri="{FF2B5EF4-FFF2-40B4-BE49-F238E27FC236}">
                <a16:creationId xmlns:a16="http://schemas.microsoft.com/office/drawing/2014/main" id="{5C5BE9D1-BF0B-7DD2-9BF6-8264442AD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85" y="455472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8487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AWS Cost Explorer (AWS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Maliyet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Keşifçi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AWS Cost Explorer, AWS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maliyetlerinizi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kullanımınızı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görselleştirmenize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etmenize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yardımcı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olur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araç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sayesinde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maliyet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trendleri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tahminler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ayrıntılarına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derinlemesine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bakabilirsiniz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da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maliyet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optimizasyonu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değerli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içgörüler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6386" name="Picture 2" descr="Report your AWS Costs programmatically using the Cost Explorer API | by Dev  Ops | Medium">
            <a:extLst>
              <a:ext uri="{FF2B5EF4-FFF2-40B4-BE49-F238E27FC236}">
                <a16:creationId xmlns:a16="http://schemas.microsoft.com/office/drawing/2014/main" id="{7641E091-24A4-AADD-0D2F-BD7EDD71D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43" y="1633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0409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6"/>
            <a:ext cx="9086850" cy="121361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AWS Marketplace Subscriptions 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(AWS Marketplace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Abonelikler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AWS Marketplace,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yazılım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bulabileceğiniz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satın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alabileceğiniz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dağıtabileceğiniz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dijital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katalogdur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Çeşitli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yazılım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çözümlerini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kolayca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bulmanıza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karşılaştırmanıza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satın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almanıza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imkan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tanır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Ayrıca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maliyeti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lisansları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yönetmenizi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de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kolaylaştırır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51A37-8942-D5EB-5192-B8E44A483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238" y="1815336"/>
            <a:ext cx="2019272" cy="201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0559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AFC0BD-D605-9789-7C6D-29996DD1815C}"/>
              </a:ext>
            </a:extLst>
          </p:cNvPr>
          <p:cNvSpPr txBox="1"/>
          <p:nvPr/>
        </p:nvSpPr>
        <p:spPr>
          <a:xfrm>
            <a:off x="2552700" y="25146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/>
              <a:t>Blockchain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AD037F-261A-4143-3112-AC7F64B05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509" y="3684421"/>
            <a:ext cx="2104981" cy="236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279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Amazon Managed Blockchain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(Amazon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Yönetilen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Blockchain)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Amazon Managed Blockchain, blockchain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ağlarını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kolayca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erişmek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sorgulamak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kullanılan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tam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yönetilen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servistir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özellikle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ortakları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arasında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paylaşımını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şeffaf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denetlenebilir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hale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getirmek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tasarlanmıştır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Finans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tedarik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zinciri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yönetimi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kimlik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doğrulama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gibi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birçok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farklı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endüstri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durumu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4D58B-B678-0B50-00C1-50A5F07E5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762" y="1656536"/>
            <a:ext cx="2009748" cy="209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9289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AFC0BD-D605-9789-7C6D-29996DD1815C}"/>
              </a:ext>
            </a:extLst>
          </p:cNvPr>
          <p:cNvSpPr txBox="1"/>
          <p:nvPr/>
        </p:nvSpPr>
        <p:spPr>
          <a:xfrm>
            <a:off x="2552700" y="25146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/>
              <a:t>Business Applications</a:t>
            </a:r>
          </a:p>
        </p:txBody>
      </p:sp>
      <p:pic>
        <p:nvPicPr>
          <p:cNvPr id="17410" name="Picture 2" descr="AWS Business Applications - AWS Video Catalog">
            <a:extLst>
              <a:ext uri="{FF2B5EF4-FFF2-40B4-BE49-F238E27FC236}">
                <a16:creationId xmlns:a16="http://schemas.microsoft.com/office/drawing/2014/main" id="{DCB0717A-10EB-2FFD-6A3D-95A6E162F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509" y="39022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53185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AWS AppFabric (AWS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Uygulama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Kumaşı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AWS AppFabric, SaaS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daha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iyi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verimlilik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Farklı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SaaS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entegre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verimliliği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artırmak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;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konularını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da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ele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alır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Birden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fazla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sürecini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kolaylaştırmak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oldukça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etkilidir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27C9F-7B2B-7D18-B7B4-87954D0A5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862" y="1815337"/>
            <a:ext cx="1515306" cy="16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455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tr-TR" b="1" i="0" dirty="0">
                <a:solidFill>
                  <a:schemeClr val="tx1"/>
                </a:solidFill>
                <a:effectLst/>
                <a:latin typeface="Söhne"/>
              </a:rPr>
              <a:t>Amazon Chime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Amazon Chime,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çevrimiçi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toplantıları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dönüştüren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iletişim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servisidir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Ekip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toplantıları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video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konferanslar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işbirliği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platform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Erişilebilirlik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kolaylığı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sayesinde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uzaktan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çalışmayı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destekler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 err="1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9458" name="Picture 2" descr="Amazon Chime - AWS Business Applications - AWS Video Catalog">
            <a:extLst>
              <a:ext uri="{FF2B5EF4-FFF2-40B4-BE49-F238E27FC236}">
                <a16:creationId xmlns:a16="http://schemas.microsoft.com/office/drawing/2014/main" id="{E97449CB-F2D0-8801-66B8-33DD5FF6C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633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5029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tr-TR" b="1" i="0" dirty="0">
                <a:solidFill>
                  <a:schemeClr val="tx1"/>
                </a:solidFill>
                <a:effectLst/>
                <a:latin typeface="Söhne"/>
              </a:rPr>
              <a:t>Amazon Chime SDK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Amazon Chime SDK,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uygulamalarınız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gerçek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zamanlı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iletişim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Çeşitli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türdeki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uygulamalarda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video,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sohbet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özelliklerini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eklemeyi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kolaylaştırır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İş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sosyal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uygulamalarda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kullanıcı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etkileşimini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artırır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 err="1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20482" name="Picture 2" descr="New Amazon Live Connector Chime SDK Feature Offers Developers Easier Access  To Multi-Party Video | TV Tech">
            <a:extLst>
              <a:ext uri="{FF2B5EF4-FFF2-40B4-BE49-F238E27FC236}">
                <a16:creationId xmlns:a16="http://schemas.microsoft.com/office/drawing/2014/main" id="{111EB8C3-FE6B-5F51-B74A-E52FB8CD5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633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66915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tr-TR" b="1" i="0" dirty="0">
                <a:solidFill>
                  <a:schemeClr val="tx1"/>
                </a:solidFill>
                <a:effectLst/>
                <a:latin typeface="Söhne"/>
              </a:rPr>
              <a:t>Amazon Connect 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Amazon Connect, her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ölçekte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müşteri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etkileşimini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mümkün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kılan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iletişim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merkezi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servisidir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Müşteri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hizmetleri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çağrı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merkezi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işlemleri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otomatik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yanıt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sistemleri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İhtiyaca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göre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özelleştirilebilir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ölçeklendirilebilir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 err="1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21506" name="Picture 2" descr="Amazon Connect · GitHub">
            <a:extLst>
              <a:ext uri="{FF2B5EF4-FFF2-40B4-BE49-F238E27FC236}">
                <a16:creationId xmlns:a16="http://schemas.microsoft.com/office/drawing/2014/main" id="{E606F161-5663-F9F4-F639-0D568C6BB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910" y="12954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5230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tr-TR" b="1" i="0" dirty="0">
                <a:solidFill>
                  <a:schemeClr val="tx1"/>
                </a:solidFill>
                <a:effectLst/>
                <a:latin typeface="Söhne"/>
              </a:rPr>
              <a:t>Amazon Honeycode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Amazon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Honeycode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programlama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yapmadan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mobil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web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oluşturmanızı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İş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süreçlerini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otomatize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oluşturmak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ekipleri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tarafından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Süreçleri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hızlandırmak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verimliliği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artırmak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mükemmeldir</a:t>
            </a:r>
            <a:r>
              <a:rPr lang="en-US" sz="2800" b="0" i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 err="1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02481-297A-B902-AD64-F1847F3D7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759" y="1815337"/>
            <a:ext cx="1552381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5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AWS </a:t>
            </a:r>
            <a:r>
              <a:rPr lang="en-US" b="1" i="0" dirty="0" err="1">
                <a:effectLst/>
                <a:latin typeface="Söhne"/>
              </a:rPr>
              <a:t>SimSpace</a:t>
            </a:r>
            <a:r>
              <a:rPr lang="en-US" b="1" i="0" dirty="0">
                <a:effectLst/>
                <a:latin typeface="Söhne"/>
              </a:rPr>
              <a:t> Weaver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AWS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SimSpace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Weaver, büyük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ölçekli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mekansal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simülasyonlar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oluşturmanıza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çalıştırmanıza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tanır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SimSpace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Weaver,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şehir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planlama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acil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durum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yanıt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eğitimi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çevresel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izleme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gibi büyük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ölçekli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mekansal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simülasyon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gereksinimleri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kullanılır.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9218" name="Picture 2" descr="AWS SimSpace Weaver - Reviews, Pros &amp; Cons | Companies using AWS SimSpace  Weaver">
            <a:extLst>
              <a:ext uri="{FF2B5EF4-FFF2-40B4-BE49-F238E27FC236}">
                <a16:creationId xmlns:a16="http://schemas.microsoft.com/office/drawing/2014/main" id="{84236F64-99EB-6512-89D3-26B141A6F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359" y="44201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73365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tr-TR" b="1" i="0" dirty="0">
                <a:solidFill>
                  <a:schemeClr val="tx1"/>
                </a:solidFill>
                <a:effectLst/>
                <a:latin typeface="Söhne"/>
              </a:rPr>
              <a:t>Amazon Pinpoint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Amazon Pinpoint, E-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posta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SMS, Push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Analitik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yoluyla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kullanıcılarla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etkileşime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geçmenizi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Müşteri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etkileşimini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iyileştirmek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;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pazarlama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kampanyaları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oluşturur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İş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stratejilerine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yönelik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sz="2800" dirty="0"/>
            </a:br>
            <a:endParaRPr lang="tr-TR" sz="2800" b="0" i="0" dirty="0" err="1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2909666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tr-TR" b="1" i="0" dirty="0">
                <a:solidFill>
                  <a:schemeClr val="tx1"/>
                </a:solidFill>
                <a:effectLst/>
                <a:latin typeface="Söhne"/>
              </a:rPr>
              <a:t>Amazon Simple Email Service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Amazon Simple Email Service, e-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posta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gönderme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alma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servisidir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Toplu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e-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posta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gönderimi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otomatik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yanıtlar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e-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posta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entegrasyonu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uyumlu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çözüm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 err="1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2136973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tr-TR" b="1" i="0" dirty="0">
                <a:solidFill>
                  <a:schemeClr val="tx1"/>
                </a:solidFill>
                <a:effectLst/>
                <a:latin typeface="Söhne"/>
              </a:rPr>
              <a:t>AWS Supply Chain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AWS Supply Chain,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tedarik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zinciri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sistemlerinizi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uygulamadır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Tedarik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zinciri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optimizasyonu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envanter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yönetimi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lojistik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konularında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Gerçek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zamanlı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izleme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analitik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yetenekleri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ile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öne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çıkar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 err="1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5465801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tr-TR" b="1" i="0" dirty="0">
                <a:solidFill>
                  <a:schemeClr val="tx1"/>
                </a:solidFill>
                <a:effectLst/>
                <a:latin typeface="Söhne"/>
              </a:rPr>
              <a:t>AWS Wickr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AWS Wickr,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uçtan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uca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şifreleme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ile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iletişim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Özel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hassas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bilgilerin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iletilmesi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İş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kişisel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çözümdür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 err="1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5189849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tr-TR" b="1" i="0" dirty="0">
                <a:solidFill>
                  <a:schemeClr val="tx1"/>
                </a:solidFill>
                <a:effectLst/>
                <a:latin typeface="Söhne"/>
              </a:rPr>
              <a:t>Amazon WorkDocs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Amazon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WorkDocs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kurumsal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depolama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paylaşım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servisidir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Doküman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yönetimi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işbirliği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dosya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paylaşımı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Uyum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denetim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ihtiyaçlarını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da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karşılar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 err="1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286232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tr-TR" b="1" i="0" dirty="0">
                <a:solidFill>
                  <a:schemeClr val="tx1"/>
                </a:solidFill>
                <a:effectLst/>
                <a:latin typeface="Söhne"/>
              </a:rPr>
              <a:t>Amazon WorkMail 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Amazon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WorkMail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e-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posta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takvimleme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servisidir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Kurumsal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e-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posta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ihtiyaçları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takvim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yönetimi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güvenliği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Uyumlu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kolayca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entegre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edilebilir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servistir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 err="1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001687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AFC0BD-D605-9789-7C6D-29996DD1815C}"/>
              </a:ext>
            </a:extLst>
          </p:cNvPr>
          <p:cNvSpPr txBox="1"/>
          <p:nvPr/>
        </p:nvSpPr>
        <p:spPr>
          <a:xfrm>
            <a:off x="2552700" y="25146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/>
              <a:t>Compute</a:t>
            </a:r>
          </a:p>
        </p:txBody>
      </p:sp>
    </p:spTree>
    <p:extLst>
      <p:ext uri="{BB962C8B-B14F-4D97-AF65-F5344CB8AC3E}">
        <p14:creationId xmlns:p14="http://schemas.microsoft.com/office/powerpoint/2010/main" val="5466262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tr-TR" b="1" i="0" dirty="0">
                <a:solidFill>
                  <a:schemeClr val="tx1"/>
                </a:solidFill>
                <a:effectLst/>
                <a:latin typeface="Söhne"/>
              </a:rPr>
              <a:t>AWS App Runner </a:t>
            </a:r>
            <a:br>
              <a:rPr lang="tr-TR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tr-TR" b="1" i="0" dirty="0">
                <a:solidFill>
                  <a:schemeClr val="tx1"/>
                </a:solidFill>
                <a:effectLst/>
                <a:latin typeface="Söhne"/>
              </a:rPr>
              <a:t>(AWS Uygulama Çalıştırıcı)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AWS App Runner,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üretim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web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ölçekte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oluşturmanıza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çalıştırmanıza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olanak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tanır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web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konuşlandırmanızı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ölçeklemenizi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böylece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altyapı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yönetimine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odaklanmak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yerine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kod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yazmaya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odaklanabilirsiniz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 err="1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2160804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tr-TR" b="1" i="0" dirty="0">
                <a:solidFill>
                  <a:schemeClr val="tx1"/>
                </a:solidFill>
                <a:effectLst/>
                <a:latin typeface="Söhne"/>
              </a:rPr>
              <a:t>Batch (Toplu İş)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Büyük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setleri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işlemler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toplu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işlemleri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otomatikleştirir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böylece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kaynakları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daha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etkin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kullanabilirsiniz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Veri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analizi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yüksek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performanslı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hesaplama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görevleri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otomatik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yedekleme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işlemleri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 err="1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51710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tr-TR" b="1" i="0" dirty="0">
                <a:solidFill>
                  <a:schemeClr val="tx1"/>
                </a:solidFill>
                <a:effectLst/>
                <a:latin typeface="Söhne"/>
              </a:rPr>
              <a:t>EC2 (EC2 Sanal Sunucular)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Bulutta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tamamen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kontrol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edilebilen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ölçeklenebilir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sanal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sunucular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Web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sunucuları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veritabanları,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analitik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işlemler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oyun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hizmetleri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çok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yönlü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platform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 err="1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2947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082A-BBEB-7401-C637-51A07140C4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6850" y="3644900"/>
            <a:ext cx="9455150" cy="1111250"/>
          </a:xfrm>
        </p:spPr>
        <p:txBody>
          <a:bodyPr/>
          <a:lstStyle/>
          <a:p>
            <a:r>
              <a:rPr lang="en-US" dirty="0"/>
              <a:t>AWS Storage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723772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tr-TR" b="1" i="0" dirty="0">
                <a:solidFill>
                  <a:schemeClr val="tx1"/>
                </a:solidFill>
                <a:effectLst/>
                <a:latin typeface="Söhne"/>
              </a:rPr>
              <a:t>EC2 Image Builder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Özelleştirilmiş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işletim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sistemi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imajlarını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oluşturur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test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eder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dağıtır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Sunucu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çiftlikleri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dağıtık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sistemlerin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tutarlı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kurulumu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yönetimi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uygundur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800" b="0" i="0" dirty="0" err="1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7196845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Elastic Beanstalk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Web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mikro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dağıtmak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tasarlanmış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platform.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ölçeklenebilir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web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API'ler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oluşturmak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94755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Lambda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Otomatik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ölçeklenme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sunucusuz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kod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çalıştırma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yeteneği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ile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Lambda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karmaşık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sistemleri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kolaylaştırır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Veri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otomatik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yedekleme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olay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odaklı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mikro-servisler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gibi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işlemler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65778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Lightsail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Düşük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maliyetli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yönetilebilir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sanal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sunucular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oluşturur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Basit web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bloglar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küçük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veritabanı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639048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AWS Outposts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AWS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bulut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yerel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altyapınızda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çalıştırmak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platform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Yerel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düşük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gecikme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zamanı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gerektiren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hizmetler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25316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Serverless Application Repository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Önceden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oluşturulmuş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sunucusuz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bulmanıza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dağıtmanıza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yayınlamanıza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olanak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tanır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prototip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oluşturma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akışlarını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otomatize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sunucusuz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mimariler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51615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AFC0BD-D605-9789-7C6D-29996DD1815C}"/>
              </a:ext>
            </a:extLst>
          </p:cNvPr>
          <p:cNvSpPr txBox="1"/>
          <p:nvPr/>
        </p:nvSpPr>
        <p:spPr>
          <a:xfrm>
            <a:off x="2552700" y="25146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298050514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Elastic Container Registry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Docker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konteynerlerini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tamamen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yönetilen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ortamda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depolamak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kullanılan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Hem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kamuya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açık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hem de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konteyner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yazılımlarını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paylaşabilir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dağıtabilirsiniz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DevOps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akışlarında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Docker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imajlarını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depolamak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versiyonlamak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dağıtmak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535637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Elastic Container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Konteynerleri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yüksek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güvenilirlik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ölçeklenebilirlik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ile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çalıştırmak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platform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Mikro-servis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tabanlı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batch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makine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öğrenimi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modelleri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gibi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farklı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yükleri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uygundur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696092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Elastic Kubernetes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Kubernetes'i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başlatmak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çalıştırmak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ölçeklendirmek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güvendiğiniz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yoldur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Özellikle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büyük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karmaşık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dinamik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mikro-servisler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özellikle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de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yüksek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derecede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otomatizasyon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ölçeklenebilirlik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gerektirenler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847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AWS Backup 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(AWS </a:t>
            </a:r>
            <a:r>
              <a:rPr lang="en-US" b="1" i="0" dirty="0" err="1">
                <a:effectLst/>
                <a:latin typeface="Söhne"/>
              </a:rPr>
              <a:t>Yedekleme</a:t>
            </a:r>
            <a:r>
              <a:rPr lang="en-US" b="1" i="0" dirty="0"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AWS Backup, AWS'nin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sunduğu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farklı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servislerde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yedeklemelerinizi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merkezi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konumda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yönetebileceğiniz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otomatize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edebileceğiniz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hizmettir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kurtarma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stratejileri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karmaşık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olabilen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yedekleme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işlemlerini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basitleştirmek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isteyen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işletmeler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servisi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tercih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eder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Yüksek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güvenliği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kolay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erişim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özellikleri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sayesinde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çok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seçimdir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0242" name="Picture 2" descr="AWS Backup Logo PNG Vector (SVG) Free Download">
            <a:extLst>
              <a:ext uri="{FF2B5EF4-FFF2-40B4-BE49-F238E27FC236}">
                <a16:creationId xmlns:a16="http://schemas.microsoft.com/office/drawing/2014/main" id="{1881DC5D-187C-9BD8-D309-D4C6C0F8D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88" y="44182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20891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Red Hat OpenShift Service on AWS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AWS'de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tamamen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yönetilen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Red Hat OpenShift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hizmeti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böylece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OpenShift'in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tüm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avantajlarına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AWS'nin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ölçeklenebilirliği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ile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erişebilirsiniz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Kurumsal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düzeyde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konteyner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orkestrasyonu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dağıtımı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özellikle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karma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bulut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çözümleri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216673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AFC0BD-D605-9789-7C6D-29996DD1815C}"/>
              </a:ext>
            </a:extLst>
          </p:cNvPr>
          <p:cNvSpPr txBox="1"/>
          <p:nvPr/>
        </p:nvSpPr>
        <p:spPr>
          <a:xfrm>
            <a:off x="2552700" y="25146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/>
              <a:t>Customer Enablement</a:t>
            </a:r>
          </a:p>
        </p:txBody>
      </p:sp>
    </p:spTree>
    <p:extLst>
      <p:ext uri="{BB962C8B-B14F-4D97-AF65-F5344CB8AC3E}">
        <p14:creationId xmlns:p14="http://schemas.microsoft.com/office/powerpoint/2010/main" val="38483930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Activate for Startups 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Başlangıçlar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için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Aktive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AWS Activate, start-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up'ların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AWS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üzerinde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inşa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büyümek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ihtiyaç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duyduğu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kaynakları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sayesinde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yeni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küçük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işletmeler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finansman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teknik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desteğe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erişebilir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böylece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ölçeklenebilirler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530115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AWS IQ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AWS IQ,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üçüncü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taraf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AWS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Sertifikalı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uzmanların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yardımıyla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projeleri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daha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tamamlamanızı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İster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web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sitesi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kurun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ister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veritabanı optimize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edin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AWS IQ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sayesinde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doğru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uzmana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ulaşabilirsiniz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67139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Managed 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374151"/>
                </a:solidFill>
                <a:latin typeface="Söhne"/>
              </a:rPr>
              <a:t>AWS'nin IT </a:t>
            </a:r>
            <a:r>
              <a:rPr lang="en-US" sz="2800" dirty="0" err="1">
                <a:solidFill>
                  <a:srgbClr val="374151"/>
                </a:solidFill>
                <a:latin typeface="Söhne"/>
              </a:rPr>
              <a:t>işletim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800" dirty="0" err="1">
                <a:solidFill>
                  <a:srgbClr val="374151"/>
                </a:solidFill>
                <a:latin typeface="Söhne"/>
              </a:rPr>
              <a:t>yönetimini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800" dirty="0" err="1">
                <a:solidFill>
                  <a:srgbClr val="374151"/>
                </a:solidFill>
                <a:latin typeface="Söhne"/>
              </a:rPr>
              <a:t>üstlendiği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800" dirty="0" err="1">
                <a:solidFill>
                  <a:srgbClr val="374151"/>
                </a:solidFill>
                <a:latin typeface="Söhne"/>
              </a:rPr>
              <a:t>bir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800" dirty="0" err="1">
                <a:solidFill>
                  <a:srgbClr val="374151"/>
                </a:solidFill>
                <a:latin typeface="Söhne"/>
              </a:rPr>
              <a:t>servistir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0" indent="0" algn="just">
              <a:buNone/>
            </a:pP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Kurumsal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IT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operasyonlarını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altyapı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ihtiyaçlarını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AWS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üzerine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taşımak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isteyen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işletmeler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143785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Support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Destek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Teknik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hesap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desteği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AWS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ile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iletişime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geçebileceğiniz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servistir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Her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ölçekteki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işletmeler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sistem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sorunları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teknik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konular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hakkında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etkili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yardım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alabilir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784645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AFC0BD-D605-9789-7C6D-29996DD1815C}"/>
              </a:ext>
            </a:extLst>
          </p:cNvPr>
          <p:cNvSpPr txBox="1"/>
          <p:nvPr/>
        </p:nvSpPr>
        <p:spPr>
          <a:xfrm>
            <a:off x="2552700" y="25146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/>
              <a:t>End User Computing</a:t>
            </a:r>
          </a:p>
        </p:txBody>
      </p:sp>
    </p:spTree>
    <p:extLst>
      <p:ext uri="{BB962C8B-B14F-4D97-AF65-F5344CB8AC3E}">
        <p14:creationId xmlns:p14="http://schemas.microsoft.com/office/powerpoint/2010/main" val="274614206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AppStream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2.0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AppStream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2.0,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masaüstü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herhangi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web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tarayıcısına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akış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yapmanızı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kurumsal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kullanıcıların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ofis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dışında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bile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yüksek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performanslı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masaüstü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uygulamalarına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erişimini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kolaylaştırır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Özellikle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grafik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tasarım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analizi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gibi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kaynak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yoğun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görevler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490813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WorkSpaces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WorkSpaces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bulutta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çalışan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masaüstü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bilgisayarlar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sayesinde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işletmeler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çalışanlarına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her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yerden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maliyetli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masaüstü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deneyimi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sunabilirler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IT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ekipleri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kullanıcıların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masaüstü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erişimini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daha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yönetebilir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.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6188383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WorkSpaces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Web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WorkSpaces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Web,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bulut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tabanlı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web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erişimi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kullanıcıların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herhangi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cihazdan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internette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gezinmelerini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kullanmalarını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böylece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süreçlerinin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kesintiye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uğramaması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ek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katmanı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ekler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97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sv-SE" sz="3200" b="1" i="0" dirty="0">
                <a:effectLst/>
                <a:latin typeface="Söhne"/>
              </a:rPr>
              <a:t>EFS (Amazon Elastic File System - Amazon Elastik Dosya Sistemi)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Amazon Elastic File System (EFS), Amazon EC2 sanal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makinaları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ölçeklenebilir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yönetilebilir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dosya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depolama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çözümü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sunar.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Büyük 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projeleri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uygulamaları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aynı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dosyaları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birden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fazla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EC2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örneğiyle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paylaşmanız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gerektiğinde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oldukça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yararlıdır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1268" name="Picture 4" descr="Amazon Elastic File System Logo PNG Vector (SVG) Free Download">
            <a:extLst>
              <a:ext uri="{FF2B5EF4-FFF2-40B4-BE49-F238E27FC236}">
                <a16:creationId xmlns:a16="http://schemas.microsoft.com/office/drawing/2014/main" id="{3B6A0A80-B253-3AF4-E6DE-508319FC1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85" y="43010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0188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AFC0BD-D605-9789-7C6D-29996DD1815C}"/>
              </a:ext>
            </a:extLst>
          </p:cNvPr>
          <p:cNvSpPr txBox="1"/>
          <p:nvPr/>
        </p:nvSpPr>
        <p:spPr>
          <a:xfrm>
            <a:off x="2552700" y="25146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/>
              <a:t>Front-end Web &amp; Mobile</a:t>
            </a:r>
          </a:p>
        </p:txBody>
      </p:sp>
    </p:spTree>
    <p:extLst>
      <p:ext uri="{BB962C8B-B14F-4D97-AF65-F5344CB8AC3E}">
        <p14:creationId xmlns:p14="http://schemas.microsoft.com/office/powerpoint/2010/main" val="417358342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AWS Amplify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AWS Amplify,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mobil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web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geliştirmek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inşa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test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çalıştırmak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kapsamlı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platformdur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geliştiricilere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özellikle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depolama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kimlik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doğrulama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API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oluşturma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gibi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karmaşık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işlemleri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kolaylıkla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yapabilme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imkanı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böylece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daha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etkili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piyasaya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sürülebilir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01185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AWS AppSync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AWS AppSync,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mobil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web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GraphQL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kullanarak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gerçek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zamanlı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senkronizasyonu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çevrimiçi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çevrimdışı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çok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kullanıcılı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gerçek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zamanlı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Veri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senkronizasyonunu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kolaylaştırarak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geliştiricilerin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odaklanmaları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gereken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işlevselliği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oluşturmalarına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olanak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tanır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104092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Device Farm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Device Farm,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bulutta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gerçek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cihazlarda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Android, iOS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Web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test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etmenizi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geliştiricilerin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farklı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cihaz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işletim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sistemlerinde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test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kolaylaştırır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böylece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müşteri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deneyimini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optimize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edebilirler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993280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Amazon Location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Amazon Location Service,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konum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eklemenizi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konum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tabanlı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hizmetler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izleme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sistemleri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oluşturmak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isteyen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işletmeler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Konum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araçlar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74291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AFC0BD-D605-9789-7C6D-29996DD1815C}"/>
              </a:ext>
            </a:extLst>
          </p:cNvPr>
          <p:cNvSpPr txBox="1"/>
          <p:nvPr/>
        </p:nvSpPr>
        <p:spPr>
          <a:xfrm>
            <a:off x="2552700" y="25146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/>
              <a:t>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81256990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Amazon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GameLift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Amazon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GameLift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oturum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tabanlı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çok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oyunculu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oyunları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dağıtmak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ölçeklendirmek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oyun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geliştiricilerine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özellikle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çok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oyunculu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oyunlar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sunucu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kapasitesini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dinamik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ayarlayabilme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yeteneği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Bu,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oyun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deneyiminin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sorunsuz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keyifli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olmasını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2396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Amazon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GameSparks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Amazon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GameSparks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özelleştirilebilir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oyun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özelliklerini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inşa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optimize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ölçeklendirmek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platform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Oyun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geliştiriciler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sayesinde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lider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tabloları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ödül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sistemleri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çok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oyunculu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oyun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mekanikleri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gibi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karmaşık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oyun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özelliklerini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ekleyebilir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yönetebilir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699602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AFC0BD-D605-9789-7C6D-29996DD1815C}"/>
              </a:ext>
            </a:extLst>
          </p:cNvPr>
          <p:cNvSpPr txBox="1"/>
          <p:nvPr/>
        </p:nvSpPr>
        <p:spPr>
          <a:xfrm>
            <a:off x="2552700" y="2514600"/>
            <a:ext cx="708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tr-TR" sz="4400" b="1" dirty="0"/>
          </a:p>
          <a:p>
            <a:pPr algn="ctr"/>
            <a:r>
              <a:rPr lang="tr-TR" sz="4400" b="1" dirty="0"/>
              <a:t>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77272394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FreeRTOS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FreeRTOS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mikrodenetleyiciler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IoT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işletim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sistemidir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işletim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sistemi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düşük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güç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tüketimi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cihazlarda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çalışacak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optimize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edilmiştir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kolayca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ölçeklenebilir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böylece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IoT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projelerindeki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cihazlar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1776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600" b="1" i="0" dirty="0">
                <a:effectLst/>
                <a:latin typeface="Söhne"/>
              </a:rPr>
              <a:t>AWS Elastic Disaster Recovery </a:t>
            </a:r>
            <a:r>
              <a:rPr lang="en-US" sz="3200" b="1" i="0" dirty="0">
                <a:effectLst/>
                <a:latin typeface="Söhne"/>
              </a:rPr>
              <a:t>(AWS </a:t>
            </a:r>
            <a:r>
              <a:rPr lang="en-US" sz="3200" b="1" i="0" dirty="0" err="1">
                <a:effectLst/>
                <a:latin typeface="Söhne"/>
              </a:rPr>
              <a:t>Elastik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Felaket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Kurtarma</a:t>
            </a:r>
            <a:r>
              <a:rPr lang="en-US" sz="3200" b="1" i="0" dirty="0">
                <a:effectLst/>
                <a:latin typeface="Söhne"/>
              </a:rPr>
              <a:t>)</a:t>
            </a:r>
            <a:endParaRPr lang="en-US" sz="3600" b="1" i="0" dirty="0"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AWS Elastic Disaster Recovery,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sürekliliğini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sağlamak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felaket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durumlarında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maliyet-etkin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kurtarması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yapabilmenize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olanak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tanır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Felaket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anında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işinizin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aksamaması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kritik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öneme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sahip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uygulamalarınızı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verilerinizi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şekilde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yüklemeniz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gerektiğinde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kullanılır.</a:t>
            </a:r>
            <a:endParaRPr lang="tr-TR" dirty="0"/>
          </a:p>
        </p:txBody>
      </p:sp>
      <p:pic>
        <p:nvPicPr>
          <p:cNvPr id="12292" name="Picture 4" descr="Disaster Recovery with AWS Elastic Disaster Recovery">
            <a:extLst>
              <a:ext uri="{FF2B5EF4-FFF2-40B4-BE49-F238E27FC236}">
                <a16:creationId xmlns:a16="http://schemas.microsoft.com/office/drawing/2014/main" id="{6CBB1B6D-2E49-3DDB-CFCA-2333A35F0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385" y="4624206"/>
            <a:ext cx="1510228" cy="14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25296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IoT 1-Click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Basit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cihazlardan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AWS Lambda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fonksiyonlarını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tetiklemeye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olanak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tanır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fiziksel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düğmeler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basit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cihazlar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üzerinden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otomatik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AWS Lambda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fonksiyonları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çağırmak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119703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IoT Analytics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IoT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cihazlarının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toplar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önişler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saklar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eder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görselleştirir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sensörlerden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cihazlardan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gelen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birleştirerek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karmaşık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analizler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görselleştirmeler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yapmayı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kolaylaştırır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147327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IoT Core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Cihazları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buluta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IoT Core,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çeşitli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cihazların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AWS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bulut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servisleriyle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iletişim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kurmalarını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89807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IoT Device Defender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Bağlı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IoT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cihazlarınızı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hale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getirir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cihaz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güvenliği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politikalarını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denetler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olası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risklerini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izler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raporlar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21313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IoT Device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Bir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cihazdan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milyonlarca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cihaza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kadar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filoları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Küçük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büyük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ölçekteki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cihaz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filolarının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kaydını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organizasyonunu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uzaktan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yönetimini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kolaylaştırır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41334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IoT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IoT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sensörleri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Endüstriyel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IoT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ekipmanlarından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gelen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olayları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algılar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yanıt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endüstriyel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ekipmanlar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sensörler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tarafından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üretilen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verilere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dayalı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otomatik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tetiklenen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eylemler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oluşturmayı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mümkün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kılar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140465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AWS IoT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FleetWise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Araç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buluta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ölçeklenebilir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toplamayı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düzenlemeyi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transfer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etmeyi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kolaylaştırır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araç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filolarından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toplanan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etkili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eder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51369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IoT Greengrass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Cihazlarınızda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kod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çalıştırır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dağıtır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cihazlara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yakın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yerde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karar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yetenekleri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böylece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bulutla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iletişim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gecikmesi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kesintisi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olmadan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yerel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hareket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edebilirler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09868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IoT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RoboRunner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Robotik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otomasyonu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optimize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eder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büyük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robotik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operasyonlarını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verimli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yönetmeye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yardımcı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olur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42162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IoT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SiteWise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Endüstriyel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operasyonlarda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veriye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dayalı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kararlar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alır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fabrika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tesis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yöneticilerinin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ekipmanlarını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daha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iyi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izlemelerine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performans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analizleri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yapmalarına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olanak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tanır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4101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sv-SE" b="1" i="0" dirty="0">
                <a:effectLst/>
                <a:latin typeface="Söhne"/>
              </a:rPr>
              <a:t>FSx (Amazon FSx)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Amazon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FSx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farklı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yükleri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optimize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edilmiş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tamamen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yönetilebilir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dosya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sunar,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böylece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karmaşık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yapılandırmalarla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uğraşmanıza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gerek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kalmaz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Yüksek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performanslı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bilgi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işlem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analiz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ihtiyaçları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özellikle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 büyük 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setlerini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şekilde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işlemek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gerektiğinde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3314" name="Picture 2" descr="Simplify your file storage with Amazon FSx for Windows File Server">
            <a:extLst>
              <a:ext uri="{FF2B5EF4-FFF2-40B4-BE49-F238E27FC236}">
                <a16:creationId xmlns:a16="http://schemas.microsoft.com/office/drawing/2014/main" id="{BC74D187-955A-5943-402E-20BFF935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48" y="4491251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70661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IoT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TwinMaker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Gerçek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dünya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sistemlerinin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dijital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ikizlerini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kolayca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oluşturur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fiziksel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sistemlerin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sanal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kopyalarını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oluşturarak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gerçek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zamanlı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izleme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yapmayı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50129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AFC0BD-D605-9789-7C6D-29996DD1815C}"/>
              </a:ext>
            </a:extLst>
          </p:cNvPr>
          <p:cNvSpPr txBox="1"/>
          <p:nvPr/>
        </p:nvSpPr>
        <p:spPr>
          <a:xfrm>
            <a:off x="2552700" y="25146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0102457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2387173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6654086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8757792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7981488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15352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tr-TR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71914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600" b="1" i="0" dirty="0">
                <a:effectLst/>
                <a:latin typeface="Söhne"/>
              </a:rPr>
              <a:t>S3 </a:t>
            </a:r>
            <a:r>
              <a:rPr lang="en-US" sz="3200" b="1" i="0" dirty="0">
                <a:effectLst/>
                <a:latin typeface="Söhne"/>
              </a:rPr>
              <a:t>(Amazon Simple Storage Service - Amazon Basit </a:t>
            </a:r>
            <a:r>
              <a:rPr lang="en-US" sz="3200" b="1" i="0" dirty="0" err="1">
                <a:effectLst/>
                <a:latin typeface="Söhne"/>
              </a:rPr>
              <a:t>Depolama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Servisi</a:t>
            </a:r>
            <a:r>
              <a:rPr lang="en-US" sz="3200" b="1" i="0" dirty="0">
                <a:effectLst/>
                <a:latin typeface="Söhne"/>
              </a:rPr>
              <a:t>)</a:t>
            </a:r>
            <a:endParaRPr lang="en-US" sz="3600" b="1" i="0" dirty="0"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Amazon S3, bulutta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geniş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ölçeklenebilir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depolama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alanı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dosyalarınızı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maliyetli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şekilde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saklamanıza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imkan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tanır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Web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sitesi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barındırma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yedekleme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çözümleri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büyük 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analitiği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çok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daha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fazlası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ideal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depolama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çözümüdür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7CBE710-6198-43D6-DE9B-1023BBABC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35" y="4522229"/>
            <a:ext cx="19526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Trying Out Various Settings for Amazon S3 Publishing - DEV Community">
            <a:extLst>
              <a:ext uri="{FF2B5EF4-FFF2-40B4-BE49-F238E27FC236}">
                <a16:creationId xmlns:a16="http://schemas.microsoft.com/office/drawing/2014/main" id="{C1BF7ECE-8664-644F-451D-6698CFBB8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149" y="4629602"/>
            <a:ext cx="2128405" cy="212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465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pt-BR" b="1" i="0" dirty="0">
                <a:effectLst/>
                <a:latin typeface="Söhne"/>
              </a:rPr>
              <a:t>S3 Glacier (Amazon S3 Glacier - Amazon S3 Buzul)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Amazon S3 Glacier,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bulut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tabanlı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uzun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vadeli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arşivleme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ihtiyaçları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düşük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maliyetli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depolama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çözümüdür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Yasal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uyumluluk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saklama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politikaları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gereği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yıllarca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saklanması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gereken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veriler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oldukça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servistir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dirty="0"/>
            </a:br>
            <a:endParaRPr lang="tr-TR" dirty="0"/>
          </a:p>
        </p:txBody>
      </p:sp>
      <p:pic>
        <p:nvPicPr>
          <p:cNvPr id="15362" name="Picture 2" descr="Amazon Glacier Vector Logo - Download Free SVG Icon | Worldvectorlogo">
            <a:extLst>
              <a:ext uri="{FF2B5EF4-FFF2-40B4-BE49-F238E27FC236}">
                <a16:creationId xmlns:a16="http://schemas.microsoft.com/office/drawing/2014/main" id="{2F1AAEE5-5A83-1FF9-9293-363F94592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48" y="4680187"/>
            <a:ext cx="28194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Amazon S3 and Glacier | AWS Cheat Sheet">
            <a:extLst>
              <a:ext uri="{FF2B5EF4-FFF2-40B4-BE49-F238E27FC236}">
                <a16:creationId xmlns:a16="http://schemas.microsoft.com/office/drawing/2014/main" id="{AC761A97-15E3-F133-0FDB-34DAB2832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0" t="22533" r="53684" b="21225"/>
          <a:stretch/>
        </p:blipFill>
        <p:spPr bwMode="auto">
          <a:xfrm>
            <a:off x="9330479" y="4808982"/>
            <a:ext cx="1778798" cy="176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824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>
                <a:effectLst/>
                <a:latin typeface="Söhne"/>
              </a:rPr>
              <a:t>Storage Gateway (AWS Storage Gateway - AWS </a:t>
            </a:r>
            <a:r>
              <a:rPr lang="en-US" sz="3200" b="1" i="0" dirty="0" err="1">
                <a:effectLst/>
                <a:latin typeface="Söhne"/>
              </a:rPr>
              <a:t>Depolama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Kapısı</a:t>
            </a:r>
            <a:r>
              <a:rPr lang="en-US" sz="3200" b="1" i="0" dirty="0"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AWS Storage Gateway,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yerel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depolama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kaynaklarınızı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AWS'nin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bulut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depolama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servislerini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araya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getiren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hibrid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depolama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çözümü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sunar.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hizmet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şirketlerin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yerel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bulut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tabanlı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verileri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arasında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kolayca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geçiş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yapabilmesini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sayede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süreçleri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daha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esnek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verimli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hale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6388" name="Picture 4" descr="AWS Storage Gateway | AWS Cheat Sheet">
            <a:extLst>
              <a:ext uri="{FF2B5EF4-FFF2-40B4-BE49-F238E27FC236}">
                <a16:creationId xmlns:a16="http://schemas.microsoft.com/office/drawing/2014/main" id="{384DEA94-3697-13B2-2177-F299CFB9B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199" y="4418677"/>
            <a:ext cx="4133914" cy="206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93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9314" y="1621971"/>
            <a:ext cx="5895975" cy="1121230"/>
          </a:xfrm>
        </p:spPr>
        <p:txBody>
          <a:bodyPr/>
          <a:lstStyle/>
          <a:p>
            <a:pPr algn="ctr"/>
            <a:r>
              <a:rPr lang="en-US" sz="5400" b="1" i="0" dirty="0">
                <a:solidFill>
                  <a:schemeClr val="tx1"/>
                </a:solidFill>
                <a:effectLst/>
                <a:latin typeface="Söhne"/>
              </a:rPr>
              <a:t>AWS App Runner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48217" y="2859314"/>
            <a:ext cx="10895566" cy="386080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tr-TR" sz="2400" b="1" i="0" noProof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tr-TR" sz="2400" b="0" i="0" noProof="1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tr-TR" sz="2400" noProof="1">
                <a:solidFill>
                  <a:srgbClr val="374151"/>
                </a:solidFill>
                <a:latin typeface="Söhne"/>
              </a:rPr>
              <a:t>AWS App Runner, web uygulamaları ve API'leri (Application Programming Interfaces) kolaylıkla oluşturmanızı, dağıtmanızı ve büyük ölçekte çalıştırmanızı sağlayan tam yönetilen bir hizmettir.</a:t>
            </a:r>
          </a:p>
          <a:p>
            <a:pPr algn="l">
              <a:lnSpc>
                <a:spcPct val="150000"/>
              </a:lnSpc>
            </a:pPr>
            <a:r>
              <a:rPr lang="tr-TR" sz="2400" b="1" i="0" noProof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tr-TR" sz="2400" b="0" i="0" noProof="1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tr-TR" sz="2400" b="0" i="0" noProof="1">
                <a:solidFill>
                  <a:srgbClr val="374151"/>
                </a:solidFill>
                <a:effectLst/>
                <a:latin typeface="Söhne"/>
              </a:rPr>
              <a:t>AWS App Runner, web uygulamalarını ve API'leri hızlı bir şekilde dağıtmak ve talebe bağlı olarak ölçeklemek için idealdir. Temel altyapıyı soyutlayarak geliştiricilerin sunucu yönetimi yerine kodlamaya odaklanmalarını sağlar.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0F683C-6BF3-7EF5-93F3-DE5B4C1DF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05" r="33240" b="32271"/>
          <a:stretch/>
        </p:blipFill>
        <p:spPr>
          <a:xfrm>
            <a:off x="10029370" y="1621971"/>
            <a:ext cx="1514413" cy="153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3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>
                <a:effectLst/>
                <a:latin typeface="Söhne"/>
              </a:rPr>
              <a:t>Amazon EBS (Amazon Elastic Block Store - Amazon </a:t>
            </a:r>
            <a:r>
              <a:rPr lang="en-US" sz="3200" b="1" i="0" dirty="0" err="1">
                <a:effectLst/>
                <a:latin typeface="Söhne"/>
              </a:rPr>
              <a:t>Elastik</a:t>
            </a:r>
            <a:r>
              <a:rPr lang="en-US" sz="3200" b="1" i="0" dirty="0">
                <a:effectLst/>
                <a:latin typeface="Söhne"/>
              </a:rPr>
              <a:t> Blok </a:t>
            </a:r>
            <a:r>
              <a:rPr lang="en-US" sz="3200" b="1" i="0" dirty="0" err="1">
                <a:effectLst/>
                <a:latin typeface="Söhne"/>
              </a:rPr>
              <a:t>Depolama</a:t>
            </a:r>
            <a:r>
              <a:rPr lang="en-US" sz="3200" b="1" i="0" dirty="0"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Amazon Elastic Block Store (EBS), Amazon EC2 sanal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makineleri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yüksek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performanslı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ölçeklenebilir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dayanıklı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blok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depolama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hizmetidir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Amazon EBS, 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kaybını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minimize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yüksek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dayanıklılığa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sahiptir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ihtiyacınıza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göre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ölçeklenebilir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Amazon EBS, veritabanı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yükleri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uygulamaları ve büyük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ölçekli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analizler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gibi I/O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yoğun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işlemler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sıkça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tercih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edilir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Özellikle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yüksek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düzeyde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dayanıklılık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performans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gereksinimleriniz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varsa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EBS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sizin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ideal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seçenektir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7410" name="Picture 2" descr="AWS Elastic Block Store (EBS). | AWS in Plain English">
            <a:extLst>
              <a:ext uri="{FF2B5EF4-FFF2-40B4-BE49-F238E27FC236}">
                <a16:creationId xmlns:a16="http://schemas.microsoft.com/office/drawing/2014/main" id="{EE616657-FEB9-B747-E286-881B2D443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78" y="4541506"/>
            <a:ext cx="4291794" cy="214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5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BBD3-53CD-5F7A-B9B2-65D409F821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6850" y="3644900"/>
            <a:ext cx="9455150" cy="1111250"/>
          </a:xfrm>
        </p:spPr>
        <p:txBody>
          <a:bodyPr/>
          <a:lstStyle/>
          <a:p>
            <a:r>
              <a:rPr lang="tr-TR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2126261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>
                <a:effectLst/>
                <a:latin typeface="Söhne"/>
              </a:rPr>
              <a:t>Amazon </a:t>
            </a:r>
            <a:r>
              <a:rPr lang="en-US" sz="3200" b="1" i="0" dirty="0" err="1">
                <a:effectLst/>
                <a:latin typeface="Söhne"/>
              </a:rPr>
              <a:t>DocumentDB</a:t>
            </a:r>
            <a:r>
              <a:rPr lang="en-US" sz="3200" b="1" i="0" dirty="0">
                <a:effectLst/>
                <a:latin typeface="Söhne"/>
              </a:rPr>
              <a:t> (Amazon </a:t>
            </a:r>
            <a:r>
              <a:rPr lang="en-US" sz="3200" b="1" i="0" dirty="0" err="1">
                <a:effectLst/>
                <a:latin typeface="Söhne"/>
              </a:rPr>
              <a:t>DocumentDB</a:t>
            </a:r>
            <a:r>
              <a:rPr lang="en-US" sz="3200" b="1" i="0" dirty="0">
                <a:effectLst/>
                <a:latin typeface="Söhne"/>
              </a:rPr>
              <a:t> - MongoDB </a:t>
            </a:r>
            <a:r>
              <a:rPr lang="en-US" sz="3200" b="1" i="0" dirty="0" err="1">
                <a:effectLst/>
                <a:latin typeface="Söhne"/>
              </a:rPr>
              <a:t>Uyumlu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Yönetilen</a:t>
            </a:r>
            <a:r>
              <a:rPr lang="en-US" sz="3200" b="1" i="0" dirty="0">
                <a:effectLst/>
                <a:latin typeface="Söhne"/>
              </a:rPr>
              <a:t> Veritabanı </a:t>
            </a:r>
            <a:r>
              <a:rPr lang="en-US" sz="3200" b="1" i="0" dirty="0" err="1">
                <a:effectLst/>
                <a:latin typeface="Söhne"/>
              </a:rPr>
              <a:t>Servisi</a:t>
            </a:r>
            <a:r>
              <a:rPr lang="en-US" sz="3200" b="1" i="0" dirty="0"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Amazon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DocumentDB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tamamen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yönetilen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MongoDB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uyumlu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veritabanı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hizmetidir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Gelişmiş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belge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veritabanına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ihtiyaç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duyan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MongoDB'nin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popülerliğinden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faydalanmak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isteyen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işletmeler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mükemmel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seçenektir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JSON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verileri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üzerinde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kolayca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sorgu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yapmayı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mümkün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kılar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dirty="0"/>
          </a:p>
        </p:txBody>
      </p:sp>
      <p:pic>
        <p:nvPicPr>
          <p:cNvPr id="18434" name="Picture 2" descr="Fibonalabs blog">
            <a:extLst>
              <a:ext uri="{FF2B5EF4-FFF2-40B4-BE49-F238E27FC236}">
                <a16:creationId xmlns:a16="http://schemas.microsoft.com/office/drawing/2014/main" id="{55C34833-7EEC-8CDF-FEFC-581F027E7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069" y="4558250"/>
            <a:ext cx="3437656" cy="199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436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>
                <a:effectLst/>
                <a:latin typeface="Söhne"/>
              </a:rPr>
              <a:t>DynamoDB (Amazon DynamoDB - </a:t>
            </a:r>
            <a:r>
              <a:rPr lang="en-US" sz="3200" b="1" i="0" dirty="0" err="1">
                <a:effectLst/>
                <a:latin typeface="Söhne"/>
              </a:rPr>
              <a:t>Yönetilen</a:t>
            </a:r>
            <a:r>
              <a:rPr lang="en-US" sz="3200" b="1" i="0" dirty="0">
                <a:effectLst/>
                <a:latin typeface="Söhne"/>
              </a:rPr>
              <a:t> NoSQL Veritabanı)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Amazon DynamoDB,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ölçeklenebilir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yüksek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performanslı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NoSQL veritabanı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hizmetidir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Gerçek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zamanlı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büyük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miktarda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işlemesi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gereken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mobil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dağıtılmış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dirty="0"/>
          </a:p>
        </p:txBody>
      </p:sp>
      <p:pic>
        <p:nvPicPr>
          <p:cNvPr id="19458" name="Picture 2" descr="AWS DynamoDB&quot; Icon - Download for free – Iconduck">
            <a:extLst>
              <a:ext uri="{FF2B5EF4-FFF2-40B4-BE49-F238E27FC236}">
                <a16:creationId xmlns:a16="http://schemas.microsoft.com/office/drawing/2014/main" id="{7EEF0959-D25B-9717-C2C7-C3FC4EE29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660" y="4424576"/>
            <a:ext cx="20097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319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>
                <a:effectLst/>
                <a:latin typeface="Söhne"/>
              </a:rPr>
              <a:t>ElastiCache (Amazon ElastiCache - </a:t>
            </a:r>
            <a:r>
              <a:rPr lang="en-US" sz="3200" b="1" i="0" dirty="0" err="1">
                <a:effectLst/>
                <a:latin typeface="Söhne"/>
              </a:rPr>
              <a:t>Bellekte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Ön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Bellek</a:t>
            </a:r>
            <a:r>
              <a:rPr lang="en-US" sz="3200" b="1" i="0" dirty="0"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Amazon ElastiCache,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bellek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önbellek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hizmetidir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Web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uygulamalarının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performansını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artırmak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tabanı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yükünü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azaltmak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gelişmiş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önbellek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mekanizmaları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kullanılır.</a:t>
            </a:r>
            <a:endParaRPr lang="tr-TR" dirty="0"/>
          </a:p>
        </p:txBody>
      </p:sp>
      <p:pic>
        <p:nvPicPr>
          <p:cNvPr id="20482" name="Picture 2" descr="AWS Elastic Cache Logo PNG Vector (SVG) Free Download">
            <a:extLst>
              <a:ext uri="{FF2B5EF4-FFF2-40B4-BE49-F238E27FC236}">
                <a16:creationId xmlns:a16="http://schemas.microsoft.com/office/drawing/2014/main" id="{F72256B4-1D3B-2054-B2E9-07AC68B55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988" y="4336647"/>
            <a:ext cx="19526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511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>
                <a:effectLst/>
                <a:latin typeface="Söhne"/>
              </a:rPr>
              <a:t>Amazon </a:t>
            </a:r>
            <a:r>
              <a:rPr lang="en-US" sz="3200" b="1" i="0" dirty="0" err="1">
                <a:effectLst/>
                <a:latin typeface="Söhne"/>
              </a:rPr>
              <a:t>Keyspaces</a:t>
            </a:r>
            <a:r>
              <a:rPr lang="en-US" sz="3200" b="1" i="0" dirty="0">
                <a:effectLst/>
                <a:latin typeface="Söhne"/>
              </a:rPr>
              <a:t> (Amazon </a:t>
            </a:r>
            <a:r>
              <a:rPr lang="en-US" sz="3200" b="1" i="0" dirty="0" err="1">
                <a:effectLst/>
                <a:latin typeface="Söhne"/>
              </a:rPr>
              <a:t>Keyspaces</a:t>
            </a:r>
            <a:r>
              <a:rPr lang="en-US" sz="3200" b="1" i="0" dirty="0">
                <a:effectLst/>
                <a:latin typeface="Söhne"/>
              </a:rPr>
              <a:t> - Serverless Cassandra-</a:t>
            </a:r>
            <a:r>
              <a:rPr lang="en-US" sz="3200" b="1" i="0" dirty="0" err="1">
                <a:effectLst/>
                <a:latin typeface="Söhne"/>
              </a:rPr>
              <a:t>Uyumlu</a:t>
            </a:r>
            <a:r>
              <a:rPr lang="en-US" sz="3200" b="1" i="0" dirty="0">
                <a:effectLst/>
                <a:latin typeface="Söhne"/>
              </a:rPr>
              <a:t> Veritabanı)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Amazon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Keyspaces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serverless ve Apache Cassandra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uyumlu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veritabanı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hizmetidir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Genellikle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büyük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ölçekli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dağıtılmış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yüksek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derecede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kullanılabilir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veritabanı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çözümleri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tercih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edilir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dirty="0"/>
          </a:p>
        </p:txBody>
      </p:sp>
      <p:pic>
        <p:nvPicPr>
          <p:cNvPr id="21506" name="Picture 2" descr="Amazon Keyspaces - Dataedo Documentation">
            <a:extLst>
              <a:ext uri="{FF2B5EF4-FFF2-40B4-BE49-F238E27FC236}">
                <a16:creationId xmlns:a16="http://schemas.microsoft.com/office/drawing/2014/main" id="{3251EE67-A86F-ABF2-EB8F-99B59BF6F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85" y="44864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998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633538"/>
          </a:xfrm>
        </p:spPr>
        <p:txBody>
          <a:bodyPr/>
          <a:lstStyle/>
          <a:p>
            <a:r>
              <a:rPr lang="en-US" sz="2400" b="1" i="0" dirty="0">
                <a:effectLst/>
                <a:latin typeface="Söhne"/>
              </a:rPr>
              <a:t>Amazon </a:t>
            </a:r>
            <a:r>
              <a:rPr lang="en-US" sz="2400" b="1" i="0" dirty="0" err="1">
                <a:effectLst/>
                <a:latin typeface="Söhne"/>
              </a:rPr>
              <a:t>MemoryDB</a:t>
            </a:r>
            <a:r>
              <a:rPr lang="en-US" sz="2400" b="1" i="0" dirty="0">
                <a:effectLst/>
                <a:latin typeface="Söhne"/>
              </a:rPr>
              <a:t> for Redis</a:t>
            </a:r>
            <a:br>
              <a:rPr lang="en-US" sz="2400" b="1" i="0" dirty="0">
                <a:effectLst/>
                <a:latin typeface="Söhne"/>
              </a:rPr>
            </a:br>
            <a:r>
              <a:rPr lang="en-US" sz="2400" b="1" i="0" dirty="0">
                <a:effectLst/>
                <a:latin typeface="Söhne"/>
              </a:rPr>
              <a:t> (Amazon </a:t>
            </a:r>
            <a:r>
              <a:rPr lang="en-US" sz="2400" b="1" i="0" dirty="0" err="1">
                <a:effectLst/>
                <a:latin typeface="Söhne"/>
              </a:rPr>
              <a:t>MemoryDB</a:t>
            </a:r>
            <a:r>
              <a:rPr lang="en-US" sz="2400" b="1" i="0" dirty="0">
                <a:effectLst/>
                <a:latin typeface="Söhne"/>
              </a:rPr>
              <a:t> Redis </a:t>
            </a:r>
            <a:r>
              <a:rPr lang="en-US" sz="2400" b="1" i="0" dirty="0" err="1">
                <a:effectLst/>
                <a:latin typeface="Söhne"/>
              </a:rPr>
              <a:t>için</a:t>
            </a:r>
            <a:r>
              <a:rPr lang="en-US" sz="2400" b="1" i="0" dirty="0">
                <a:effectLst/>
                <a:latin typeface="Söhne"/>
              </a:rPr>
              <a:t> - </a:t>
            </a:r>
            <a:r>
              <a:rPr lang="en-US" sz="2400" b="1" i="0" dirty="0" err="1">
                <a:effectLst/>
                <a:latin typeface="Söhne"/>
              </a:rPr>
              <a:t>Yönetilen</a:t>
            </a:r>
            <a:r>
              <a:rPr lang="en-US" sz="2400" b="1" i="0" dirty="0">
                <a:effectLst/>
                <a:latin typeface="Söhne"/>
              </a:rPr>
              <a:t>, Redis-</a:t>
            </a:r>
            <a:r>
              <a:rPr lang="en-US" sz="2400" b="1" i="0" dirty="0" err="1">
                <a:effectLst/>
                <a:latin typeface="Söhne"/>
              </a:rPr>
              <a:t>Uyumlu</a:t>
            </a:r>
            <a:r>
              <a:rPr lang="en-US" sz="2400" b="1" i="0" dirty="0">
                <a:effectLst/>
                <a:latin typeface="Söhne"/>
              </a:rPr>
              <a:t>, </a:t>
            </a:r>
            <a:r>
              <a:rPr lang="en-US" sz="2400" b="1" i="0" dirty="0" err="1">
                <a:effectLst/>
                <a:latin typeface="Söhne"/>
              </a:rPr>
              <a:t>Bellek</a:t>
            </a:r>
            <a:r>
              <a:rPr lang="en-US" sz="2400" b="1" i="0" dirty="0">
                <a:effectLst/>
                <a:latin typeface="Söhne"/>
              </a:rPr>
              <a:t> </a:t>
            </a:r>
            <a:r>
              <a:rPr lang="en-US" sz="2400" b="1" i="0" dirty="0" err="1">
                <a:effectLst/>
                <a:latin typeface="Söhne"/>
              </a:rPr>
              <a:t>İçi</a:t>
            </a:r>
            <a:r>
              <a:rPr lang="en-US" sz="2400" b="1" i="0" dirty="0">
                <a:effectLst/>
                <a:latin typeface="Söhne"/>
              </a:rPr>
              <a:t> Veritabanı </a:t>
            </a:r>
            <a:r>
              <a:rPr lang="en-US" sz="2400" b="1" i="0" dirty="0" err="1">
                <a:effectLst/>
                <a:latin typeface="Söhne"/>
              </a:rPr>
              <a:t>Servisi</a:t>
            </a:r>
            <a:r>
              <a:rPr lang="en-US" sz="2400" b="1" i="0" dirty="0"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Amazon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MemoryDB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for Redis,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tamamen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yönetilen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Redis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uyumlu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bellek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veritabanı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hizmetidir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Çok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erişimi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gerektiren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anlık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analizler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önbellek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ihtiyaçları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oldukça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uygundur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dirty="0"/>
            </a:br>
            <a:endParaRPr lang="tr-TR" dirty="0"/>
          </a:p>
        </p:txBody>
      </p:sp>
      <p:pic>
        <p:nvPicPr>
          <p:cNvPr id="22530" name="Picture 2" descr="The best way to store cart data and session data in e-commerce applications  | DevelopersIO">
            <a:extLst>
              <a:ext uri="{FF2B5EF4-FFF2-40B4-BE49-F238E27FC236}">
                <a16:creationId xmlns:a16="http://schemas.microsoft.com/office/drawing/2014/main" id="{5528EC3B-D091-D508-3DC8-DA84C61EE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173" y="4781764"/>
            <a:ext cx="3650178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603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>
                <a:effectLst/>
                <a:latin typeface="Söhne"/>
              </a:rPr>
              <a:t>Neptune (Amazon Neptune - Bulut </a:t>
            </a:r>
            <a:r>
              <a:rPr lang="en-US" sz="3200" b="1" i="0" dirty="0" err="1">
                <a:effectLst/>
                <a:latin typeface="Söhne"/>
              </a:rPr>
              <a:t>için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Hızlı</a:t>
            </a:r>
            <a:r>
              <a:rPr lang="en-US" sz="3200" b="1" i="0" dirty="0">
                <a:effectLst/>
                <a:latin typeface="Söhne"/>
              </a:rPr>
              <a:t>, </a:t>
            </a:r>
            <a:r>
              <a:rPr lang="en-US" sz="3200" b="1" i="0" dirty="0" err="1">
                <a:effectLst/>
                <a:latin typeface="Söhne"/>
              </a:rPr>
              <a:t>Güvenilir</a:t>
            </a:r>
            <a:r>
              <a:rPr lang="en-US" sz="3200" b="1" i="0" dirty="0">
                <a:effectLst/>
                <a:latin typeface="Söhne"/>
              </a:rPr>
              <a:t> Graf Veritabanı)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Amazon Neptune,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bulut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tasarlanmış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güvenilir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graf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veritabanıdır.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Sosyal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ağlar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öneri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motorları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karmaşık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setlerinin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ilişkisel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analizlerinde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sıkça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kullanılır.</a:t>
            </a:r>
            <a:endParaRPr lang="tr-TR" dirty="0"/>
          </a:p>
        </p:txBody>
      </p:sp>
      <p:pic>
        <p:nvPicPr>
          <p:cNvPr id="23556" name="Picture 4" descr="AWS Marketplace | Amazon Neptune | Tom Sawyer Software">
            <a:extLst>
              <a:ext uri="{FF2B5EF4-FFF2-40B4-BE49-F238E27FC236}">
                <a16:creationId xmlns:a16="http://schemas.microsoft.com/office/drawing/2014/main" id="{B7575234-AAE5-A2E5-62F4-D60380AB7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60" y="4372513"/>
            <a:ext cx="20193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631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>
                <a:effectLst/>
                <a:latin typeface="Söhne"/>
              </a:rPr>
              <a:t>Amazon QLDB (Amazon QLDB - </a:t>
            </a:r>
            <a:r>
              <a:rPr lang="en-US" sz="3200" b="1" i="0" dirty="0" err="1">
                <a:effectLst/>
                <a:latin typeface="Söhne"/>
              </a:rPr>
              <a:t>Yönetilen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Kayıt</a:t>
            </a:r>
            <a:r>
              <a:rPr lang="en-US" sz="3200" b="1" i="0" dirty="0">
                <a:effectLst/>
                <a:latin typeface="Söhne"/>
              </a:rPr>
              <a:t> Veritabanı)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Amazon QLDB,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tamamen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yönetilen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kayıt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(ledger) veritabanıdır.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Muhasebe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tedarik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zinciri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yönetimi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dijital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sözleşmeler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gibi, 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bütünlüğüne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kritik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önem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taşıyan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dirty="0"/>
          </a:p>
        </p:txBody>
      </p:sp>
      <p:pic>
        <p:nvPicPr>
          <p:cNvPr id="24578" name="Picture 2" descr="Amazon Quantum Ledger Database(QLDB) - Coding Ninjas">
            <a:extLst>
              <a:ext uri="{FF2B5EF4-FFF2-40B4-BE49-F238E27FC236}">
                <a16:creationId xmlns:a16="http://schemas.microsoft.com/office/drawing/2014/main" id="{10CE20AB-2E1D-8CA9-45A8-C2593CFD7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94" y="4408125"/>
            <a:ext cx="3912106" cy="226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057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>
                <a:effectLst/>
                <a:latin typeface="Söhne"/>
              </a:rPr>
              <a:t>RDS (Amazon RDS - </a:t>
            </a:r>
            <a:r>
              <a:rPr lang="en-US" sz="3200" b="1" i="0" dirty="0" err="1">
                <a:effectLst/>
                <a:latin typeface="Söhne"/>
              </a:rPr>
              <a:t>Yönetilen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İlişkisel</a:t>
            </a:r>
            <a:r>
              <a:rPr lang="en-US" sz="3200" b="1" i="0" dirty="0">
                <a:effectLst/>
                <a:latin typeface="Söhne"/>
              </a:rPr>
              <a:t> Veritabanı </a:t>
            </a:r>
            <a:r>
              <a:rPr lang="en-US" sz="3200" b="1" i="0" dirty="0" err="1">
                <a:effectLst/>
                <a:latin typeface="Söhne"/>
              </a:rPr>
              <a:t>Hizmeti</a:t>
            </a:r>
            <a:r>
              <a:rPr lang="en-US" sz="3200" b="1" i="0" dirty="0"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Amazon RDS,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çeşitli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ilişkisel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veritabanı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motorlarını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destekleyen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yönetilen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hizmettir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Web uygulamaları, CRM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her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türlü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uygulaması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gibi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geniş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yelpazede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kullanılır.</a:t>
            </a:r>
            <a:endParaRPr lang="tr-TR" dirty="0"/>
          </a:p>
        </p:txBody>
      </p:sp>
      <p:pic>
        <p:nvPicPr>
          <p:cNvPr id="25602" name="Picture 2" descr="AWS RDS Logo PNG Transparent – Brands Logos">
            <a:extLst>
              <a:ext uri="{FF2B5EF4-FFF2-40B4-BE49-F238E27FC236}">
                <a16:creationId xmlns:a16="http://schemas.microsoft.com/office/drawing/2014/main" id="{960B5506-13B4-7176-D1A5-E83636435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629" y="4392518"/>
            <a:ext cx="20097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69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4743" y="1810143"/>
            <a:ext cx="5341257" cy="1150772"/>
          </a:xfrm>
        </p:spPr>
        <p:txBody>
          <a:bodyPr/>
          <a:lstStyle/>
          <a:p>
            <a:r>
              <a:rPr lang="en-US" sz="5400" b="1" i="0" dirty="0">
                <a:solidFill>
                  <a:schemeClr val="tx1"/>
                </a:solidFill>
                <a:effectLst/>
                <a:latin typeface="Söhne"/>
              </a:rPr>
              <a:t>AWS Batch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54743" y="3429000"/>
            <a:ext cx="10929256" cy="3429000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Batch, yüz binlerce toplu işlem görevini kolaylıkla ve etkin bir şekilde çalıştırabilmenizi sağlayan toplu işlem yönetim özelliklerini sunar.</a:t>
            </a:r>
          </a:p>
          <a:p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Batch, büyük veri işleme, hesaplamalı akış dinamiği ve finansal risk modellemesi gibi senaryolarda sıklıkla kullanılır. Karmaşık hesaplama ve kaynak gereksinimlerini olan toplu işleri de yönetebilir.</a:t>
            </a:r>
          </a:p>
          <a:p>
            <a:pPr marL="0" indent="0" algn="just">
              <a:buNone/>
            </a:pPr>
            <a:endParaRPr lang="tr-T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D0A3D-3160-ADB4-1C7E-534C4A0CF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1" t="9683" r="27781" b="22890"/>
          <a:stretch/>
        </p:blipFill>
        <p:spPr>
          <a:xfrm>
            <a:off x="10014857" y="1696100"/>
            <a:ext cx="1320800" cy="13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59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770063"/>
          </a:xfrm>
        </p:spPr>
        <p:txBody>
          <a:bodyPr/>
          <a:lstStyle/>
          <a:p>
            <a:r>
              <a:rPr lang="en-US" sz="2800" b="1" i="0" dirty="0">
                <a:effectLst/>
                <a:latin typeface="Söhne"/>
              </a:rPr>
              <a:t>Amazon Timestream (Amazon Timestream - </a:t>
            </a:r>
            <a:r>
              <a:rPr lang="en-US" sz="2800" b="1" i="0" dirty="0" err="1">
                <a:effectLst/>
                <a:latin typeface="Söhne"/>
              </a:rPr>
              <a:t>Hızlı</a:t>
            </a:r>
            <a:r>
              <a:rPr lang="en-US" sz="2800" b="1" i="0" dirty="0">
                <a:effectLst/>
                <a:latin typeface="Söhne"/>
              </a:rPr>
              <a:t>, </a:t>
            </a:r>
            <a:r>
              <a:rPr lang="en-US" sz="2800" b="1" i="0" dirty="0" err="1">
                <a:effectLst/>
                <a:latin typeface="Söhne"/>
              </a:rPr>
              <a:t>Ölçeklenebilir</a:t>
            </a:r>
            <a:r>
              <a:rPr lang="en-US" sz="2800" b="1" i="0" dirty="0">
                <a:effectLst/>
                <a:latin typeface="Söhne"/>
              </a:rPr>
              <a:t> ve Serverless Zaman </a:t>
            </a:r>
            <a:r>
              <a:rPr lang="en-US" sz="2800" b="1" i="0" dirty="0" err="1">
                <a:effectLst/>
                <a:latin typeface="Söhne"/>
              </a:rPr>
              <a:t>Serisi</a:t>
            </a:r>
            <a:r>
              <a:rPr lang="en-US" sz="2800" b="1" i="0" dirty="0">
                <a:effectLst/>
                <a:latin typeface="Söhne"/>
              </a:rPr>
              <a:t> Veritabanı)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Amazon Timestream, IoT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işlemsel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ölçeklenebilir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serverless bir zaman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serisi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veritabanıdır.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Zaman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serisi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verilerini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işlemenin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kritik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olduğu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sensör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verileri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metrikleri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IoT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cihazları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gibi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uygulamalarda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kullanılır.</a:t>
            </a:r>
            <a:endParaRPr lang="tr-TR" dirty="0"/>
          </a:p>
        </p:txBody>
      </p:sp>
      <p:pic>
        <p:nvPicPr>
          <p:cNvPr id="26626" name="Picture 2" descr="Amazon Timestream - Coding Ninjas">
            <a:extLst>
              <a:ext uri="{FF2B5EF4-FFF2-40B4-BE49-F238E27FC236}">
                <a16:creationId xmlns:a16="http://schemas.microsoft.com/office/drawing/2014/main" id="{39058ABF-A132-3DEF-1C0B-32707A1F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610" y="4558250"/>
            <a:ext cx="3707390" cy="21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7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F406-D229-0BAE-3E12-1322AFAFDE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6850" y="3644900"/>
            <a:ext cx="9455150" cy="1111250"/>
          </a:xfrm>
        </p:spPr>
        <p:txBody>
          <a:bodyPr/>
          <a:lstStyle/>
          <a:p>
            <a:r>
              <a:rPr lang="tr-TR" dirty="0"/>
              <a:t>Migration &amp; Transfer</a:t>
            </a:r>
          </a:p>
        </p:txBody>
      </p:sp>
      <p:pic>
        <p:nvPicPr>
          <p:cNvPr id="27650" name="Picture 2" descr="AWS Migration Services | AWS Cheat Sheet">
            <a:extLst>
              <a:ext uri="{FF2B5EF4-FFF2-40B4-BE49-F238E27FC236}">
                <a16:creationId xmlns:a16="http://schemas.microsoft.com/office/drawing/2014/main" id="{BDA0D5B4-B382-513B-A322-1D3834A6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140" y="4789064"/>
            <a:ext cx="4043860" cy="198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503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>
                <a:effectLst/>
                <a:latin typeface="Söhne"/>
              </a:rPr>
              <a:t>Application Discovery Service (</a:t>
            </a:r>
            <a:r>
              <a:rPr lang="en-US" sz="3200" b="1" i="0" dirty="0" err="1">
                <a:effectLst/>
                <a:latin typeface="Söhne"/>
              </a:rPr>
              <a:t>Uygulama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Keşif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Servisi</a:t>
            </a:r>
            <a:r>
              <a:rPr lang="en-US" sz="3200" b="1" i="0" dirty="0"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Application Discovery Service,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yerelde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bulunan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envanterini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bağımlılıklarını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keşfetmenizi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IT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altyapınızın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karmaşıklığını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anlamak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daha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sonra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göç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stratejisi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oluşturmak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Özellikle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bulut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çözüme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geçişi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planlayan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işletmeler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kritiktir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dirty="0"/>
            </a:br>
            <a:endParaRPr lang="tr-TR" dirty="0"/>
          </a:p>
        </p:txBody>
      </p:sp>
      <p:pic>
        <p:nvPicPr>
          <p:cNvPr id="28674" name="Picture 2" descr="AWS Application Discovery Service - AWS Migration &amp; Transfer - AWS Video  Catalog">
            <a:extLst>
              <a:ext uri="{FF2B5EF4-FFF2-40B4-BE49-F238E27FC236}">
                <a16:creationId xmlns:a16="http://schemas.microsoft.com/office/drawing/2014/main" id="{B11F6C39-4AE2-CC34-7855-5D2DF2A74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85" y="44728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255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>
                <a:effectLst/>
                <a:latin typeface="Söhne"/>
              </a:rPr>
              <a:t>AWS Application Migration Service (AWS </a:t>
            </a:r>
            <a:r>
              <a:rPr lang="en-US" sz="3200" b="1" i="0" dirty="0" err="1">
                <a:effectLst/>
                <a:latin typeface="Söhne"/>
              </a:rPr>
              <a:t>Uygulama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Göç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Servisi</a:t>
            </a:r>
            <a:r>
              <a:rPr lang="en-US" sz="3200" b="1" i="0" dirty="0">
                <a:effectLst/>
                <a:latin typeface="Söhne"/>
              </a:rPr>
              <a:t> - MGN)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AWS Application Migration Service (MGN), 'lift-and-shift'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göç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işlemlerini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otomatize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eder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Eski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uygulamalarınızı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modernize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yerel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sistemlerden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buluta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kolay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geçiş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yapmak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istiyorsanız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tam size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göre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dirty="0"/>
          </a:p>
        </p:txBody>
      </p:sp>
      <p:pic>
        <p:nvPicPr>
          <p:cNvPr id="29698" name="Picture 2" descr="AWS Application Migration Service (AWS MGN) を使ってみた | クラウド・AWSのIT技術者向けブログ  SKYARCH BROADCASTING">
            <a:extLst>
              <a:ext uri="{FF2B5EF4-FFF2-40B4-BE49-F238E27FC236}">
                <a16:creationId xmlns:a16="http://schemas.microsoft.com/office/drawing/2014/main" id="{19352ABD-1122-139E-EB73-98A6BBF2E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338" y="4334412"/>
            <a:ext cx="2661755" cy="25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037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>
                <a:effectLst/>
                <a:latin typeface="Söhne"/>
              </a:rPr>
              <a:t>Database Migration Service (Veritabanı </a:t>
            </a:r>
            <a:r>
              <a:rPr lang="en-US" sz="3200" b="1" i="0" dirty="0" err="1">
                <a:effectLst/>
                <a:latin typeface="Söhne"/>
              </a:rPr>
              <a:t>Göç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Servisi</a:t>
            </a:r>
            <a:r>
              <a:rPr lang="en-US" sz="3200" b="1" i="0" dirty="0"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Database Migration Service, veritabanı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göç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işlemlerini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yönetir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Farklı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veritabanı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motorları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arasında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sorunsuz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göç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sağlayarak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sistemlerinizi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modernize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etmenizi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süreçlerinizi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iyileştirmenizi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kolaylaştırır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dirty="0"/>
            </a:br>
            <a:endParaRPr lang="tr-TR" dirty="0"/>
          </a:p>
        </p:txBody>
      </p:sp>
      <p:pic>
        <p:nvPicPr>
          <p:cNvPr id="30722" name="Picture 2" descr="Simplify Data Migration with AWS DMS - Analytics Vidhya">
            <a:extLst>
              <a:ext uri="{FF2B5EF4-FFF2-40B4-BE49-F238E27FC236}">
                <a16:creationId xmlns:a16="http://schemas.microsoft.com/office/drawing/2014/main" id="{7705C976-98E4-6CCF-1A9A-65C546B57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60" y="4206572"/>
            <a:ext cx="3640715" cy="233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932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 err="1">
                <a:effectLst/>
                <a:latin typeface="Söhne"/>
              </a:rPr>
              <a:t>DataSync</a:t>
            </a:r>
            <a:r>
              <a:rPr lang="en-US" sz="3200" b="1" i="0" dirty="0">
                <a:effectLst/>
                <a:latin typeface="Söhne"/>
              </a:rPr>
              <a:t> (</a:t>
            </a:r>
            <a:r>
              <a:rPr lang="en-US" sz="3200" b="1" i="0" dirty="0" err="1">
                <a:effectLst/>
                <a:latin typeface="Söhne"/>
              </a:rPr>
              <a:t>DataSync</a:t>
            </a:r>
            <a:r>
              <a:rPr lang="en-US" sz="3200" b="1" i="0" dirty="0">
                <a:effectLst/>
                <a:latin typeface="Söhne"/>
              </a:rPr>
              <a:t> - Veri </a:t>
            </a:r>
            <a:r>
              <a:rPr lang="en-US" sz="3200" b="1" i="0" dirty="0" err="1">
                <a:effectLst/>
                <a:latin typeface="Söhne"/>
              </a:rPr>
              <a:t>Senkronizasyonu</a:t>
            </a:r>
            <a:r>
              <a:rPr lang="en-US" sz="3200" b="1" i="0" dirty="0"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DataSync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taşıma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işlemlerini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basit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otomatik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şekilde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yapmanıza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olanak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tanır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yedeklemeleri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arşivlemeler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büyük 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setlerini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farklı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konumlara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şekilde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taşımayı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gerektiren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senaryolar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mükemmel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araçtır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dirty="0"/>
          </a:p>
        </p:txBody>
      </p:sp>
      <p:pic>
        <p:nvPicPr>
          <p:cNvPr id="31746" name="Picture 2" descr="AWS DataSync - AWS Migration &amp; Transfer - AWS Video Catalog">
            <a:extLst>
              <a:ext uri="{FF2B5EF4-FFF2-40B4-BE49-F238E27FC236}">
                <a16:creationId xmlns:a16="http://schemas.microsoft.com/office/drawing/2014/main" id="{E317A315-6A6B-CEFD-3507-8CF06A22C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85" y="455472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238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>
                <a:effectLst/>
                <a:latin typeface="Söhne"/>
              </a:rPr>
              <a:t>AWS Mainframe Modernization (AWS Ana </a:t>
            </a:r>
            <a:r>
              <a:rPr lang="en-US" sz="3200" b="1" i="0" dirty="0" err="1">
                <a:effectLst/>
                <a:latin typeface="Söhne"/>
              </a:rPr>
              <a:t>Çerçeve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Modernizasyonu</a:t>
            </a:r>
            <a:r>
              <a:rPr lang="en-US" sz="3200" b="1" i="0" dirty="0"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AWS Mainframe Modernization, ana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çerçeve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sistemlerinizi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modernize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etmeye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yardımcı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olur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Eski mainframe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sistemlerini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bulut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kapasitesine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taşıyarak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performansını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artırmak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maliyetleri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düşürmek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dirty="0"/>
          </a:p>
        </p:txBody>
      </p:sp>
      <p:pic>
        <p:nvPicPr>
          <p:cNvPr id="32772" name="Picture 4" descr="Amazon Web Services on Twitter: &quot;Mainframe on the membrane? ☁️💻⚡ AWS  Mainframe Modernization currently supports two migration  patterns—replatforming and automated refactoring—allowing customers to  choose their ideal migration path and associated ...">
            <a:extLst>
              <a:ext uri="{FF2B5EF4-FFF2-40B4-BE49-F238E27FC236}">
                <a16:creationId xmlns:a16="http://schemas.microsoft.com/office/drawing/2014/main" id="{E15E3B0F-3D78-EB32-26DF-7400548C9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9" b="17859"/>
          <a:stretch/>
        </p:blipFill>
        <p:spPr bwMode="auto">
          <a:xfrm>
            <a:off x="2667000" y="4449169"/>
            <a:ext cx="2560093" cy="195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198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>
                <a:effectLst/>
                <a:latin typeface="Söhne"/>
              </a:rPr>
              <a:t>AWS Migration Hub (AWS </a:t>
            </a:r>
            <a:r>
              <a:rPr lang="en-US" sz="3200" b="1" i="0" dirty="0" err="1">
                <a:effectLst/>
                <a:latin typeface="Söhne"/>
              </a:rPr>
              <a:t>Göç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Merkezi</a:t>
            </a:r>
            <a:r>
              <a:rPr lang="en-US" sz="3200" b="1" i="0" dirty="0"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AWS Migration Hub, 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merkezlerinizin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AWS'ye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göçünü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basitleştirir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hızlandırır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Birden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fazla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merkezi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uygulamayı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kontrol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paneli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üzerinden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yönetmek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göç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kullanılır.</a:t>
            </a:r>
            <a:endParaRPr lang="tr-T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0B66A43-486C-78CC-2631-1537AE0D8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33796" name="Picture 4" descr="Executing Migrations to AWS">
            <a:extLst>
              <a:ext uri="{FF2B5EF4-FFF2-40B4-BE49-F238E27FC236}">
                <a16:creationId xmlns:a16="http://schemas.microsoft.com/office/drawing/2014/main" id="{71DFFFE6-D1C9-0F30-FDA6-DC5D1B390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882" y="443189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814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>
                <a:effectLst/>
                <a:latin typeface="Söhne"/>
              </a:rPr>
              <a:t>AWS Snow Family (AWS Snow </a:t>
            </a:r>
            <a:r>
              <a:rPr lang="en-US" sz="3200" b="1" i="0" dirty="0" err="1">
                <a:effectLst/>
                <a:latin typeface="Söhne"/>
              </a:rPr>
              <a:t>Ailesi</a:t>
            </a:r>
            <a:r>
              <a:rPr lang="en-US" sz="3200" b="1" i="0" dirty="0"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AWS Snow Family, büyük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ölçekli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taşıma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çözümleri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sunar.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Yüksek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hacimli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verileri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etkili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şekilde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taşımayı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hedefleyen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organizasyonlar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tasarlanmıştır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özellikle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internet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bağlantısının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yetersiz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olduğu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alanlarda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0B66A43-486C-78CC-2631-1537AE0D8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34820" name="Picture 4" descr="2021, Amazon Web Services, Inc. or its affiliates. All rights reserved.">
            <a:extLst>
              <a:ext uri="{FF2B5EF4-FFF2-40B4-BE49-F238E27FC236}">
                <a16:creationId xmlns:a16="http://schemas.microsoft.com/office/drawing/2014/main" id="{86EDFE03-5164-E225-701F-156EA464D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85" y="454108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049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>
                <a:effectLst/>
                <a:latin typeface="Söhne"/>
              </a:rPr>
              <a:t>AWS Transfer Family (AWS Transfer </a:t>
            </a:r>
            <a:r>
              <a:rPr lang="en-US" sz="3200" b="1" i="0" dirty="0" err="1">
                <a:effectLst/>
                <a:latin typeface="Söhne"/>
              </a:rPr>
              <a:t>Ailesi</a:t>
            </a:r>
            <a:r>
              <a:rPr lang="en-US" sz="3200" b="1" i="0" dirty="0"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AWS Transfer Family, SFTP, FTPS ve FTP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tamamen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yönetilen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destek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transferi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ihtiyaçları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farklı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protokollerle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karşılanması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gerektiğinde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çok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yönlü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esnek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çözüm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sunar.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0B66A43-486C-78CC-2631-1537AE0D8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35842" name="Picture 2" descr="AWS Transfer Family - AWS Migration &amp; Transfer - AWS Video Catalog">
            <a:extLst>
              <a:ext uri="{FF2B5EF4-FFF2-40B4-BE49-F238E27FC236}">
                <a16:creationId xmlns:a16="http://schemas.microsoft.com/office/drawing/2014/main" id="{D1E5350F-18FA-ED0F-C960-BFF8503B3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85" y="444554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3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86819"/>
            <a:ext cx="7257143" cy="139541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Amazon EC2 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(Elastic Compute Cloud)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95300" y="3091543"/>
            <a:ext cx="11058071" cy="3766457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lnSpc>
                <a:spcPct val="114000"/>
              </a:lnSpc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Amazon EC2, bulutta sanal sunucular (instances)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sağlayarak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yeniden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boyutlandırılabilir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hesaplama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kapasitesi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sunar.</a:t>
            </a:r>
          </a:p>
          <a:p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Amazon </a:t>
            </a:r>
            <a:r>
              <a:rPr lang="tr-TR" sz="2400" b="0" i="0" noProof="1">
                <a:solidFill>
                  <a:srgbClr val="374151"/>
                </a:solidFill>
                <a:effectLst/>
                <a:latin typeface="Söhne"/>
              </a:rPr>
              <a:t>EC2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web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barındırma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veri işleme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uygulama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dağıtımları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gibi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çeşitli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görevler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çok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yönlü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uygun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seçenektir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Küçük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büyük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işletmeler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gerekli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hesaplama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gücünü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400" dirty="0"/>
          </a:p>
        </p:txBody>
      </p:sp>
      <p:pic>
        <p:nvPicPr>
          <p:cNvPr id="2050" name="Picture 2" descr="Download AWS EC2 Logo PNG and Vector (PDF, SVG, Ai, EPS) Free">
            <a:extLst>
              <a:ext uri="{FF2B5EF4-FFF2-40B4-BE49-F238E27FC236}">
                <a16:creationId xmlns:a16="http://schemas.microsoft.com/office/drawing/2014/main" id="{B785A501-775E-703A-65C7-0F0B562B3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t="4621" r="17585" b="3282"/>
          <a:stretch/>
        </p:blipFill>
        <p:spPr bwMode="auto">
          <a:xfrm>
            <a:off x="9780814" y="1586819"/>
            <a:ext cx="1915886" cy="20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84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6E3C-FE17-15E4-ED9C-BE2EADEE80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6850" y="3644900"/>
            <a:ext cx="9455150" cy="1111250"/>
          </a:xfrm>
        </p:spPr>
        <p:txBody>
          <a:bodyPr/>
          <a:lstStyle/>
          <a:p>
            <a:r>
              <a:rPr lang="tr-TR" dirty="0"/>
              <a:t>Networking &amp; Content Delivery</a:t>
            </a:r>
          </a:p>
        </p:txBody>
      </p:sp>
    </p:spTree>
    <p:extLst>
      <p:ext uri="{BB962C8B-B14F-4D97-AF65-F5344CB8AC3E}">
        <p14:creationId xmlns:p14="http://schemas.microsoft.com/office/powerpoint/2010/main" val="3169236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>
                <a:effectLst/>
                <a:latin typeface="Söhne"/>
              </a:rPr>
              <a:t>API Gateway (API </a:t>
            </a:r>
            <a:r>
              <a:rPr lang="en-US" sz="3200" b="1" i="0" dirty="0" err="1">
                <a:effectLst/>
                <a:latin typeface="Söhne"/>
              </a:rPr>
              <a:t>Ağ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Geçidi</a:t>
            </a:r>
            <a:r>
              <a:rPr lang="en-US" sz="3200" b="1" i="0" dirty="0"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API Gateway,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API'ler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oluşturmayı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dağıtmayı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yönetmeyi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Mobil ve web uygulamaları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ölçeklenebilir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esnek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API'ler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geliştirmenizi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kolaylaştırır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API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sürüm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yönetimi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trafiğin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etkin bir şekilde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yönlendirilmesi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0B66A43-486C-78CC-2631-1537AE0D8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28" name="Picture 4" descr="AWS Api Gateway Logo PNG vector in SVG, PDF, AI, CDR format">
            <a:extLst>
              <a:ext uri="{FF2B5EF4-FFF2-40B4-BE49-F238E27FC236}">
                <a16:creationId xmlns:a16="http://schemas.microsoft.com/office/drawing/2014/main" id="{26F6289A-20C1-FD8C-9177-41ACB8B6D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558" y="4448713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887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>
                <a:effectLst/>
                <a:latin typeface="Söhne"/>
              </a:rPr>
              <a:t>AWS App Mesh (AWS </a:t>
            </a:r>
            <a:r>
              <a:rPr lang="en-US" sz="3200" b="1" i="0" dirty="0" err="1">
                <a:effectLst/>
                <a:latin typeface="Söhne"/>
              </a:rPr>
              <a:t>Uygulama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Örgüsü</a:t>
            </a:r>
            <a:r>
              <a:rPr lang="en-US" sz="3200" b="1" i="0" dirty="0"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AWS App Mesh,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mikro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servislerin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izlenmesini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kontrol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edilmesini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kolaylaştırır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Mikro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tabanlı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mimarileri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servisler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arası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iletişimi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ayıklamayı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sıkı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şekilde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yönetmek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isteyenler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0B66A43-486C-78CC-2631-1537AE0D8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050" name="Picture 2" descr="AWS App Mesh - Reviews, Pros &amp; Cons | Companies using AWS App Mesh">
            <a:extLst>
              <a:ext uri="{FF2B5EF4-FFF2-40B4-BE49-F238E27FC236}">
                <a16:creationId xmlns:a16="http://schemas.microsoft.com/office/drawing/2014/main" id="{DEFEA293-6B02-D4AB-4B42-FA1F3A220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047" y="4420137"/>
            <a:ext cx="2372397" cy="237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11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>
                <a:effectLst/>
                <a:latin typeface="Söhne"/>
              </a:rPr>
              <a:t>AWS Cloud Map (AWS Bulut </a:t>
            </a:r>
            <a:r>
              <a:rPr lang="en-US" sz="3200" b="1" i="0" dirty="0" err="1">
                <a:effectLst/>
                <a:latin typeface="Söhne"/>
              </a:rPr>
              <a:t>Haritası</a:t>
            </a:r>
            <a:r>
              <a:rPr lang="en-US" sz="3200" b="1" i="0" dirty="0"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AWS Cloud Map,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bulutunuz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dinamik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harita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oluşturur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Bulut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kaynaklarınızı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servislerinizi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etkin bir şekilde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keşfetmek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yönetmek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kullanılır,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böylece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performansını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artırabilirsiniz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0B66A43-486C-78CC-2631-1537AE0D8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3074" name="Picture 2" descr="AWS Cloud Map - AWS Networking &amp; Content Delivery - AWS Video Catalog">
            <a:extLst>
              <a:ext uri="{FF2B5EF4-FFF2-40B4-BE49-F238E27FC236}">
                <a16:creationId xmlns:a16="http://schemas.microsoft.com/office/drawing/2014/main" id="{AFCD54DB-8A33-951C-BEFF-36EF1E3CC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85" y="45330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807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>
                <a:effectLst/>
                <a:latin typeface="Söhne"/>
              </a:rPr>
              <a:t>CloudFront (CloudFront - </a:t>
            </a:r>
            <a:r>
              <a:rPr lang="en-US" sz="3200" b="1" i="0" dirty="0" err="1">
                <a:effectLst/>
                <a:latin typeface="Söhne"/>
              </a:rPr>
              <a:t>Küresel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İçerik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Dağıtım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Ağı</a:t>
            </a:r>
            <a:r>
              <a:rPr lang="en-US" sz="3200" b="1" i="0" dirty="0"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CloudFront,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küresel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içerik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dağıtım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ağıdır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(CDN).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Web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sitenizin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uygulamanızın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dünya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genelinde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daha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yüklenmesini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Özellikle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coğrafi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dağılmış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kullanıcıları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olan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işletmeler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kritik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dirty="0"/>
            </a:b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0B66A43-486C-78CC-2631-1537AE0D8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4102" name="Picture 6" descr="Download AWS CloudFront Logo PNG and Vector (PDF, SVG, Ai, EPS) Free">
            <a:extLst>
              <a:ext uri="{FF2B5EF4-FFF2-40B4-BE49-F238E27FC236}">
                <a16:creationId xmlns:a16="http://schemas.microsoft.com/office/drawing/2014/main" id="{7D497CE3-7996-1009-976A-52E666E06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48" y="4463000"/>
            <a:ext cx="3017976" cy="218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216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>
                <a:effectLst/>
                <a:latin typeface="Söhne"/>
              </a:rPr>
              <a:t>Direct Connect (Direct Connect - </a:t>
            </a:r>
            <a:r>
              <a:rPr lang="en-US" sz="3200" b="1" i="0" dirty="0" err="1">
                <a:effectLst/>
                <a:latin typeface="Söhne"/>
              </a:rPr>
              <a:t>AWS'ye</a:t>
            </a:r>
            <a:r>
              <a:rPr lang="en-US" sz="3200" b="1" i="0" dirty="0">
                <a:effectLst/>
                <a:latin typeface="Söhne"/>
              </a:rPr>
              <a:t> Özel </a:t>
            </a:r>
            <a:r>
              <a:rPr lang="en-US" sz="3200" b="1" i="0" dirty="0" err="1">
                <a:effectLst/>
                <a:latin typeface="Söhne"/>
              </a:rPr>
              <a:t>Ağ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Bağlantısı</a:t>
            </a:r>
            <a:r>
              <a:rPr lang="en-US" sz="3200" b="1" i="0" dirty="0"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Direct Connect,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AWS'ye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özel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bağlantısı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merkeziniz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AWS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arasında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yüksek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performanslı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bağlantı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oluşturmayı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amaçlayan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işletmeler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ideal.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0B66A43-486C-78CC-2631-1537AE0D8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5122" name="Picture 2" descr="AWS Direct Connect - AWS Networking &amp; Content Delivery - AWS Video Catalog">
            <a:extLst>
              <a:ext uri="{FF2B5EF4-FFF2-40B4-BE49-F238E27FC236}">
                <a16:creationId xmlns:a16="http://schemas.microsoft.com/office/drawing/2014/main" id="{338BFF7F-2E81-8725-F2EA-D529B5AEC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48" y="43010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54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sz="3200" b="1" i="0" dirty="0">
                <a:effectLst/>
                <a:latin typeface="Söhne"/>
              </a:rPr>
              <a:t>Global Accelerator (</a:t>
            </a:r>
            <a:r>
              <a:rPr lang="en-US" sz="3200" b="1" i="0" dirty="0" err="1">
                <a:effectLst/>
                <a:latin typeface="Söhne"/>
              </a:rPr>
              <a:t>Küresel</a:t>
            </a:r>
            <a:r>
              <a:rPr lang="en-US" sz="3200" b="1" i="0" dirty="0">
                <a:effectLst/>
                <a:latin typeface="Söhne"/>
              </a:rPr>
              <a:t> İvmeleyici)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Global Accelerator,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uygulamanızın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kullanılabilirliğini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performansını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AWS'nin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küresel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ağı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kullanarak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artırır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Yüksek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düzeyde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kullanılabilirlik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düşük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gecikme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süresi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gereksinimleri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olan global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uygundur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dirty="0"/>
            </a:b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0B66A43-486C-78CC-2631-1537AE0D8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6146" name="Picture 2" descr="Untitled">
            <a:extLst>
              <a:ext uri="{FF2B5EF4-FFF2-40B4-BE49-F238E27FC236}">
                <a16:creationId xmlns:a16="http://schemas.microsoft.com/office/drawing/2014/main" id="{8DF0DB52-84C7-6C08-7039-0385530F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13" y="4541080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273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0500" y="1672034"/>
            <a:ext cx="8610600" cy="1395413"/>
          </a:xfrm>
        </p:spPr>
        <p:txBody>
          <a:bodyPr/>
          <a:lstStyle/>
          <a:p>
            <a:pPr algn="ctr"/>
            <a:r>
              <a:rPr lang="en-US" sz="3200" b="1" i="0" dirty="0">
                <a:solidFill>
                  <a:schemeClr val="tx1"/>
                </a:solidFill>
                <a:effectLst/>
                <a:latin typeface="Söhne"/>
              </a:rPr>
              <a:t>AWS Private 5G (AWS Özel 5G)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81062" y="3429000"/>
            <a:ext cx="10704821" cy="3257550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Private 5G,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özel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mobil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ağları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yerelde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dağıtmayı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ölçeklendirmeyi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0" indent="0" algn="just">
              <a:buNone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Yerel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yüksek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bant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genişliği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düşük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gecikme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süresi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gereksinimleri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olan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işletmeler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tasarlanmıştır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0B66A43-486C-78CC-2631-1537AE0D8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050" name="Picture 2" descr="AWS announces AWS Private 5G – Gadget">
            <a:extLst>
              <a:ext uri="{FF2B5EF4-FFF2-40B4-BE49-F238E27FC236}">
                <a16:creationId xmlns:a16="http://schemas.microsoft.com/office/drawing/2014/main" id="{77D18144-6A38-0D0A-5B8D-99E53485E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08" y="1786731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6418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625" y="1581152"/>
            <a:ext cx="5895975" cy="844550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Route 53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19848" y="3276600"/>
            <a:ext cx="10752304" cy="3390900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Route 53,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ölçeklenebilir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DNS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alan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adı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kaydı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Web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sitesi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web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uygulamalarınızı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güvenilir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bir şekilde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yönlendirmek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isim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çözümlemesi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yapmak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kullanılır.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0B66A43-486C-78CC-2631-1537AE0D8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3074" name="Picture 2" descr="Amazon Route 53 | AWS News Blog">
            <a:extLst>
              <a:ext uri="{FF2B5EF4-FFF2-40B4-BE49-F238E27FC236}">
                <a16:creationId xmlns:a16="http://schemas.microsoft.com/office/drawing/2014/main" id="{793100DF-AD2C-779E-07C3-657FD743B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077" y="1492251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40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64481"/>
            <a:ext cx="7543800" cy="1395413"/>
          </a:xfrm>
        </p:spPr>
        <p:txBody>
          <a:bodyPr/>
          <a:lstStyle/>
          <a:p>
            <a:pPr algn="ctr"/>
            <a:r>
              <a:rPr lang="en-US" sz="3200" b="1" i="0" dirty="0">
                <a:solidFill>
                  <a:schemeClr val="tx1"/>
                </a:solidFill>
                <a:effectLst/>
                <a:latin typeface="Söhne"/>
              </a:rPr>
              <a:t>Route 53 Application Recovery Controller </a:t>
            </a:r>
            <a:br>
              <a:rPr lang="en-US" sz="3200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(Route 53 </a:t>
            </a:r>
            <a:r>
              <a:rPr lang="en-US" sz="2400" b="1" i="0" dirty="0" err="1">
                <a:solidFill>
                  <a:schemeClr val="tx1"/>
                </a:solidFill>
                <a:effectLst/>
                <a:latin typeface="Söhne"/>
              </a:rPr>
              <a:t>Uygulama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chemeClr val="tx1"/>
                </a:solidFill>
                <a:effectLst/>
                <a:latin typeface="Söhne"/>
              </a:rPr>
              <a:t>Kurtarma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chemeClr val="tx1"/>
                </a:solidFill>
                <a:effectLst/>
                <a:latin typeface="Söhne"/>
              </a:rPr>
              <a:t>Kontrolörü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04875" y="3276600"/>
            <a:ext cx="10420350" cy="3409950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Route 53 Application Recovery Controller,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uygulama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kurtarma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hazırlığını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izler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failover'ları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yönetir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0" indent="0" algn="just">
              <a:buNone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Kritik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uygulamalarının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yüksek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kullanılabilirliği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failover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senaryolarının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etkin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yönetimi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kullanılır.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0B66A43-486C-78CC-2631-1537AE0D8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114F8112-7B90-0138-2A76-7036B97905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7" name="Picture 2" descr="Amazon Route 53 | AWS News Blog">
            <a:extLst>
              <a:ext uri="{FF2B5EF4-FFF2-40B4-BE49-F238E27FC236}">
                <a16:creationId xmlns:a16="http://schemas.microsoft.com/office/drawing/2014/main" id="{C14EE956-1C04-84DB-3647-72917159F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150" y="1564481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52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6"/>
            <a:ext cx="5895975" cy="139541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EC2 Image Builder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EC2 Image Builder, Sanal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Makine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(Virtual Machine, VM)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imajlarını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otomatik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oluşturmak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özelleştirmek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dağıtmak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tam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yönetilen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bir AWS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hizmetidir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hizmet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özelleştirilmiş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güncel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VM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imajları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gerektiren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organizasyonlar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yararlıdır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Daha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kolay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dağıtımlar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güncellemeler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3074" name="Picture 2" descr="AWS EC2 Image Builder - AWS Compute - AWS Video Catalog">
            <a:extLst>
              <a:ext uri="{FF2B5EF4-FFF2-40B4-BE49-F238E27FC236}">
                <a16:creationId xmlns:a16="http://schemas.microsoft.com/office/drawing/2014/main" id="{95A9FAA3-AF05-9F73-7113-50C3BEBA6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42" y="18153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4749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2950" y="1709220"/>
            <a:ext cx="7315200" cy="1395413"/>
          </a:xfrm>
        </p:spPr>
        <p:txBody>
          <a:bodyPr/>
          <a:lstStyle/>
          <a:p>
            <a:pPr algn="ctr"/>
            <a:r>
              <a:rPr lang="en-US" sz="4400" b="1" i="0" dirty="0">
                <a:solidFill>
                  <a:schemeClr val="tx1"/>
                </a:solidFill>
                <a:effectLst/>
                <a:latin typeface="Söhne"/>
              </a:rPr>
              <a:t>VPC </a:t>
            </a:r>
            <a:br>
              <a:rPr lang="en-US" sz="4400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sz="3200" b="1" i="0" dirty="0">
                <a:solidFill>
                  <a:schemeClr val="tx1"/>
                </a:solidFill>
                <a:effectLst/>
                <a:latin typeface="Söhne"/>
              </a:rPr>
              <a:t>(Virtual Private Cloud - Sanal Özel Bulut)</a:t>
            </a:r>
            <a:endParaRPr lang="en-US" sz="4400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42950" y="3104633"/>
            <a:ext cx="10706100" cy="3391417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2800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VPC,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izole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edilmiş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bulut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kaynaklarını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2800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Kendi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sanal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ağınızı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oluşturabileceğiniz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kaynaklarınızı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bir şekilde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izole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edebileceğiniz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çözümdür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0B66A43-486C-78CC-2631-1537AE0D8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5122" name="Picture 2" descr="Creating a Custom VPC in AWS. In this article, we are going to create… | by  Kunal Yadav | Level Up Coding">
            <a:extLst>
              <a:ext uri="{FF2B5EF4-FFF2-40B4-BE49-F238E27FC236}">
                <a16:creationId xmlns:a16="http://schemas.microsoft.com/office/drawing/2014/main" id="{8B5F6D3E-956A-99A1-DFD6-1A64CD711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1709220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185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6C59-BDAD-7185-F064-0C32D37784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3300" y="2873375"/>
            <a:ext cx="8007350" cy="1111250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Developer Tools</a:t>
            </a:r>
          </a:p>
        </p:txBody>
      </p:sp>
      <p:pic>
        <p:nvPicPr>
          <p:cNvPr id="6148" name="Picture 4" descr="AWS Building Blocks: Developer Tools - The Media Temple Blog">
            <a:extLst>
              <a:ext uri="{FF2B5EF4-FFF2-40B4-BE49-F238E27FC236}">
                <a16:creationId xmlns:a16="http://schemas.microsoft.com/office/drawing/2014/main" id="{D4FBB5A6-B04B-F8F1-9D6F-184C6028B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86"/>
          <a:stretch/>
        </p:blipFill>
        <p:spPr bwMode="auto">
          <a:xfrm>
            <a:off x="3506693" y="4508736"/>
            <a:ext cx="6966755" cy="196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734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776" y="2033587"/>
            <a:ext cx="8058150" cy="139541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Söhne"/>
              </a:rPr>
              <a:t>AWS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AppConfig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 </a:t>
            </a:r>
            <a:br>
              <a:rPr lang="en-US" dirty="0">
                <a:solidFill>
                  <a:schemeClr val="tx1"/>
                </a:solidFill>
                <a:latin typeface="Söhne"/>
              </a:rPr>
            </a:br>
            <a:r>
              <a:rPr lang="en-US" dirty="0">
                <a:solidFill>
                  <a:schemeClr val="tx1"/>
                </a:solidFill>
                <a:latin typeface="Söhne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Yapılandırma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Yönetimi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46630" y="3905250"/>
            <a:ext cx="10957430" cy="268605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4000"/>
              </a:lnSpc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0" indent="0" algn="just">
              <a:lnSpc>
                <a:spcPct val="114000"/>
              </a:lnSpc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AppConfig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özellik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bayrakları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operasyonel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bayraklar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diğer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çalışma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zamanı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yapılandırmaları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kullanarak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üretimde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değişiklikler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yapmanıza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olanak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tanır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just">
              <a:lnSpc>
                <a:spcPct val="114000"/>
              </a:lnSpc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0" indent="0" algn="just">
              <a:lnSpc>
                <a:spcPct val="114000"/>
              </a:lnSpc>
              <a:buNone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Mevcut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uygulamalarınıza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minimum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riskle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yeni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özellikler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eklemek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performans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ayarları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yapmak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0B66A43-486C-78CC-2631-1537AE0D8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7170" name="Picture 2" descr="Exploring Feature Flag use AWS AppConfig - DEV Community">
            <a:extLst>
              <a:ext uri="{FF2B5EF4-FFF2-40B4-BE49-F238E27FC236}">
                <a16:creationId xmlns:a16="http://schemas.microsoft.com/office/drawing/2014/main" id="{2C6BFCF0-7B28-A508-82FD-D9BA8A2D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935" y="17621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8567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8534400" cy="139541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Söhne"/>
              </a:rPr>
              <a:t>Application Composer</a:t>
            </a:r>
            <a:br>
              <a:rPr lang="en-US" dirty="0">
                <a:solidFill>
                  <a:schemeClr val="tx1"/>
                </a:solidFill>
                <a:latin typeface="Söhne"/>
              </a:rPr>
            </a:br>
            <a:r>
              <a:rPr lang="en-US" dirty="0">
                <a:solidFill>
                  <a:schemeClr val="tx1"/>
                </a:solidFill>
                <a:latin typeface="Söhne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Uygulama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Bestecisi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0100" y="3541713"/>
            <a:ext cx="10591800" cy="3316287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Application Composer,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görsel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bir şekilde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sunucusuz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tasarlamayı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oluşturmayı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Karmaşık backend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işlemleri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olmadan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bir şekilde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prototip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oluşturmanıza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uygulamanıza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geçmenize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yardımcı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olur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0B66A43-486C-78CC-2631-1537AE0D8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8194" name="Picture 2" descr="AWS Application Composer - Reviews, Pros &amp; Cons | Companies using AWS  Application Composer">
            <a:extLst>
              <a:ext uri="{FF2B5EF4-FFF2-40B4-BE49-F238E27FC236}">
                <a16:creationId xmlns:a16="http://schemas.microsoft.com/office/drawing/2014/main" id="{97479565-0759-AFB2-9775-74BABB769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1" t="21992" r="24806" b="38003"/>
          <a:stretch/>
        </p:blipFill>
        <p:spPr bwMode="auto">
          <a:xfrm>
            <a:off x="9296400" y="2146300"/>
            <a:ext cx="2095500" cy="18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0596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1257" y="1815336"/>
            <a:ext cx="7474857" cy="139541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Cloud9 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(Cloud9 - Bulut Tabanlı IDE)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Cloud9,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yazma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çalıştırma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hata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ayıklama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işlemleri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bulut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tabanlı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IDE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Uzak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ortamda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ekip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geliştirmek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Canlı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yazma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hata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ayıklama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özellikleri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mevcuttur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026" name="Picture 2" descr="AWS Cloud9 - AWS Developer Tools - AWS Video Catalog">
            <a:extLst>
              <a:ext uri="{FF2B5EF4-FFF2-40B4-BE49-F238E27FC236}">
                <a16:creationId xmlns:a16="http://schemas.microsoft.com/office/drawing/2014/main" id="{BFB3C92D-F5FC-E247-507D-1DF6C2624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495" y="18153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8313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00250"/>
            <a:ext cx="8191500" cy="1210499"/>
          </a:xfrm>
        </p:spPr>
        <p:txBody>
          <a:bodyPr/>
          <a:lstStyle/>
          <a:p>
            <a:pPr algn="ctr"/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CloudShell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CloudShell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-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Tarayıcı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Tabanlı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Kabuk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CloudShell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AWS Yönetim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Konsolu'ndan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AWS CLI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erişimi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ile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tarayıcı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tabanlı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kabuk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sunar.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kaynaklarını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kolayca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yönetebilmeniz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scriptlerinizi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bir şekilde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çalıştırabilmeniz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tasarlanmıştır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2052" name="Picture 4" descr="AWS] AWS CloudShell">
            <a:extLst>
              <a:ext uri="{FF2B5EF4-FFF2-40B4-BE49-F238E27FC236}">
                <a16:creationId xmlns:a16="http://schemas.microsoft.com/office/drawing/2014/main" id="{D9DF2CC0-7AE6-0B75-87E0-716C4586D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868" y="2000250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4379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6"/>
            <a:ext cx="9144000" cy="1395413"/>
          </a:xfrm>
        </p:spPr>
        <p:txBody>
          <a:bodyPr/>
          <a:lstStyle/>
          <a:p>
            <a:pPr algn="ctr"/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CodeArtifact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(</a:t>
            </a:r>
            <a:r>
              <a:rPr lang="en-US" sz="2800" b="1" i="0" dirty="0" err="1">
                <a:solidFill>
                  <a:schemeClr val="tx1"/>
                </a:solidFill>
                <a:effectLst/>
                <a:latin typeface="Söhne"/>
              </a:rPr>
              <a:t>CodeArtifact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 - </a:t>
            </a:r>
            <a:r>
              <a:rPr lang="en-US" sz="2800" b="1" i="0" dirty="0" err="1">
                <a:solidFill>
                  <a:schemeClr val="tx1"/>
                </a:solidFill>
                <a:effectLst/>
                <a:latin typeface="Söhne"/>
              </a:rPr>
              <a:t>Yazılım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chemeClr val="tx1"/>
                </a:solidFill>
                <a:effectLst/>
                <a:latin typeface="Söhne"/>
              </a:rPr>
              <a:t>Geliştirme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chemeClr val="tx1"/>
                </a:solidFill>
                <a:effectLst/>
                <a:latin typeface="Söhne"/>
              </a:rPr>
              <a:t>İçin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 Sanat </a:t>
            </a:r>
            <a:r>
              <a:rPr lang="en-US" sz="2800" b="1" i="0" dirty="0" err="1">
                <a:solidFill>
                  <a:schemeClr val="tx1"/>
                </a:solidFill>
                <a:effectLst/>
                <a:latin typeface="Söhne"/>
              </a:rPr>
              <a:t>Eseri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chemeClr val="tx1"/>
                </a:solidFill>
                <a:effectLst/>
                <a:latin typeface="Söhne"/>
              </a:rPr>
              <a:t>Yönetimi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CodeArtifact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yazılım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geliştirme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ölçeklenebilir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maliyet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etkin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sanat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eseri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yönetimi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kodunuzu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bir şekilde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depolamak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paylaşmak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kullanılır,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aynı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zamanda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versiyon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kontrolü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3" name="Picture 2" descr="AWS CodeArtifact - A Package Manager">
            <a:extLst>
              <a:ext uri="{FF2B5EF4-FFF2-40B4-BE49-F238E27FC236}">
                <a16:creationId xmlns:a16="http://schemas.microsoft.com/office/drawing/2014/main" id="{9ACD21E6-B3A9-7B3A-6E4D-8C53FD81D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43" y="178758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2577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8115300" cy="113741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CodeBuild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Kod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İnşa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ve Test)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CodeBuild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kodunuzu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inşa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etmeyi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test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etmeyi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otomatize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eder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CI/CD (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Sürekli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Entegrasyon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Sürekli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Teslimat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akışları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oluşturmak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çok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kullanışlıdır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4098" name="Picture 2" descr="Synopsys Integrates with Amazon Web Services &amp; Tools">
            <a:extLst>
              <a:ext uri="{FF2B5EF4-FFF2-40B4-BE49-F238E27FC236}">
                <a16:creationId xmlns:a16="http://schemas.microsoft.com/office/drawing/2014/main" id="{01B1FD23-D041-B736-CAE1-B22A8CE03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1" t="15805" r="28621" b="14368"/>
          <a:stretch/>
        </p:blipFill>
        <p:spPr bwMode="auto">
          <a:xfrm>
            <a:off x="9551308" y="1958984"/>
            <a:ext cx="2093860" cy="198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477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6"/>
            <a:ext cx="9048750" cy="139541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Amazon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CodeCatalyst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Tümleşik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DevOps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Servisi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Amazon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CodeCatalyst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entegre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bir DevOps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hizmetidir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geliştirmeden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dağıtıma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kadar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tüm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süreçleri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hızlandırmayı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otomatize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etmeyi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hedefler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5122" name="Picture 2" descr="2022, Amazon Web Services, Inc. or its affiliates. All rights reserved.">
            <a:extLst>
              <a:ext uri="{FF2B5EF4-FFF2-40B4-BE49-F238E27FC236}">
                <a16:creationId xmlns:a16="http://schemas.microsoft.com/office/drawing/2014/main" id="{E590A15C-D2FE-CA97-A47D-E1E4EE7ED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8153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8224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6"/>
            <a:ext cx="8782050" cy="1395413"/>
          </a:xfrm>
        </p:spPr>
        <p:txBody>
          <a:bodyPr/>
          <a:lstStyle/>
          <a:p>
            <a:pPr algn="ctr"/>
            <a:r>
              <a:rPr lang="fr-FR" b="1" i="0" dirty="0" err="1">
                <a:solidFill>
                  <a:schemeClr val="tx1"/>
                </a:solidFill>
                <a:effectLst/>
                <a:latin typeface="Söhne"/>
              </a:rPr>
              <a:t>CodeCommit</a:t>
            </a:r>
            <a:r>
              <a:rPr lang="fr-FR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br>
              <a:rPr lang="fr-FR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fr-FR" b="1" i="0" dirty="0">
                <a:solidFill>
                  <a:schemeClr val="tx1"/>
                </a:solidFill>
                <a:effectLst/>
                <a:latin typeface="Söhne"/>
              </a:rPr>
              <a:t>(</a:t>
            </a:r>
            <a:r>
              <a:rPr lang="fr-FR" b="1" i="0" dirty="0" err="1">
                <a:solidFill>
                  <a:schemeClr val="tx1"/>
                </a:solidFill>
                <a:effectLst/>
                <a:latin typeface="Söhne"/>
              </a:rPr>
              <a:t>Özel</a:t>
            </a:r>
            <a:r>
              <a:rPr lang="fr-FR" b="1" i="0" dirty="0">
                <a:solidFill>
                  <a:schemeClr val="tx1"/>
                </a:solidFill>
                <a:effectLst/>
                <a:latin typeface="Söhne"/>
              </a:rPr>
              <a:t> Git </a:t>
            </a:r>
            <a:r>
              <a:rPr lang="fr-FR" b="1" i="0" dirty="0" err="1">
                <a:solidFill>
                  <a:schemeClr val="tx1"/>
                </a:solidFill>
                <a:effectLst/>
                <a:latin typeface="Söhne"/>
              </a:rPr>
              <a:t>Deposu</a:t>
            </a:r>
            <a:r>
              <a:rPr lang="fr-FR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CodeCommit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kodunuzu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özel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Git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depolarında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saklar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Ekip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içinde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ölçeklenebilir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bir şekilde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paylaşmayı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işbirliği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yapmayı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6146" name="Picture 2" descr="AWS CodeCommit - AWS Developer Tools - AWS Video Catalog">
            <a:extLst>
              <a:ext uri="{FF2B5EF4-FFF2-40B4-BE49-F238E27FC236}">
                <a16:creationId xmlns:a16="http://schemas.microsoft.com/office/drawing/2014/main" id="{9B555977-7BEA-45E2-BC04-2548F588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8153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05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Elastic Beanstalk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867650" y="1163638"/>
            <a:ext cx="4324350" cy="4208462"/>
          </a:xfrm>
        </p:spPr>
        <p:txBody>
          <a:bodyPr/>
          <a:lstStyle/>
          <a:p>
            <a:pPr algn="just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AWS Elastic Beanstalk,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çeşitli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programlama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dillerinde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oluşturulan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web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uygulamalarını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servislerini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çalıştırmanıza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yönetmenize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olanak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tanır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Elastic Beanstalk,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çeşitli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dillerde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uygulamaları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şekilde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dağıtmak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yönetmek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sıklıkla kullanılır.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Altyapı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hakkında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endişelenmeden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otomatik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çevre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kurulumu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yapar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098" name="Picture 2" descr="Beanstalk | Vecta Symbols">
            <a:extLst>
              <a:ext uri="{FF2B5EF4-FFF2-40B4-BE49-F238E27FC236}">
                <a16:creationId xmlns:a16="http://schemas.microsoft.com/office/drawing/2014/main" id="{A621DB7A-8C7F-4270-D92F-894DE2061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85" y="4129625"/>
            <a:ext cx="18383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9076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6"/>
            <a:ext cx="8877300" cy="1395413"/>
          </a:xfrm>
        </p:spPr>
        <p:txBody>
          <a:bodyPr/>
          <a:lstStyle/>
          <a:p>
            <a:pPr algn="ctr"/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CodeDeploy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Kod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Dağıtımı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Otomasyonu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CodeDeploy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dağıtımlarını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otomatize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eder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Yeni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sürümleri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hatasız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bir şekilde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üretime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taşımayı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amaçlar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7170" name="Picture 2" descr="AWS CodeDeploy Integrations | AWS CodeDeploy Connectors and Automation |  Tray.io">
            <a:extLst>
              <a:ext uri="{FF2B5EF4-FFF2-40B4-BE49-F238E27FC236}">
                <a16:creationId xmlns:a16="http://schemas.microsoft.com/office/drawing/2014/main" id="{669EAFF1-7A74-1203-A980-EF34A2688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8153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51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6"/>
            <a:ext cx="9086850" cy="1395413"/>
          </a:xfrm>
        </p:spPr>
        <p:txBody>
          <a:bodyPr/>
          <a:lstStyle/>
          <a:p>
            <a:pPr algn="ctr"/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CodePipeline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Sürekli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Teslimat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ile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Yazılım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Yayınlama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CodePipeline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sürekli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teslimat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kullanarak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yazılımı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serbest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bırakır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değişikliklerini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otomatik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inşa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test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dağıtmak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kullanılır.</a:t>
            </a:r>
          </a:p>
          <a:p>
            <a:pPr marL="0" indent="0" algn="just">
              <a:buNone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8194" name="Picture 2" descr="AWS CodePipeline - AWS Developer Tools - AWS Video Catalog">
            <a:extLst>
              <a:ext uri="{FF2B5EF4-FFF2-40B4-BE49-F238E27FC236}">
                <a16:creationId xmlns:a16="http://schemas.microsoft.com/office/drawing/2014/main" id="{0102CEE5-3AAB-6DD2-7007-801545BB5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8153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0612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6"/>
            <a:ext cx="9086850" cy="1395413"/>
          </a:xfrm>
        </p:spPr>
        <p:txBody>
          <a:bodyPr/>
          <a:lstStyle/>
          <a:p>
            <a:pPr algn="ctr"/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CodeStar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sz="3600" b="1" i="0" dirty="0">
                <a:solidFill>
                  <a:schemeClr val="tx1"/>
                </a:solidFill>
                <a:effectLst/>
                <a:latin typeface="Söhne"/>
              </a:rPr>
              <a:t>(</a:t>
            </a:r>
            <a:r>
              <a:rPr lang="en-US" sz="3600" b="1" i="0" dirty="0" err="1">
                <a:solidFill>
                  <a:schemeClr val="tx1"/>
                </a:solidFill>
                <a:effectLst/>
                <a:latin typeface="Söhne"/>
              </a:rPr>
              <a:t>Hızlı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3600" b="1" i="0" dirty="0" err="1">
                <a:solidFill>
                  <a:schemeClr val="tx1"/>
                </a:solidFill>
                <a:effectLst/>
                <a:latin typeface="Söhne"/>
              </a:rPr>
              <a:t>Uygulama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3600" b="1" i="0" dirty="0" err="1">
                <a:solidFill>
                  <a:schemeClr val="tx1"/>
                </a:solidFill>
                <a:effectLst/>
                <a:latin typeface="Söhne"/>
              </a:rPr>
              <a:t>Geliştirme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sz="3600" b="1" i="0" dirty="0" err="1">
                <a:solidFill>
                  <a:schemeClr val="tx1"/>
                </a:solidFill>
                <a:effectLst/>
                <a:latin typeface="Söhne"/>
              </a:rPr>
              <a:t>İnşa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Söhne"/>
              </a:rPr>
              <a:t> ve </a:t>
            </a:r>
            <a:r>
              <a:rPr lang="en-US" sz="3600" b="1" i="0" dirty="0" err="1">
                <a:solidFill>
                  <a:schemeClr val="tx1"/>
                </a:solidFill>
                <a:effectLst/>
                <a:latin typeface="Söhne"/>
              </a:rPr>
              <a:t>Dağıtım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CodeStar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uygulamaları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bir şekilde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geliştirmenizi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inşa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etmenizi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dağıtmanızı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Özellikle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yeni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başlayanlar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birçok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AWS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servisini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arada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kullanarak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uygulama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geliştirme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sürecini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basit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hale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getirir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9218" name="Picture 2" descr="Synopsys Integrates with Amazon Web Services &amp; Tools">
            <a:extLst>
              <a:ext uri="{FF2B5EF4-FFF2-40B4-BE49-F238E27FC236}">
                <a16:creationId xmlns:a16="http://schemas.microsoft.com/office/drawing/2014/main" id="{C3434EC8-2882-B313-C691-8C477FC2B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1" t="15805" r="29310" b="16667"/>
          <a:stretch/>
        </p:blipFill>
        <p:spPr bwMode="auto">
          <a:xfrm>
            <a:off x="9313810" y="1815336"/>
            <a:ext cx="2171700" cy="21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8142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6"/>
            <a:ext cx="9086850" cy="139541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Amazon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CodeWhisperer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(ML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Destekli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Kodlama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Yardımcısı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Amazon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CodeWhisperer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ML (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Makine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Öğrenimi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destekli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kodlama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yardımcısıdır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Kodunuzu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daha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etkin bir şekilde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yazmanıza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yardımcı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olur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9220" name="Picture 4" descr="Amazon CodeWhispererでどの程度コーディングが効率化できそうか試してみた - Taste of Tech Topics">
            <a:extLst>
              <a:ext uri="{FF2B5EF4-FFF2-40B4-BE49-F238E27FC236}">
                <a16:creationId xmlns:a16="http://schemas.microsoft.com/office/drawing/2014/main" id="{50EA38B9-B9C8-94CB-C993-A482825C0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815336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3537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6"/>
            <a:ext cx="9086850" cy="139541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AWS FIS 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(</a:t>
            </a:r>
            <a:r>
              <a:rPr lang="en-US" sz="2800" b="1" i="0" dirty="0" err="1">
                <a:solidFill>
                  <a:schemeClr val="tx1"/>
                </a:solidFill>
                <a:effectLst/>
                <a:latin typeface="Söhne"/>
              </a:rPr>
              <a:t>Kontrollü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chemeClr val="tx1"/>
                </a:solidFill>
                <a:effectLst/>
                <a:latin typeface="Söhne"/>
              </a:rPr>
              <a:t>Deneylerle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chemeClr val="tx1"/>
                </a:solidFill>
                <a:effectLst/>
                <a:latin typeface="Söhne"/>
              </a:rPr>
              <a:t>Dayanıklılık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 ve </a:t>
            </a:r>
            <a:r>
              <a:rPr lang="en-US" sz="2800" b="1" i="0" dirty="0" err="1">
                <a:solidFill>
                  <a:schemeClr val="tx1"/>
                </a:solidFill>
                <a:effectLst/>
                <a:latin typeface="Söhne"/>
              </a:rPr>
              <a:t>Performans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chemeClr val="tx1"/>
                </a:solidFill>
                <a:effectLst/>
                <a:latin typeface="Söhne"/>
              </a:rPr>
              <a:t>Geliştirme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FIS,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kontrollü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deneylerle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uygulamanızın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dayanıklılık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performansını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artırmayı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Uygulamanızın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çeşitli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stres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yük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koşullarına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nasıl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tepki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vereceğini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anlamak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kullanılır.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862D9BC-0F8B-8EA9-E5B5-14525D9D4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0" t="25235" r="34750" b="27861"/>
          <a:stretch/>
        </p:blipFill>
        <p:spPr bwMode="auto">
          <a:xfrm>
            <a:off x="9142360" y="1523999"/>
            <a:ext cx="2343150" cy="2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8366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6"/>
            <a:ext cx="9086850" cy="139541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X-Ray 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sz="3600" b="1" i="0" dirty="0">
                <a:solidFill>
                  <a:schemeClr val="tx1"/>
                </a:solidFill>
                <a:effectLst/>
                <a:latin typeface="Söhne"/>
              </a:rPr>
              <a:t>(</a:t>
            </a:r>
            <a:r>
              <a:rPr lang="en-US" sz="3600" b="1" i="0" dirty="0" err="1">
                <a:solidFill>
                  <a:schemeClr val="tx1"/>
                </a:solidFill>
                <a:effectLst/>
                <a:latin typeface="Söhne"/>
              </a:rPr>
              <a:t>Uygulamalarınızı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Söhne"/>
              </a:rPr>
              <a:t> Analiz ve </a:t>
            </a:r>
            <a:r>
              <a:rPr lang="en-US" sz="3600" b="1" i="0" dirty="0" err="1">
                <a:solidFill>
                  <a:schemeClr val="tx1"/>
                </a:solidFill>
                <a:effectLst/>
                <a:latin typeface="Söhne"/>
              </a:rPr>
              <a:t>Hata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3600" b="1" i="0" dirty="0" err="1">
                <a:solidFill>
                  <a:schemeClr val="tx1"/>
                </a:solidFill>
                <a:effectLst/>
                <a:latin typeface="Söhne"/>
              </a:rPr>
              <a:t>Ayıklama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X-Ray,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uygulamalarınızı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analiz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hata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ayıklamak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kullanılır.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Uygulamanızın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performansını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anlamak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bottlenecks (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darboğazlar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tespit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çok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kullanışlıdır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1266" name="Picture 2" descr="AWS X-Ray - Reviews, Pros &amp; Cons | Companies using AWS X-Ray">
            <a:extLst>
              <a:ext uri="{FF2B5EF4-FFF2-40B4-BE49-F238E27FC236}">
                <a16:creationId xmlns:a16="http://schemas.microsoft.com/office/drawing/2014/main" id="{44D6360C-6526-0226-1BAA-1C4628A9F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168" y="1524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43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60704C-6A2F-9008-27A8-32146992EC38}"/>
              </a:ext>
            </a:extLst>
          </p:cNvPr>
          <p:cNvSpPr txBox="1"/>
          <p:nvPr/>
        </p:nvSpPr>
        <p:spPr>
          <a:xfrm>
            <a:off x="2909888" y="2828835"/>
            <a:ext cx="63722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7200" b="1" dirty="0"/>
              <a:t>Robotics</a:t>
            </a:r>
          </a:p>
        </p:txBody>
      </p:sp>
    </p:spTree>
    <p:extLst>
      <p:ext uri="{BB962C8B-B14F-4D97-AF65-F5344CB8AC3E}">
        <p14:creationId xmlns:p14="http://schemas.microsoft.com/office/powerpoint/2010/main" val="10672764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41056"/>
            <a:ext cx="9086850" cy="1188720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AWS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RoboMaker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RoboMaker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akıllı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robotik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uygulamaları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geliştirmenizi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test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etmenizi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dağıtmanızı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kolaylaştırır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RoboMaker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eğitimden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endüstriyel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otomasyona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kadar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bir dizi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alanda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kullanılır.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robotik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algoritma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geliştirme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simülasyon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özellikleri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sunar,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bu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sayede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kullanıcılar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önceden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entegre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edilmiş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akıllı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işlevlerle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robotlarına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daha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etkin bir şekilde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hayat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verebilirler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2290" name="Picture 2" descr="AWS RoboMaker - Robotics - AWS Video Catalog">
            <a:extLst>
              <a:ext uri="{FF2B5EF4-FFF2-40B4-BE49-F238E27FC236}">
                <a16:creationId xmlns:a16="http://schemas.microsoft.com/office/drawing/2014/main" id="{6D23EC4E-7A07-E085-94F7-AEFA0AD5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3410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1640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1349EE-4FDB-12F3-44C2-02394DBBFD6F}"/>
              </a:ext>
            </a:extLst>
          </p:cNvPr>
          <p:cNvSpPr txBox="1"/>
          <p:nvPr/>
        </p:nvSpPr>
        <p:spPr>
          <a:xfrm>
            <a:off x="2909888" y="2767280"/>
            <a:ext cx="63722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i="0" dirty="0">
                <a:solidFill>
                  <a:srgbClr val="343541"/>
                </a:solidFill>
                <a:effectLst/>
                <a:latin typeface="Söhne"/>
              </a:rPr>
              <a:t>Analytics</a:t>
            </a:r>
            <a:endParaRPr lang="tr-TR" sz="8000" b="1" dirty="0"/>
          </a:p>
        </p:txBody>
      </p:sp>
    </p:spTree>
    <p:extLst>
      <p:ext uri="{BB962C8B-B14F-4D97-AF65-F5344CB8AC3E}">
        <p14:creationId xmlns:p14="http://schemas.microsoft.com/office/powerpoint/2010/main" val="33121649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11183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Athena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26661" y="314325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Athena,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sorgulamalarınızı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doğrudan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S3'teki veri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üzerinde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çalıştırarak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sunucusuz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etkileşimli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analizler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yapmanıza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olanak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tanır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Veri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tabanlarını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sorgulamak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analiz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SQL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bilgisi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gerektiren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yüklerinde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çok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kullanışlıdır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3314" name="Picture 2" descr="AWS Cloud Resource | Athena">
            <a:extLst>
              <a:ext uri="{FF2B5EF4-FFF2-40B4-BE49-F238E27FC236}">
                <a16:creationId xmlns:a16="http://schemas.microsoft.com/office/drawing/2014/main" id="{9CF319BF-9DE7-4017-EA4F-6097D2CDB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214" y="13029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AWS Lambda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AWS Lambda,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sunucu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provizyonu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yönetimi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yapmadan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çalıştırmanıza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olanak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tanır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Lambda, 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değişiklikleri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durumu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gibi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olaylara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yanıt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kodu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çalıştırmak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Gerçek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zamanlı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dosya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işleme,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otomatik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yedeklemeler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sunucusuz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(serverless)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uygulamaların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geliştirilmesi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sıkça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kullanılır.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BE4FAB7-1E16-747D-5C9F-3D372E738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88" y="43010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9406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109931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AWS Clean Rooms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2914651"/>
            <a:ext cx="10938678" cy="3805463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Clean Rooms, ham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verileri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paylaşmadan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açıklamadan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kollektif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veri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kümeleri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üzerinde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kolay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bir şekilde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işbirliği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yapmayı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Veri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güvenliği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gereksinimleri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yüksek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olan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sektörlerde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farklı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kurumlar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arası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veri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analizi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AD2B45B-D85C-1F84-0173-04B935B60D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314BF1-C740-4E1F-2457-00CFE72B7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857" y="1815337"/>
            <a:ext cx="1514286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432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6"/>
            <a:ext cx="9086850" cy="1395413"/>
          </a:xfrm>
        </p:spPr>
        <p:txBody>
          <a:bodyPr/>
          <a:lstStyle/>
          <a:p>
            <a:pPr algn="ctr"/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CloudSearch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Yönetilen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Arama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Servisi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CloudSearch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yönetilen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arama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servisidir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Web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siteleri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mobil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ölçeklenebilir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özelleştirilebilir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arama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özellikleri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5362" name="Picture 2" descr="Aws Cloudsearch Logo PNG Vectors Free Download">
            <a:extLst>
              <a:ext uri="{FF2B5EF4-FFF2-40B4-BE49-F238E27FC236}">
                <a16:creationId xmlns:a16="http://schemas.microsoft.com/office/drawing/2014/main" id="{A2D100FF-B9F8-7AD8-1278-5BAD6FEA0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4414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629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627216"/>
            <a:ext cx="9086850" cy="139541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AWS Data Exchange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048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AWS Data Exchange,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kolayca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üçüncü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taraf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bulmanıza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bunlara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abone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olmanıza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kullanmanıza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olanak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tanır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Pazar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araştırması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finansal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akademik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çalışmalar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harici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veri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setlerine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erişim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6386" name="Picture 2" descr="Draw AWS Architecture Diagrams Online">
            <a:extLst>
              <a:ext uri="{FF2B5EF4-FFF2-40B4-BE49-F238E27FC236}">
                <a16:creationId xmlns:a16="http://schemas.microsoft.com/office/drawing/2014/main" id="{046D58C6-DF69-6AD2-1989-25725A636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4414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0936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109931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Data 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Data Pipeline, veri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odaklı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akışları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orkestrasyon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Farklı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veri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kaynakları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 hesaplama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arasında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veri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taşımayı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dönüşümü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kolaylaştırır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7410" name="Picture 2" descr="Draw AWS Architecture Diagrams Online">
            <a:extLst>
              <a:ext uri="{FF2B5EF4-FFF2-40B4-BE49-F238E27FC236}">
                <a16:creationId xmlns:a16="http://schemas.microsoft.com/office/drawing/2014/main" id="{5FDD1808-B8AE-5E09-36DE-8C0E86CF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29343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3533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6"/>
            <a:ext cx="9086850" cy="139541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Amazon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DataZone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Yönetişimle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Veri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Paylaşımı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Amazon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DataZone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yerleşik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yönetişim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özellikleriyle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kurumsal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sınırlar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arasında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veri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paylaşımını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mümkün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kılar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Çeşitli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departmanlar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kuruluşlar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arasında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veri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paylaşımı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erişimini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kolaylaştırır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2157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9278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EMR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EMR,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yönetilen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bir Hadoop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çerçevesidir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Büyük veri işleme,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analitik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veri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madenciliği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 veri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görselleştirme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işlemleri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kullanılır.</a:t>
            </a:r>
          </a:p>
        </p:txBody>
      </p:sp>
      <p:pic>
        <p:nvPicPr>
          <p:cNvPr id="18434" name="Picture 2" descr="Amazon EMR Toolkit - Visual Studio Marketplace">
            <a:extLst>
              <a:ext uri="{FF2B5EF4-FFF2-40B4-BE49-F238E27FC236}">
                <a16:creationId xmlns:a16="http://schemas.microsoft.com/office/drawing/2014/main" id="{263061DE-7768-A457-C2AD-CB425B07A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6716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8870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6"/>
            <a:ext cx="9086850" cy="139541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AWS Entity Resolution 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Makine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Öğrenimli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Özne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Tanıma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2514600"/>
            <a:ext cx="10938678" cy="4205514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Entity Resolution,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kolayca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yapılandırılabilir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makine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öğrenimi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destekli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özne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tanıma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servisidir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Farklı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veri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kaynaklarından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gelen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benzer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yinelenen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öğeleri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tanımlamak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birleştirmek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kullanılır.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6A4D4-17D5-A814-AC60-DB760C34C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601" y="1553228"/>
            <a:ext cx="1671567" cy="16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103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6"/>
            <a:ext cx="9086850" cy="139541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Amazon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FinSpace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(Finansal Veri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Analizi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Amazon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FinSpace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finans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sektörü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saklamayı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kataloglamayı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hazırlamayı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etmeyi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finansal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analizler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risk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değerlendirmeleri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denetimler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8E37C-CE20-28A8-8C69-8EB6D907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311" y="1779708"/>
            <a:ext cx="1542857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536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106121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AWS Glue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AWS Glue,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sunucusuz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bir veri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entegrasyon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hizmetidir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Farklı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veri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kaynaklarından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veri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çekmek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temizlemek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yüklemek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kullanılır.</a:t>
            </a:r>
          </a:p>
        </p:txBody>
      </p:sp>
      <p:pic>
        <p:nvPicPr>
          <p:cNvPr id="19458" name="Picture 2" descr="AWS Glue Integrations | AWS Glue Connectors and Automation | Tray.io">
            <a:extLst>
              <a:ext uri="{FF2B5EF4-FFF2-40B4-BE49-F238E27FC236}">
                <a16:creationId xmlns:a16="http://schemas.microsoft.com/office/drawing/2014/main" id="{5809DD65-0A74-2FC6-7420-739BFB63B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43" y="18049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8535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6"/>
            <a:ext cx="9086850" cy="139541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AWS Glue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DataBrew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(Veri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Hazırlama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Aracı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Glue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DataBrew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veri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temizleme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normalizasyonu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görsel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araçtır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Veri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analizi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makine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öğrenimi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projeleri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veri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hazırlama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süreçlerini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hızlandırır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20484" name="Picture 4" descr="Reversing the 80-20 rule in data preparation with AWS Glue DataBrew">
            <a:extLst>
              <a:ext uri="{FF2B5EF4-FFF2-40B4-BE49-F238E27FC236}">
                <a16:creationId xmlns:a16="http://schemas.microsoft.com/office/drawing/2014/main" id="{BC6678BE-AA37-20F9-12F7-A11FE1FF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8153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53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AWS </a:t>
            </a:r>
            <a:r>
              <a:rPr lang="en-US" b="1" i="0" dirty="0" err="1">
                <a:effectLst/>
                <a:latin typeface="Söhne"/>
              </a:rPr>
              <a:t>Lightsail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AWS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Lightsail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kullanımı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kolay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sanal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özel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sunucular (Virtual Private Servers, VPS) 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depolama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veritabanı gibi ek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özellikler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sunar.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Lightsail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daha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basit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yükleri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dağıtımlar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 AWS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hizmetlerine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başlangıç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tasarlanmıştır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Küçük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işletmeler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öğrenciler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bulut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kullanıcıları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6146" name="Picture 2" descr="Amazon Lightsail Logo PNG Transparent &amp; SVG Vector - Freebie Supply">
            <a:extLst>
              <a:ext uri="{FF2B5EF4-FFF2-40B4-BE49-F238E27FC236}">
                <a16:creationId xmlns:a16="http://schemas.microsoft.com/office/drawing/2014/main" id="{CA4872E1-D827-DF17-666F-2FC10819B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250" y="43010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086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90881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Kinesis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2971800"/>
            <a:ext cx="10938678" cy="3748314"/>
          </a:xfrm>
        </p:spPr>
        <p:txBody>
          <a:bodyPr>
            <a:normAutofit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Kinesis,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gerçek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zamanlı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akış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kolayca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toplamanıza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işlemenize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etmenize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olanak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Veri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akışı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analitiği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gerçek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zamanlı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gösterge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tabloları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anlık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karar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kullanılır.</a:t>
            </a:r>
          </a:p>
        </p:txBody>
      </p:sp>
      <p:pic>
        <p:nvPicPr>
          <p:cNvPr id="21506" name="Picture 2" descr="Amazon Kinesis Logo PNG Vectors Free Download">
            <a:extLst>
              <a:ext uri="{FF2B5EF4-FFF2-40B4-BE49-F238E27FC236}">
                <a16:creationId xmlns:a16="http://schemas.microsoft.com/office/drawing/2014/main" id="{28355774-AA8D-A388-53CC-7739E97F8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6525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758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6"/>
            <a:ext cx="9086850" cy="139541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AWS Lake Formation </a:t>
            </a:r>
            <a:br>
              <a:rPr lang="tr-TR" b="1" i="0" dirty="0">
                <a:solidFill>
                  <a:schemeClr val="tx1"/>
                </a:solidFill>
                <a:effectLst/>
                <a:latin typeface="Söhne"/>
              </a:rPr>
            </a:b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AWS Lake Formation,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bir veri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göleti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oluşturmayı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yönetmeyi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basit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sürece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dönüştürür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Veri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göleti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araçları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büyük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veri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depolama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ihtiyaçları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kullanılır.</a:t>
            </a:r>
          </a:p>
        </p:txBody>
      </p:sp>
      <p:pic>
        <p:nvPicPr>
          <p:cNvPr id="22530" name="Picture 2" descr="AWS Lake Formation Integration | Ahana | Ahana">
            <a:extLst>
              <a:ext uri="{FF2B5EF4-FFF2-40B4-BE49-F238E27FC236}">
                <a16:creationId xmlns:a16="http://schemas.microsoft.com/office/drawing/2014/main" id="{6773BFA6-4735-064D-1B41-DE8A6394E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735" y="1590675"/>
            <a:ext cx="20097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3786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6"/>
            <a:ext cx="9086850" cy="139541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MSK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MSK, Apache Kafka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tamamen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yönetilen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yüksek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erişilebilir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güvenli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servistir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Gerçek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zamanlı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veri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akışı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işleme ve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mesajlaşma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genellikle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kullanılır.</a:t>
            </a:r>
          </a:p>
        </p:txBody>
      </p:sp>
      <p:pic>
        <p:nvPicPr>
          <p:cNvPr id="23554" name="Picture 2" descr="AWS MSK &amp; Kafka - Coralogix">
            <a:extLst>
              <a:ext uri="{FF2B5EF4-FFF2-40B4-BE49-F238E27FC236}">
                <a16:creationId xmlns:a16="http://schemas.microsoft.com/office/drawing/2014/main" id="{52A04FAE-78D2-4F5F-DDC4-F44E47411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7" t="10406" r="7450" b="13149"/>
          <a:stretch/>
        </p:blipFill>
        <p:spPr bwMode="auto">
          <a:xfrm>
            <a:off x="9511568" y="1825685"/>
            <a:ext cx="2133600" cy="204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9120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6490" y="1262886"/>
            <a:ext cx="8380360" cy="139541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Amazon OpenSearch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Amazon OpenSearch Service, OpenSearch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Elasticsearch'i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yönetilen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küme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sunucusuz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dağıtımlar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kullanarak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çalıştırmanızı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Veri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arama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log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etkinlik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verisi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analizi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gibi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geniş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analitik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ihtiyaçları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026" name="Picture 2" descr="2022, Amazon Web Services, Inc. or its affiliates. All rights reserved.">
            <a:extLst>
              <a:ext uri="{FF2B5EF4-FFF2-40B4-BE49-F238E27FC236}">
                <a16:creationId xmlns:a16="http://schemas.microsoft.com/office/drawing/2014/main" id="{A46DC8DF-18FD-D43C-1A33-231964AA0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5867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7593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1023114"/>
          </a:xfrm>
        </p:spPr>
        <p:txBody>
          <a:bodyPr/>
          <a:lstStyle/>
          <a:p>
            <a:pPr algn="ctr"/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QuickSight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QuickSight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kullanımlı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analitiği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aracıdır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İş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analitiği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görselleştirme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raporlama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ihtiyaçlarını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karşılamak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2050" name="Picture 2" descr="100DaysofAWS | Day 36 | AWS QuickSight | by Jack Lavelle | Towards AWS">
            <a:extLst>
              <a:ext uri="{FF2B5EF4-FFF2-40B4-BE49-F238E27FC236}">
                <a16:creationId xmlns:a16="http://schemas.microsoft.com/office/drawing/2014/main" id="{85B2E289-7F82-3D2F-8BC5-E4162AA42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285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7855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9278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Amazon Redshift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Amazon Redshift,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büyük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setlerini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basit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maliyet-etkin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saklamak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sorgulamak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kullanılan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ambarı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servisidir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Veri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ambarlama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büyük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ölçekli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analizi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zekâsı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raporları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3074" name="Picture 2" descr="Redshift Encryption | Redshift Data Encryption | 3 Questions - Baffle">
            <a:extLst>
              <a:ext uri="{FF2B5EF4-FFF2-40B4-BE49-F238E27FC236}">
                <a16:creationId xmlns:a16="http://schemas.microsoft.com/office/drawing/2014/main" id="{D53DE9D1-7953-493E-652A-45A7124C0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6" t="6310" r="16567" b="23786"/>
          <a:stretch/>
        </p:blipFill>
        <p:spPr bwMode="auto">
          <a:xfrm>
            <a:off x="9468591" y="1543050"/>
            <a:ext cx="2016919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8858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AFC0BD-D605-9789-7C6D-29996DD1815C}"/>
              </a:ext>
            </a:extLst>
          </p:cNvPr>
          <p:cNvSpPr txBox="1"/>
          <p:nvPr/>
        </p:nvSpPr>
        <p:spPr>
          <a:xfrm>
            <a:off x="2552700" y="25146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/>
              <a:t>Application Integration</a:t>
            </a:r>
          </a:p>
        </p:txBody>
      </p:sp>
      <p:pic>
        <p:nvPicPr>
          <p:cNvPr id="4098" name="Picture 2" descr="AWS Application Integration - AWS Video Catalog">
            <a:extLst>
              <a:ext uri="{FF2B5EF4-FFF2-40B4-BE49-F238E27FC236}">
                <a16:creationId xmlns:a16="http://schemas.microsoft.com/office/drawing/2014/main" id="{D98863CE-9867-A51A-59EB-04C31AE56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44" y="3573960"/>
            <a:ext cx="2881312" cy="28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969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94691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Amazon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AppFlow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Amazon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AppFlow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kod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yazmadan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farklı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hizmetler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arasında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akışını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otomatize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eder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CRM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sistemleri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depoları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araçları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arasında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transferi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İş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süreçlerini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otomatize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oldukça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kullanışlıdır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5122" name="Picture 2" descr="AWS AppFlow Logo PNG Vector (SVG) Free Download">
            <a:extLst>
              <a:ext uri="{FF2B5EF4-FFF2-40B4-BE49-F238E27FC236}">
                <a16:creationId xmlns:a16="http://schemas.microsoft.com/office/drawing/2014/main" id="{75E1008C-DB3E-B3D9-59DB-959915893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6906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0293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Amazon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EventBridge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Amazon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EventBridge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olay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odaklı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mimariler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sunucusuz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etkinlik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yönlendirme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servisidir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Mikro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hizmetler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sunucusuz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arasında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real-time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etkinlik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paylaşımını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kolaylaştırır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Özellikle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dinamik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olay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tabanlı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sistemler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idealdir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6146" name="Picture 2" descr="Draw AWS Architecture Diagrams Online">
            <a:extLst>
              <a:ext uri="{FF2B5EF4-FFF2-40B4-BE49-F238E27FC236}">
                <a16:creationId xmlns:a16="http://schemas.microsoft.com/office/drawing/2014/main" id="{B897262E-6D5E-E5B2-CEFD-A68C934FD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633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685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sz="3200" b="1" i="0" dirty="0">
                <a:solidFill>
                  <a:schemeClr val="tx1"/>
                </a:solidFill>
                <a:effectLst/>
                <a:latin typeface="Söhne"/>
              </a:rPr>
              <a:t>Managed Apache Airflow (</a:t>
            </a:r>
            <a:r>
              <a:rPr lang="en-US" sz="3200" b="1" i="0" dirty="0" err="1">
                <a:solidFill>
                  <a:schemeClr val="tx1"/>
                </a:solidFill>
                <a:effectLst/>
                <a:latin typeface="Söhne"/>
              </a:rPr>
              <a:t>Yönetilen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Söhne"/>
              </a:rPr>
              <a:t> Apache Airflow)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Yönetilen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Apache Airflow, Apache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Airflow'u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sunucu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provizyonlama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yönetimine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gerek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kalmadan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çalıştırmanıza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olanak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Büyük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ETL (Veri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Çıkarma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Dönüştürme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Yükleme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işlemleri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akışlarını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otomatikleştirir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7170" name="Picture 2" descr="Airflow 2.0 on Amazon MWAA">
            <a:extLst>
              <a:ext uri="{FF2B5EF4-FFF2-40B4-BE49-F238E27FC236}">
                <a16:creationId xmlns:a16="http://schemas.microsoft.com/office/drawing/2014/main" id="{88B12398-D712-9F2B-E3C0-DB6DA569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43" y="1633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25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46300"/>
            <a:ext cx="5895975" cy="139541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AWS Outposts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58150" y="1163638"/>
            <a:ext cx="4133850" cy="420846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AWS Outposts,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yerel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(on-premises) 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merkezinizde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AWS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hizmetlerini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çalıştırmanıza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olanak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tanır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Outposts,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düşük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gecikme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sürelerine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yerel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veri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işlemeye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ihtiyaç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duyan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işletmeler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tarafından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kullanılır.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Tutarlı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hibrid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bulut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deneyimi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sunar.</a:t>
            </a:r>
            <a:br>
              <a:rPr lang="en-US" dirty="0"/>
            </a:br>
            <a:endParaRPr lang="tr-TR" dirty="0"/>
          </a:p>
        </p:txBody>
      </p:sp>
      <p:pic>
        <p:nvPicPr>
          <p:cNvPr id="7170" name="Picture 2" descr="What are some alternatives to AWS Outposts? - StackShare">
            <a:extLst>
              <a:ext uri="{FF2B5EF4-FFF2-40B4-BE49-F238E27FC236}">
                <a16:creationId xmlns:a16="http://schemas.microsoft.com/office/drawing/2014/main" id="{79AC0425-147B-452D-80F9-0CCC2923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048" y="44201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091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Amazon MQ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67100"/>
            <a:ext cx="10938678" cy="3253014"/>
          </a:xfrm>
        </p:spPr>
        <p:txBody>
          <a:bodyPr>
            <a:normAutofit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Amazon MQ, Apache ActiveMQ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RabbitMQ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yönetilen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mesaj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aracı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servisidir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Mesaj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kuyrukları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yayın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abone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modelleri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entegrasyon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Özellikle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real-time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senkronizasyonu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uygundur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8194" name="Picture 2" descr="Draw AWS Architecture Diagrams Online">
            <a:extLst>
              <a:ext uri="{FF2B5EF4-FFF2-40B4-BE49-F238E27FC236}">
                <a16:creationId xmlns:a16="http://schemas.microsoft.com/office/drawing/2014/main" id="{ACD77AF7-2112-3F18-385F-4D45824E1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348785"/>
            <a:ext cx="2143125" cy="211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4225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6"/>
            <a:ext cx="9086850" cy="134696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Simple Notification Service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(Basit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Bildirim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Servisi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SNS,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farklı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platformlar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arasında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mesaj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göndermek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servistir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Bildirim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gönderme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uyarılar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süreçleri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arasında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hızlı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mesaj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paylaşımı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9218" name="Picture 2" descr="Amazon Simple Notification Service (SNS) - Overview | OutSystems">
            <a:extLst>
              <a:ext uri="{FF2B5EF4-FFF2-40B4-BE49-F238E27FC236}">
                <a16:creationId xmlns:a16="http://schemas.microsoft.com/office/drawing/2014/main" id="{46E60530-6C49-8A75-1201-FA65B1A15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4763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78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6"/>
            <a:ext cx="9086850" cy="130886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Simple Queue Service 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(Basit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Kuyruk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Servisi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SQS,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mesaj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kuyruklarını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kolaylıkla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oluşturmanıza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yönetmenize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olanak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Büyük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setleri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işlemleri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arasında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yüksek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düzeyde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ölçeklenebilir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mesaj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taşımacılığı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0242" name="Picture 2" descr="FME Hub">
            <a:extLst>
              <a:ext uri="{FF2B5EF4-FFF2-40B4-BE49-F238E27FC236}">
                <a16:creationId xmlns:a16="http://schemas.microsoft.com/office/drawing/2014/main" id="{846BFEF6-7396-B650-439E-995A7A7EB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510" y="17391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4897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Step Functions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Adım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Fonksiyonları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AWS Step Functions,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dağıtılmış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mikro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hizmetler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arasında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karmaşık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akışlarını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otomatize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koordine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kullanılan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servistir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. Bu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farklı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görevleri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araya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getirerek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akışları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oluşturmanızı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yönetmenizi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sz="2800" dirty="0"/>
            </a:b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Farklı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AWS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servisleri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kaynakları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arasında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görevlerin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otomatik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yönlendirilmesi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izlenmesi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1266" name="Picture 2" descr="Aws Step Functions Vector Logo - Download Free SVG Icon | Worldvectorlogo">
            <a:extLst>
              <a:ext uri="{FF2B5EF4-FFF2-40B4-BE49-F238E27FC236}">
                <a16:creationId xmlns:a16="http://schemas.microsoft.com/office/drawing/2014/main" id="{213859A8-DAE1-45C5-18E9-9870F56C3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285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1245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SWF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AWS SWF (Simple Workflow Service),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uygulama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bileşenlerini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koordine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ederek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karmaşık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süreçlerini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görevlerini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otomatize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 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süreçlerinin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sonraki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aşamasına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ne zaman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hangi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koşullar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altında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geçileceğini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belirlemenize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olanak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tanır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Çok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aşamalı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süreçlerini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koordine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eder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bu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süreçlerin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başarılı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tamamlanmasını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3" name="Picture 2" descr="Aws Step Functions Vector Logo - Download Free SVG Icon | Worldvectorlogo">
            <a:extLst>
              <a:ext uri="{FF2B5EF4-FFF2-40B4-BE49-F238E27FC236}">
                <a16:creationId xmlns:a16="http://schemas.microsoft.com/office/drawing/2014/main" id="{BF2E15C1-83F4-BE19-51EC-3455896D3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285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2737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AFC0BD-D605-9789-7C6D-29996DD1815C}"/>
              </a:ext>
            </a:extLst>
          </p:cNvPr>
          <p:cNvSpPr txBox="1"/>
          <p:nvPr/>
        </p:nvSpPr>
        <p:spPr>
          <a:xfrm>
            <a:off x="2552700" y="25146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/>
              <a:t>AWS Cost Management</a:t>
            </a:r>
          </a:p>
        </p:txBody>
      </p:sp>
      <p:pic>
        <p:nvPicPr>
          <p:cNvPr id="12290" name="Picture 2" descr="Discover the AWS Cost Management Tools Unit | Salesforce Trailhead">
            <a:extLst>
              <a:ext uri="{FF2B5EF4-FFF2-40B4-BE49-F238E27FC236}">
                <a16:creationId xmlns:a16="http://schemas.microsoft.com/office/drawing/2014/main" id="{8A5C5B62-65C9-CF5E-AE92-504022FE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481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36651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AWS Application Cost Profiler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AWS Application Cost Profiler,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farklı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kiracılar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yükleri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maliyeti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etmenize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olanak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çok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kiracılı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sistemlerde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her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kiracının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ne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kadar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kaynak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tükettiğini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anlamanıza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maliyeti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optimize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etmenize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yardımcı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olur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5859B-F399-0F22-82D7-36FC2A63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498" y="1885988"/>
            <a:ext cx="1543012" cy="15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6456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Billing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Faturalama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AWS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Faturalama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AWS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maliyetlerinizi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kullanımınızı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analiz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denetlemek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kontrol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araçlar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sunar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özellik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sayesinde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faturalandırma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detaylarına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erişebilir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kullanımı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anlayabilir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bütçe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planlaması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yapabilirsiniz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4338" name="Picture 2" descr="Discover the AWS Cost Management Tools Unit | Salesforce Trailhead">
            <a:extLst>
              <a:ext uri="{FF2B5EF4-FFF2-40B4-BE49-F238E27FC236}">
                <a16:creationId xmlns:a16="http://schemas.microsoft.com/office/drawing/2014/main" id="{DCD3C2E7-2A97-DAC8-829B-599D50F8A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850" y="1285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6652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6"/>
            <a:ext cx="9086850" cy="125171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AWS Billing Conductor </a:t>
            </a:r>
            <a:br>
              <a:rPr lang="en-US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(AWS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Faturalama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Yönetici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AWS Billing Conductor,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faturalama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pratiğinizi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basitleştirmek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tasarlanmış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servistir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servis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karmaşık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faturalama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süreçlerini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politikalarını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otomatize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etmenizi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böylece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yönetim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yükünüzü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azaltır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B8BA0-BA6C-7F49-E674-42F39B8F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88" y="1815336"/>
            <a:ext cx="1962122" cy="196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575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DDD8-5FA3-C760-49C7-7BCBB1128F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15337"/>
            <a:ext cx="9086850" cy="88976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AWS Budgets (AWS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Bütçeler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77B74-D360-1F35-B09B-EF1CBDD896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6490" y="3429000"/>
            <a:ext cx="10938678" cy="3291114"/>
          </a:xfrm>
        </p:spPr>
        <p:txBody>
          <a:bodyPr>
            <a:normAutofit/>
          </a:bodyPr>
          <a:lstStyle/>
          <a:p>
            <a:pPr algn="just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Tanım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AWS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Bütçeler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özel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bütçeler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belirlemenize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uyarılar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almanıza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olanak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tanır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Uygulamalar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Maliyetleri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kullanımı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takip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etmek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belirlediğiniz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limitler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aşıldığında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otomatik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uyarılar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almak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5362" name="Picture 2" descr="AWS Budgets - AWS Cost Management - AWS Video Catalog">
            <a:extLst>
              <a:ext uri="{FF2B5EF4-FFF2-40B4-BE49-F238E27FC236}">
                <a16:creationId xmlns:a16="http://schemas.microsoft.com/office/drawing/2014/main" id="{C2B7920D-5C9A-69A7-8CEB-B517C27A8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385" y="13239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634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4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3F3F3F"/>
      </a:accent1>
      <a:accent2>
        <a:srgbClr val="00E700"/>
      </a:accent2>
      <a:accent3>
        <a:srgbClr val="00E700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1C1C1F-7BF2-479E-8FB5-8EC9800FF15F}" vid="{B6D48987-726F-4EBC-A8AB-47012741FA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3F3F3F"/>
    </a:accent1>
    <a:accent2>
      <a:srgbClr val="00E700"/>
    </a:accent2>
    <a:accent3>
      <a:srgbClr val="00E700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26863</TotalTime>
  <Words>6292</Words>
  <Application>Microsoft Office PowerPoint</Application>
  <PresentationFormat>Widescreen</PresentationFormat>
  <Paragraphs>722</Paragraphs>
  <Slides>166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166</vt:i4>
      </vt:variant>
    </vt:vector>
  </HeadingPairs>
  <TitlesOfParts>
    <vt:vector size="173" baseType="lpstr">
      <vt:lpstr>Arial</vt:lpstr>
      <vt:lpstr>Arial Black</vt:lpstr>
      <vt:lpstr>Calibri</vt:lpstr>
      <vt:lpstr>Century Gothic</vt:lpstr>
      <vt:lpstr>Söhne</vt:lpstr>
      <vt:lpstr>Wingdings 2</vt:lpstr>
      <vt:lpstr>Quotable</vt:lpstr>
      <vt:lpstr>Compute</vt:lpstr>
      <vt:lpstr>AWS App Runner</vt:lpstr>
      <vt:lpstr>AWS Batch</vt:lpstr>
      <vt:lpstr>Amazon EC2  (Elastic Compute Cloud)</vt:lpstr>
      <vt:lpstr>EC2 Image Builder</vt:lpstr>
      <vt:lpstr>Elastic Beanstalk</vt:lpstr>
      <vt:lpstr>AWS Lambda</vt:lpstr>
      <vt:lpstr>AWS Lightsail</vt:lpstr>
      <vt:lpstr>AWS Outposts</vt:lpstr>
      <vt:lpstr>Serverless Application Repository</vt:lpstr>
      <vt:lpstr>AWS SimSpace Weaver</vt:lpstr>
      <vt:lpstr>AWS Storage</vt:lpstr>
      <vt:lpstr>AWS Backup  (AWS Yedekleme)</vt:lpstr>
      <vt:lpstr>EFS (Amazon Elastic File System - Amazon Elastik Dosya Sistemi)</vt:lpstr>
      <vt:lpstr>AWS Elastic Disaster Recovery (AWS Elastik Felaket Kurtarma)</vt:lpstr>
      <vt:lpstr>FSx (Amazon FSx)</vt:lpstr>
      <vt:lpstr>S3 (Amazon Simple Storage Service - Amazon Basit Depolama Servisi)</vt:lpstr>
      <vt:lpstr>S3 Glacier (Amazon S3 Glacier - Amazon S3 Buzul)</vt:lpstr>
      <vt:lpstr>Storage Gateway (AWS Storage Gateway - AWS Depolama Kapısı)</vt:lpstr>
      <vt:lpstr>Amazon EBS (Amazon Elastic Block Store - Amazon Elastik Blok Depolama)</vt:lpstr>
      <vt:lpstr>Databases</vt:lpstr>
      <vt:lpstr>Amazon DocumentDB (Amazon DocumentDB - MongoDB Uyumlu Yönetilen Veritabanı Servisi)</vt:lpstr>
      <vt:lpstr>DynamoDB (Amazon DynamoDB - Yönetilen NoSQL Veritabanı)</vt:lpstr>
      <vt:lpstr>ElastiCache (Amazon ElastiCache - Bellekte Ön Bellek)</vt:lpstr>
      <vt:lpstr>Amazon Keyspaces (Amazon Keyspaces - Serverless Cassandra-Uyumlu Veritabanı)</vt:lpstr>
      <vt:lpstr>Amazon MemoryDB for Redis  (Amazon MemoryDB Redis için - Yönetilen, Redis-Uyumlu, Bellek İçi Veritabanı Servisi)</vt:lpstr>
      <vt:lpstr>Neptune (Amazon Neptune - Bulut için Hızlı, Güvenilir Graf Veritabanı)</vt:lpstr>
      <vt:lpstr>Amazon QLDB (Amazon QLDB - Yönetilen Kayıt Veritabanı)</vt:lpstr>
      <vt:lpstr>RDS (Amazon RDS - Yönetilen İlişkisel Veritabanı Hizmeti)</vt:lpstr>
      <vt:lpstr>Amazon Timestream (Amazon Timestream - Hızlı, Ölçeklenebilir ve Serverless Zaman Serisi Veritabanı)</vt:lpstr>
      <vt:lpstr>Migration &amp; Transfer</vt:lpstr>
      <vt:lpstr>Application Discovery Service (Uygulama Keşif Servisi)</vt:lpstr>
      <vt:lpstr>AWS Application Migration Service (AWS Uygulama Göç Servisi - MGN)</vt:lpstr>
      <vt:lpstr>Database Migration Service (Veritabanı Göç Servisi)</vt:lpstr>
      <vt:lpstr>DataSync (DataSync - Veri Senkronizasyonu)</vt:lpstr>
      <vt:lpstr>AWS Mainframe Modernization (AWS Ana Çerçeve Modernizasyonu)</vt:lpstr>
      <vt:lpstr>AWS Migration Hub (AWS Göç Merkezi)</vt:lpstr>
      <vt:lpstr>AWS Snow Family (AWS Snow Ailesi)</vt:lpstr>
      <vt:lpstr>AWS Transfer Family (AWS Transfer Ailesi)</vt:lpstr>
      <vt:lpstr>Networking &amp; Content Delivery</vt:lpstr>
      <vt:lpstr>API Gateway (API Ağ Geçidi)</vt:lpstr>
      <vt:lpstr>AWS App Mesh (AWS Uygulama Örgüsü)</vt:lpstr>
      <vt:lpstr>AWS Cloud Map (AWS Bulut Haritası)</vt:lpstr>
      <vt:lpstr>CloudFront (CloudFront - Küresel İçerik Dağıtım Ağı)</vt:lpstr>
      <vt:lpstr>Direct Connect (Direct Connect - AWS'ye Özel Ağ Bağlantısı)</vt:lpstr>
      <vt:lpstr>Global Accelerator (Küresel İvmeleyici)</vt:lpstr>
      <vt:lpstr>AWS Private 5G (AWS Özel 5G)</vt:lpstr>
      <vt:lpstr>Route 53 </vt:lpstr>
      <vt:lpstr>Route 53 Application Recovery Controller  (Route 53 Uygulama Kurtarma Kontrolörü)</vt:lpstr>
      <vt:lpstr>VPC  (Virtual Private Cloud - Sanal Özel Bulut)</vt:lpstr>
      <vt:lpstr>Developer Tools</vt:lpstr>
      <vt:lpstr>AWS AppConfig  (Yapılandırma Yönetimi)</vt:lpstr>
      <vt:lpstr>Application Composer  (Uygulama Bestecisi)</vt:lpstr>
      <vt:lpstr>Cloud9  (Cloud9 - Bulut Tabanlı IDE)</vt:lpstr>
      <vt:lpstr>CloudShell  (CloudShell - Tarayıcı Tabanlı Kabuk)</vt:lpstr>
      <vt:lpstr>CodeArtifact  (CodeArtifact - Yazılım Geliştirme İçin Sanat Eseri Yönetimi)</vt:lpstr>
      <vt:lpstr>CodeBuild (Kod İnşa ve Test)</vt:lpstr>
      <vt:lpstr>Amazon CodeCatalyst  (Tümleşik DevOps Servisi)</vt:lpstr>
      <vt:lpstr>CodeCommit  (Özel Git Deposu)</vt:lpstr>
      <vt:lpstr>CodeDeploy  (Kod Dağıtımı Otomasyonu)</vt:lpstr>
      <vt:lpstr>CodePipeline  (Sürekli Teslimat ile Yazılım Yayınlama)</vt:lpstr>
      <vt:lpstr>CodeStar  (Hızlı Uygulama Geliştirme, İnşa ve Dağıtım)</vt:lpstr>
      <vt:lpstr>Amazon CodeWhisperer  (ML Destekli Kodlama Yardımcısı)</vt:lpstr>
      <vt:lpstr>AWS FIS  (Kontrollü Deneylerle Dayanıklılık ve Performans Geliştirme)</vt:lpstr>
      <vt:lpstr>X-Ray  (Uygulamalarınızı Analiz ve Hata Ayıklama)</vt:lpstr>
      <vt:lpstr>PowerPoint Presentation</vt:lpstr>
      <vt:lpstr>AWS RoboMaker</vt:lpstr>
      <vt:lpstr>PowerPoint Presentation</vt:lpstr>
      <vt:lpstr>Athena</vt:lpstr>
      <vt:lpstr>AWS Clean Rooms</vt:lpstr>
      <vt:lpstr>CloudSearch  (Yönetilen Arama Servisi)</vt:lpstr>
      <vt:lpstr>AWS Data Exchange </vt:lpstr>
      <vt:lpstr>Data Pipeline</vt:lpstr>
      <vt:lpstr>Amazon DataZone (Yönetişimle Veri Paylaşımı)</vt:lpstr>
      <vt:lpstr>EMR </vt:lpstr>
      <vt:lpstr>AWS Entity Resolution  (Makine Öğrenimli Özne Tanıma)</vt:lpstr>
      <vt:lpstr>Amazon FinSpace  (Finansal Veri Analizi)</vt:lpstr>
      <vt:lpstr>AWS Glue</vt:lpstr>
      <vt:lpstr>AWS Glue DataBrew  (Veri Hazırlama Aracı)</vt:lpstr>
      <vt:lpstr>Kinesis</vt:lpstr>
      <vt:lpstr>AWS Lake Formation  </vt:lpstr>
      <vt:lpstr>MSK</vt:lpstr>
      <vt:lpstr>Amazon OpenSearch Service</vt:lpstr>
      <vt:lpstr>QuickSight</vt:lpstr>
      <vt:lpstr>Amazon Redshift</vt:lpstr>
      <vt:lpstr>PowerPoint Presentation</vt:lpstr>
      <vt:lpstr>Amazon AppFlow </vt:lpstr>
      <vt:lpstr>Amazon EventBridge</vt:lpstr>
      <vt:lpstr>Managed Apache Airflow (Yönetilen Apache Airflow)</vt:lpstr>
      <vt:lpstr>Amazon MQ </vt:lpstr>
      <vt:lpstr>Simple Notification Service  (Basit Bildirim Servisi)</vt:lpstr>
      <vt:lpstr>Simple Queue Service  (Basit Kuyruk Servisi)</vt:lpstr>
      <vt:lpstr>Step Functions (Adım Fonksiyonları)</vt:lpstr>
      <vt:lpstr>SWF</vt:lpstr>
      <vt:lpstr>PowerPoint Presentation</vt:lpstr>
      <vt:lpstr>AWS Application Cost Profiler </vt:lpstr>
      <vt:lpstr>Billing (Faturalama)</vt:lpstr>
      <vt:lpstr>AWS Billing Conductor  (AWS Faturalama Yönetici)</vt:lpstr>
      <vt:lpstr>AWS Budgets (AWS Bütçeler)</vt:lpstr>
      <vt:lpstr>AWS Cost Explorer (AWS Maliyet Keşifçi)</vt:lpstr>
      <vt:lpstr>AWS Marketplace Subscriptions  (AWS Marketplace Abonelikler)</vt:lpstr>
      <vt:lpstr>PowerPoint Presentation</vt:lpstr>
      <vt:lpstr>Amazon Managed Blockchain (Amazon Yönetilen Blockchain)</vt:lpstr>
      <vt:lpstr>PowerPoint Presentation</vt:lpstr>
      <vt:lpstr>AWS AppFabric (AWS Uygulama Kumaşı)</vt:lpstr>
      <vt:lpstr>Amazon Chime</vt:lpstr>
      <vt:lpstr>Amazon Chime SDK</vt:lpstr>
      <vt:lpstr>Amazon Connect </vt:lpstr>
      <vt:lpstr>Amazon Honeycode</vt:lpstr>
      <vt:lpstr>Amazon Pinpoint</vt:lpstr>
      <vt:lpstr>Amazon Simple Email Service</vt:lpstr>
      <vt:lpstr>AWS Supply Chain</vt:lpstr>
      <vt:lpstr>AWS Wickr</vt:lpstr>
      <vt:lpstr>Amazon WorkDocs</vt:lpstr>
      <vt:lpstr>Amazon WorkMail </vt:lpstr>
      <vt:lpstr>PowerPoint Presentation</vt:lpstr>
      <vt:lpstr>AWS App Runner  (AWS Uygulama Çalıştırıcı)</vt:lpstr>
      <vt:lpstr>Batch (Toplu İş)</vt:lpstr>
      <vt:lpstr>EC2 (EC2 Sanal Sunucular)</vt:lpstr>
      <vt:lpstr>EC2 Image Builder</vt:lpstr>
      <vt:lpstr>Elastic Beanstalk </vt:lpstr>
      <vt:lpstr>Lambda</vt:lpstr>
      <vt:lpstr>Lightsail </vt:lpstr>
      <vt:lpstr>AWS Outposts</vt:lpstr>
      <vt:lpstr>Serverless Application Repository </vt:lpstr>
      <vt:lpstr>PowerPoint Presentation</vt:lpstr>
      <vt:lpstr>Elastic Container Registry </vt:lpstr>
      <vt:lpstr>Elastic Container Service</vt:lpstr>
      <vt:lpstr>Elastic Kubernetes Service</vt:lpstr>
      <vt:lpstr>Red Hat OpenShift Service on AWS</vt:lpstr>
      <vt:lpstr>PowerPoint Presentation</vt:lpstr>
      <vt:lpstr>Activate for Startups  (Başlangıçlar için Aktive)</vt:lpstr>
      <vt:lpstr>AWS IQ </vt:lpstr>
      <vt:lpstr>Managed Services</vt:lpstr>
      <vt:lpstr>Support (Destek)</vt:lpstr>
      <vt:lpstr>PowerPoint Presentation</vt:lpstr>
      <vt:lpstr>AppStream 2.0 </vt:lpstr>
      <vt:lpstr>WorkSpaces</vt:lpstr>
      <vt:lpstr>WorkSpaces Web </vt:lpstr>
      <vt:lpstr>PowerPoint Presentation</vt:lpstr>
      <vt:lpstr>AWS Amplify</vt:lpstr>
      <vt:lpstr>AWS AppSync</vt:lpstr>
      <vt:lpstr>Device Farm</vt:lpstr>
      <vt:lpstr>Amazon Location Service</vt:lpstr>
      <vt:lpstr>PowerPoint Presentation</vt:lpstr>
      <vt:lpstr>Amazon GameLift</vt:lpstr>
      <vt:lpstr>Amazon GameSparks</vt:lpstr>
      <vt:lpstr>PowerPoint Presentation</vt:lpstr>
      <vt:lpstr>FreeRTOS</vt:lpstr>
      <vt:lpstr>IoT 1-Click </vt:lpstr>
      <vt:lpstr>IoT Analytics</vt:lpstr>
      <vt:lpstr>IoT Core</vt:lpstr>
      <vt:lpstr>IoT Device Defender</vt:lpstr>
      <vt:lpstr>IoT Device Management</vt:lpstr>
      <vt:lpstr>IoT Events</vt:lpstr>
      <vt:lpstr>AWS IoT FleetWise</vt:lpstr>
      <vt:lpstr>IoT Greengrass</vt:lpstr>
      <vt:lpstr>IoT RoboRunner</vt:lpstr>
      <vt:lpstr>IoT SiteWise</vt:lpstr>
      <vt:lpstr>IoT TwinMaker</vt:lpstr>
      <vt:lpstr>PowerPoint Presentation</vt:lpstr>
      <vt:lpstr>.</vt:lpstr>
      <vt:lpstr>.</vt:lpstr>
      <vt:lpstr>.</vt:lpstr>
      <vt:lpstr>.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&amp; SEO</dc:title>
  <dc:creator>yusuf</dc:creator>
  <cp:lastModifiedBy>Rahmatullah FAQIRI</cp:lastModifiedBy>
  <cp:revision>1138</cp:revision>
  <dcterms:created xsi:type="dcterms:W3CDTF">2021-02-20T13:06:31Z</dcterms:created>
  <dcterms:modified xsi:type="dcterms:W3CDTF">2023-09-08T12:53:35Z</dcterms:modified>
</cp:coreProperties>
</file>