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4" r:id="rId4"/>
    <p:sldId id="268" r:id="rId5"/>
    <p:sldId id="269" r:id="rId6"/>
    <p:sldId id="273" r:id="rId7"/>
    <p:sldId id="277" r:id="rId8"/>
    <p:sldId id="272" r:id="rId9"/>
    <p:sldId id="278" r:id="rId10"/>
    <p:sldId id="261" r:id="rId11"/>
    <p:sldId id="257" r:id="rId12"/>
    <p:sldId id="275" r:id="rId13"/>
    <p:sldId id="280" r:id="rId14"/>
    <p:sldId id="258" r:id="rId15"/>
    <p:sldId id="279" r:id="rId16"/>
    <p:sldId id="259" r:id="rId17"/>
    <p:sldId id="260" r:id="rId18"/>
    <p:sldId id="262" r:id="rId19"/>
    <p:sldId id="263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FC5D-73D1-4F21-99BA-201CE4A8637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BD1-5D29-4EB4-95C1-DF31167D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9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FC5D-73D1-4F21-99BA-201CE4A8637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BD1-5D29-4EB4-95C1-DF31167D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FC5D-73D1-4F21-99BA-201CE4A8637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BD1-5D29-4EB4-95C1-DF31167D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FC5D-73D1-4F21-99BA-201CE4A8637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BD1-5D29-4EB4-95C1-DF31167D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7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FC5D-73D1-4F21-99BA-201CE4A8637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BD1-5D29-4EB4-95C1-DF31167D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0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FC5D-73D1-4F21-99BA-201CE4A8637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BD1-5D29-4EB4-95C1-DF31167D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FC5D-73D1-4F21-99BA-201CE4A8637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BD1-5D29-4EB4-95C1-DF31167D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6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FC5D-73D1-4F21-99BA-201CE4A8637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BD1-5D29-4EB4-95C1-DF31167D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FC5D-73D1-4F21-99BA-201CE4A8637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BD1-5D29-4EB4-95C1-DF31167D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6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FC5D-73D1-4F21-99BA-201CE4A8637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BD1-5D29-4EB4-95C1-DF31167D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5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FC5D-73D1-4F21-99BA-201CE4A8637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2BD1-5D29-4EB4-95C1-DF31167D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7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1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FC5D-73D1-4F21-99BA-201CE4A86370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B2BD1-5D29-4EB4-95C1-DF31167D3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1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Open</a:t>
            </a:r>
            <a:r>
              <a:rPr lang="bs-Latn-BA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</a:t>
            </a:r>
            <a:r>
              <a:rPr lang="en-US" sz="8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treet</a:t>
            </a:r>
            <a:r>
              <a:rPr lang="en-US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bs-Latn-BA" sz="8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M</a:t>
            </a:r>
            <a:r>
              <a:rPr lang="en-US" sz="8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ap</a:t>
            </a:r>
            <a:endParaRPr 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86400" y="5257800"/>
            <a:ext cx="399170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tx1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8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">
              <a:schemeClr val="tx2">
                <a:lumMod val="75000"/>
              </a:schemeClr>
            </a:gs>
            <a:gs pos="63000">
              <a:schemeClr val="accent2">
                <a:lumMod val="75000"/>
              </a:schemeClr>
            </a:gs>
            <a:gs pos="89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606650"/>
            <a:ext cx="4572000" cy="643391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Licenca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OpenStreetMap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omogućava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besplatan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(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ili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gotovo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besplatan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pristup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našim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mapama</a:t>
            </a:r>
            <a:r>
              <a:rPr lang="bs-Latn-BA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Cilj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projekta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je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promocija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novih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zanimljivih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korištenja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ovih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podataka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endParaRPr lang="bs-Latn-BA" b="1" dirty="0" smtClean="0">
              <a:latin typeface="Candara Light" panose="020E05020303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Upotreba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OpenStreetMap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-a je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besplatna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kao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slobod</a:t>
            </a:r>
            <a:r>
              <a:rPr lang="bs-Latn-BA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an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govor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! </a:t>
            </a:r>
            <a:endParaRPr lang="bs-Latn-BA" b="1" dirty="0" smtClean="0">
              <a:latin typeface="Candara Light" panose="020E05020303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Svi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mogu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dati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svoj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doprinos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svi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bs-Latn-BA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je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mogu</a:t>
            </a:r>
            <a:r>
              <a:rPr lang="en-US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b="1" dirty="0" err="1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koristiti</a:t>
            </a:r>
            <a:endParaRPr lang="en-US" b="1" dirty="0">
              <a:latin typeface="Candara Light" panose="020E05020303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102" name="Picture 6" descr="4570book | 1080+ | UHD | Map Reading Clipart Phillip Pack #63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06" y="606650"/>
            <a:ext cx="3982007" cy="28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Travel PNG Icon (19) - PNG Repo Free PNG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07342"/>
            <a:ext cx="41910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9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">
              <a:schemeClr val="tx2"/>
            </a:gs>
            <a:gs pos="77000">
              <a:schemeClr val="accent1">
                <a:lumMod val="60000"/>
                <a:lumOff val="40000"/>
              </a:schemeClr>
            </a:gs>
            <a:gs pos="55000">
              <a:schemeClr val="accent1">
                <a:lumMod val="60000"/>
                <a:lumOff val="40000"/>
              </a:schemeClr>
            </a:gs>
            <a:gs pos="95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229600" cy="4525963"/>
          </a:xfrm>
        </p:spPr>
        <p:txBody>
          <a:bodyPr>
            <a:normAutofit/>
          </a:bodyPr>
          <a:lstStyle/>
          <a:p>
            <a:r>
              <a:rPr lang="bs-Latn-BA" sz="3600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Izgubili smo se ?</a:t>
            </a:r>
          </a:p>
          <a:p>
            <a:pPr marL="0" indent="0">
              <a:buNone/>
            </a:pPr>
            <a:endParaRPr lang="bs-Latn-BA" sz="3600" b="1" dirty="0" smtClean="0">
              <a:latin typeface="Candara Light" panose="020E05020303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bs-Latn-BA" sz="3600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Pronađi svoju lokaciju ?</a:t>
            </a:r>
          </a:p>
          <a:p>
            <a:pPr marL="0" indent="0">
              <a:buNone/>
            </a:pPr>
            <a:endParaRPr lang="bs-Latn-BA" sz="3600" b="1" dirty="0" smtClean="0">
              <a:latin typeface="Candara Light" panose="020E05020303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bs-Latn-BA" sz="3600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Putovanje ?</a:t>
            </a:r>
          </a:p>
        </p:txBody>
      </p:sp>
      <p:pic>
        <p:nvPicPr>
          <p:cNvPr id="3078" name="Picture 6" descr="https://cdn0.iconfinder.com/data/icons/travel-vacation/289/travel-transport-hotel-vacation-holidays-tourist-tourism-travelling-traveling_178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524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cdn0.iconfinder.com/data/icons/maps-and-navigation-2-1/52/86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124200"/>
            <a:ext cx="3581400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cdn4.iconfinder.com/data/icons/aviation-cobalt/512/pointer_arrow_printer_web_print_map_business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83" y="1676400"/>
            <a:ext cx="3962399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68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5">
                <a:lumMod val="50000"/>
              </a:schemeClr>
            </a:gs>
            <a:gs pos="83000">
              <a:schemeClr val="accent5">
                <a:lumMod val="60000"/>
                <a:lumOff val="40000"/>
              </a:schemeClr>
            </a:gs>
            <a:gs pos="50000">
              <a:schemeClr val="accent6">
                <a:lumMod val="60000"/>
                <a:lumOff val="4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5" y="988797"/>
            <a:ext cx="6643255" cy="3507003"/>
          </a:xfrm>
        </p:spPr>
        <p:txBody>
          <a:bodyPr/>
          <a:lstStyle/>
          <a:p>
            <a:r>
              <a:rPr lang="bs-Latn-BA" b="1" dirty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Pronađi dobar restoran</a:t>
            </a:r>
            <a:r>
              <a:rPr lang="bs-Latn-BA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</a:p>
          <a:p>
            <a:pPr marL="0" indent="0">
              <a:buNone/>
            </a:pPr>
            <a:endParaRPr lang="bs-Latn-BA" b="1" dirty="0">
              <a:latin typeface="Candara Light" panose="020E05020303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bs-Latn-BA" b="1" dirty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Pronađi dobar klub</a:t>
            </a:r>
            <a:r>
              <a:rPr lang="bs-Latn-BA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</a:p>
          <a:p>
            <a:pPr marL="0" indent="0">
              <a:buNone/>
            </a:pPr>
            <a:endParaRPr lang="bs-Latn-BA" b="1" dirty="0" smtClean="0">
              <a:latin typeface="Candara Light" panose="020E05020303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bs-Latn-BA" b="1" dirty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Pronađi mjesto za prvi </a:t>
            </a:r>
            <a:r>
              <a:rPr lang="bs-Latn-BA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dejt</a:t>
            </a:r>
            <a:r>
              <a:rPr lang="bs-Latn-BA" b="1" dirty="0" smtClean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 </a:t>
            </a:r>
            <a:r>
              <a:rPr lang="bs-Latn-BA" b="1" dirty="0"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?</a:t>
            </a:r>
            <a:endParaRPr lang="en-US" b="1" dirty="0">
              <a:latin typeface="Candara Light" panose="020E05020303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bs-Latn-BA" b="1" dirty="0">
              <a:latin typeface="Candara Light" panose="020E05020303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/>
          </a:p>
        </p:txBody>
      </p:sp>
      <p:pic>
        <p:nvPicPr>
          <p:cNvPr id="4" name="Picture 14" descr="https://cdn3.iconfinder.com/data/icons/pin-4/100/pin_4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37959"/>
            <a:ext cx="41148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cdn3.iconfinder.com/data/icons/map-markers-1/512/cafe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.pinimg.com/originals/59/9b/b2/599bb2225bf216ef1bb0ca5b5cd1b1c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64649"/>
            <a:ext cx="2933700" cy="261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9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">
              <a:schemeClr val="tx2">
                <a:lumMod val="75000"/>
              </a:schemeClr>
            </a:gs>
            <a:gs pos="54000">
              <a:schemeClr val="accent1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https://cdn.pixabay.com/photo/2017/03/16/21/09/galaxy-2150265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1" y="645886"/>
            <a:ext cx="881027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cdn2.iconfinder.com/data/icons/map-pins-1-01-easylines/128/yumminky-pin-73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14400"/>
            <a:ext cx="838201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5410200"/>
            <a:ext cx="8341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>
                <a:solidFill>
                  <a:srgbClr val="002060"/>
                </a:solidFill>
                <a:latin typeface="Candara Light" panose="020E0502030303020204" pitchFamily="34" charset="0"/>
              </a:rPr>
              <a:t>Ponekad, nađete sebe usred ničega, a ponekad, usred ničega, nađete sebe</a:t>
            </a:r>
            <a:r>
              <a:rPr lang="vi-VN" sz="2000" b="1" dirty="0" smtClean="0">
                <a:solidFill>
                  <a:srgbClr val="002060"/>
                </a:solidFill>
                <a:latin typeface="Candara Light" panose="020E0502030303020204" pitchFamily="34" charset="0"/>
              </a:rPr>
              <a:t>.</a:t>
            </a:r>
            <a:endParaRPr lang="bs-Latn-BA" sz="2000" b="1" dirty="0" smtClean="0">
              <a:solidFill>
                <a:srgbClr val="002060"/>
              </a:solidFill>
              <a:latin typeface="Candara Light" panose="020E0502030303020204" pitchFamily="34" charset="0"/>
            </a:endParaRPr>
          </a:p>
          <a:p>
            <a:pPr algn="ctr"/>
            <a:endParaRPr lang="bs-Latn-BA" sz="2000" b="1" dirty="0" smtClean="0">
              <a:solidFill>
                <a:srgbClr val="002060"/>
              </a:solidFill>
              <a:latin typeface="Candara Light" panose="020E0502030303020204" pitchFamily="34" charset="0"/>
            </a:endParaRPr>
          </a:p>
          <a:p>
            <a:pPr algn="ctr"/>
            <a:r>
              <a:rPr lang="bs-Latn-BA" sz="2000" b="1" dirty="0" smtClean="0">
                <a:solidFill>
                  <a:srgbClr val="002060"/>
                </a:solidFill>
                <a:latin typeface="Candara Light" panose="020E0502030303020204" pitchFamily="34" charset="0"/>
              </a:rPr>
              <a:t>I</a:t>
            </a:r>
            <a:r>
              <a:rPr lang="vi-VN" sz="2000" b="1" dirty="0" smtClean="0">
                <a:solidFill>
                  <a:srgbClr val="002060"/>
                </a:solidFill>
                <a:latin typeface="Candara Light" panose="020E0502030303020204" pitchFamily="34" charset="0"/>
              </a:rPr>
              <a:t>di </a:t>
            </a:r>
            <a:r>
              <a:rPr lang="vi-VN" sz="2000" b="1" dirty="0">
                <a:solidFill>
                  <a:srgbClr val="002060"/>
                </a:solidFill>
                <a:latin typeface="Candara Light" panose="020E0502030303020204" pitchFamily="34" charset="0"/>
              </a:rPr>
              <a:t>i pronađi </a:t>
            </a:r>
            <a:r>
              <a:rPr lang="vi-VN" sz="2000" b="1" dirty="0" smtClean="0">
                <a:solidFill>
                  <a:srgbClr val="002060"/>
                </a:solidFill>
                <a:latin typeface="Candara Light" panose="020E0502030303020204" pitchFamily="34" charset="0"/>
              </a:rPr>
              <a:t>sebe</a:t>
            </a:r>
            <a:r>
              <a:rPr lang="bs-Latn-BA" sz="2000" b="1" dirty="0" smtClean="0">
                <a:solidFill>
                  <a:srgbClr val="002060"/>
                </a:solidFill>
                <a:latin typeface="Candara Light" panose="020E0502030303020204" pitchFamily="34" charset="0"/>
              </a:rPr>
              <a:t>!</a:t>
            </a:r>
            <a:endParaRPr lang="en-US" sz="2000" b="1" dirty="0">
              <a:solidFill>
                <a:srgbClr val="002060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chemeClr val="tx1"/>
            </a:gs>
            <a:gs pos="53000">
              <a:srgbClr val="C00000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Download HD Travel Png Clipart - Clip Art Travel Png Transparen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35166"/>
            <a:ext cx="4343400" cy="411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 smtClean="0">
                <a:solidFill>
                  <a:schemeClr val="bg1"/>
                </a:solidFill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Šta nam sve omogućava?</a:t>
            </a:r>
            <a:endParaRPr lang="en-US" b="1" dirty="0">
              <a:solidFill>
                <a:schemeClr val="bg1"/>
              </a:solidFill>
              <a:latin typeface="Candara Light" panose="020E05020303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6934200" cy="3886200"/>
          </a:xfrm>
        </p:spPr>
        <p:txBody>
          <a:bodyPr>
            <a:normAutofit/>
          </a:bodyPr>
          <a:lstStyle/>
          <a:p>
            <a:r>
              <a:rPr lang="bs-Latn-BA" b="1" dirty="0" smtClean="0">
                <a:solidFill>
                  <a:schemeClr val="bg1"/>
                </a:solidFill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Dostupna je širom svijeta i svi mogu dati svoj doprinos.</a:t>
            </a:r>
          </a:p>
          <a:p>
            <a:r>
              <a:rPr lang="bs-Latn-BA" b="1" dirty="0" smtClean="0">
                <a:latin typeface="Candara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Korisnici imaju mogućnost besplatnog korištenja i označavanja markera</a:t>
            </a:r>
          </a:p>
          <a:p>
            <a:r>
              <a:rPr lang="bs-Latn-BA" b="1" dirty="0" smtClean="0">
                <a:solidFill>
                  <a:schemeClr val="bg1"/>
                </a:solidFill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Prikupljanje GPS podataka</a:t>
            </a:r>
          </a:p>
          <a:p>
            <a:r>
              <a:rPr lang="bs-Latn-BA" b="1" dirty="0" smtClean="0">
                <a:solidFill>
                  <a:schemeClr val="bg1"/>
                </a:solidFill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Pristup </a:t>
            </a:r>
            <a:r>
              <a:rPr lang="bs-Latn-BA" b="1" dirty="0" smtClean="0">
                <a:solidFill>
                  <a:schemeClr val="bg1"/>
                </a:solidFill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historiji</a:t>
            </a:r>
            <a:endParaRPr lang="bs-Latn-BA" b="1" dirty="0" smtClean="0">
              <a:solidFill>
                <a:schemeClr val="bg1"/>
              </a:solidFill>
              <a:latin typeface="Candara Light" panose="020E05020303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67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10200"/>
            <a:ext cx="9144000" cy="1219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bs-Latn-BA" sz="3600" b="1" dirty="0" smtClean="0">
                <a:latin typeface="Candara Light" panose="020E0502030303020204" pitchFamily="34" charset="0"/>
              </a:rPr>
              <a:t>Mape su neophodne. Planirati putovanje bez mape je isto kao graditi kuću bez skice</a:t>
            </a:r>
            <a:endParaRPr lang="en-US" sz="3600" b="1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9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">
              <a:srgbClr val="002060"/>
            </a:gs>
            <a:gs pos="53000">
              <a:schemeClr val="accent4">
                <a:lumMod val="75000"/>
              </a:schemeClr>
            </a:gs>
            <a:gs pos="85000">
              <a:schemeClr val="accent4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Odakle ideja </a:t>
            </a:r>
            <a:r>
              <a:rPr lang="bs-Latn-BA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za </a:t>
            </a:r>
            <a:r>
              <a:rPr lang="bs-Latn-BA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markerima?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 Light" panose="020E05020303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343400" cy="3505200"/>
          </a:xfrm>
        </p:spPr>
        <p:txBody>
          <a:bodyPr/>
          <a:lstStyle/>
          <a:p>
            <a:r>
              <a:rPr lang="bs-Latn-BA" b="1" dirty="0" smtClean="0">
                <a:solidFill>
                  <a:schemeClr val="bg1"/>
                </a:solidFill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Kreirani su zbog potreba korisnika</a:t>
            </a:r>
          </a:p>
          <a:p>
            <a:r>
              <a:rPr lang="bs-Latn-BA" b="1" dirty="0" smtClean="0">
                <a:solidFill>
                  <a:schemeClr val="bg1"/>
                </a:solidFill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Na osnovu diskusija, iz dokumentacije te na osnovu </a:t>
            </a:r>
            <a:r>
              <a:rPr lang="bs-Latn-BA" b="1" dirty="0" smtClean="0">
                <a:solidFill>
                  <a:schemeClr val="bg1"/>
                </a:solidFill>
                <a:latin typeface="Candara Light" panose="020E0502030303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glasanja korisnika</a:t>
            </a:r>
            <a:endParaRPr lang="en-US" b="1" dirty="0">
              <a:solidFill>
                <a:schemeClr val="bg1"/>
              </a:solidFill>
              <a:latin typeface="Candara Light" panose="020E05020303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074" name="Picture 2" descr="JO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3943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ap marker pointer icon - Transparent PNG &amp; SVG vector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52800"/>
            <a:ext cx="33528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3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">
              <a:schemeClr val="tx2">
                <a:lumMod val="75000"/>
              </a:schemeClr>
            </a:gs>
            <a:gs pos="62000">
              <a:srgbClr val="FFC000"/>
            </a:gs>
            <a:gs pos="74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bs-Latn-BA" b="1" dirty="0" smtClean="0">
                <a:latin typeface="Candara Light" panose="020E0502030303020204" pitchFamily="34" charset="0"/>
              </a:rPr>
              <a:t>Koje probleme može stvoriti?</a:t>
            </a:r>
            <a:r>
              <a:rPr lang="bs-Latn-BA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451" y="1447800"/>
            <a:ext cx="4648200" cy="4068763"/>
          </a:xfrm>
        </p:spPr>
        <p:txBody>
          <a:bodyPr>
            <a:normAutofit fontScale="92500" lnSpcReduction="20000"/>
          </a:bodyPr>
          <a:lstStyle/>
          <a:p>
            <a:endParaRPr lang="bs-Latn-BA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 Light" panose="020E0502030303020204" pitchFamily="34" charset="0"/>
            </a:endParaRPr>
          </a:p>
          <a:p>
            <a:r>
              <a:rPr lang="bs-Latn-B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</a:rPr>
              <a:t>Označavanje samo za trenutnu upotrebu podataka</a:t>
            </a:r>
          </a:p>
          <a:p>
            <a:r>
              <a:rPr lang="bs-Latn-B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</a:rPr>
              <a:t>Većina informacija se ne pohranjuje i biće izgubljena</a:t>
            </a:r>
          </a:p>
          <a:p>
            <a:r>
              <a:rPr lang="bs-Latn-B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</a:rPr>
              <a:t>Ponovno prikupljanje podataka moze biti skupo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 Light" panose="020E0502030303020204" pitchFamily="34" charset="0"/>
            </a:endParaRPr>
          </a:p>
        </p:txBody>
      </p:sp>
      <p:pic>
        <p:nvPicPr>
          <p:cNvPr id="8202" name="Picture 10" descr="Road to success png, Picture #822511 road to succes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1295400"/>
            <a:ext cx="57912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0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">
              <a:srgbClr val="92D050"/>
            </a:gs>
            <a:gs pos="59000">
              <a:schemeClr val="accent1">
                <a:tint val="44500"/>
                <a:satMod val="160000"/>
              </a:schemeClr>
            </a:gs>
            <a:gs pos="93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bs-Latn-B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 Light" panose="020E0502030303020204" pitchFamily="34" charset="0"/>
              </a:rPr>
              <a:t>Zašto biramo OpenStreet Map umjesto Google Maps?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 Light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429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bs-Latn-BA" dirty="0"/>
          </a:p>
          <a:p>
            <a:r>
              <a:rPr lang="bs-Latn-BA" b="1" dirty="0" smtClean="0">
                <a:latin typeface="Candara Light" panose="020E0502030303020204" pitchFamily="34" charset="0"/>
              </a:rPr>
              <a:t>Glavna razlika između ove dvije usluge je u tome što je svaka izmjena koju izvršite na OSM-u u vlasništvu vas i vaše zajednice, dok će svaka promjena koju unesete u Google maps biti u vlasništvu Google-a</a:t>
            </a:r>
          </a:p>
          <a:p>
            <a:r>
              <a:rPr lang="bs-Latn-BA" b="1" dirty="0" smtClean="0">
                <a:latin typeface="Candara Light" panose="020E0502030303020204" pitchFamily="34" charset="0"/>
              </a:rPr>
              <a:t>OSM zajednica je ono što projekat čini tako posebnim</a:t>
            </a:r>
            <a:endParaRPr lang="en-US" b="1" dirty="0">
              <a:latin typeface="Candara Light" panose="020E0502030303020204" pitchFamily="34" charset="0"/>
            </a:endParaRPr>
          </a:p>
        </p:txBody>
      </p:sp>
      <p:pic>
        <p:nvPicPr>
          <p:cNvPr id="5124" name="Picture 4" descr="What is OpenStreetMap and how it is better than Google Maps - Geoapif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47036"/>
            <a:ext cx="5638800" cy="278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9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">
              <a:schemeClr val="accent4">
                <a:lumMod val="25000"/>
              </a:schemeClr>
            </a:gs>
            <a:gs pos="53000">
              <a:schemeClr val="accent4">
                <a:lumMod val="50000"/>
              </a:schemeClr>
            </a:gs>
            <a:gs pos="93000">
              <a:schemeClr val="accent4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scontent.ftzl2-1.fna.fbcdn.net/v/t1.15752-9/97305588_2744143252538937_1798645300412284928_n.png?_nc_cat=103&amp;_nc_sid=b96e70&amp;_nc_oc=AQlep9EBWUyXG6EVFs3iYaYclb7-l1jBslPzgdBlbBRfcSNlxDdWpRWEEDGQKWX_qyE&amp;_nc_ht=scontent.ftzl2-1.fna&amp;oh=a86a4ec042e571bf0f249696c1e20a77&amp;oe=5EDFC1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99363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54864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sz="2800" b="1" dirty="0" smtClean="0">
                <a:solidFill>
                  <a:schemeClr val="bg1"/>
                </a:solidFill>
              </a:rPr>
              <a:t>Put down this map and get wonderfully lost!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762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b="1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I don‘t know where I‘m going but </a:t>
            </a:r>
          </a:p>
          <a:p>
            <a:pPr algn="ctr"/>
            <a:r>
              <a:rPr lang="bs-Latn-BA" b="1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I am </a:t>
            </a:r>
            <a:endParaRPr lang="en-US" b="1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tx1"/>
            </a:gs>
            <a:gs pos="65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tatic.thenounproject.com/png/27925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744" y="218427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.ftzl2-1.fna.fbcdn.net/v/t1.15752-9/96828533_692682438236854_3111969441089323008_n.png?_nc_cat=101&amp;_nc_sid=b96e70&amp;_nc_oc=AQmyfykMO-cxbfXUT5GhD2DKRLuWJq7U-wuMVfJgbahTiv_LYqFsqdwa31DdHXHf4Qk&amp;_nc_ht=scontent.ftzl2-1.fna&amp;oh=c93c70f9cec7b161701dac4763944fcf&amp;oe=5EE1EE2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9" t="14889" b="13208"/>
          <a:stretch/>
        </p:blipFill>
        <p:spPr bwMode="auto">
          <a:xfrm>
            <a:off x="5257800" y="4648201"/>
            <a:ext cx="3886200" cy="187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content.ftzl2-1.fna.fbcdn.net/v/t1.15752-9/97009865_3468183223226565_3308331428852269056_n.png?_nc_cat=106&amp;_nc_sid=b96e70&amp;_nc_oc=AQm5qY-AtJNwNYsMk7z3LfUoCLwQRhNTCmrzxgJItnnjfZXdze2KKmuW_IakZnZASnA&amp;_nc_ht=scontent.ftzl2-1.fna&amp;oh=ceda1650fc7acd6d29a3b82482a6957e&amp;oe=5EE29C7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5" t="6631" b="12014"/>
          <a:stretch/>
        </p:blipFill>
        <p:spPr bwMode="auto">
          <a:xfrm>
            <a:off x="0" y="4648200"/>
            <a:ext cx="3706091" cy="187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content.ftzl2-1.fna.fbcdn.net/v/t1.15752-9/98114769_2644845105736442_7630358474810982400_n.png?_nc_cat=102&amp;_nc_sid=b96e70&amp;_nc_oc=AQnUrs1M78suHcBT7EqS9lO__v5x64hbBI1mSi-qxOg2jXwDli_f8COcVMzFzRiQB_A&amp;_nc_ht=scontent.ftzl2-1.fna&amp;oh=0cdb30b79e50eff411f509cba155c76f&amp;oe=5EE1211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1" t="-634" r="-77" b="11628"/>
          <a:stretch/>
        </p:blipFill>
        <p:spPr bwMode="auto">
          <a:xfrm>
            <a:off x="5585979" y="1422647"/>
            <a:ext cx="3572741" cy="181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scontent.ftzl2-1.fna.fbcdn.net/v/t1.15752-9/97214958_245367363341806_1756995757002457088_n.png?_nc_cat=104&amp;_nc_sid=b96e70&amp;_nc_oc=AQnL9cY-QwYlZac0STokzrA6qMGXC_KNReo-ql-0JQMOUOEw32MOVmZSyYMn0AIIeVo&amp;_nc_ht=scontent.ftzl2-1.fna&amp;oh=2ae8bb5b8b1bc695961e37f8b3c57e44&amp;oe=5EE116A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0" b="12932"/>
          <a:stretch/>
        </p:blipFill>
        <p:spPr bwMode="auto">
          <a:xfrm>
            <a:off x="0" y="1422647"/>
            <a:ext cx="3664527" cy="184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1394937"/>
            <a:ext cx="1454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Selma Mešić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86425" y="146457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Amra Prijić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9185" y="4710545"/>
            <a:ext cx="157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Nejla Jašarević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14529" y="4710545"/>
            <a:ext cx="136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Lajla Ljuca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">
              <a:schemeClr val="bg2">
                <a:lumMod val="75000"/>
              </a:schemeClr>
            </a:gs>
            <a:gs pos="54000">
              <a:schemeClr val="accent4">
                <a:lumMod val="7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6858" y="4648200"/>
            <a:ext cx="922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b="1" dirty="0" smtClean="0">
                <a:latin typeface="Bookman Old Style" panose="02050604050505020204" pitchFamily="18" charset="0"/>
              </a:rPr>
              <a:t>And don‘t forget</a:t>
            </a:r>
          </a:p>
          <a:p>
            <a:pPr algn="ctr"/>
            <a:endParaRPr lang="bs-Latn-BA" b="1" dirty="0">
              <a:latin typeface="Bookman Old Style" panose="02050604050505020204" pitchFamily="18" charset="0"/>
            </a:endParaRPr>
          </a:p>
          <a:p>
            <a:pPr algn="ctr"/>
            <a:r>
              <a:rPr lang="bs-Latn-BA" b="1" dirty="0" smtClean="0">
                <a:latin typeface="Bookman Old Style" panose="02050604050505020204" pitchFamily="18" charset="0"/>
              </a:rPr>
              <a:t>All you need is the plan, the road map, and the courage to press on to your destination</a:t>
            </a:r>
            <a:r>
              <a:rPr lang="bs-Latn-BA" dirty="0" smtClean="0"/>
              <a:t>.</a:t>
            </a:r>
            <a:endParaRPr lang="en-US" dirty="0"/>
          </a:p>
        </p:txBody>
      </p:sp>
      <p:pic>
        <p:nvPicPr>
          <p:cNvPr id="7184" name="Picture 16" descr="Thank You Png Icon 1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"/>
            <a:ext cx="452596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9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38800"/>
            <a:ext cx="8229600" cy="990600"/>
          </a:xfrm>
          <a:noFill/>
        </p:spPr>
        <p:txBody>
          <a:bodyPr>
            <a:normAutofit fontScale="90000"/>
          </a:bodyPr>
          <a:lstStyle/>
          <a:p>
            <a:r>
              <a:rPr lang="bs-Latn-BA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Kreiranje aplikacije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2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0000">
              <a:schemeClr val="tx1"/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orld Travel Transparent &amp; PNG Clipart Free Download - YW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78676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229600" cy="3505199"/>
          </a:xfrm>
        </p:spPr>
        <p:txBody>
          <a:bodyPr>
            <a:normAutofit fontScale="92500" lnSpcReduction="20000"/>
          </a:bodyPr>
          <a:lstStyle/>
          <a:p>
            <a:r>
              <a:rPr lang="bs-Latn-BA" b="1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Api open layers , preporučen od strane OpenStreet Map</a:t>
            </a:r>
          </a:p>
          <a:p>
            <a:r>
              <a:rPr lang="bs-Latn-BA" b="1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Login i Register  forma</a:t>
            </a:r>
          </a:p>
          <a:p>
            <a:r>
              <a:rPr lang="bs-Latn-BA" b="1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Povezivanje na bazu </a:t>
            </a:r>
          </a:p>
          <a:p>
            <a:r>
              <a:rPr lang="bs-Latn-BA" b="1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Preusmjeravanje na lokaciju</a:t>
            </a:r>
          </a:p>
          <a:p>
            <a:r>
              <a:rPr lang="bs-Latn-BA" b="1" dirty="0" smtClean="0">
                <a:solidFill>
                  <a:schemeClr val="bg1"/>
                </a:solidFill>
                <a:latin typeface="Candara Light" panose="020E0502030303020204" pitchFamily="34" charset="0"/>
              </a:rPr>
              <a:t>Preko phpMyadmin-a smo kreirali korisnike u bazi podataka, a za one koji se tek registruju njihovi podaci će se naknadno pohraniti</a:t>
            </a:r>
            <a:endParaRPr lang="bs-Latn-BA" b="1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533400"/>
            <a:ext cx="7315200" cy="4373563"/>
          </a:xfrm>
        </p:spPr>
        <p:txBody>
          <a:bodyPr>
            <a:normAutofit fontScale="85000" lnSpcReduction="10000"/>
          </a:bodyPr>
          <a:lstStyle/>
          <a:p>
            <a:pPr algn="ctr"/>
            <a:endParaRPr lang="bs-Latn-BA" b="1" dirty="0" smtClean="0">
              <a:latin typeface="Candara Light" panose="020E0502030303020204" pitchFamily="34" charset="0"/>
            </a:endParaRPr>
          </a:p>
          <a:p>
            <a:pPr algn="ctr"/>
            <a:r>
              <a:rPr lang="bs-Latn-BA" b="1" dirty="0" smtClean="0">
                <a:latin typeface="Candara Light" panose="020E0502030303020204" pitchFamily="34" charset="0"/>
              </a:rPr>
              <a:t>Nakon uspješnog logina (registracije), otvara se </a:t>
            </a:r>
            <a:r>
              <a:rPr lang="bs-Latn-BA" b="1" dirty="0" smtClean="0">
                <a:latin typeface="Candara Light" panose="020E0502030303020204" pitchFamily="34" charset="0"/>
              </a:rPr>
              <a:t>nova stranica  </a:t>
            </a:r>
            <a:r>
              <a:rPr lang="bs-Latn-BA" b="1" dirty="0">
                <a:latin typeface="Candara Light" panose="020E0502030303020204" pitchFamily="34" charset="0"/>
              </a:rPr>
              <a:t>gdje </a:t>
            </a:r>
            <a:r>
              <a:rPr lang="bs-Latn-BA" b="1" dirty="0" smtClean="0">
                <a:latin typeface="Candara Light" panose="020E0502030303020204" pitchFamily="34" charset="0"/>
              </a:rPr>
              <a:t>unosimo željenu lokaciju </a:t>
            </a:r>
          </a:p>
          <a:p>
            <a:pPr algn="ctr"/>
            <a:r>
              <a:rPr lang="bs-Latn-BA" b="1" dirty="0" smtClean="0">
                <a:latin typeface="Candara Light" panose="020E0502030303020204" pitchFamily="34" charset="0"/>
              </a:rPr>
              <a:t>„Make a wish“ i naša mapa će vam pokazati mjesto gdje bi željeli da budete. </a:t>
            </a:r>
          </a:p>
          <a:p>
            <a:pPr algn="ctr"/>
            <a:r>
              <a:rPr lang="bs-Latn-BA" b="1" dirty="0" smtClean="0">
                <a:latin typeface="Candara Light" panose="020E0502030303020204" pitchFamily="34" charset="0"/>
              </a:rPr>
              <a:t>Vjerujemo da je corona u vama otkrila dosta mjesta o kojima maštate, ali ne možete posjetiti.</a:t>
            </a:r>
          </a:p>
          <a:p>
            <a:pPr algn="ctr"/>
            <a:r>
              <a:rPr lang="bs-Latn-BA" b="1" dirty="0" smtClean="0">
                <a:latin typeface="Candara Light" panose="020E0502030303020204" pitchFamily="34" charset="0"/>
              </a:rPr>
              <a:t>Možete ih naći bar na mapi, a naša aplikacija vam to omogućava.</a:t>
            </a:r>
            <a:endParaRPr lang="en-US" b="1" dirty="0">
              <a:latin typeface="Candara Light" panose="020E0502030303020204" pitchFamily="34" charset="0"/>
            </a:endParaRPr>
          </a:p>
        </p:txBody>
      </p:sp>
      <p:pic>
        <p:nvPicPr>
          <p:cNvPr id="2050" name="Picture 2" descr="Travel-PNG-Image | Nico Stino - Author | Mentor for wome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07645"/>
            <a:ext cx="84582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">
              <a:schemeClr val="accent4">
                <a:lumMod val="50000"/>
              </a:schemeClr>
            </a:gs>
            <a:gs pos="54000">
              <a:schemeClr val="accent4">
                <a:lumMod val="7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scontent.ftzl2-1.fna.fbcdn.net/v/t1.15752-9/97005704_656474904911186_1818717185825046528_n.jpg?_nc_cat=108&amp;_nc_sid=b96e70&amp;_nc_oc=AQnIcSTHxj5_vpt657YSVDATrECg7ju6JTqL7SHJo60oJddj-RaVtGVo5uCoNzp5B1w&amp;_nc_ht=scontent.ftzl2-1.fna&amp;oh=ab776a2fe0a025d4b1583c0fbda3735d&amp;oe=5EE23D1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3" r="23604"/>
          <a:stretch/>
        </p:blipFill>
        <p:spPr bwMode="auto">
          <a:xfrm>
            <a:off x="166255" y="228600"/>
            <a:ext cx="490864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pbs.twimg.com/media/EDuDc77XUAA5FZ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4289137" cy="514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4073" y="4808172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400" b="1" dirty="0" smtClean="0">
                <a:latin typeface="Candara Light" panose="020E0502030303020204" pitchFamily="34" charset="0"/>
              </a:rPr>
              <a:t>Mogle bismo ih gledati cijeli dan, proučavati imena gradova i sela za koje nikad nismo čule, i možda nikad nećemo ni posjetiti</a:t>
            </a:r>
            <a:endParaRPr lang="en-US" sz="2400" b="1" dirty="0">
              <a:latin typeface="Candara Light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3810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2400" b="1" dirty="0">
                <a:latin typeface="Candara Light" panose="020E0502030303020204" pitchFamily="34" charset="0"/>
              </a:rPr>
              <a:t>Šta je to sa mapama?</a:t>
            </a:r>
          </a:p>
          <a:p>
            <a:endParaRPr lang="en-US" sz="2400" b="1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4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">
              <a:schemeClr val="tx2">
                <a:lumMod val="75000"/>
              </a:schemeClr>
            </a:gs>
            <a:gs pos="54000">
              <a:schemeClr val="accent1">
                <a:lumMod val="40000"/>
                <a:lumOff val="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lh3.googleusercontent.com/proxy/xXU7zFYi1NHbfQUH6E1XQvr15i3EOmugdgh38Atrgl2ALegxgx9SouPO7cmqZNrOeS3k2Ka0ak4OhYliX51-X776SEEZfjnXDFmCdFb0IcP_u1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947" y="228600"/>
            <a:ext cx="1801093" cy="180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4.iconfinder.com/data/icons/compass-3/200/94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334860"/>
            <a:ext cx="1641763" cy="164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cdn4.iconfinder.com/data/icons/compass-3/200/95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093" y="4953000"/>
            <a:ext cx="1814947" cy="181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cdn4.iconfinder.com/data/icons/compass-3/200/96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34860"/>
            <a:ext cx="1730088" cy="173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img.picturequotes.com/2/261/260205/you-have-to-lose-yourself-to-find-yourself-quote-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27" b="34546"/>
          <a:stretch/>
        </p:blipFill>
        <p:spPr bwMode="auto">
          <a:xfrm>
            <a:off x="2286000" y="2029694"/>
            <a:ext cx="4572000" cy="234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8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50000">
              <a:schemeClr val="accent6">
                <a:lumMod val="60000"/>
                <a:lumOff val="40000"/>
              </a:schemeClr>
            </a:gs>
            <a:gs pos="100000">
              <a:schemeClr val="bg2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8200"/>
            <a:ext cx="7848600" cy="1828800"/>
          </a:xfrm>
          <a:noFill/>
        </p:spPr>
        <p:txBody>
          <a:bodyPr>
            <a:noAutofit/>
          </a:bodyPr>
          <a:lstStyle/>
          <a:p>
            <a:r>
              <a:rPr lang="bs-Latn-BA" sz="5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Z</a:t>
            </a:r>
            <a:r>
              <a:rPr lang="en-US" sz="5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a</a:t>
            </a:r>
            <a:r>
              <a:rPr lang="bs-Latn-BA" sz="5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što koristiti ovu aplikaciju?</a:t>
            </a:r>
            <a:endParaRPr lang="en-US" sz="54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3086" name="Picture 14" descr="Download A World Drawn With Triphappy User Travel Itinerarie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7829550" cy="399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0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387</Words>
  <Application>Microsoft Office PowerPoint</Application>
  <PresentationFormat>On-screen Show (4:3)</PresentationFormat>
  <Paragraphs>60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OpenStreet Map</vt:lpstr>
      <vt:lpstr>PowerPoint Presentation</vt:lpstr>
      <vt:lpstr>Kreiranje aplikacije</vt:lpstr>
      <vt:lpstr>PowerPoint Presentation</vt:lpstr>
      <vt:lpstr>PowerPoint Presentation</vt:lpstr>
      <vt:lpstr>PowerPoint Presentation</vt:lpstr>
      <vt:lpstr>PowerPoint Presentation</vt:lpstr>
      <vt:lpstr>Zašto koristiti ovu aplikaciju?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Šta nam sve omogućava?</vt:lpstr>
      <vt:lpstr>PowerPoint Presentation</vt:lpstr>
      <vt:lpstr>Odakle ideja za markerima?</vt:lpstr>
      <vt:lpstr>Koje probleme može stvoriti? </vt:lpstr>
      <vt:lpstr>Zašto biramo OpenStreet Map umjesto Google Maps?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street map</dc:title>
  <dc:creator>ismail - [2010]</dc:creator>
  <cp:lastModifiedBy>ismail - [2010]</cp:lastModifiedBy>
  <cp:revision>56</cp:revision>
  <dcterms:created xsi:type="dcterms:W3CDTF">2020-05-11T08:56:09Z</dcterms:created>
  <dcterms:modified xsi:type="dcterms:W3CDTF">2020-05-13T20:57:18Z</dcterms:modified>
</cp:coreProperties>
</file>