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7014E-3801-427D-8358-0844393CB832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F1DC8-264B-4E80-B96B-7114DB7B0E8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C1CEA-9078-424B-9BD4-7A857BA697F5}" type="slidenum">
              <a:rPr lang="tr-TR" smtClean="0"/>
              <a:pPr/>
              <a:t>2</a:t>
            </a:fld>
            <a:endParaRPr lang="tr-TR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B2456-2FC9-4A8B-8AFC-96A061F0B869}" type="slidenum">
              <a:rPr lang="tr-TR" smtClean="0"/>
              <a:pPr/>
              <a:t>11</a:t>
            </a:fld>
            <a:endParaRPr lang="tr-TR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4343400"/>
            <a:ext cx="5200650" cy="3859213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AA5B3-EB23-4382-A48B-B0E5A26FAAA9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[3, 5]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135886-75A5-4EEA-B71A-B11F7CB13672}" type="slidenum">
              <a:rPr lang="tr-TR" smtClean="0"/>
              <a:pPr/>
              <a:t>4</a:t>
            </a:fld>
            <a:endParaRPr lang="tr-TR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90DB7-4ADE-4555-BB06-324787251F30}" type="slidenum">
              <a:rPr lang="tr-TR" smtClean="0"/>
              <a:pPr/>
              <a:t>5</a:t>
            </a:fld>
            <a:endParaRPr lang="tr-TR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geliştir...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F0F82-012E-4E2E-AADA-4E4F0307F3A2}" type="slidenum">
              <a:rPr lang="tr-TR" smtClean="0"/>
              <a:pPr/>
              <a:t>6</a:t>
            </a:fld>
            <a:endParaRPr lang="tr-TR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9E3E7-FCC6-477F-AA7D-8AF2E4827B89}" type="slidenum">
              <a:rPr lang="tr-TR" smtClean="0"/>
              <a:pPr/>
              <a:t>7</a:t>
            </a:fld>
            <a:endParaRPr lang="tr-TR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754F5-6B33-4B5D-9548-B4E2841804EE}" type="slidenum">
              <a:rPr lang="tr-TR" smtClean="0"/>
              <a:pPr/>
              <a:t>8</a:t>
            </a:fld>
            <a:endParaRPr lang="tr-TR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  <a:p>
            <a:pPr eaLnBrk="1" hangingPunct="1"/>
            <a:r>
              <a:rPr lang="tr-TR" smtClean="0"/>
              <a:t>[6]’da detaylar var...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AEA26-7768-415C-9A19-EAA1A6B0E9D0}" type="slidenum">
              <a:rPr lang="tr-TR" smtClean="0"/>
              <a:pPr/>
              <a:t>9</a:t>
            </a:fld>
            <a:endParaRPr lang="tr-TR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A9F93-D29A-4E62-96C3-CA7A860C5B5F}" type="slidenum">
              <a:rPr lang="tr-TR" smtClean="0"/>
              <a:pPr/>
              <a:t>10</a:t>
            </a:fld>
            <a:endParaRPr lang="tr-TR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0FA0-9D1A-4970-9985-8E52C3FAA6F3}" type="datetimeFigureOut">
              <a:rPr lang="tr-TR" smtClean="0"/>
              <a:pPr/>
              <a:t>05.02.2009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kaynak/Ian%20Horrocks%20-%20CS646/7.2Lect-2-Ontology-building-2007.pp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000" dirty="0" smtClean="0"/>
              <a:t>Ontology Building in Action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ko-KR" dirty="0" smtClean="0"/>
              <a:t>Hasan TÜRKSOY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i="1" dirty="0" smtClean="0">
                <a:solidFill>
                  <a:srgbClr val="CC0000"/>
                </a:solidFill>
              </a:rPr>
              <a:t>Compiled, partly based on various online tutorials and presentations, with respect to their authors</a:t>
            </a:r>
            <a:endParaRPr lang="en-US" altLang="ko-KR" sz="2000" i="1" dirty="0" smtClean="0">
              <a:solidFill>
                <a:srgbClr val="CC0000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611188" y="103188"/>
            <a:ext cx="7772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OWL Example in Protégé (3)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620713"/>
            <a:ext cx="8964613" cy="6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8493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Ontologies vs. Models</a:t>
            </a:r>
            <a:br>
              <a:rPr lang="en-US" smtClean="0"/>
            </a:br>
            <a:r>
              <a:rPr lang="en-US" sz="2000" smtClean="0"/>
              <a:t>Acknowledgements: Colin Atkinson</a:t>
            </a:r>
            <a:endParaRPr lang="en-US" sz="2000" i="1" smtClean="0">
              <a:solidFill>
                <a:schemeClr val="tx1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624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Ontologies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originated from the artificial intelligence world for the purpose of precisely structuring “knowledge”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new “knowledge” derived by automated reasoning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characterized by </a:t>
            </a:r>
            <a:r>
              <a:rPr lang="en-US" sz="2000" b="1" smtClean="0">
                <a:solidFill>
                  <a:schemeClr val="accent2"/>
                </a:solidFill>
              </a:rPr>
              <a:t>OWL</a:t>
            </a:r>
            <a:r>
              <a:rPr lang="en-US" sz="2000" smtClean="0"/>
              <a:t> as the flagship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formal</a:t>
            </a:r>
            <a:r>
              <a:rPr lang="en-US" sz="1800" smtClean="0"/>
              <a:t> semantics (description logic)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1600200"/>
            <a:ext cx="4216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Models (à la MDA)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originated from the software engineering world for structuring the specification of software, abstracting from platform specific aspects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information defined </a:t>
            </a:r>
            <a:r>
              <a:rPr lang="en-US" sz="2000" smtClean="0">
                <a:solidFill>
                  <a:schemeClr val="accent2"/>
                </a:solidFill>
              </a:rPr>
              <a:t>prescriptively</a:t>
            </a:r>
            <a:r>
              <a:rPr lang="en-US" sz="2000" smtClean="0"/>
              <a:t> for construction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characterized by </a:t>
            </a:r>
            <a:r>
              <a:rPr lang="en-US" sz="2000" b="1" smtClean="0">
                <a:solidFill>
                  <a:schemeClr val="accent2"/>
                </a:solidFill>
              </a:rPr>
              <a:t>UML</a:t>
            </a:r>
            <a:r>
              <a:rPr lang="en-US" sz="2000" smtClean="0"/>
              <a:t> as the flagship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semi-formal</a:t>
            </a:r>
            <a:r>
              <a:rPr lang="en-US" sz="1800" smtClean="0"/>
              <a:t> semantics (metamodels)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70438" y="5408613"/>
            <a:ext cx="1957387" cy="725487"/>
            <a:chOff x="3167" y="3473"/>
            <a:chExt cx="1233" cy="457"/>
          </a:xfrm>
        </p:grpSpPr>
        <p:sp>
          <p:nvSpPr>
            <p:cNvPr id="81930" name="Oval 6"/>
            <p:cNvSpPr>
              <a:spLocks noChangeArrowheads="1"/>
            </p:cNvSpPr>
            <p:nvPr/>
          </p:nvSpPr>
          <p:spPr bwMode="auto">
            <a:xfrm>
              <a:off x="3167" y="3473"/>
              <a:ext cx="1233" cy="457"/>
            </a:xfrm>
            <a:prstGeom prst="ellipse">
              <a:avLst/>
            </a:prstGeom>
            <a:solidFill>
              <a:srgbClr val="B3C9D5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931" name="Text Box 7"/>
            <p:cNvSpPr txBox="1">
              <a:spLocks noChangeArrowheads="1"/>
            </p:cNvSpPr>
            <p:nvPr/>
          </p:nvSpPr>
          <p:spPr bwMode="auto">
            <a:xfrm>
              <a:off x="3533" y="3578"/>
              <a:ext cx="588" cy="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62025" eaLnBrk="0" hangingPunct="0"/>
              <a:r>
                <a:rPr lang="en-US" sz="1700" b="0">
                  <a:latin typeface="Verdana" pitchFamily="34" charset="0"/>
                </a:rPr>
                <a:t>Models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51063" y="5407025"/>
            <a:ext cx="1957387" cy="725488"/>
            <a:chOff x="1517" y="3472"/>
            <a:chExt cx="1233" cy="457"/>
          </a:xfrm>
        </p:grpSpPr>
        <p:sp>
          <p:nvSpPr>
            <p:cNvPr id="81928" name="Oval 9"/>
            <p:cNvSpPr>
              <a:spLocks noChangeArrowheads="1"/>
            </p:cNvSpPr>
            <p:nvPr/>
          </p:nvSpPr>
          <p:spPr bwMode="auto">
            <a:xfrm>
              <a:off x="1517" y="3472"/>
              <a:ext cx="1233" cy="457"/>
            </a:xfrm>
            <a:prstGeom prst="ellipse">
              <a:avLst/>
            </a:prstGeom>
            <a:solidFill>
              <a:srgbClr val="587D91">
                <a:alpha val="74117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929" name="Text Box 10"/>
            <p:cNvSpPr txBox="1">
              <a:spLocks noChangeArrowheads="1"/>
            </p:cNvSpPr>
            <p:nvPr/>
          </p:nvSpPr>
          <p:spPr bwMode="auto">
            <a:xfrm>
              <a:off x="1594" y="3585"/>
              <a:ext cx="840" cy="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62025" eaLnBrk="0" hangingPunct="0"/>
              <a:r>
                <a:rPr lang="en-US" sz="1700" b="0">
                  <a:latin typeface="Verdana" pitchFamily="34" charset="0"/>
                </a:rPr>
                <a:t>Ontologies</a:t>
              </a:r>
            </a:p>
          </p:txBody>
        </p:sp>
      </p:grp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4265613" y="5484813"/>
            <a:ext cx="347662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62025" eaLnBrk="0" hangingPunct="0"/>
            <a:r>
              <a:rPr lang="en-US" sz="2900" b="0">
                <a:latin typeface="Times" pitchFamily="18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23312E-7 L 0.06493 8.23312E-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033E-7 L -0.06337 -4.44033E-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>
                <a:hlinkClick r:id="rId2" action="ppaction://hlinkpres?slideindex=1&amp;slidetitle="/>
              </a:rPr>
              <a:t>kaynak\Ian Horrocks - CS646\7.2Lect-2-Ontology-building-2007.ppt</a:t>
            </a:r>
            <a:endParaRPr lang="tr-TR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Mola...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Next: Reasoning...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RDF/OWL in Protégé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24075" y="0"/>
            <a:ext cx="544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How to build an ontology?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371600" y="1371600"/>
            <a:ext cx="74898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TW" sz="2800">
                <a:latin typeface="Times New Roman" pitchFamily="18" charset="0"/>
                <a:ea typeface="PMingLiU" pitchFamily="18" charset="-120"/>
              </a:rPr>
              <a:t>Steps:</a:t>
            </a:r>
            <a:endParaRPr lang="en-US" altLang="zh-TW" sz="2800" b="0">
              <a:latin typeface="Times New Roman" pitchFamily="18" charset="0"/>
              <a:ea typeface="PMingLiU" pitchFamily="18" charset="-120"/>
            </a:endParaRP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determine domain and scope</a:t>
            </a: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enumerate important terms</a:t>
            </a:r>
            <a:r>
              <a:rPr lang="tr-TR" altLang="zh-TW" sz="2800" b="0">
                <a:latin typeface="Times New Roman" pitchFamily="18" charset="0"/>
                <a:ea typeface="PMingLiU" pitchFamily="18" charset="-120"/>
              </a:rPr>
              <a:t> (concepts)</a:t>
            </a: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tr-TR" altLang="zh-TW" sz="2800" b="0">
                <a:latin typeface="Times New Roman" pitchFamily="18" charset="0"/>
                <a:ea typeface="PMingLiU" pitchFamily="18" charset="-120"/>
              </a:rPr>
              <a:t>organize the terms (concepts)</a:t>
            </a: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tr-TR" altLang="zh-TW" sz="2800" b="0">
                <a:latin typeface="Times New Roman" pitchFamily="18" charset="0"/>
                <a:ea typeface="PMingLiU" pitchFamily="18" charset="-120"/>
              </a:rPr>
              <a:t>paraphrase and formalise the definitions</a:t>
            </a:r>
            <a:endParaRPr lang="en-US" altLang="zh-TW" sz="2800" b="0">
              <a:latin typeface="Times New Roman" pitchFamily="18" charset="0"/>
              <a:ea typeface="PMingLiU" pitchFamily="18" charset="-120"/>
            </a:endParaRP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define classes and class hierarchies</a:t>
            </a: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define slots</a:t>
            </a: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define slot restrictions (cardinality, value-type)</a:t>
            </a:r>
            <a:endParaRPr lang="tr-TR" altLang="zh-TW" sz="2800" b="0">
              <a:latin typeface="Times New Roman" pitchFamily="18" charset="0"/>
              <a:ea typeface="PMingLiU" pitchFamily="18" charset="-120"/>
            </a:endParaRPr>
          </a:p>
          <a:p>
            <a:pPr eaLnBrk="0" hangingPunct="0">
              <a:lnSpc>
                <a:spcPct val="130000"/>
              </a:lnSpc>
            </a:pPr>
            <a:endParaRPr lang="zh-TW" altLang="en-US" sz="2800" b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166813" y="-22225"/>
            <a:ext cx="7977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Step 1: Determine Domain and Scope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990600"/>
            <a:ext cx="7620000" cy="2414588"/>
            <a:chOff x="432" y="624"/>
            <a:chExt cx="4800" cy="1521"/>
          </a:xfrm>
        </p:grpSpPr>
        <p:pic>
          <p:nvPicPr>
            <p:cNvPr id="74758" name="Picture 4" descr="ma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28" y="624"/>
              <a:ext cx="2304" cy="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59" name="Text Box 5"/>
            <p:cNvSpPr txBox="1">
              <a:spLocks noChangeArrowheads="1"/>
            </p:cNvSpPr>
            <p:nvPr/>
          </p:nvSpPr>
          <p:spPr bwMode="auto">
            <a:xfrm>
              <a:off x="432" y="864"/>
              <a:ext cx="20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itchFamily="18" charset="0"/>
                  <a:ea typeface="PMingLiU" pitchFamily="18" charset="-120"/>
                </a:rPr>
                <a:t>Domain:</a:t>
              </a:r>
              <a:r>
                <a:rPr lang="en-US" altLang="zh-TW" sz="2400" b="0" dirty="0">
                  <a:latin typeface="Times New Roman" pitchFamily="18" charset="0"/>
                  <a:ea typeface="PMingLiU" pitchFamily="18" charset="-120"/>
                </a:rPr>
                <a:t> </a:t>
              </a:r>
              <a:r>
                <a:rPr lang="tr-TR" altLang="zh-TW" sz="2400" b="0" dirty="0" smtClean="0">
                  <a:latin typeface="Times New Roman" pitchFamily="18" charset="0"/>
                  <a:ea typeface="PMingLiU" pitchFamily="18" charset="-120"/>
                </a:rPr>
                <a:t>family relations</a:t>
              </a:r>
              <a:endParaRPr lang="en-US" altLang="zh-TW" sz="2400" b="0" dirty="0">
                <a:latin typeface="Times New Roman" pitchFamily="18" charset="0"/>
                <a:ea typeface="PMingLiU" pitchFamily="18" charset="-120"/>
              </a:endParaRPr>
            </a:p>
          </p:txBody>
        </p:sp>
      </p:grp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685800" y="2590800"/>
            <a:ext cx="438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itchFamily="18" charset="0"/>
                <a:ea typeface="PMingLiU" pitchFamily="18" charset="-120"/>
              </a:rPr>
              <a:t>Application:</a:t>
            </a:r>
            <a:r>
              <a:rPr lang="en-US" altLang="zh-TW" sz="2400" b="0" dirty="0">
                <a:latin typeface="Times New Roman" pitchFamily="18" charset="0"/>
                <a:ea typeface="PMingLiU" pitchFamily="18" charset="-120"/>
              </a:rPr>
              <a:t> route planning agent</a:t>
            </a:r>
          </a:p>
        </p:txBody>
      </p:sp>
      <p:sp>
        <p:nvSpPr>
          <p:cNvPr id="74757" name="Text Box 7"/>
          <p:cNvSpPr txBox="1">
            <a:spLocks noChangeArrowheads="1"/>
          </p:cNvSpPr>
          <p:nvPr/>
        </p:nvSpPr>
        <p:spPr bwMode="auto">
          <a:xfrm>
            <a:off x="609600" y="3505200"/>
            <a:ext cx="68214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Possible questions:</a:t>
            </a:r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 </a:t>
            </a:r>
          </a:p>
          <a:p>
            <a:pPr eaLnBrk="0" hangingPunct="0"/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      Distance between two cities?</a:t>
            </a:r>
          </a:p>
          <a:p>
            <a:pPr lvl="1" eaLnBrk="0" hangingPunct="0"/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What sort of connections exist between two cities?</a:t>
            </a:r>
          </a:p>
          <a:p>
            <a:pPr lvl="1" eaLnBrk="0" hangingPunct="0"/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In which country is a city?</a:t>
            </a:r>
          </a:p>
          <a:p>
            <a:pPr lvl="1" eaLnBrk="0" hangingPunct="0"/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How many borders are crossed?</a:t>
            </a:r>
          </a:p>
          <a:p>
            <a:pPr lvl="1" eaLnBrk="0" hangingPunct="0"/>
            <a:endParaRPr lang="zh-TW" altLang="en-US" sz="2400" b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306513" y="0"/>
            <a:ext cx="747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Step 2: Enumerate Important Terms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752600"/>
            <a:ext cx="8024813" cy="4419600"/>
            <a:chOff x="192" y="1104"/>
            <a:chExt cx="5055" cy="2784"/>
          </a:xfrm>
        </p:grpSpPr>
        <p:sp>
          <p:nvSpPr>
            <p:cNvPr id="75781" name="Text Box 4"/>
            <p:cNvSpPr txBox="1">
              <a:spLocks noChangeArrowheads="1"/>
            </p:cNvSpPr>
            <p:nvPr/>
          </p:nvSpPr>
          <p:spPr bwMode="auto">
            <a:xfrm>
              <a:off x="3696" y="1728"/>
              <a:ext cx="7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country</a:t>
              </a:r>
            </a:p>
          </p:txBody>
        </p:sp>
        <p:sp>
          <p:nvSpPr>
            <p:cNvPr id="75782" name="Text Box 5"/>
            <p:cNvSpPr txBox="1">
              <a:spLocks noChangeArrowheads="1"/>
            </p:cNvSpPr>
            <p:nvPr/>
          </p:nvSpPr>
          <p:spPr bwMode="auto">
            <a:xfrm>
              <a:off x="2832" y="1104"/>
              <a:ext cx="4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city</a:t>
              </a:r>
            </a:p>
          </p:txBody>
        </p:sp>
        <p:sp>
          <p:nvSpPr>
            <p:cNvPr id="75783" name="Text Box 6"/>
            <p:cNvSpPr txBox="1">
              <a:spLocks noChangeArrowheads="1"/>
            </p:cNvSpPr>
            <p:nvPr/>
          </p:nvSpPr>
          <p:spPr bwMode="auto">
            <a:xfrm>
              <a:off x="4224" y="1152"/>
              <a:ext cx="6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capital</a:t>
              </a:r>
            </a:p>
          </p:txBody>
        </p:sp>
        <p:sp>
          <p:nvSpPr>
            <p:cNvPr id="75784" name="Text Box 7"/>
            <p:cNvSpPr txBox="1">
              <a:spLocks noChangeArrowheads="1"/>
            </p:cNvSpPr>
            <p:nvPr/>
          </p:nvSpPr>
          <p:spPr bwMode="auto">
            <a:xfrm>
              <a:off x="864" y="1920"/>
              <a:ext cx="6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border</a:t>
              </a:r>
            </a:p>
          </p:txBody>
        </p:sp>
        <p:sp>
          <p:nvSpPr>
            <p:cNvPr id="75785" name="Text Box 8"/>
            <p:cNvSpPr txBox="1">
              <a:spLocks noChangeArrowheads="1"/>
            </p:cNvSpPr>
            <p:nvPr/>
          </p:nvSpPr>
          <p:spPr bwMode="auto">
            <a:xfrm>
              <a:off x="2496" y="3600"/>
              <a:ext cx="9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connection</a:t>
              </a:r>
            </a:p>
          </p:txBody>
        </p:sp>
        <p:sp>
          <p:nvSpPr>
            <p:cNvPr id="75786" name="Text Box 9"/>
            <p:cNvSpPr txBox="1">
              <a:spLocks noChangeArrowheads="1"/>
            </p:cNvSpPr>
            <p:nvPr/>
          </p:nvSpPr>
          <p:spPr bwMode="auto">
            <a:xfrm>
              <a:off x="624" y="1344"/>
              <a:ext cx="17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Connection_on_land</a:t>
              </a:r>
            </a:p>
          </p:txBody>
        </p:sp>
        <p:sp>
          <p:nvSpPr>
            <p:cNvPr id="75787" name="Text Box 10"/>
            <p:cNvSpPr txBox="1">
              <a:spLocks noChangeArrowheads="1"/>
            </p:cNvSpPr>
            <p:nvPr/>
          </p:nvSpPr>
          <p:spPr bwMode="auto">
            <a:xfrm>
              <a:off x="3600" y="3360"/>
              <a:ext cx="15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Connection_in_air</a:t>
              </a:r>
            </a:p>
          </p:txBody>
        </p:sp>
        <p:sp>
          <p:nvSpPr>
            <p:cNvPr id="75788" name="Text Box 11"/>
            <p:cNvSpPr txBox="1">
              <a:spLocks noChangeArrowheads="1"/>
            </p:cNvSpPr>
            <p:nvPr/>
          </p:nvSpPr>
          <p:spPr bwMode="auto">
            <a:xfrm>
              <a:off x="192" y="2880"/>
              <a:ext cx="18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Connection_on_water</a:t>
              </a:r>
            </a:p>
          </p:txBody>
        </p:sp>
        <p:sp>
          <p:nvSpPr>
            <p:cNvPr id="75789" name="Text Box 12"/>
            <p:cNvSpPr txBox="1">
              <a:spLocks noChangeArrowheads="1"/>
            </p:cNvSpPr>
            <p:nvPr/>
          </p:nvSpPr>
          <p:spPr bwMode="auto">
            <a:xfrm>
              <a:off x="4790" y="2042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road</a:t>
              </a:r>
            </a:p>
          </p:txBody>
        </p:sp>
        <p:sp>
          <p:nvSpPr>
            <p:cNvPr id="75790" name="Text Box 13"/>
            <p:cNvSpPr txBox="1">
              <a:spLocks noChangeArrowheads="1"/>
            </p:cNvSpPr>
            <p:nvPr/>
          </p:nvSpPr>
          <p:spPr bwMode="auto">
            <a:xfrm>
              <a:off x="4368" y="273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railway</a:t>
              </a:r>
            </a:p>
          </p:txBody>
        </p:sp>
        <p:sp>
          <p:nvSpPr>
            <p:cNvPr id="75791" name="Text Box 14"/>
            <p:cNvSpPr txBox="1">
              <a:spLocks noChangeArrowheads="1"/>
            </p:cNvSpPr>
            <p:nvPr/>
          </p:nvSpPr>
          <p:spPr bwMode="auto">
            <a:xfrm>
              <a:off x="1008" y="3360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currency</a:t>
              </a:r>
            </a:p>
          </p:txBody>
        </p:sp>
      </p:grpSp>
      <p:pic>
        <p:nvPicPr>
          <p:cNvPr id="75780" name="Picture 15" descr="brainstorm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819400"/>
            <a:ext cx="2111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092200" y="50800"/>
            <a:ext cx="8080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0">
                <a:ea typeface="PMingLiU" pitchFamily="18" charset="-120"/>
                <a:cs typeface="Arial" charset="0"/>
              </a:rPr>
              <a:t>Step 3: Define Classes and Class Hierarchy</a:t>
            </a:r>
          </a:p>
        </p:txBody>
      </p:sp>
      <p:pic>
        <p:nvPicPr>
          <p:cNvPr id="76803" name="Picture 3" descr="hierarch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1447800"/>
            <a:ext cx="5400675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908175" y="0"/>
            <a:ext cx="648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 dirty="0">
                <a:ea typeface="PMingLiU" pitchFamily="18" charset="-120"/>
                <a:cs typeface="Arial" charset="0"/>
              </a:rPr>
              <a:t>Step 4: Define Slots of Classes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362200" y="3962400"/>
            <a:ext cx="4465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Step 5: Define slot constraints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66516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Slot-cardinality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000" b="0" i="1">
                <a:latin typeface="Times New Roman" pitchFamily="18" charset="0"/>
                <a:ea typeface="PMingLiU" pitchFamily="18" charset="-120"/>
              </a:rPr>
              <a:t>		Ex: Borders_with </a:t>
            </a:r>
            <a:r>
              <a:rPr lang="en-US" altLang="zh-TW" sz="2000" b="0">
                <a:latin typeface="Times New Roman" pitchFamily="18" charset="0"/>
                <a:ea typeface="PMingLiU" pitchFamily="18" charset="-120"/>
              </a:rPr>
              <a:t>multiple</a:t>
            </a:r>
            <a:r>
              <a:rPr lang="en-US" altLang="zh-TW" sz="2000" b="0" i="1">
                <a:latin typeface="Times New Roman" pitchFamily="18" charset="0"/>
                <a:ea typeface="PMingLiU" pitchFamily="18" charset="-120"/>
              </a:rPr>
              <a:t>, Start_point </a:t>
            </a:r>
            <a:r>
              <a:rPr lang="en-US" altLang="zh-TW" sz="2000" b="0">
                <a:latin typeface="Times New Roman" pitchFamily="18" charset="0"/>
                <a:ea typeface="PMingLiU" pitchFamily="18" charset="-120"/>
              </a:rPr>
              <a:t>single</a:t>
            </a:r>
            <a:endParaRPr lang="en-US" altLang="zh-TW" sz="2400" b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914400" y="5562600"/>
            <a:ext cx="478948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Slot-value type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000" b="0" i="1">
                <a:latin typeface="Times New Roman" pitchFamily="18" charset="0"/>
                <a:ea typeface="PMingLiU" pitchFamily="18" charset="-120"/>
              </a:rPr>
              <a:t>		Ex: Borders_with- </a:t>
            </a:r>
            <a:r>
              <a:rPr lang="en-US" altLang="zh-TW" sz="2000" b="0">
                <a:latin typeface="Times New Roman" pitchFamily="18" charset="0"/>
                <a:ea typeface="PMingLiU" pitchFamily="18" charset="-120"/>
              </a:rPr>
              <a:t>Country</a:t>
            </a:r>
            <a:endParaRPr lang="en-US" altLang="zh-TW" sz="2400" b="0">
              <a:latin typeface="Times New Roman" pitchFamily="18" charset="0"/>
              <a:ea typeface="PMingLiU" pitchFamily="18" charset="-12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0" y="1295400"/>
            <a:ext cx="6477000" cy="2133600"/>
            <a:chOff x="960" y="816"/>
            <a:chExt cx="4080" cy="1344"/>
          </a:xfrm>
        </p:grpSpPr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2016" y="816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Geographic_entity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1392" y="1440"/>
              <a:ext cx="76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Country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3024" y="1440"/>
              <a:ext cx="57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City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 flipV="1">
              <a:off x="1728" y="1056"/>
              <a:ext cx="528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 flipH="1" flipV="1">
              <a:off x="2592" y="1056"/>
              <a:ext cx="48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2160" y="1584"/>
              <a:ext cx="86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2352" y="1536"/>
              <a:ext cx="6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Has_capital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 flipH="1" flipV="1">
              <a:off x="2160" y="1680"/>
              <a:ext cx="8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2064" y="1872"/>
              <a:ext cx="5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Capital_of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1536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 flipH="1">
              <a:off x="1008" y="18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 flipV="1">
              <a:off x="1008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>
              <a:off x="1008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960" y="1872"/>
              <a:ext cx="7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Borders_with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4320" y="134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Connection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 flipH="1" flipV="1">
              <a:off x="3168" y="864"/>
              <a:ext cx="115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 flipH="1" flipV="1">
              <a:off x="3168" y="1008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8" name="Text Box 24"/>
            <p:cNvSpPr txBox="1">
              <a:spLocks noChangeArrowheads="1"/>
            </p:cNvSpPr>
            <p:nvPr/>
          </p:nvSpPr>
          <p:spPr bwMode="auto">
            <a:xfrm>
              <a:off x="3648" y="1488"/>
              <a:ext cx="6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Start_point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49" name="Text Box 25"/>
            <p:cNvSpPr txBox="1">
              <a:spLocks noChangeArrowheads="1"/>
            </p:cNvSpPr>
            <p:nvPr/>
          </p:nvSpPr>
          <p:spPr bwMode="auto">
            <a:xfrm>
              <a:off x="3648" y="912"/>
              <a:ext cx="5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End_point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3024" y="192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Capital_city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 flipV="1">
              <a:off x="3360" y="1680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331913" y="-90488"/>
            <a:ext cx="7632700" cy="71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0">
                <a:solidFill>
                  <a:schemeClr val="tx2"/>
                </a:solidFill>
              </a:rPr>
              <a:t>OWL Example in Protégé  (1)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685800" y="976313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Class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Person superclass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Man, Woman subclasses</a:t>
            </a:r>
            <a:endParaRPr lang="tr-TR" sz="24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2400" b="0"/>
              <a:t>Enumerated Classes</a:t>
            </a:r>
            <a:endParaRPr lang="en-US" sz="24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Properties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isWifeOf, isHusbandOf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Property characteristics, restrictions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inverseOf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domain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range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Cardinality</a:t>
            </a:r>
            <a:endParaRPr lang="tr-TR" sz="24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2400" b="0"/>
              <a:t>allValuesFrom, someValuesFrom, hasValue, minCardinality, maxCardinality, cardinality</a:t>
            </a:r>
            <a:endParaRPr lang="en-US" sz="24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Class expressions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disjointWith</a:t>
            </a:r>
            <a:r>
              <a:rPr lang="tr-TR" sz="2400" b="0"/>
              <a:t>, </a:t>
            </a:r>
            <a:r>
              <a:rPr lang="en-US" sz="2800" b="0"/>
              <a:t>unionOf</a:t>
            </a:r>
            <a:r>
              <a:rPr lang="tr-TR" sz="2800" b="0"/>
              <a:t> </a:t>
            </a:r>
            <a:r>
              <a:rPr lang="en-US" sz="2800" b="0"/>
              <a:t>(or)</a:t>
            </a:r>
            <a:r>
              <a:rPr lang="tr-TR" sz="2800" b="0"/>
              <a:t>, </a:t>
            </a:r>
            <a:r>
              <a:rPr lang="en-US" sz="2800" b="0"/>
              <a:t>intersectionOf (and)</a:t>
            </a:r>
            <a:r>
              <a:rPr lang="tr-TR" sz="2800" b="0"/>
              <a:t>, </a:t>
            </a:r>
            <a:r>
              <a:rPr lang="en-US" sz="2800" b="0"/>
              <a:t>complementOf (not)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11188" y="103188"/>
            <a:ext cx="7772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OWL Example in Protégé (2)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36588"/>
            <a:ext cx="8964613" cy="6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398</Words>
  <Application>Microsoft Office PowerPoint</Application>
  <PresentationFormat>On-screen Show (4:3)</PresentationFormat>
  <Paragraphs>107</Paragraphs>
  <Slides>13</Slides>
  <Notes>10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Ontology Building in Action</vt:lpstr>
      <vt:lpstr>RDF/OWL in Protégé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Ontologies vs. Models Acknowledgements: Colin Atkinson</vt:lpstr>
      <vt:lpstr>Slide 12</vt:lpstr>
      <vt:lpstr>Mola...</vt:lpstr>
    </vt:vector>
  </TitlesOfParts>
  <Company>stm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RDF/OWL in Protégé</dc:title>
  <dc:creator>hturksoy</dc:creator>
  <cp:lastModifiedBy>hturksoy</cp:lastModifiedBy>
  <cp:revision>21</cp:revision>
  <dcterms:created xsi:type="dcterms:W3CDTF">2009-02-04T14:49:11Z</dcterms:created>
  <dcterms:modified xsi:type="dcterms:W3CDTF">2009-02-05T15:18:49Z</dcterms:modified>
</cp:coreProperties>
</file>