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85" r:id="rId6"/>
    <p:sldId id="286" r:id="rId7"/>
    <p:sldId id="262" r:id="rId8"/>
    <p:sldId id="263" r:id="rId9"/>
    <p:sldId id="264" r:id="rId10"/>
    <p:sldId id="265" r:id="rId11"/>
    <p:sldId id="266" r:id="rId12"/>
    <p:sldId id="267" r:id="rId13"/>
    <p:sldId id="284"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302" autoAdjust="0"/>
  </p:normalViewPr>
  <p:slideViewPr>
    <p:cSldViewPr>
      <p:cViewPr varScale="1">
        <p:scale>
          <a:sx n="95" d="100"/>
          <a:sy n="95" d="100"/>
        </p:scale>
        <p:origin x="-44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93A2E6-C53B-4A63-8E8A-EF9A0B117024}" type="datetimeFigureOut">
              <a:rPr lang="tr-TR" smtClean="0"/>
              <a:pPr/>
              <a:t>20.02.2009</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0ED830-3E6B-4EFC-87D5-54B06F920565}"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7060098-B528-4C3B-BC71-CE4FD83D239D}" type="slidenum">
              <a:rPr lang="tr-TR" smtClean="0"/>
              <a:pPr/>
              <a:t>3</a:t>
            </a:fld>
            <a:endParaRPr lang="tr-TR"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tr-TR" smtClean="0"/>
              <a:t>[1,8]</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E740DD57-8401-44F4-9F96-2523447088A7}" type="slidenum">
              <a:rPr lang="tr-TR" smtClean="0"/>
              <a:pPr/>
              <a:t>14</a:t>
            </a:fld>
            <a:endParaRPr lang="tr-TR"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tr-TR" dirty="0" smtClean="0"/>
              <a:t>[1,8</a:t>
            </a:r>
            <a:r>
              <a:rPr lang="tr-TR"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Big Apple is a large fruit or a city?</a:t>
            </a:r>
            <a:r>
              <a:rPr lang="tr-TR" dirty="0" smtClean="0"/>
              <a:t> [8]</a:t>
            </a:r>
            <a:endParaRPr lang="en-US" dirty="0" smtClean="0"/>
          </a:p>
          <a:p>
            <a:pPr eaLnBrk="1" hangingPunct="1"/>
            <a:endParaRPr lang="tr-TR"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AFD905A-F25D-428E-9324-FBEB2CA2D76C}" type="slidenum">
              <a:rPr lang="tr-TR" smtClean="0"/>
              <a:pPr/>
              <a:t>15</a:t>
            </a:fld>
            <a:endParaRPr lang="tr-TR"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A873E440-9E67-427D-96D4-E445E323803F}" type="slidenum">
              <a:rPr lang="tr-TR" smtClean="0"/>
              <a:pPr/>
              <a:t>16</a:t>
            </a:fld>
            <a:endParaRPr lang="tr-TR"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9825329-1B7E-4A43-A79C-D74F24D85991}" type="slidenum">
              <a:rPr lang="tr-TR" smtClean="0"/>
              <a:pPr/>
              <a:t>17</a:t>
            </a:fld>
            <a:endParaRPr lang="tr-TR"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603D0C0F-EF10-49AC-9A1B-F0EA03E77D0E}" type="slidenum">
              <a:rPr lang="tr-TR" smtClean="0"/>
              <a:pPr/>
              <a:t>18</a:t>
            </a:fld>
            <a:endParaRPr lang="tr-TR"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r>
              <a:rPr lang="tr-TR" smtClean="0"/>
              <a:t>[3,4]</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D222EB2C-A473-49C2-98EE-4502DA34EA60}" type="slidenum">
              <a:rPr lang="tr-TR" smtClean="0"/>
              <a:pPr/>
              <a:t>19</a:t>
            </a:fld>
            <a:endParaRPr lang="tr-TR"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11F7DC84-EE63-4712-AD08-25B9387EA76F}" type="slidenum">
              <a:rPr lang="tr-TR" smtClean="0"/>
              <a:pPr/>
              <a:t>20</a:t>
            </a:fld>
            <a:endParaRPr lang="tr-TR" smtClean="0"/>
          </a:p>
        </p:txBody>
      </p:sp>
      <p:sp>
        <p:nvSpPr>
          <p:cNvPr id="115715" name="Rectangle 2"/>
          <p:cNvSpPr>
            <a:spLocks noGrp="1" noRot="1" noChangeAspect="1" noChangeArrowheads="1" noTextEdit="1"/>
          </p:cNvSpPr>
          <p:nvPr>
            <p:ph type="sldImg"/>
          </p:nvPr>
        </p:nvSpPr>
        <p:spPr>
          <a:xfrm>
            <a:off x="1985963" y="542925"/>
            <a:ext cx="2886075" cy="2163763"/>
          </a:xfrm>
          <a:ln/>
        </p:spPr>
      </p:sp>
      <p:sp>
        <p:nvSpPr>
          <p:cNvPr id="115716" name="Rectangle 3"/>
          <p:cNvSpPr>
            <a:spLocks noGrp="1" noChangeArrowheads="1"/>
          </p:cNvSpPr>
          <p:nvPr>
            <p:ph type="body" idx="1"/>
          </p:nvPr>
        </p:nvSpPr>
        <p:spPr>
          <a:xfrm>
            <a:off x="915988" y="2921000"/>
            <a:ext cx="5026025" cy="5538788"/>
          </a:xfrm>
          <a:noFill/>
          <a:ln/>
        </p:spPr>
        <p:txBody>
          <a:bodyPr/>
          <a:lstStyle/>
          <a:p>
            <a:pPr eaLnBrk="1" hangingPunct="1"/>
            <a:r>
              <a:rPr lang="tr-TR" smtClean="0"/>
              <a:t>[4] {</a:t>
            </a:r>
          </a:p>
          <a:p>
            <a:pPr eaLnBrk="1" hangingPunct="1"/>
            <a:r>
              <a:rPr lang="tr-TR" smtClean="0"/>
              <a:t>RDF Statement:</a:t>
            </a:r>
          </a:p>
          <a:p>
            <a:pPr eaLnBrk="1" hangingPunct="1"/>
            <a:r>
              <a:rPr lang="en-GB" sz="1400" b="1" i="1" smtClean="0">
                <a:solidFill>
                  <a:schemeClr val="tx2"/>
                </a:solidFill>
              </a:rPr>
              <a:t>Subject</a:t>
            </a:r>
            <a:r>
              <a:rPr lang="en-GB" smtClean="0"/>
              <a:t> of an RDF statement is a resource</a:t>
            </a:r>
          </a:p>
          <a:p>
            <a:pPr eaLnBrk="1" hangingPunct="1"/>
            <a:r>
              <a:rPr lang="en-GB" sz="1400" b="1" i="1" smtClean="0">
                <a:solidFill>
                  <a:schemeClr val="tx2"/>
                </a:solidFill>
              </a:rPr>
              <a:t>Predicate</a:t>
            </a:r>
            <a:r>
              <a:rPr lang="en-GB" smtClean="0"/>
              <a:t> of an RDF statement is a property of a resource</a:t>
            </a:r>
          </a:p>
          <a:p>
            <a:pPr eaLnBrk="1" hangingPunct="1"/>
            <a:r>
              <a:rPr lang="en-GB" sz="1400" b="1" i="1" smtClean="0">
                <a:solidFill>
                  <a:schemeClr val="tx2"/>
                </a:solidFill>
              </a:rPr>
              <a:t>Object</a:t>
            </a:r>
            <a:r>
              <a:rPr lang="en-GB" smtClean="0"/>
              <a:t> of an RDF statement is the value of a property of a resource</a:t>
            </a:r>
          </a:p>
          <a:p>
            <a:pPr eaLnBrk="1" hangingPunct="1"/>
            <a:r>
              <a:rPr lang="tr-TR" smtClean="0"/>
              <a:t>}</a:t>
            </a: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95666E4-EBE9-428A-9C5F-C68867322D28}" type="slidenum">
              <a:rPr lang="tr-TR" smtClean="0"/>
              <a:pPr/>
              <a:t>21</a:t>
            </a:fld>
            <a:endParaRPr lang="tr-TR"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8590730C-04C4-4DC0-AC4E-4348BC700756}" type="slidenum">
              <a:rPr lang="tr-TR" smtClean="0"/>
              <a:pPr/>
              <a:t>22</a:t>
            </a:fld>
            <a:endParaRPr lang="tr-TR"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r>
              <a:rPr lang="tr-TR" smtClean="0"/>
              <a:t>[3] -&gt; kendi örneğini geliştir (Hasan hasColleague Tolga)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EF754112-0C1C-4340-84C7-510F0417DE2D}" type="slidenum">
              <a:rPr lang="tr-TR" smtClean="0"/>
              <a:pPr/>
              <a:t>23</a:t>
            </a:fld>
            <a:endParaRPr lang="tr-TR"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A568099-AB41-4D6C-9755-D700E934E86C}" type="slidenum">
              <a:rPr lang="tr-TR" smtClean="0"/>
              <a:pPr/>
              <a:t>4</a:t>
            </a:fld>
            <a:endParaRPr lang="tr-TR"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tr-TR" smtClean="0"/>
              <a:t>[1,8]</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EE53CC08-77B9-4B75-A00B-125AAE447BE7}" type="slidenum">
              <a:rPr lang="tr-TR" smtClean="0"/>
              <a:pPr/>
              <a:t>24</a:t>
            </a:fld>
            <a:endParaRPr lang="tr-TR"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r>
              <a:rPr lang="tr-TR" smtClean="0"/>
              <a:t>[3]</a:t>
            </a:r>
          </a:p>
          <a:p>
            <a:pPr eaLnBrk="1" hangingPunct="1"/>
            <a:r>
              <a:rPr lang="tr-TR" smtClean="0"/>
              <a:t>[4] {</a:t>
            </a:r>
          </a:p>
          <a:p>
            <a:pPr eaLnBrk="1" hangingPunct="1">
              <a:lnSpc>
                <a:spcPct val="110000"/>
              </a:lnSpc>
            </a:pPr>
            <a:r>
              <a:rPr lang="en-GB" smtClean="0">
                <a:solidFill>
                  <a:srgbClr val="000000"/>
                </a:solidFill>
              </a:rPr>
              <a:t>RDF gives a formalism for meta data annotation, and a way to write it down in XML, but it does not give any special meaning to vocabulary such as </a:t>
            </a:r>
            <a:r>
              <a:rPr lang="en-GB" smtClean="0">
                <a:solidFill>
                  <a:srgbClr val="0033CC"/>
                </a:solidFill>
              </a:rPr>
              <a:t>subClassOf</a:t>
            </a:r>
            <a:r>
              <a:rPr lang="en-GB" smtClean="0">
                <a:solidFill>
                  <a:srgbClr val="000000"/>
                </a:solidFill>
              </a:rPr>
              <a:t> or </a:t>
            </a:r>
            <a:r>
              <a:rPr lang="en-GB" smtClean="0">
                <a:solidFill>
                  <a:srgbClr val="0033CC"/>
                </a:solidFill>
              </a:rPr>
              <a:t>type</a:t>
            </a:r>
          </a:p>
          <a:p>
            <a:pPr lvl="1" eaLnBrk="1" hangingPunct="1">
              <a:lnSpc>
                <a:spcPct val="110000"/>
              </a:lnSpc>
            </a:pPr>
            <a:r>
              <a:rPr lang="en-GB" smtClean="0">
                <a:solidFill>
                  <a:srgbClr val="000000"/>
                </a:solidFill>
              </a:rPr>
              <a:t>Interpretation is an arbitrary binary relation</a:t>
            </a:r>
          </a:p>
          <a:p>
            <a:pPr lvl="1" eaLnBrk="1" hangingPunct="1">
              <a:lnSpc>
                <a:spcPct val="110000"/>
              </a:lnSpc>
            </a:pPr>
            <a:r>
              <a:rPr lang="en-GB" smtClean="0">
                <a:solidFill>
                  <a:srgbClr val="000000"/>
                </a:solidFill>
              </a:rPr>
              <a:t>I.e., </a:t>
            </a:r>
            <a:r>
              <a:rPr lang="en-GB" smtClean="0"/>
              <a:t>&lt;Person,subClassOf,Animal&gt; has no special meaning</a:t>
            </a:r>
            <a:endParaRPr lang="en-GB" smtClean="0">
              <a:solidFill>
                <a:srgbClr val="000000"/>
              </a:solidFill>
            </a:endParaRPr>
          </a:p>
          <a:p>
            <a:pPr lvl="1" eaLnBrk="1" hangingPunct="1">
              <a:lnSpc>
                <a:spcPct val="110000"/>
              </a:lnSpc>
            </a:pPr>
            <a:endParaRPr lang="en-GB" smtClean="0">
              <a:solidFill>
                <a:srgbClr val="000000"/>
              </a:solidFill>
            </a:endParaRPr>
          </a:p>
          <a:p>
            <a:pPr eaLnBrk="1" hangingPunct="1">
              <a:lnSpc>
                <a:spcPct val="110000"/>
              </a:lnSpc>
            </a:pPr>
            <a:r>
              <a:rPr lang="en-GB" smtClean="0">
                <a:solidFill>
                  <a:srgbClr val="000000"/>
                </a:solidFill>
              </a:rPr>
              <a:t>RDF Schema defines “schema vocabulary” that supports definition of ontologies</a:t>
            </a:r>
          </a:p>
          <a:p>
            <a:pPr lvl="1" eaLnBrk="1" hangingPunct="1">
              <a:lnSpc>
                <a:spcPct val="110000"/>
              </a:lnSpc>
            </a:pPr>
            <a:r>
              <a:rPr lang="en-GB" smtClean="0">
                <a:solidFill>
                  <a:srgbClr val="000000"/>
                </a:solidFill>
              </a:rPr>
              <a:t>gives “extra meaning” to particular RDF predicates and resources (such as subClasOf)</a:t>
            </a:r>
          </a:p>
          <a:p>
            <a:pPr lvl="1" eaLnBrk="1" hangingPunct="1">
              <a:lnSpc>
                <a:spcPct val="110000"/>
              </a:lnSpc>
            </a:pPr>
            <a:r>
              <a:rPr lang="en-GB" smtClean="0">
                <a:solidFill>
                  <a:srgbClr val="000000"/>
                </a:solidFill>
              </a:rPr>
              <a:t>this “extra meaning”, or semantics, specifies how a term should be interpreted</a:t>
            </a:r>
            <a:endParaRPr lang="tr-TR" smtClean="0"/>
          </a:p>
          <a:p>
            <a:pPr eaLnBrk="1" hangingPunct="1"/>
            <a:r>
              <a:rPr lang="tr-TR" smtClean="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6A201B65-0500-42EE-933E-950ADD22395B}" type="slidenum">
              <a:rPr lang="tr-TR" smtClean="0"/>
              <a:pPr/>
              <a:t>25</a:t>
            </a:fld>
            <a:endParaRPr lang="tr-TR"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AE89EF3D-62B7-4CEE-B283-7DDC70E0EE77}" type="slidenum">
              <a:rPr lang="tr-TR" smtClean="0"/>
              <a:pPr/>
              <a:t>26</a:t>
            </a:fld>
            <a:endParaRPr lang="tr-TR" smtClean="0"/>
          </a:p>
        </p:txBody>
      </p:sp>
      <p:sp>
        <p:nvSpPr>
          <p:cNvPr id="121859" name="Rectangle 2"/>
          <p:cNvSpPr>
            <a:spLocks noGrp="1" noRot="1" noChangeAspect="1" noChangeArrowheads="1" noTextEdit="1"/>
          </p:cNvSpPr>
          <p:nvPr>
            <p:ph type="sldImg"/>
          </p:nvPr>
        </p:nvSpPr>
        <p:spPr>
          <a:xfrm>
            <a:off x="1985963" y="542925"/>
            <a:ext cx="2886075" cy="2163763"/>
          </a:xfrm>
          <a:ln/>
        </p:spPr>
      </p:sp>
      <p:sp>
        <p:nvSpPr>
          <p:cNvPr id="121860" name="Rectangle 3"/>
          <p:cNvSpPr>
            <a:spLocks noGrp="1" noChangeArrowheads="1"/>
          </p:cNvSpPr>
          <p:nvPr>
            <p:ph type="body" idx="1"/>
          </p:nvPr>
        </p:nvSpPr>
        <p:spPr>
          <a:xfrm>
            <a:off x="915988" y="2921000"/>
            <a:ext cx="5026025" cy="5538788"/>
          </a:xfrm>
          <a:noFill/>
          <a:ln/>
        </p:spPr>
        <p:txBody>
          <a:bodyPr/>
          <a:lstStyle/>
          <a:p>
            <a:pPr eaLnBrk="1" hangingPunct="1"/>
            <a:r>
              <a:rPr lang="tr-TR" smtClean="0"/>
              <a:t>[4] + class diagram ve owl kodu ekle</a:t>
            </a: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8856A438-0C16-44B8-9646-61F8FB743C21}" type="slidenum">
              <a:rPr lang="tr-TR" smtClean="0"/>
              <a:pPr/>
              <a:t>27</a:t>
            </a:fld>
            <a:endParaRPr lang="tr-TR" smtClean="0"/>
          </a:p>
        </p:txBody>
      </p:sp>
      <p:sp>
        <p:nvSpPr>
          <p:cNvPr id="122883" name="Rectangle 2"/>
          <p:cNvSpPr>
            <a:spLocks noGrp="1" noRot="1" noChangeAspect="1" noChangeArrowheads="1" noTextEdit="1"/>
          </p:cNvSpPr>
          <p:nvPr>
            <p:ph type="sldImg"/>
          </p:nvPr>
        </p:nvSpPr>
        <p:spPr>
          <a:xfrm>
            <a:off x="1985963" y="542925"/>
            <a:ext cx="2886075" cy="2163763"/>
          </a:xfrm>
          <a:ln/>
        </p:spPr>
      </p:sp>
      <p:sp>
        <p:nvSpPr>
          <p:cNvPr id="122884" name="Rectangle 3"/>
          <p:cNvSpPr>
            <a:spLocks noGrp="1" noChangeArrowheads="1"/>
          </p:cNvSpPr>
          <p:nvPr>
            <p:ph type="body" idx="1"/>
          </p:nvPr>
        </p:nvSpPr>
        <p:spPr>
          <a:xfrm>
            <a:off x="915988" y="2921000"/>
            <a:ext cx="5026025" cy="5538788"/>
          </a:xfrm>
          <a:noFill/>
          <a:ln/>
        </p:spPr>
        <p:txBody>
          <a:bodyPr/>
          <a:lstStyle/>
          <a:p>
            <a:pPr eaLnBrk="1" hangingPunct="1"/>
            <a:r>
              <a:rPr lang="tr-TR" smtClean="0"/>
              <a:t>[4]</a:t>
            </a: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7DA5B767-4596-410A-82A3-DEB5C13EFC4C}" type="slidenum">
              <a:rPr lang="tr-TR" smtClean="0"/>
              <a:pPr/>
              <a:t>28</a:t>
            </a:fld>
            <a:endParaRPr lang="tr-TR"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tr-TR" smtClean="0"/>
              <a:t>[3]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r-TR" dirty="0" smtClean="0"/>
              <a:t>[1,8]</a:t>
            </a:r>
            <a:endParaRPr lang="tr-TR" dirty="0"/>
          </a:p>
        </p:txBody>
      </p:sp>
      <p:sp>
        <p:nvSpPr>
          <p:cNvPr id="4" name="Slide Number Placeholder 3"/>
          <p:cNvSpPr>
            <a:spLocks noGrp="1"/>
          </p:cNvSpPr>
          <p:nvPr>
            <p:ph type="sldNum" sz="quarter" idx="10"/>
          </p:nvPr>
        </p:nvSpPr>
        <p:spPr/>
        <p:txBody>
          <a:bodyPr/>
          <a:lstStyle/>
          <a:p>
            <a:fld id="{0D0ED830-3E6B-4EFC-87D5-54B06F920565}" type="slidenum">
              <a:rPr lang="tr-TR" smtClean="0"/>
              <a:pPr/>
              <a:t>5</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E2190245-48BA-4401-9987-25253A91D129}" type="slidenum">
              <a:rPr lang="tr-TR" smtClean="0"/>
              <a:pPr/>
              <a:t>7</a:t>
            </a:fld>
            <a:endParaRPr lang="tr-TR"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tr-TR" smtClean="0"/>
              <a:t>[1,8]</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70A19DD3-1994-4362-9654-79DEDAE7AAEC}" type="slidenum">
              <a:rPr lang="tr-TR" smtClean="0"/>
              <a:pPr/>
              <a:t>8</a:t>
            </a:fld>
            <a:endParaRPr lang="tr-TR"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tr-TR" smtClean="0"/>
              <a:t>[1]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D5178219-C525-4CC7-976C-FB1BA2BD9B36}" type="slidenum">
              <a:rPr lang="tr-TR" smtClean="0"/>
              <a:pPr/>
              <a:t>9</a:t>
            </a:fld>
            <a:endParaRPr lang="tr-TR"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tr-TR" smtClean="0"/>
              <a:t>[1]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78A6234-A000-4868-9491-154516B286D3}" type="slidenum">
              <a:rPr lang="tr-TR" smtClean="0"/>
              <a:pPr/>
              <a:t>10</a:t>
            </a:fld>
            <a:endParaRPr lang="tr-TR"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tr-TR" smtClean="0"/>
              <a:t>[1]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3D70AB1-A8BA-45A5-8527-44E7BF123CF4}" type="slidenum">
              <a:rPr lang="tr-TR" smtClean="0"/>
              <a:pPr/>
              <a:t>12</a:t>
            </a:fld>
            <a:endParaRPr lang="tr-TR"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tr-TR" smtClean="0"/>
              <a:t>[1], son 4 tane için için [2]’ye de bakılabilir...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42647A-8AA0-44C5-B547-4A307781316C}" type="slidenum">
              <a:rPr lang="en-US"/>
              <a:pPr/>
              <a:t>13</a:t>
            </a:fld>
            <a:endParaRPr lang="en-US"/>
          </a:p>
        </p:txBody>
      </p:sp>
      <p:sp>
        <p:nvSpPr>
          <p:cNvPr id="160770" name="Rectangle 2"/>
          <p:cNvSpPr>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0771"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buFontTx/>
              <a:buChar char="-"/>
            </a:pPr>
            <a:r>
              <a:rPr lang="en-US" dirty="0"/>
              <a:t>NL annotations (possibly with rendering annotation) already associated with images (only way </a:t>
            </a:r>
            <a:r>
              <a:rPr lang="en-US" dirty="0" err="1"/>
              <a:t>google</a:t>
            </a:r>
            <a:r>
              <a:rPr lang="en-US" dirty="0"/>
              <a:t> can find them)</a:t>
            </a:r>
          </a:p>
          <a:p>
            <a:pPr>
              <a:buFontTx/>
              <a:buChar char="-"/>
            </a:pPr>
            <a:r>
              <a:rPr lang="en-US" dirty="0"/>
              <a:t>Augment NL with semantic annotation.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8A8E78E4-B31E-41E5-AE80-BBED7E739417}" type="datetimeFigureOut">
              <a:rPr lang="tr-TR" smtClean="0"/>
              <a:pPr/>
              <a:t>20.02.2009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A8E78E4-B31E-41E5-AE80-BBED7E739417}" type="datetimeFigureOut">
              <a:rPr lang="tr-TR" smtClean="0"/>
              <a:pPr/>
              <a:t>20.02.2009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A8E78E4-B31E-41E5-AE80-BBED7E739417}" type="datetimeFigureOut">
              <a:rPr lang="tr-TR" smtClean="0"/>
              <a:pPr/>
              <a:t>20.02.2009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0CBAFF82-372E-4A62-B585-F583D031E0D1}"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8A8E78E4-B31E-41E5-AE80-BBED7E739417}" type="datetimeFigureOut">
              <a:rPr lang="tr-TR" smtClean="0"/>
              <a:pPr/>
              <a:t>20.02.2009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8E78E4-B31E-41E5-AE80-BBED7E739417}" type="datetimeFigureOut">
              <a:rPr lang="tr-TR" smtClean="0"/>
              <a:pPr/>
              <a:t>20.02.2009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8A8E78E4-B31E-41E5-AE80-BBED7E739417}" type="datetimeFigureOut">
              <a:rPr lang="tr-TR" smtClean="0"/>
              <a:pPr/>
              <a:t>20.02.2009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8A8E78E4-B31E-41E5-AE80-BBED7E739417}" type="datetimeFigureOut">
              <a:rPr lang="tr-TR" smtClean="0"/>
              <a:pPr/>
              <a:t>20.02.2009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8A8E78E4-B31E-41E5-AE80-BBED7E739417}" type="datetimeFigureOut">
              <a:rPr lang="tr-TR" smtClean="0"/>
              <a:pPr/>
              <a:t>20.02.2009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E78E4-B31E-41E5-AE80-BBED7E739417}" type="datetimeFigureOut">
              <a:rPr lang="tr-TR" smtClean="0"/>
              <a:pPr/>
              <a:t>20.02.2009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E78E4-B31E-41E5-AE80-BBED7E739417}" type="datetimeFigureOut">
              <a:rPr lang="tr-TR" smtClean="0"/>
              <a:pPr/>
              <a:t>20.02.2009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E78E4-B31E-41E5-AE80-BBED7E739417}" type="datetimeFigureOut">
              <a:rPr lang="tr-TR" smtClean="0"/>
              <a:pPr/>
              <a:t>20.02.2009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1CB339-E25C-4FA9-9A9F-1A01971DD13D}"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E78E4-B31E-41E5-AE80-BBED7E739417}" type="datetimeFigureOut">
              <a:rPr lang="tr-TR" smtClean="0"/>
              <a:pPr/>
              <a:t>20.02.2009</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CB339-E25C-4FA9-9A9F-1A01971DD13D}"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www.w3.org/"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www.w3.org/RDF/icons/" TargetMode="Externa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images.google.fi/imgres?imgurl=http://www.fis.puc-rio.br/fisem1/images/molecula.gif&amp;imgrefurl=http://www.fis.puc-rio.br/fisem1/aprov.html&amp;h=204&amp;w=278&amp;sz=9&amp;tbnid=uRwZl_ZRlfoJ:&amp;tbnh=79&amp;tbnw=107&amp;start=2&amp;prev=/images?q=molecula&amp;hl=fi&amp;lr=" TargetMode="External"/><Relationship Id="rId5" Type="http://schemas.openxmlformats.org/officeDocument/2006/relationships/image" Target="../media/image11.wmf"/><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upload.wikimedia.org/wikipedia/commons/f/ff/URI_Venn_Diagram.svg"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hyperlink" Target="http://en.wikipedia.org/wiki/Image:URI_Venn_Diagram.svg" TargetMode="Externa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tr-TR" sz="4000" dirty="0" smtClean="0"/>
              <a:t>Introduction to Semantic Web and Ontologies</a:t>
            </a:r>
          </a:p>
        </p:txBody>
      </p:sp>
      <p:sp>
        <p:nvSpPr>
          <p:cNvPr id="2051" name="Rectangle 3"/>
          <p:cNvSpPr>
            <a:spLocks noGrp="1" noChangeArrowheads="1"/>
          </p:cNvSpPr>
          <p:nvPr>
            <p:ph type="subTitle" idx="1"/>
          </p:nvPr>
        </p:nvSpPr>
        <p:spPr>
          <a:xfrm>
            <a:off x="1371600" y="4419600"/>
            <a:ext cx="6400800" cy="1600200"/>
          </a:xfrm>
        </p:spPr>
        <p:txBody>
          <a:bodyPr/>
          <a:lstStyle/>
          <a:p>
            <a:pPr eaLnBrk="1" hangingPunct="1">
              <a:lnSpc>
                <a:spcPct val="90000"/>
              </a:lnSpc>
            </a:pPr>
            <a:r>
              <a:rPr lang="tr-TR" altLang="ko-KR" smtClean="0"/>
              <a:t>Hasan TÜRKSOY</a:t>
            </a:r>
          </a:p>
          <a:p>
            <a:pPr eaLnBrk="1" hangingPunct="1">
              <a:lnSpc>
                <a:spcPct val="90000"/>
              </a:lnSpc>
            </a:pPr>
            <a:endParaRPr lang="en-US" altLang="ko-KR" smtClean="0">
              <a:ea typeface="Gulim" pitchFamily="34" charset="-127"/>
            </a:endParaRPr>
          </a:p>
          <a:p>
            <a:pPr eaLnBrk="1" hangingPunct="1">
              <a:lnSpc>
                <a:spcPct val="80000"/>
              </a:lnSpc>
              <a:spcBef>
                <a:spcPct val="0"/>
              </a:spcBef>
            </a:pPr>
            <a:r>
              <a:rPr lang="en-US" sz="2000" i="1" smtClean="0">
                <a:solidFill>
                  <a:srgbClr val="CC0000"/>
                </a:solidFill>
              </a:rPr>
              <a:t>Compiled, partly based on various online tutorials and presentations, with respect to their authors</a:t>
            </a:r>
            <a:endParaRPr lang="en-US" altLang="ko-KR" sz="2000" i="1" smtClean="0">
              <a:solidFill>
                <a:srgbClr val="CC0000"/>
              </a:solidFill>
              <a:ea typeface="Gulim" pitchFamily="34"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609600"/>
            <a:ext cx="7989888" cy="838200"/>
          </a:xfrm>
        </p:spPr>
        <p:txBody>
          <a:bodyPr>
            <a:normAutofit fontScale="90000"/>
          </a:bodyPr>
          <a:lstStyle/>
          <a:p>
            <a:pPr eaLnBrk="1" hangingPunct="1"/>
            <a:r>
              <a:rPr lang="en-GB" sz="4000" smtClean="0"/>
              <a:t>Solution: XML markup with “meaningful” tags?</a:t>
            </a:r>
            <a:endParaRPr lang="en-US" sz="4000" smtClean="0"/>
          </a:p>
        </p:txBody>
      </p:sp>
      <p:sp>
        <p:nvSpPr>
          <p:cNvPr id="21507" name="Rectangle 3"/>
          <p:cNvSpPr>
            <a:spLocks noChangeArrowheads="1"/>
          </p:cNvSpPr>
          <p:nvPr/>
        </p:nvSpPr>
        <p:spPr bwMode="auto">
          <a:xfrm>
            <a:off x="755650" y="1752600"/>
            <a:ext cx="7993063" cy="4703763"/>
          </a:xfrm>
          <a:prstGeom prst="rect">
            <a:avLst/>
          </a:prstGeom>
          <a:noFill/>
          <a:ln w="9525">
            <a:noFill/>
            <a:miter lim="800000"/>
            <a:headEnd/>
            <a:tailEnd/>
          </a:ln>
        </p:spPr>
        <p:txBody>
          <a:bodyPr/>
          <a:lstStyle/>
          <a:p>
            <a:pPr marL="342900" indent="-342900">
              <a:lnSpc>
                <a:spcPct val="80000"/>
              </a:lnSpc>
              <a:spcBef>
                <a:spcPct val="20000"/>
              </a:spcBef>
            </a:pPr>
            <a:r>
              <a:rPr lang="en-GB" sz="1400" b="0">
                <a:solidFill>
                  <a:srgbClr val="FF9999"/>
                </a:solidFill>
              </a:rPr>
              <a:t>&lt;name&gt;</a:t>
            </a:r>
            <a:r>
              <a:rPr lang="en-GB" sz="1400">
                <a:solidFill>
                  <a:srgbClr val="FF9999"/>
                </a:solidFill>
                <a:latin typeface="Wingdings" pitchFamily="2" charset="2"/>
              </a:rPr>
              <a:t>WWW2002</a:t>
            </a:r>
          </a:p>
          <a:p>
            <a:pPr marL="342900" indent="-342900">
              <a:lnSpc>
                <a:spcPct val="80000"/>
              </a:lnSpc>
              <a:spcBef>
                <a:spcPct val="20000"/>
              </a:spcBef>
            </a:pPr>
            <a:r>
              <a:rPr lang="en-GB" sz="1400">
                <a:solidFill>
                  <a:srgbClr val="FF9999"/>
                </a:solidFill>
                <a:latin typeface="Wingdings" pitchFamily="2" charset="2"/>
              </a:rPr>
              <a:t>The eleventh international world wide webcon</a:t>
            </a:r>
            <a:r>
              <a:rPr lang="en-GB" sz="1400" b="0">
                <a:solidFill>
                  <a:srgbClr val="FF9999"/>
                </a:solidFill>
              </a:rPr>
              <a:t>&lt;/name&gt;</a:t>
            </a:r>
            <a:endParaRPr lang="en-GB" sz="1400" b="0">
              <a:solidFill>
                <a:srgbClr val="FF9999"/>
              </a:solidFill>
              <a:latin typeface="Wingdings" pitchFamily="2" charset="2"/>
            </a:endParaRPr>
          </a:p>
          <a:p>
            <a:pPr marL="342900" indent="-342900">
              <a:lnSpc>
                <a:spcPct val="80000"/>
              </a:lnSpc>
              <a:spcBef>
                <a:spcPct val="20000"/>
              </a:spcBef>
            </a:pPr>
            <a:r>
              <a:rPr lang="en-GB" sz="1400" b="0">
                <a:solidFill>
                  <a:srgbClr val="0099CC"/>
                </a:solidFill>
              </a:rPr>
              <a:t>&lt;location&gt;</a:t>
            </a:r>
            <a:r>
              <a:rPr lang="en-GB" sz="1400">
                <a:solidFill>
                  <a:srgbClr val="0099CC"/>
                </a:solidFill>
                <a:latin typeface="Wingdings" pitchFamily="2" charset="2"/>
              </a:rPr>
              <a:t>Sheraton waikiki hotel</a:t>
            </a:r>
          </a:p>
          <a:p>
            <a:pPr marL="342900" indent="-342900">
              <a:lnSpc>
                <a:spcPct val="80000"/>
              </a:lnSpc>
              <a:spcBef>
                <a:spcPct val="20000"/>
              </a:spcBef>
            </a:pPr>
            <a:r>
              <a:rPr lang="en-GB" sz="1400">
                <a:solidFill>
                  <a:srgbClr val="0099CC"/>
                </a:solidFill>
                <a:latin typeface="Wingdings" pitchFamily="2" charset="2"/>
              </a:rPr>
              <a:t>Honolulu, hawaii, USA</a:t>
            </a:r>
            <a:r>
              <a:rPr lang="en-GB" sz="1400" b="0">
                <a:solidFill>
                  <a:srgbClr val="0099CC"/>
                </a:solidFill>
              </a:rPr>
              <a:t>&lt;/location&gt;</a:t>
            </a:r>
            <a:endParaRPr lang="en-GB" sz="1400" b="0">
              <a:solidFill>
                <a:srgbClr val="0099CC"/>
              </a:solidFill>
              <a:latin typeface="Wingdings" pitchFamily="2" charset="2"/>
            </a:endParaRPr>
          </a:p>
          <a:p>
            <a:pPr marL="342900" indent="-342900">
              <a:lnSpc>
                <a:spcPct val="80000"/>
              </a:lnSpc>
              <a:spcBef>
                <a:spcPct val="20000"/>
              </a:spcBef>
            </a:pPr>
            <a:r>
              <a:rPr lang="en-GB" sz="1400" b="0">
                <a:solidFill>
                  <a:srgbClr val="333399"/>
                </a:solidFill>
              </a:rPr>
              <a:t>&lt;date&gt;</a:t>
            </a:r>
            <a:r>
              <a:rPr lang="en-GB" sz="1400">
                <a:solidFill>
                  <a:srgbClr val="333399"/>
                </a:solidFill>
                <a:latin typeface="Wingdings" pitchFamily="2" charset="2"/>
              </a:rPr>
              <a:t>7-11 may 2002</a:t>
            </a:r>
            <a:r>
              <a:rPr lang="en-GB" sz="1400" b="0">
                <a:solidFill>
                  <a:srgbClr val="333399"/>
                </a:solidFill>
              </a:rPr>
              <a:t>&lt;/date&gt;</a:t>
            </a:r>
            <a:endParaRPr lang="en-GB" sz="1400" b="0">
              <a:solidFill>
                <a:srgbClr val="333399"/>
              </a:solidFill>
              <a:latin typeface="Wingdings" pitchFamily="2" charset="2"/>
            </a:endParaRPr>
          </a:p>
          <a:p>
            <a:pPr marL="342900" indent="-342900">
              <a:lnSpc>
                <a:spcPct val="80000"/>
              </a:lnSpc>
              <a:spcBef>
                <a:spcPct val="20000"/>
              </a:spcBef>
            </a:pPr>
            <a:r>
              <a:rPr lang="en-GB" sz="1400" b="0">
                <a:solidFill>
                  <a:srgbClr val="669900"/>
                </a:solidFill>
              </a:rPr>
              <a:t>&lt;slogan&gt;</a:t>
            </a:r>
            <a:r>
              <a:rPr lang="en-GB" sz="1400">
                <a:solidFill>
                  <a:srgbClr val="669900"/>
                </a:solidFill>
                <a:latin typeface="Wingdings" pitchFamily="2" charset="2"/>
              </a:rPr>
              <a:t>1 location 5 days learn interact</a:t>
            </a:r>
            <a:r>
              <a:rPr lang="en-GB" sz="1400" b="0">
                <a:solidFill>
                  <a:srgbClr val="669900"/>
                </a:solidFill>
              </a:rPr>
              <a:t>&lt;/slogan&gt;</a:t>
            </a:r>
            <a:endParaRPr lang="en-GB" sz="1400" b="0">
              <a:solidFill>
                <a:srgbClr val="669900"/>
              </a:solidFill>
              <a:latin typeface="Wingdings" pitchFamily="2" charset="2"/>
            </a:endParaRPr>
          </a:p>
          <a:p>
            <a:pPr marL="342900" indent="-342900">
              <a:lnSpc>
                <a:spcPct val="80000"/>
              </a:lnSpc>
              <a:spcBef>
                <a:spcPct val="20000"/>
              </a:spcBef>
            </a:pPr>
            <a:r>
              <a:rPr lang="en-GB" sz="1400" b="0">
                <a:solidFill>
                  <a:srgbClr val="0033CC"/>
                </a:solidFill>
              </a:rPr>
              <a:t>&lt;participants&gt;</a:t>
            </a:r>
            <a:r>
              <a:rPr lang="en-GB" sz="1400">
                <a:solidFill>
                  <a:srgbClr val="0033CC"/>
                </a:solidFill>
                <a:latin typeface="Wingdings" pitchFamily="2" charset="2"/>
              </a:rPr>
              <a:t>Registered participants coming from</a:t>
            </a:r>
          </a:p>
          <a:p>
            <a:pPr marL="342900" indent="-342900">
              <a:lnSpc>
                <a:spcPct val="80000"/>
              </a:lnSpc>
              <a:spcBef>
                <a:spcPct val="20000"/>
              </a:spcBef>
            </a:pPr>
            <a:r>
              <a:rPr lang="en-GB" sz="1400">
                <a:solidFill>
                  <a:srgbClr val="0033CC"/>
                </a:solidFill>
                <a:latin typeface="Wingdings" pitchFamily="2" charset="2"/>
              </a:rPr>
              <a:t>australia, canada, chile denmark, france, germany, ghana, hong kong, india, ireland, italy, japan, malta, new zealand, the netherlands, norway, singapore, switzerland, the united kingdom, the united states, vietnam, zaire</a:t>
            </a:r>
            <a:r>
              <a:rPr lang="en-GB" sz="1400" b="0">
                <a:solidFill>
                  <a:srgbClr val="0033CC"/>
                </a:solidFill>
              </a:rPr>
              <a:t>&lt;/participants&gt;</a:t>
            </a:r>
            <a:endParaRPr lang="en-GB" sz="1400" b="0">
              <a:solidFill>
                <a:srgbClr val="0033CC"/>
              </a:solidFill>
              <a:latin typeface="Wingdings" pitchFamily="2" charset="2"/>
            </a:endParaRPr>
          </a:p>
          <a:p>
            <a:pPr marL="342900" indent="-342900">
              <a:lnSpc>
                <a:spcPct val="80000"/>
              </a:lnSpc>
              <a:spcBef>
                <a:spcPct val="20000"/>
              </a:spcBef>
            </a:pPr>
            <a:r>
              <a:rPr lang="en-GB" sz="1400" b="0">
                <a:solidFill>
                  <a:srgbClr val="FF9900"/>
                </a:solidFill>
              </a:rPr>
              <a:t>&lt;introduction&gt;</a:t>
            </a:r>
            <a:r>
              <a:rPr lang="en-GB" sz="1400">
                <a:solidFill>
                  <a:srgbClr val="FF9900"/>
                </a:solidFill>
                <a:latin typeface="Wingdings" pitchFamily="2" charset="2"/>
              </a:rPr>
              <a:t>Register now</a:t>
            </a:r>
          </a:p>
          <a:p>
            <a:pPr marL="342900" indent="-342900">
              <a:lnSpc>
                <a:spcPct val="80000"/>
              </a:lnSpc>
              <a:spcBef>
                <a:spcPct val="20000"/>
              </a:spcBef>
            </a:pPr>
            <a:r>
              <a:rPr lang="en-GB" sz="1400">
                <a:solidFill>
                  <a:srgbClr val="FF9900"/>
                </a:solidFill>
                <a:latin typeface="Wingdings" pitchFamily="2" charset="2"/>
              </a:rPr>
              <a:t>On the 7</a:t>
            </a:r>
            <a:r>
              <a:rPr lang="en-GB" sz="1400" baseline="30000">
                <a:solidFill>
                  <a:srgbClr val="FF9900"/>
                </a:solidFill>
                <a:latin typeface="Wingdings" pitchFamily="2" charset="2"/>
              </a:rPr>
              <a:t>th</a:t>
            </a:r>
            <a:r>
              <a:rPr lang="en-GB" sz="1400">
                <a:solidFill>
                  <a:srgbClr val="FF9900"/>
                </a:solidFill>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solidFill>
                  <a:srgbClr val="FF9900"/>
                </a:solidFill>
                <a:latin typeface="Wingdings" pitchFamily="2" charset="2"/>
              </a:rPr>
              <a:t>Speakers confirmed</a:t>
            </a:r>
            <a:r>
              <a:rPr lang="en-GB" sz="1400" b="0">
                <a:solidFill>
                  <a:srgbClr val="FF9900"/>
                </a:solidFill>
              </a:rPr>
              <a:t>&lt;/introduction&gt;</a:t>
            </a:r>
            <a:endParaRPr lang="en-GB" sz="1400">
              <a:solidFill>
                <a:srgbClr val="FF9900"/>
              </a:solidFill>
              <a:latin typeface="Wingdings" pitchFamily="2" charset="2"/>
            </a:endParaRPr>
          </a:p>
          <a:p>
            <a:pPr marL="342900" indent="-342900">
              <a:lnSpc>
                <a:spcPct val="80000"/>
              </a:lnSpc>
              <a:spcBef>
                <a:spcPct val="20000"/>
              </a:spcBef>
            </a:pPr>
            <a:r>
              <a:rPr lang="en-GB" sz="1400" b="0">
                <a:solidFill>
                  <a:srgbClr val="99CC00"/>
                </a:solidFill>
              </a:rPr>
              <a:t>&lt;speaker&gt;</a:t>
            </a:r>
            <a:r>
              <a:rPr lang="en-GB" sz="1400">
                <a:solidFill>
                  <a:srgbClr val="99CC00"/>
                </a:solidFill>
                <a:latin typeface="Wingdings" pitchFamily="2" charset="2"/>
              </a:rPr>
              <a:t>Tim berners-lee</a:t>
            </a:r>
            <a:r>
              <a:rPr lang="en-GB" sz="1400" b="0">
                <a:solidFill>
                  <a:srgbClr val="99CC00"/>
                </a:solidFill>
              </a:rPr>
              <a:t>&lt;/speaker&gt;</a:t>
            </a:r>
            <a:endParaRPr lang="en-GB" sz="1400">
              <a:solidFill>
                <a:srgbClr val="99CC00"/>
              </a:solidFill>
              <a:latin typeface="Wingdings" pitchFamily="2" charset="2"/>
            </a:endParaRPr>
          </a:p>
          <a:p>
            <a:pPr marL="342900" indent="-342900">
              <a:lnSpc>
                <a:spcPct val="80000"/>
              </a:lnSpc>
              <a:spcBef>
                <a:spcPct val="20000"/>
              </a:spcBef>
            </a:pPr>
            <a:r>
              <a:rPr lang="en-GB" sz="1400" b="0">
                <a:solidFill>
                  <a:srgbClr val="FFCC00"/>
                </a:solidFill>
              </a:rPr>
              <a:t>&lt;bio&gt;</a:t>
            </a:r>
            <a:r>
              <a:rPr lang="en-GB" sz="1400">
                <a:solidFill>
                  <a:srgbClr val="FFCC00"/>
                </a:solidFill>
                <a:latin typeface="Wingdings" pitchFamily="2" charset="2"/>
              </a:rPr>
              <a:t>Tim is the well known inventor of the Web,</a:t>
            </a:r>
            <a:r>
              <a:rPr lang="en-GB" sz="1400" b="0">
                <a:solidFill>
                  <a:srgbClr val="FFCC00"/>
                </a:solidFill>
              </a:rPr>
              <a:t>&lt;/bio&gt;</a:t>
            </a:r>
            <a:r>
              <a:rPr lang="en-GB" sz="1400" b="0"/>
              <a:t>…</a:t>
            </a: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838200"/>
          </a:xfrm>
        </p:spPr>
        <p:txBody>
          <a:bodyPr/>
          <a:lstStyle/>
          <a:p>
            <a:pPr eaLnBrk="1" hangingPunct="1"/>
            <a:r>
              <a:rPr lang="en-GB" smtClean="0"/>
              <a:t>But What About…</a:t>
            </a:r>
            <a:endParaRPr lang="en-US" smtClean="0"/>
          </a:p>
        </p:txBody>
      </p:sp>
      <p:sp>
        <p:nvSpPr>
          <p:cNvPr id="30723" name="Rectangle 3"/>
          <p:cNvSpPr>
            <a:spLocks noChangeArrowheads="1"/>
          </p:cNvSpPr>
          <p:nvPr/>
        </p:nvSpPr>
        <p:spPr bwMode="auto">
          <a:xfrm>
            <a:off x="755650" y="1371600"/>
            <a:ext cx="7993063" cy="5084763"/>
          </a:xfrm>
          <a:prstGeom prst="rect">
            <a:avLst/>
          </a:prstGeom>
          <a:noFill/>
          <a:ln w="9525">
            <a:noFill/>
            <a:miter lim="800000"/>
            <a:headEnd/>
            <a:tailEnd/>
          </a:ln>
        </p:spPr>
        <p:txBody>
          <a:bodyPr/>
          <a:lstStyle/>
          <a:p>
            <a:pPr marL="342900" indent="-342900">
              <a:lnSpc>
                <a:spcPct val="80000"/>
              </a:lnSpc>
              <a:spcBef>
                <a:spcPct val="20000"/>
              </a:spcBef>
            </a:pPr>
            <a:r>
              <a:rPr lang="en-GB" sz="1400" b="0">
                <a:solidFill>
                  <a:srgbClr val="FF9999"/>
                </a:solidFill>
              </a:rPr>
              <a:t>&lt;conf&gt;</a:t>
            </a:r>
            <a:r>
              <a:rPr lang="en-GB" sz="1400">
                <a:solidFill>
                  <a:srgbClr val="FF9999"/>
                </a:solidFill>
                <a:latin typeface="Wingdings" pitchFamily="2" charset="2"/>
              </a:rPr>
              <a:t>WWW2002</a:t>
            </a:r>
          </a:p>
          <a:p>
            <a:pPr marL="342900" indent="-342900">
              <a:lnSpc>
                <a:spcPct val="80000"/>
              </a:lnSpc>
              <a:spcBef>
                <a:spcPct val="20000"/>
              </a:spcBef>
            </a:pPr>
            <a:r>
              <a:rPr lang="en-GB" sz="1400">
                <a:solidFill>
                  <a:srgbClr val="FF9999"/>
                </a:solidFill>
                <a:latin typeface="Wingdings" pitchFamily="2" charset="2"/>
              </a:rPr>
              <a:t>The eleventh international world wide webcon</a:t>
            </a:r>
            <a:r>
              <a:rPr lang="en-GB" sz="1400" b="0">
                <a:solidFill>
                  <a:srgbClr val="FF9999"/>
                </a:solidFill>
              </a:rPr>
              <a:t>&lt;/conf&gt;</a:t>
            </a:r>
            <a:endParaRPr lang="en-GB" sz="1400" b="0">
              <a:solidFill>
                <a:srgbClr val="FF9999"/>
              </a:solidFill>
              <a:latin typeface="Wingdings" pitchFamily="2" charset="2"/>
            </a:endParaRPr>
          </a:p>
          <a:p>
            <a:pPr marL="342900" indent="-342900">
              <a:lnSpc>
                <a:spcPct val="80000"/>
              </a:lnSpc>
              <a:spcBef>
                <a:spcPct val="20000"/>
              </a:spcBef>
            </a:pPr>
            <a:r>
              <a:rPr lang="en-GB" sz="1400" b="0">
                <a:solidFill>
                  <a:srgbClr val="0099CC"/>
                </a:solidFill>
              </a:rPr>
              <a:t>&lt;place&gt;</a:t>
            </a:r>
            <a:r>
              <a:rPr lang="en-GB" sz="1400">
                <a:solidFill>
                  <a:srgbClr val="0099CC"/>
                </a:solidFill>
                <a:latin typeface="Wingdings" pitchFamily="2" charset="2"/>
              </a:rPr>
              <a:t>Sheraton waikiki hotel</a:t>
            </a:r>
          </a:p>
          <a:p>
            <a:pPr marL="342900" indent="-342900">
              <a:lnSpc>
                <a:spcPct val="80000"/>
              </a:lnSpc>
              <a:spcBef>
                <a:spcPct val="20000"/>
              </a:spcBef>
            </a:pPr>
            <a:r>
              <a:rPr lang="en-GB" sz="1400">
                <a:solidFill>
                  <a:srgbClr val="0099CC"/>
                </a:solidFill>
                <a:latin typeface="Wingdings" pitchFamily="2" charset="2"/>
              </a:rPr>
              <a:t>Honolulu, hawaii, USA</a:t>
            </a:r>
            <a:r>
              <a:rPr lang="en-GB" sz="1400" b="0">
                <a:solidFill>
                  <a:srgbClr val="0099CC"/>
                </a:solidFill>
              </a:rPr>
              <a:t>&lt;/place&gt;</a:t>
            </a:r>
            <a:endParaRPr lang="en-GB" sz="1400" b="0">
              <a:solidFill>
                <a:srgbClr val="0099CC"/>
              </a:solidFill>
              <a:latin typeface="Wingdings" pitchFamily="2" charset="2"/>
            </a:endParaRPr>
          </a:p>
          <a:p>
            <a:pPr marL="342900" indent="-342900">
              <a:lnSpc>
                <a:spcPct val="80000"/>
              </a:lnSpc>
              <a:spcBef>
                <a:spcPct val="20000"/>
              </a:spcBef>
            </a:pPr>
            <a:r>
              <a:rPr lang="en-GB" sz="1400" b="0">
                <a:solidFill>
                  <a:srgbClr val="333399"/>
                </a:solidFill>
              </a:rPr>
              <a:t>&lt;date&gt;</a:t>
            </a:r>
            <a:r>
              <a:rPr lang="en-GB" sz="1400">
                <a:solidFill>
                  <a:srgbClr val="333399"/>
                </a:solidFill>
                <a:latin typeface="Wingdings" pitchFamily="2" charset="2"/>
              </a:rPr>
              <a:t>7-11 may 2002</a:t>
            </a:r>
            <a:r>
              <a:rPr lang="en-GB" sz="1400" b="0">
                <a:solidFill>
                  <a:srgbClr val="333399"/>
                </a:solidFill>
              </a:rPr>
              <a:t>&lt;/date&gt;</a:t>
            </a:r>
            <a:endParaRPr lang="en-GB" sz="1400" b="0">
              <a:solidFill>
                <a:srgbClr val="333399"/>
              </a:solidFill>
              <a:latin typeface="Wingdings" pitchFamily="2" charset="2"/>
            </a:endParaRPr>
          </a:p>
          <a:p>
            <a:pPr marL="342900" indent="-342900">
              <a:lnSpc>
                <a:spcPct val="80000"/>
              </a:lnSpc>
              <a:spcBef>
                <a:spcPct val="20000"/>
              </a:spcBef>
            </a:pPr>
            <a:r>
              <a:rPr lang="en-GB" sz="1400" b="0">
                <a:solidFill>
                  <a:srgbClr val="669900"/>
                </a:solidFill>
              </a:rPr>
              <a:t>&lt;slogan&gt;</a:t>
            </a:r>
            <a:r>
              <a:rPr lang="en-GB" sz="1400">
                <a:solidFill>
                  <a:srgbClr val="669900"/>
                </a:solidFill>
                <a:latin typeface="Wingdings" pitchFamily="2" charset="2"/>
              </a:rPr>
              <a:t>1 location 5 days learn interact</a:t>
            </a:r>
            <a:r>
              <a:rPr lang="en-GB" sz="1400" b="0">
                <a:solidFill>
                  <a:srgbClr val="669900"/>
                </a:solidFill>
              </a:rPr>
              <a:t>&lt;/slogan&gt;</a:t>
            </a:r>
            <a:endParaRPr lang="en-GB" sz="1400" b="0">
              <a:solidFill>
                <a:srgbClr val="669900"/>
              </a:solidFill>
              <a:latin typeface="Wingdings" pitchFamily="2" charset="2"/>
            </a:endParaRPr>
          </a:p>
          <a:p>
            <a:pPr marL="342900" indent="-342900">
              <a:lnSpc>
                <a:spcPct val="80000"/>
              </a:lnSpc>
              <a:spcBef>
                <a:spcPct val="20000"/>
              </a:spcBef>
            </a:pPr>
            <a:r>
              <a:rPr lang="en-GB" sz="1400" b="0">
                <a:solidFill>
                  <a:srgbClr val="0033CC"/>
                </a:solidFill>
              </a:rPr>
              <a:t>&lt;participants&gt;</a:t>
            </a:r>
            <a:r>
              <a:rPr lang="en-GB" sz="1400">
                <a:solidFill>
                  <a:srgbClr val="0033CC"/>
                </a:solidFill>
                <a:latin typeface="Wingdings" pitchFamily="2" charset="2"/>
              </a:rPr>
              <a:t>Registered participants coming from</a:t>
            </a:r>
          </a:p>
          <a:p>
            <a:pPr marL="342900" indent="-342900">
              <a:lnSpc>
                <a:spcPct val="80000"/>
              </a:lnSpc>
              <a:spcBef>
                <a:spcPct val="20000"/>
              </a:spcBef>
            </a:pPr>
            <a:r>
              <a:rPr lang="en-GB" sz="1400">
                <a:solidFill>
                  <a:srgbClr val="0033CC"/>
                </a:solidFill>
                <a:latin typeface="Wingdings" pitchFamily="2" charset="2"/>
              </a:rPr>
              <a:t>australia, canada, chile denmark, france, germany, ghana, hong kong, india, ireland, italy, japan, malta, new zealand, the netherlands, norway, singapore, switzerland, the united kingdom, the united states, vietnam, zaire</a:t>
            </a:r>
            <a:r>
              <a:rPr lang="en-GB" sz="1400" b="0">
                <a:solidFill>
                  <a:srgbClr val="0033CC"/>
                </a:solidFill>
              </a:rPr>
              <a:t>&lt;/participants&gt;</a:t>
            </a:r>
            <a:endParaRPr lang="en-GB" sz="1400" b="0">
              <a:solidFill>
                <a:srgbClr val="0033CC"/>
              </a:solidFill>
              <a:latin typeface="Wingdings" pitchFamily="2" charset="2"/>
            </a:endParaRPr>
          </a:p>
          <a:p>
            <a:pPr marL="342900" indent="-342900">
              <a:lnSpc>
                <a:spcPct val="80000"/>
              </a:lnSpc>
              <a:spcBef>
                <a:spcPct val="20000"/>
              </a:spcBef>
            </a:pPr>
            <a:r>
              <a:rPr lang="en-GB" sz="1400" b="0">
                <a:solidFill>
                  <a:srgbClr val="FF9900"/>
                </a:solidFill>
              </a:rPr>
              <a:t>&lt;introduction&gt;</a:t>
            </a:r>
            <a:r>
              <a:rPr lang="en-GB" sz="1400">
                <a:solidFill>
                  <a:srgbClr val="FF9900"/>
                </a:solidFill>
                <a:latin typeface="Wingdings" pitchFamily="2" charset="2"/>
              </a:rPr>
              <a:t>Register now</a:t>
            </a:r>
          </a:p>
          <a:p>
            <a:pPr marL="342900" indent="-342900">
              <a:lnSpc>
                <a:spcPct val="80000"/>
              </a:lnSpc>
              <a:spcBef>
                <a:spcPct val="20000"/>
              </a:spcBef>
            </a:pPr>
            <a:r>
              <a:rPr lang="en-GB" sz="1400">
                <a:solidFill>
                  <a:srgbClr val="FF9900"/>
                </a:solidFill>
                <a:latin typeface="Wingdings" pitchFamily="2" charset="2"/>
              </a:rPr>
              <a:t>On the 7</a:t>
            </a:r>
            <a:r>
              <a:rPr lang="en-GB" sz="1400" baseline="30000">
                <a:solidFill>
                  <a:srgbClr val="FF9900"/>
                </a:solidFill>
                <a:latin typeface="Wingdings" pitchFamily="2" charset="2"/>
              </a:rPr>
              <a:t>th</a:t>
            </a:r>
            <a:r>
              <a:rPr lang="en-GB" sz="1400">
                <a:solidFill>
                  <a:srgbClr val="FF9900"/>
                </a:solidFill>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solidFill>
                  <a:srgbClr val="FF9900"/>
                </a:solidFill>
                <a:latin typeface="Wingdings" pitchFamily="2" charset="2"/>
              </a:rPr>
              <a:t>Speakers confirmed</a:t>
            </a:r>
            <a:r>
              <a:rPr lang="en-GB" sz="1400" b="0">
                <a:solidFill>
                  <a:srgbClr val="FF9900"/>
                </a:solidFill>
              </a:rPr>
              <a:t>&lt;/introduction&gt;</a:t>
            </a:r>
            <a:endParaRPr lang="en-GB" sz="1400">
              <a:solidFill>
                <a:srgbClr val="FF9900"/>
              </a:solidFill>
              <a:latin typeface="Wingdings" pitchFamily="2" charset="2"/>
            </a:endParaRPr>
          </a:p>
          <a:p>
            <a:pPr marL="342900" indent="-342900">
              <a:lnSpc>
                <a:spcPct val="80000"/>
              </a:lnSpc>
              <a:spcBef>
                <a:spcPct val="20000"/>
              </a:spcBef>
            </a:pPr>
            <a:r>
              <a:rPr lang="en-GB" sz="1400" b="0">
                <a:solidFill>
                  <a:srgbClr val="99CC00"/>
                </a:solidFill>
              </a:rPr>
              <a:t>&lt;speaker&gt;</a:t>
            </a:r>
            <a:r>
              <a:rPr lang="en-GB" sz="1400">
                <a:solidFill>
                  <a:srgbClr val="99CC00"/>
                </a:solidFill>
                <a:latin typeface="Wingdings" pitchFamily="2" charset="2"/>
              </a:rPr>
              <a:t>Tim berners-lee</a:t>
            </a:r>
            <a:r>
              <a:rPr lang="en-GB" sz="1400" b="0">
                <a:solidFill>
                  <a:srgbClr val="99CC00"/>
                </a:solidFill>
              </a:rPr>
              <a:t>&lt;/speaker&gt;</a:t>
            </a:r>
            <a:endParaRPr lang="en-GB" sz="1400">
              <a:solidFill>
                <a:srgbClr val="99CC00"/>
              </a:solidFill>
              <a:latin typeface="Wingdings" pitchFamily="2" charset="2"/>
            </a:endParaRPr>
          </a:p>
          <a:p>
            <a:pPr marL="342900" indent="-342900">
              <a:lnSpc>
                <a:spcPct val="80000"/>
              </a:lnSpc>
              <a:spcBef>
                <a:spcPct val="20000"/>
              </a:spcBef>
            </a:pPr>
            <a:r>
              <a:rPr lang="en-GB" sz="1400" b="0">
                <a:solidFill>
                  <a:srgbClr val="FFCC00"/>
                </a:solidFill>
              </a:rPr>
              <a:t>&lt;bio&gt;</a:t>
            </a:r>
            <a:r>
              <a:rPr lang="en-GB" sz="1400">
                <a:solidFill>
                  <a:srgbClr val="FFCC00"/>
                </a:solidFill>
                <a:latin typeface="Wingdings" pitchFamily="2" charset="2"/>
              </a:rPr>
              <a:t>Tim is the well known inventor of the Web,</a:t>
            </a:r>
            <a:r>
              <a:rPr lang="en-GB" sz="1400" b="0"/>
              <a:t>…</a:t>
            </a: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1019175"/>
          </a:xfrm>
        </p:spPr>
        <p:txBody>
          <a:bodyPr/>
          <a:lstStyle/>
          <a:p>
            <a:pPr eaLnBrk="1" hangingPunct="1"/>
            <a:r>
              <a:rPr lang="en-GB" smtClean="0"/>
              <a:t>Still the Machine only sees…</a:t>
            </a:r>
            <a:endParaRPr lang="en-US" smtClean="0"/>
          </a:p>
        </p:txBody>
      </p:sp>
      <p:sp>
        <p:nvSpPr>
          <p:cNvPr id="13315" name="Rectangle 3"/>
          <p:cNvSpPr>
            <a:spLocks noChangeArrowheads="1"/>
          </p:cNvSpPr>
          <p:nvPr/>
        </p:nvSpPr>
        <p:spPr bwMode="auto">
          <a:xfrm>
            <a:off x="755650" y="1628775"/>
            <a:ext cx="7993063" cy="4827588"/>
          </a:xfrm>
          <a:prstGeom prst="rect">
            <a:avLst/>
          </a:prstGeom>
          <a:noFill/>
          <a:ln w="9525">
            <a:noFill/>
            <a:miter lim="800000"/>
            <a:headEnd/>
            <a:tailEnd/>
          </a:ln>
        </p:spPr>
        <p:txBody>
          <a:bodyPr/>
          <a:lstStyle/>
          <a:p>
            <a:pPr marL="342900" indent="-342900">
              <a:lnSpc>
                <a:spcPct val="80000"/>
              </a:lnSpc>
              <a:spcBef>
                <a:spcPct val="20000"/>
              </a:spcBef>
            </a:pPr>
            <a:r>
              <a:rPr lang="en-GB" sz="1400" b="0">
                <a:solidFill>
                  <a:srgbClr val="FF9999"/>
                </a:solidFill>
              </a:rPr>
              <a:t>&lt;</a:t>
            </a:r>
            <a:r>
              <a:rPr lang="en-GB" sz="1400" b="0">
                <a:solidFill>
                  <a:srgbClr val="FF9999"/>
                </a:solidFill>
                <a:latin typeface="Wingdings" pitchFamily="2" charset="2"/>
              </a:rPr>
              <a:t>name</a:t>
            </a:r>
            <a:r>
              <a:rPr lang="en-GB" sz="1400" b="0">
                <a:solidFill>
                  <a:srgbClr val="FF9999"/>
                </a:solidFill>
              </a:rPr>
              <a:t>&gt;</a:t>
            </a:r>
            <a:r>
              <a:rPr lang="en-GB" sz="1400">
                <a:solidFill>
                  <a:srgbClr val="FF9999"/>
                </a:solidFill>
                <a:latin typeface="Wingdings" pitchFamily="2" charset="2"/>
              </a:rPr>
              <a:t>WWW2002</a:t>
            </a:r>
          </a:p>
          <a:p>
            <a:pPr marL="342900" indent="-342900">
              <a:lnSpc>
                <a:spcPct val="80000"/>
              </a:lnSpc>
              <a:spcBef>
                <a:spcPct val="20000"/>
              </a:spcBef>
            </a:pPr>
            <a:r>
              <a:rPr lang="en-GB" sz="1400">
                <a:solidFill>
                  <a:srgbClr val="FF9999"/>
                </a:solidFill>
                <a:latin typeface="Wingdings" pitchFamily="2" charset="2"/>
              </a:rPr>
              <a:t>The eleventh international world wide webc</a:t>
            </a:r>
            <a:r>
              <a:rPr lang="en-GB" sz="1400" b="0">
                <a:solidFill>
                  <a:srgbClr val="FF9999"/>
                </a:solidFill>
              </a:rPr>
              <a:t>&lt;/</a:t>
            </a:r>
            <a:r>
              <a:rPr lang="en-GB" sz="1400" b="0">
                <a:solidFill>
                  <a:srgbClr val="FF9999"/>
                </a:solidFill>
                <a:latin typeface="Wingdings" pitchFamily="2" charset="2"/>
              </a:rPr>
              <a:t>name</a:t>
            </a:r>
            <a:r>
              <a:rPr lang="en-GB" sz="1400" b="0">
                <a:solidFill>
                  <a:srgbClr val="FF9999"/>
                </a:solidFill>
              </a:rPr>
              <a:t>&gt;</a:t>
            </a:r>
            <a:endParaRPr lang="en-GB" sz="1400" b="0">
              <a:solidFill>
                <a:srgbClr val="FF9999"/>
              </a:solidFill>
              <a:latin typeface="Wingdings" pitchFamily="2" charset="2"/>
            </a:endParaRPr>
          </a:p>
          <a:p>
            <a:pPr marL="342900" indent="-342900">
              <a:lnSpc>
                <a:spcPct val="80000"/>
              </a:lnSpc>
              <a:spcBef>
                <a:spcPct val="20000"/>
              </a:spcBef>
            </a:pPr>
            <a:r>
              <a:rPr lang="en-GB" sz="1400" b="0">
                <a:solidFill>
                  <a:srgbClr val="0099CC"/>
                </a:solidFill>
              </a:rPr>
              <a:t>&lt;</a:t>
            </a:r>
            <a:r>
              <a:rPr lang="en-GB" sz="1400" b="0">
                <a:solidFill>
                  <a:srgbClr val="0099CC"/>
                </a:solidFill>
                <a:latin typeface="Wingdings" pitchFamily="2" charset="2"/>
              </a:rPr>
              <a:t>location</a:t>
            </a:r>
            <a:r>
              <a:rPr lang="en-GB" sz="1400" b="0">
                <a:solidFill>
                  <a:srgbClr val="0099CC"/>
                </a:solidFill>
              </a:rPr>
              <a:t>&gt;</a:t>
            </a:r>
            <a:r>
              <a:rPr lang="en-GB" sz="1400">
                <a:solidFill>
                  <a:srgbClr val="0099CC"/>
                </a:solidFill>
                <a:latin typeface="Wingdings" pitchFamily="2" charset="2"/>
              </a:rPr>
              <a:t>Sheraton waikiki hotel</a:t>
            </a:r>
          </a:p>
          <a:p>
            <a:pPr marL="342900" indent="-342900">
              <a:lnSpc>
                <a:spcPct val="80000"/>
              </a:lnSpc>
              <a:spcBef>
                <a:spcPct val="20000"/>
              </a:spcBef>
            </a:pPr>
            <a:r>
              <a:rPr lang="en-GB" sz="1400">
                <a:solidFill>
                  <a:srgbClr val="0099CC"/>
                </a:solidFill>
                <a:latin typeface="Wingdings" pitchFamily="2" charset="2"/>
              </a:rPr>
              <a:t>Honolulu, hawaii, USA</a:t>
            </a:r>
            <a:r>
              <a:rPr lang="en-GB" sz="1400" b="0">
                <a:solidFill>
                  <a:srgbClr val="0099CC"/>
                </a:solidFill>
              </a:rPr>
              <a:t>&lt;/</a:t>
            </a:r>
            <a:r>
              <a:rPr lang="en-GB" sz="1400" b="0">
                <a:solidFill>
                  <a:srgbClr val="0099CC"/>
                </a:solidFill>
                <a:latin typeface="Wingdings" pitchFamily="2" charset="2"/>
              </a:rPr>
              <a:t>location</a:t>
            </a:r>
            <a:r>
              <a:rPr lang="en-GB" sz="1400" b="0">
                <a:solidFill>
                  <a:srgbClr val="0099CC"/>
                </a:solidFill>
              </a:rPr>
              <a:t>&gt;</a:t>
            </a:r>
            <a:endParaRPr lang="en-GB" sz="1400" b="0">
              <a:solidFill>
                <a:srgbClr val="0099CC"/>
              </a:solidFill>
              <a:latin typeface="Wingdings" pitchFamily="2" charset="2"/>
            </a:endParaRPr>
          </a:p>
          <a:p>
            <a:pPr marL="342900" indent="-342900">
              <a:lnSpc>
                <a:spcPct val="80000"/>
              </a:lnSpc>
              <a:spcBef>
                <a:spcPct val="20000"/>
              </a:spcBef>
            </a:pPr>
            <a:r>
              <a:rPr lang="en-GB" sz="1400">
                <a:solidFill>
                  <a:srgbClr val="333399"/>
                </a:solidFill>
              </a:rPr>
              <a:t>&lt;</a:t>
            </a:r>
            <a:r>
              <a:rPr lang="en-GB" sz="1400">
                <a:solidFill>
                  <a:srgbClr val="333399"/>
                </a:solidFill>
                <a:latin typeface="Wingdings" pitchFamily="2" charset="2"/>
              </a:rPr>
              <a:t>date</a:t>
            </a:r>
            <a:r>
              <a:rPr lang="en-GB" sz="1400">
                <a:solidFill>
                  <a:srgbClr val="333399"/>
                </a:solidFill>
              </a:rPr>
              <a:t>&gt;</a:t>
            </a:r>
            <a:r>
              <a:rPr lang="en-GB" sz="1400">
                <a:solidFill>
                  <a:srgbClr val="333399"/>
                </a:solidFill>
                <a:latin typeface="Wingdings" pitchFamily="2" charset="2"/>
              </a:rPr>
              <a:t>7-11 may 2002</a:t>
            </a:r>
            <a:r>
              <a:rPr lang="en-GB" sz="1400">
                <a:solidFill>
                  <a:srgbClr val="333399"/>
                </a:solidFill>
              </a:rPr>
              <a:t>&lt;/</a:t>
            </a:r>
            <a:r>
              <a:rPr lang="en-GB" sz="1400">
                <a:solidFill>
                  <a:srgbClr val="333399"/>
                </a:solidFill>
                <a:latin typeface="Wingdings" pitchFamily="2" charset="2"/>
              </a:rPr>
              <a:t>date</a:t>
            </a:r>
            <a:r>
              <a:rPr lang="en-GB" sz="1400">
                <a:solidFill>
                  <a:srgbClr val="333399"/>
                </a:solidFill>
              </a:rPr>
              <a:t>&gt;</a:t>
            </a:r>
            <a:endParaRPr lang="en-GB" sz="1400">
              <a:solidFill>
                <a:srgbClr val="333399"/>
              </a:solidFill>
              <a:latin typeface="Wingdings" pitchFamily="2" charset="2"/>
            </a:endParaRPr>
          </a:p>
          <a:p>
            <a:pPr marL="342900" indent="-342900">
              <a:lnSpc>
                <a:spcPct val="80000"/>
              </a:lnSpc>
              <a:spcBef>
                <a:spcPct val="20000"/>
              </a:spcBef>
            </a:pPr>
            <a:r>
              <a:rPr lang="en-GB" sz="1400" b="0">
                <a:solidFill>
                  <a:srgbClr val="669900"/>
                </a:solidFill>
              </a:rPr>
              <a:t>&lt;</a:t>
            </a:r>
            <a:r>
              <a:rPr lang="en-GB" sz="1400" b="0">
                <a:solidFill>
                  <a:srgbClr val="669900"/>
                </a:solidFill>
                <a:latin typeface="Wingdings" pitchFamily="2" charset="2"/>
              </a:rPr>
              <a:t>slogan</a:t>
            </a:r>
            <a:r>
              <a:rPr lang="en-GB" sz="1400" b="0">
                <a:solidFill>
                  <a:srgbClr val="669900"/>
                </a:solidFill>
              </a:rPr>
              <a:t>&gt;</a:t>
            </a:r>
            <a:r>
              <a:rPr lang="en-GB" sz="1400">
                <a:solidFill>
                  <a:srgbClr val="669900"/>
                </a:solidFill>
                <a:latin typeface="Wingdings" pitchFamily="2" charset="2"/>
              </a:rPr>
              <a:t>1 location 5 days learn interact</a:t>
            </a:r>
            <a:r>
              <a:rPr lang="en-GB" sz="1400" b="0">
                <a:solidFill>
                  <a:srgbClr val="669900"/>
                </a:solidFill>
              </a:rPr>
              <a:t>&lt;/</a:t>
            </a:r>
            <a:r>
              <a:rPr lang="en-GB" sz="1400" b="0">
                <a:solidFill>
                  <a:srgbClr val="669900"/>
                </a:solidFill>
                <a:latin typeface="Wingdings" pitchFamily="2" charset="2"/>
              </a:rPr>
              <a:t>slogan</a:t>
            </a:r>
            <a:r>
              <a:rPr lang="en-GB" sz="1400" b="0">
                <a:solidFill>
                  <a:srgbClr val="669900"/>
                </a:solidFill>
              </a:rPr>
              <a:t>&gt;</a:t>
            </a:r>
            <a:endParaRPr lang="en-GB" sz="1400" b="0">
              <a:solidFill>
                <a:srgbClr val="669900"/>
              </a:solidFill>
              <a:latin typeface="Wingdings" pitchFamily="2" charset="2"/>
            </a:endParaRPr>
          </a:p>
          <a:p>
            <a:pPr marL="342900" indent="-342900">
              <a:lnSpc>
                <a:spcPct val="80000"/>
              </a:lnSpc>
              <a:spcBef>
                <a:spcPct val="20000"/>
              </a:spcBef>
            </a:pPr>
            <a:r>
              <a:rPr lang="en-GB" sz="1400" b="0">
                <a:solidFill>
                  <a:srgbClr val="0033CC"/>
                </a:solidFill>
              </a:rPr>
              <a:t>&lt;</a:t>
            </a:r>
            <a:r>
              <a:rPr lang="en-GB" sz="1400" b="0">
                <a:solidFill>
                  <a:srgbClr val="0033CC"/>
                </a:solidFill>
                <a:latin typeface="Wingdings" pitchFamily="2" charset="2"/>
              </a:rPr>
              <a:t>participants</a:t>
            </a:r>
            <a:r>
              <a:rPr lang="en-GB" sz="1400" b="0">
                <a:solidFill>
                  <a:srgbClr val="0033CC"/>
                </a:solidFill>
              </a:rPr>
              <a:t>&gt;</a:t>
            </a:r>
            <a:r>
              <a:rPr lang="en-GB" sz="1400">
                <a:solidFill>
                  <a:srgbClr val="0033CC"/>
                </a:solidFill>
                <a:latin typeface="Wingdings" pitchFamily="2" charset="2"/>
              </a:rPr>
              <a:t>Registered participants coming from</a:t>
            </a:r>
          </a:p>
          <a:p>
            <a:pPr marL="342900" indent="-342900">
              <a:lnSpc>
                <a:spcPct val="80000"/>
              </a:lnSpc>
              <a:spcBef>
                <a:spcPct val="20000"/>
              </a:spcBef>
            </a:pPr>
            <a:r>
              <a:rPr lang="en-GB" sz="1400">
                <a:solidFill>
                  <a:srgbClr val="0033CC"/>
                </a:solidFill>
                <a:latin typeface="Wingdings" pitchFamily="2" charset="2"/>
              </a:rPr>
              <a:t>australia, canada, chile denmark, france, germany, ghana, hong kong, india, ireland, italy, japan, malta, new zealand, the netherlands, norway, singapore, switzerland, the united kingdom, the united states, vietnam, zaire</a:t>
            </a:r>
            <a:r>
              <a:rPr lang="en-GB" sz="1400" b="0">
                <a:solidFill>
                  <a:srgbClr val="0033CC"/>
                </a:solidFill>
              </a:rPr>
              <a:t>&lt;/</a:t>
            </a:r>
            <a:r>
              <a:rPr lang="en-GB" sz="1400" b="0">
                <a:solidFill>
                  <a:srgbClr val="0033CC"/>
                </a:solidFill>
                <a:latin typeface="Wingdings" pitchFamily="2" charset="2"/>
              </a:rPr>
              <a:t>participants</a:t>
            </a:r>
            <a:r>
              <a:rPr lang="en-GB" sz="1400" b="0">
                <a:solidFill>
                  <a:srgbClr val="0033CC"/>
                </a:solidFill>
              </a:rPr>
              <a:t>&gt;</a:t>
            </a:r>
            <a:endParaRPr lang="en-GB" sz="1400" b="0">
              <a:solidFill>
                <a:srgbClr val="0033CC"/>
              </a:solidFill>
              <a:latin typeface="Wingdings" pitchFamily="2" charset="2"/>
            </a:endParaRPr>
          </a:p>
          <a:p>
            <a:pPr marL="342900" indent="-342900">
              <a:lnSpc>
                <a:spcPct val="80000"/>
              </a:lnSpc>
              <a:spcBef>
                <a:spcPct val="20000"/>
              </a:spcBef>
            </a:pPr>
            <a:r>
              <a:rPr lang="en-GB" sz="1400" b="0">
                <a:solidFill>
                  <a:srgbClr val="FF9900"/>
                </a:solidFill>
              </a:rPr>
              <a:t>&lt;</a:t>
            </a:r>
            <a:r>
              <a:rPr lang="en-GB" sz="1400" b="0">
                <a:solidFill>
                  <a:srgbClr val="FF9900"/>
                </a:solidFill>
                <a:latin typeface="Wingdings" pitchFamily="2" charset="2"/>
              </a:rPr>
              <a:t>introduction</a:t>
            </a:r>
            <a:r>
              <a:rPr lang="en-GB" sz="1400" b="0">
                <a:solidFill>
                  <a:srgbClr val="FF9900"/>
                </a:solidFill>
              </a:rPr>
              <a:t>&gt;</a:t>
            </a:r>
            <a:r>
              <a:rPr lang="en-GB" sz="1400">
                <a:solidFill>
                  <a:srgbClr val="FF9900"/>
                </a:solidFill>
                <a:latin typeface="Wingdings" pitchFamily="2" charset="2"/>
              </a:rPr>
              <a:t>Register now</a:t>
            </a:r>
          </a:p>
          <a:p>
            <a:pPr marL="342900" indent="-342900">
              <a:lnSpc>
                <a:spcPct val="80000"/>
              </a:lnSpc>
              <a:spcBef>
                <a:spcPct val="20000"/>
              </a:spcBef>
            </a:pPr>
            <a:r>
              <a:rPr lang="en-GB" sz="1400">
                <a:solidFill>
                  <a:srgbClr val="FF9900"/>
                </a:solidFill>
                <a:latin typeface="Wingdings" pitchFamily="2" charset="2"/>
              </a:rPr>
              <a:t>On the 7</a:t>
            </a:r>
            <a:r>
              <a:rPr lang="en-GB" sz="1400" baseline="30000">
                <a:solidFill>
                  <a:srgbClr val="FF9900"/>
                </a:solidFill>
                <a:latin typeface="Wingdings" pitchFamily="2" charset="2"/>
              </a:rPr>
              <a:t>th</a:t>
            </a:r>
            <a:r>
              <a:rPr lang="en-GB" sz="1400">
                <a:solidFill>
                  <a:srgbClr val="FF9900"/>
                </a:solidFill>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solidFill>
                  <a:srgbClr val="FF9900"/>
                </a:solidFill>
                <a:latin typeface="Wingdings" pitchFamily="2" charset="2"/>
              </a:rPr>
              <a:t>Speakers confirmed</a:t>
            </a:r>
            <a:r>
              <a:rPr lang="en-GB" sz="1400" b="0">
                <a:solidFill>
                  <a:srgbClr val="FF9900"/>
                </a:solidFill>
              </a:rPr>
              <a:t>&lt;/</a:t>
            </a:r>
            <a:r>
              <a:rPr lang="en-GB" sz="1400" b="0">
                <a:solidFill>
                  <a:srgbClr val="FF9900"/>
                </a:solidFill>
                <a:latin typeface="Wingdings" pitchFamily="2" charset="2"/>
              </a:rPr>
              <a:t>introduction</a:t>
            </a:r>
            <a:r>
              <a:rPr lang="en-GB" sz="1400" b="0">
                <a:solidFill>
                  <a:srgbClr val="FF9900"/>
                </a:solidFill>
              </a:rPr>
              <a:t>&gt;</a:t>
            </a:r>
            <a:endParaRPr lang="en-GB" sz="1400">
              <a:solidFill>
                <a:srgbClr val="FF9900"/>
              </a:solidFill>
              <a:latin typeface="Wingdings" pitchFamily="2" charset="2"/>
            </a:endParaRPr>
          </a:p>
          <a:p>
            <a:pPr marL="342900" indent="-342900">
              <a:lnSpc>
                <a:spcPct val="80000"/>
              </a:lnSpc>
              <a:spcBef>
                <a:spcPct val="20000"/>
              </a:spcBef>
            </a:pPr>
            <a:r>
              <a:rPr lang="en-GB" sz="1400" b="0">
                <a:solidFill>
                  <a:srgbClr val="99CC00"/>
                </a:solidFill>
              </a:rPr>
              <a:t>&lt;</a:t>
            </a:r>
            <a:r>
              <a:rPr lang="en-GB" sz="1400" b="0">
                <a:solidFill>
                  <a:srgbClr val="99CC00"/>
                </a:solidFill>
                <a:latin typeface="Wingdings" pitchFamily="2" charset="2"/>
              </a:rPr>
              <a:t>speaker</a:t>
            </a:r>
            <a:r>
              <a:rPr lang="en-GB" sz="1400" b="0">
                <a:solidFill>
                  <a:srgbClr val="99CC00"/>
                </a:solidFill>
              </a:rPr>
              <a:t>&gt;</a:t>
            </a:r>
            <a:r>
              <a:rPr lang="en-GB" sz="1400">
                <a:solidFill>
                  <a:srgbClr val="99CC00"/>
                </a:solidFill>
                <a:latin typeface="Wingdings" pitchFamily="2" charset="2"/>
              </a:rPr>
              <a:t>Tim berners-lee</a:t>
            </a:r>
            <a:r>
              <a:rPr lang="en-GB" sz="1400" b="0">
                <a:solidFill>
                  <a:srgbClr val="99CC00"/>
                </a:solidFill>
              </a:rPr>
              <a:t>&lt;/</a:t>
            </a:r>
            <a:r>
              <a:rPr lang="en-GB" sz="1400" b="0">
                <a:solidFill>
                  <a:srgbClr val="99CC00"/>
                </a:solidFill>
                <a:latin typeface="Wingdings" pitchFamily="2" charset="2"/>
              </a:rPr>
              <a:t>speaker</a:t>
            </a:r>
            <a:r>
              <a:rPr lang="en-GB" sz="1400" b="0">
                <a:solidFill>
                  <a:srgbClr val="99CC00"/>
                </a:solidFill>
              </a:rPr>
              <a:t>&gt;</a:t>
            </a:r>
            <a:endParaRPr lang="en-GB" sz="1400">
              <a:solidFill>
                <a:srgbClr val="99CC00"/>
              </a:solidFill>
              <a:latin typeface="Wingdings" pitchFamily="2" charset="2"/>
            </a:endParaRPr>
          </a:p>
          <a:p>
            <a:pPr marL="342900" indent="-342900">
              <a:lnSpc>
                <a:spcPct val="80000"/>
              </a:lnSpc>
              <a:spcBef>
                <a:spcPct val="20000"/>
              </a:spcBef>
            </a:pPr>
            <a:r>
              <a:rPr lang="en-GB" sz="1400" b="0">
                <a:solidFill>
                  <a:srgbClr val="FFCC00"/>
                </a:solidFill>
              </a:rPr>
              <a:t>&lt;</a:t>
            </a:r>
            <a:r>
              <a:rPr lang="en-GB" sz="1400" b="0">
                <a:solidFill>
                  <a:srgbClr val="FFCC00"/>
                </a:solidFill>
                <a:latin typeface="Wingdings" pitchFamily="2" charset="2"/>
              </a:rPr>
              <a:t>bio</a:t>
            </a:r>
            <a:r>
              <a:rPr lang="en-GB" sz="1400" b="0">
                <a:solidFill>
                  <a:srgbClr val="FFCC00"/>
                </a:solidFill>
              </a:rPr>
              <a:t>&gt;</a:t>
            </a:r>
            <a:r>
              <a:rPr lang="en-GB" sz="1400">
                <a:solidFill>
                  <a:srgbClr val="FFCC00"/>
                </a:solidFill>
                <a:latin typeface="Wingdings" pitchFamily="2" charset="2"/>
              </a:rPr>
              <a:t>Tim is the well known inventor of the W</a:t>
            </a:r>
            <a:r>
              <a:rPr lang="en-GB" sz="1400" b="0">
                <a:solidFill>
                  <a:srgbClr val="FFCC00"/>
                </a:solidFill>
              </a:rPr>
              <a:t>&lt;/</a:t>
            </a:r>
            <a:r>
              <a:rPr lang="en-GB" sz="1400" b="0">
                <a:solidFill>
                  <a:srgbClr val="FFCC00"/>
                </a:solidFill>
                <a:latin typeface="Wingdings" pitchFamily="2" charset="2"/>
              </a:rPr>
              <a:t>bio</a:t>
            </a:r>
            <a:r>
              <a:rPr lang="en-GB" sz="1400" b="0">
                <a:solidFill>
                  <a:srgbClr val="FFCC00"/>
                </a:solidFill>
              </a:rPr>
              <a:t>&gt;</a:t>
            </a:r>
            <a:endParaRPr lang="en-GB" sz="1400">
              <a:solidFill>
                <a:srgbClr val="FFCC00"/>
              </a:solidFill>
              <a:latin typeface="Wingdings" pitchFamily="2" charset="2"/>
            </a:endParaRPr>
          </a:p>
          <a:p>
            <a:pPr marL="342900" indent="-342900">
              <a:lnSpc>
                <a:spcPct val="80000"/>
              </a:lnSpc>
              <a:spcBef>
                <a:spcPct val="20000"/>
              </a:spcBef>
            </a:pPr>
            <a:r>
              <a:rPr lang="en-GB" sz="1400" b="0">
                <a:solidFill>
                  <a:srgbClr val="99CC00"/>
                </a:solidFill>
              </a:rPr>
              <a:t>&lt;</a:t>
            </a:r>
            <a:r>
              <a:rPr lang="en-GB" sz="1400" b="0">
                <a:solidFill>
                  <a:srgbClr val="99CC00"/>
                </a:solidFill>
                <a:latin typeface="Wingdings" pitchFamily="2" charset="2"/>
              </a:rPr>
              <a:t>speaker</a:t>
            </a:r>
            <a:r>
              <a:rPr lang="en-GB" sz="1400" b="0">
                <a:solidFill>
                  <a:srgbClr val="99CC00"/>
                </a:solidFill>
              </a:rPr>
              <a:t>&gt;</a:t>
            </a:r>
            <a:r>
              <a:rPr lang="en-GB" sz="1400">
                <a:solidFill>
                  <a:srgbClr val="99CC00"/>
                </a:solidFill>
                <a:latin typeface="Wingdings" pitchFamily="2" charset="2"/>
              </a:rPr>
              <a:t>Ian Foster</a:t>
            </a:r>
            <a:r>
              <a:rPr lang="en-GB" sz="1400" b="0">
                <a:solidFill>
                  <a:srgbClr val="99CC00"/>
                </a:solidFill>
              </a:rPr>
              <a:t>&lt;/</a:t>
            </a:r>
            <a:r>
              <a:rPr lang="en-GB" sz="1400" b="0">
                <a:solidFill>
                  <a:srgbClr val="99CC00"/>
                </a:solidFill>
                <a:latin typeface="Wingdings" pitchFamily="2" charset="2"/>
              </a:rPr>
              <a:t>speaker</a:t>
            </a:r>
            <a:r>
              <a:rPr lang="en-GB" sz="1400" b="0">
                <a:solidFill>
                  <a:srgbClr val="99CC00"/>
                </a:solidFill>
              </a:rPr>
              <a:t>&gt;</a:t>
            </a:r>
            <a:endParaRPr lang="en-GB" sz="1400">
              <a:solidFill>
                <a:srgbClr val="99CC00"/>
              </a:solidFill>
              <a:latin typeface="Wingdings" pitchFamily="2" charset="2"/>
            </a:endParaRPr>
          </a:p>
          <a:p>
            <a:pPr marL="342900" indent="-342900">
              <a:lnSpc>
                <a:spcPct val="80000"/>
              </a:lnSpc>
              <a:spcBef>
                <a:spcPct val="20000"/>
              </a:spcBef>
            </a:pPr>
            <a:r>
              <a:rPr lang="en-GB" sz="1400" b="0">
                <a:solidFill>
                  <a:srgbClr val="FFCC00"/>
                </a:solidFill>
              </a:rPr>
              <a:t>&lt;</a:t>
            </a:r>
            <a:r>
              <a:rPr lang="en-GB" sz="1400" b="0">
                <a:solidFill>
                  <a:srgbClr val="FFCC00"/>
                </a:solidFill>
                <a:latin typeface="Wingdings" pitchFamily="2" charset="2"/>
              </a:rPr>
              <a:t>bio</a:t>
            </a:r>
            <a:r>
              <a:rPr lang="en-GB" sz="1400" b="0">
                <a:solidFill>
                  <a:srgbClr val="FFCC00"/>
                </a:solidFill>
              </a:rPr>
              <a:t>&gt;</a:t>
            </a:r>
            <a:r>
              <a:rPr lang="en-GB" sz="1400">
                <a:solidFill>
                  <a:srgbClr val="FFCC00"/>
                </a:solidFill>
                <a:latin typeface="Wingdings" pitchFamily="2" charset="2"/>
              </a:rPr>
              <a:t>Ian is the pioneer of the Grid, the ne</a:t>
            </a:r>
            <a:r>
              <a:rPr lang="en-GB" sz="1400" b="0">
                <a:solidFill>
                  <a:srgbClr val="FFCC00"/>
                </a:solidFill>
              </a:rPr>
              <a:t>&lt;/</a:t>
            </a:r>
            <a:r>
              <a:rPr lang="en-GB" sz="1400" b="0">
                <a:solidFill>
                  <a:srgbClr val="FFCC00"/>
                </a:solidFill>
                <a:latin typeface="Wingdings" pitchFamily="2" charset="2"/>
              </a:rPr>
              <a:t>bio</a:t>
            </a:r>
            <a:r>
              <a:rPr lang="en-GB" sz="1400" b="0">
                <a:solidFill>
                  <a:srgbClr val="FFCC00"/>
                </a:solidFill>
              </a:rPr>
              <a:t>&gt;</a:t>
            </a:r>
            <a:endParaRPr lang="en-GB" sz="1400">
              <a:solidFill>
                <a:srgbClr val="FFCC00"/>
              </a:solidFill>
              <a:latin typeface="Wingdings" pitchFamily="2" charset="2"/>
            </a:endParaRP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What is the (Proposed) Solution?</a:t>
            </a:r>
          </a:p>
        </p:txBody>
      </p:sp>
      <p:grpSp>
        <p:nvGrpSpPr>
          <p:cNvPr id="2" name="Group 11"/>
          <p:cNvGrpSpPr>
            <a:grpSpLocks/>
          </p:cNvGrpSpPr>
          <p:nvPr/>
        </p:nvGrpSpPr>
        <p:grpSpPr bwMode="auto">
          <a:xfrm>
            <a:off x="2057400" y="1752600"/>
            <a:ext cx="5486400" cy="4710113"/>
            <a:chOff x="1296" y="1104"/>
            <a:chExt cx="3456" cy="2967"/>
          </a:xfrm>
        </p:grpSpPr>
        <p:pic>
          <p:nvPicPr>
            <p:cNvPr id="159756" name="Picture 12" descr="semweb-6"/>
            <p:cNvPicPr>
              <a:picLocks noChangeAspect="1" noChangeArrowheads="1"/>
            </p:cNvPicPr>
            <p:nvPr/>
          </p:nvPicPr>
          <p:blipFill>
            <a:blip r:embed="rId3"/>
            <a:srcRect/>
            <a:stretch>
              <a:fillRect/>
            </a:stretch>
          </p:blipFill>
          <p:spPr bwMode="auto">
            <a:xfrm>
              <a:off x="1872" y="1104"/>
              <a:ext cx="2143" cy="2640"/>
            </a:xfrm>
            <a:prstGeom prst="rect">
              <a:avLst/>
            </a:prstGeom>
            <a:noFill/>
          </p:spPr>
        </p:pic>
        <p:sp>
          <p:nvSpPr>
            <p:cNvPr id="159757" name="Text Box 13"/>
            <p:cNvSpPr txBox="1">
              <a:spLocks noChangeArrowheads="1"/>
            </p:cNvSpPr>
            <p:nvPr/>
          </p:nvSpPr>
          <p:spPr bwMode="auto">
            <a:xfrm>
              <a:off x="1296" y="3840"/>
              <a:ext cx="3456" cy="231"/>
            </a:xfrm>
            <a:prstGeom prst="rect">
              <a:avLst/>
            </a:prstGeom>
            <a:noFill/>
            <a:ln w="9525">
              <a:noFill/>
              <a:miter lim="800000"/>
              <a:headEnd/>
              <a:tailEnd/>
            </a:ln>
          </p:spPr>
          <p:txBody>
            <a:bodyPr>
              <a:spAutoFit/>
            </a:bodyPr>
            <a:lstStyle/>
            <a:p>
              <a:pPr>
                <a:spcBef>
                  <a:spcPct val="50000"/>
                </a:spcBef>
              </a:pPr>
              <a:r>
                <a:rPr lang="en-US" sz="1800"/>
                <a:t>Now... </a:t>
              </a:r>
              <a:r>
                <a:rPr lang="en-US" sz="1800" i="1"/>
                <a:t>that</a:t>
              </a:r>
              <a:r>
                <a:rPr lang="en-US" sz="1800"/>
                <a:t> should clear up a few things around here</a:t>
              </a:r>
            </a:p>
          </p:txBody>
        </p:sp>
      </p:gr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Need to Add “Semantics”</a:t>
            </a:r>
            <a:endParaRPr lang="en-US" smtClean="0"/>
          </a:p>
        </p:txBody>
      </p:sp>
      <p:sp>
        <p:nvSpPr>
          <p:cNvPr id="31747" name="Rectangle 3"/>
          <p:cNvSpPr>
            <a:spLocks noGrp="1" noChangeArrowheads="1"/>
          </p:cNvSpPr>
          <p:nvPr>
            <p:ph type="body" idx="1"/>
          </p:nvPr>
        </p:nvSpPr>
        <p:spPr/>
        <p:txBody>
          <a:bodyPr/>
          <a:lstStyle/>
          <a:p>
            <a:pPr eaLnBrk="1" hangingPunct="1"/>
            <a:r>
              <a:rPr lang="en-GB" sz="1800" dirty="0" smtClean="0"/>
              <a:t>External agreement </a:t>
            </a:r>
            <a:r>
              <a:rPr lang="en-GB" sz="1800" dirty="0" smtClean="0"/>
              <a:t>on meaning of annotations</a:t>
            </a:r>
          </a:p>
          <a:p>
            <a:pPr lvl="1"/>
            <a:r>
              <a:rPr lang="en-GB" sz="1800" dirty="0" smtClean="0">
                <a:solidFill>
                  <a:srgbClr val="0070C0"/>
                </a:solidFill>
              </a:rPr>
              <a:t>Agree on the meaning</a:t>
            </a:r>
            <a:r>
              <a:rPr lang="en-GB" sz="1800" dirty="0" smtClean="0"/>
              <a:t> of a set of annotation tags</a:t>
            </a:r>
          </a:p>
          <a:p>
            <a:pPr lvl="2"/>
            <a:r>
              <a:rPr lang="en-GB" sz="1400" dirty="0" smtClean="0"/>
              <a:t>E.g</a:t>
            </a:r>
            <a:r>
              <a:rPr lang="en-GB" sz="1400" dirty="0" smtClean="0"/>
              <a:t>., Dublin Core</a:t>
            </a:r>
          </a:p>
          <a:p>
            <a:pPr lvl="1" eaLnBrk="1" hangingPunct="1"/>
            <a:r>
              <a:rPr lang="en-GB" sz="1800" dirty="0" smtClean="0"/>
              <a:t>Problems </a:t>
            </a:r>
            <a:r>
              <a:rPr lang="en-GB" sz="1800" dirty="0" smtClean="0"/>
              <a:t>with this approach</a:t>
            </a:r>
          </a:p>
          <a:p>
            <a:pPr lvl="2"/>
            <a:r>
              <a:rPr lang="en-US" sz="1800" dirty="0" smtClean="0"/>
              <a:t>Limited flexibility and extensibility</a:t>
            </a:r>
            <a:endParaRPr lang="en-GB" sz="1800" dirty="0" smtClean="0"/>
          </a:p>
          <a:p>
            <a:pPr lvl="2" eaLnBrk="1" hangingPunct="1"/>
            <a:r>
              <a:rPr lang="en-GB" sz="1800" dirty="0" smtClean="0"/>
              <a:t>Limited number of things can be expressed</a:t>
            </a:r>
          </a:p>
          <a:p>
            <a:pPr eaLnBrk="1" hangingPunct="1"/>
            <a:r>
              <a:rPr lang="en-GB" sz="1800" dirty="0" smtClean="0"/>
              <a:t>Use </a:t>
            </a:r>
            <a:r>
              <a:rPr lang="en-GB" sz="1800" dirty="0" err="1" smtClean="0"/>
              <a:t>Ontologies</a:t>
            </a:r>
            <a:r>
              <a:rPr lang="en-GB" sz="1800" dirty="0" smtClean="0"/>
              <a:t> to specify </a:t>
            </a:r>
            <a:r>
              <a:rPr lang="en-GB" sz="1800" dirty="0" smtClean="0"/>
              <a:t>meaning of </a:t>
            </a:r>
            <a:r>
              <a:rPr lang="en-GB" sz="1800" dirty="0" smtClean="0"/>
              <a:t>annotations</a:t>
            </a:r>
            <a:endParaRPr lang="tr-TR" sz="1800" dirty="0" smtClean="0"/>
          </a:p>
          <a:p>
            <a:pPr lvl="1"/>
            <a:r>
              <a:rPr lang="en-US" sz="1800" dirty="0" smtClean="0">
                <a:solidFill>
                  <a:srgbClr val="0070C0"/>
                </a:solidFill>
              </a:rPr>
              <a:t>Agree on language </a:t>
            </a:r>
            <a:r>
              <a:rPr lang="en-US" sz="1800" dirty="0" smtClean="0"/>
              <a:t>used to describe meaning</a:t>
            </a:r>
            <a:endParaRPr lang="en-GB" sz="1800" dirty="0" smtClean="0"/>
          </a:p>
          <a:p>
            <a:pPr lvl="1" eaLnBrk="1" hangingPunct="1"/>
            <a:r>
              <a:rPr lang="en-GB" sz="1800" dirty="0" err="1" smtClean="0"/>
              <a:t>Ontologies</a:t>
            </a:r>
            <a:r>
              <a:rPr lang="en-GB" sz="1800" dirty="0" smtClean="0"/>
              <a:t> provide a vocabulary of terms</a:t>
            </a:r>
          </a:p>
          <a:p>
            <a:pPr lvl="2"/>
            <a:r>
              <a:rPr lang="en-GB" sz="1800" dirty="0" smtClean="0"/>
              <a:t>New </a:t>
            </a:r>
            <a:r>
              <a:rPr lang="en-GB" sz="1800" dirty="0" smtClean="0"/>
              <a:t>terms </a:t>
            </a:r>
            <a:r>
              <a:rPr lang="en-GB" sz="1800" dirty="0" smtClean="0"/>
              <a:t>can be formed by combining existing ones</a:t>
            </a:r>
          </a:p>
          <a:p>
            <a:pPr lvl="2"/>
            <a:r>
              <a:rPr lang="en-GB" sz="1800" dirty="0" smtClean="0"/>
              <a:t>Meaning (</a:t>
            </a:r>
            <a:r>
              <a:rPr lang="en-GB" sz="1800" dirty="0" smtClean="0">
                <a:solidFill>
                  <a:schemeClr val="accent2"/>
                </a:solidFill>
              </a:rPr>
              <a:t>semantics</a:t>
            </a:r>
            <a:r>
              <a:rPr lang="en-GB" sz="1800" dirty="0" smtClean="0"/>
              <a:t>) of such terms is formally specified</a:t>
            </a:r>
          </a:p>
          <a:p>
            <a:pPr lvl="2"/>
            <a:r>
              <a:rPr lang="en-GB" sz="1800" dirty="0" smtClean="0"/>
              <a:t>Can also specify relationships between terms in multiple </a:t>
            </a:r>
            <a:r>
              <a:rPr lang="en-GB" sz="1800" dirty="0" err="1" smtClean="0"/>
              <a:t>ontologies</a:t>
            </a:r>
            <a:endParaRPr lang="en-US" sz="1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4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6E6E54C8-0D9C-43A7-8CE5-B5E9D7A45A7D}" type="slidenum">
              <a:rPr lang="tr-TR" smtClean="0"/>
              <a:pPr/>
              <a:t>15</a:t>
            </a:fld>
            <a:endParaRPr lang="tr-TR" smtClean="0"/>
          </a:p>
        </p:txBody>
      </p:sp>
      <p:sp>
        <p:nvSpPr>
          <p:cNvPr id="15363" name="Rectangle 2"/>
          <p:cNvSpPr>
            <a:spLocks noGrp="1" noChangeArrowheads="1"/>
          </p:cNvSpPr>
          <p:nvPr>
            <p:ph type="title"/>
          </p:nvPr>
        </p:nvSpPr>
        <p:spPr>
          <a:xfrm>
            <a:off x="457200" y="7938"/>
            <a:ext cx="8229600" cy="633412"/>
          </a:xfrm>
          <a:noFill/>
        </p:spPr>
        <p:txBody>
          <a:bodyPr lIns="92075" tIns="46038" rIns="92075" bIns="46038">
            <a:normAutofit fontScale="90000"/>
          </a:bodyPr>
          <a:lstStyle/>
          <a:p>
            <a:pPr eaLnBrk="1" hangingPunct="1"/>
            <a:r>
              <a:rPr lang="en-GB" sz="4000" smtClean="0"/>
              <a:t>Dublin Core</a:t>
            </a:r>
          </a:p>
        </p:txBody>
      </p:sp>
      <p:sp>
        <p:nvSpPr>
          <p:cNvPr id="15364" name="Rectangle 3"/>
          <p:cNvSpPr>
            <a:spLocks noGrp="1" noChangeArrowheads="1"/>
          </p:cNvSpPr>
          <p:nvPr>
            <p:ph type="body" idx="1"/>
          </p:nvPr>
        </p:nvSpPr>
        <p:spPr>
          <a:xfrm>
            <a:off x="457200" y="1600200"/>
            <a:ext cx="8229600" cy="3856038"/>
          </a:xfrm>
          <a:noFill/>
        </p:spPr>
        <p:txBody>
          <a:bodyPr lIns="92075" tIns="46038" rIns="92075" bIns="46038"/>
          <a:lstStyle/>
          <a:p>
            <a:pPr eaLnBrk="1" hangingPunct="1"/>
            <a:r>
              <a:rPr lang="en-GB" smtClean="0"/>
              <a:t>A set of fifteen basic properties for describing generalised Web resources</a:t>
            </a:r>
          </a:p>
          <a:p>
            <a:pPr eaLnBrk="1" hangingPunct="1"/>
            <a:r>
              <a:rPr lang="en-US" smtClean="0"/>
              <a:t>ISO Standard 15836-2003 (February 2003): </a:t>
            </a:r>
            <a:r>
              <a:rPr lang="en-US" sz="2800" u="sng" smtClean="0">
                <a:solidFill>
                  <a:srgbClr val="0000CC"/>
                </a:solidFill>
              </a:rPr>
              <a:t>http://www.niso.org/international/SC4/n515.pdf</a:t>
            </a:r>
            <a:r>
              <a:rPr lang="en-US" smtClean="0"/>
              <a:t> </a:t>
            </a:r>
            <a:endParaRPr lang="en-GB" smtClean="0"/>
          </a:p>
        </p:txBody>
      </p:sp>
      <p:sp>
        <p:nvSpPr>
          <p:cNvPr id="15365" name="Text Box 4"/>
          <p:cNvSpPr txBox="1">
            <a:spLocks noChangeArrowheads="1"/>
          </p:cNvSpPr>
          <p:nvPr/>
        </p:nvSpPr>
        <p:spPr bwMode="auto">
          <a:xfrm>
            <a:off x="323850" y="5805488"/>
            <a:ext cx="2778125" cy="457200"/>
          </a:xfrm>
          <a:prstGeom prst="rect">
            <a:avLst/>
          </a:prstGeom>
          <a:noFill/>
          <a:ln w="9525">
            <a:noFill/>
            <a:miter lim="800000"/>
            <a:headEnd/>
            <a:tailEnd/>
          </a:ln>
        </p:spPr>
        <p:txBody>
          <a:bodyPr wrap="none">
            <a:spAutoFit/>
          </a:bodyPr>
          <a:lstStyle/>
          <a:p>
            <a:pPr algn="ctr" eaLnBrk="0" hangingPunct="0"/>
            <a:r>
              <a:rPr lang="en-US" sz="2400" b="0" u="sng">
                <a:solidFill>
                  <a:srgbClr val="0000CC"/>
                </a:solidFill>
                <a:latin typeface="Times New Roman" pitchFamily="18" charset="0"/>
              </a:rPr>
              <a:t>http://dublincore.org/</a:t>
            </a:r>
          </a:p>
        </p:txBody>
      </p:sp>
      <p:sp>
        <p:nvSpPr>
          <p:cNvPr id="15366" name="Text Box 5"/>
          <p:cNvSpPr txBox="1">
            <a:spLocks noChangeArrowheads="1"/>
          </p:cNvSpPr>
          <p:nvPr/>
        </p:nvSpPr>
        <p:spPr bwMode="auto">
          <a:xfrm>
            <a:off x="323850" y="4941888"/>
            <a:ext cx="8569325" cy="758825"/>
          </a:xfrm>
          <a:prstGeom prst="rect">
            <a:avLst/>
          </a:prstGeom>
          <a:solidFill>
            <a:srgbClr val="C0C0C0"/>
          </a:solidFill>
          <a:ln w="57150" cmpd="thickThin">
            <a:solidFill>
              <a:schemeClr val="tx1"/>
            </a:solidFill>
            <a:miter lim="800000"/>
            <a:headEnd/>
            <a:tailEnd/>
          </a:ln>
        </p:spPr>
        <p:txBody>
          <a:bodyPr>
            <a:spAutoFit/>
          </a:bodyPr>
          <a:lstStyle/>
          <a:p>
            <a:pPr eaLnBrk="0" hangingPunct="0">
              <a:spcBef>
                <a:spcPct val="50000"/>
              </a:spcBef>
            </a:pPr>
            <a:r>
              <a:rPr lang="en-US" sz="1600" b="0">
                <a:latin typeface="Times New Roman" pitchFamily="18" charset="0"/>
              </a:rPr>
              <a:t>The Dublin Core Metadata Initiative is an open forum engaged in the development of interoperable online metadata standards that support a broad range of purposes and business models</a:t>
            </a:r>
            <a:r>
              <a:rPr lang="en-US" sz="1800" b="0">
                <a:latin typeface="Times New Roman" pitchFamily="18" charset="0"/>
              </a:rPr>
              <a:t>.</a:t>
            </a:r>
            <a:r>
              <a:rPr lang="en-US" sz="2400" b="0">
                <a:latin typeface="Times New Roman"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AA335071-A361-4ABD-BC2C-2DBCBE4152D9}" type="slidenum">
              <a:rPr lang="tr-TR" smtClean="0"/>
              <a:pPr/>
              <a:t>16</a:t>
            </a:fld>
            <a:endParaRPr lang="tr-TR" smtClean="0"/>
          </a:p>
        </p:txBody>
      </p:sp>
      <p:sp>
        <p:nvSpPr>
          <p:cNvPr id="16387" name="Rectangle 2"/>
          <p:cNvSpPr>
            <a:spLocks noGrp="1" noChangeArrowheads="1"/>
          </p:cNvSpPr>
          <p:nvPr>
            <p:ph type="title"/>
          </p:nvPr>
        </p:nvSpPr>
        <p:spPr>
          <a:xfrm>
            <a:off x="1423988" y="0"/>
            <a:ext cx="7413625" cy="620713"/>
          </a:xfrm>
          <a:noFill/>
        </p:spPr>
        <p:txBody>
          <a:bodyPr lIns="92075" tIns="46038" rIns="92075" bIns="46038">
            <a:normAutofit fontScale="90000"/>
          </a:bodyPr>
          <a:lstStyle/>
          <a:p>
            <a:pPr eaLnBrk="1" hangingPunct="1"/>
            <a:r>
              <a:rPr lang="en-GB" sz="4000" smtClean="0"/>
              <a:t>Dublin Core </a:t>
            </a:r>
            <a:r>
              <a:rPr lang="en-GB" sz="3600" smtClean="0"/>
              <a:t>(15 basic properties):</a:t>
            </a:r>
          </a:p>
        </p:txBody>
      </p:sp>
      <p:sp>
        <p:nvSpPr>
          <p:cNvPr id="16388" name="Rectangle 3"/>
          <p:cNvSpPr>
            <a:spLocks noGrp="1" noChangeArrowheads="1"/>
          </p:cNvSpPr>
          <p:nvPr>
            <p:ph type="body" idx="1"/>
          </p:nvPr>
        </p:nvSpPr>
        <p:spPr>
          <a:xfrm>
            <a:off x="539750" y="1628775"/>
            <a:ext cx="3168650" cy="4392613"/>
          </a:xfrm>
          <a:noFill/>
        </p:spPr>
        <p:txBody>
          <a:bodyPr lIns="92075" tIns="46038" rIns="92075" bIns="46038"/>
          <a:lstStyle/>
          <a:p>
            <a:pPr eaLnBrk="1" hangingPunct="1"/>
            <a:r>
              <a:rPr lang="en-GB" smtClean="0"/>
              <a:t>Title</a:t>
            </a:r>
          </a:p>
          <a:p>
            <a:pPr eaLnBrk="1" hangingPunct="1"/>
            <a:r>
              <a:rPr lang="en-GB" smtClean="0"/>
              <a:t>Creator</a:t>
            </a:r>
          </a:p>
          <a:p>
            <a:pPr eaLnBrk="1" hangingPunct="1"/>
            <a:r>
              <a:rPr lang="en-GB" smtClean="0"/>
              <a:t>Subject</a:t>
            </a:r>
          </a:p>
          <a:p>
            <a:pPr eaLnBrk="1" hangingPunct="1"/>
            <a:r>
              <a:rPr lang="en-GB" smtClean="0"/>
              <a:t>Description</a:t>
            </a:r>
          </a:p>
          <a:p>
            <a:pPr eaLnBrk="1" hangingPunct="1"/>
            <a:r>
              <a:rPr lang="en-GB" smtClean="0"/>
              <a:t>Publisher</a:t>
            </a:r>
          </a:p>
          <a:p>
            <a:pPr eaLnBrk="1" hangingPunct="1"/>
            <a:r>
              <a:rPr lang="en-GB" smtClean="0"/>
              <a:t>Contributor</a:t>
            </a:r>
          </a:p>
          <a:p>
            <a:pPr eaLnBrk="1" hangingPunct="1"/>
            <a:r>
              <a:rPr lang="en-GB" smtClean="0"/>
              <a:t>Date</a:t>
            </a:r>
          </a:p>
        </p:txBody>
      </p:sp>
      <p:sp>
        <p:nvSpPr>
          <p:cNvPr id="16389" name="Rectangle 4"/>
          <p:cNvSpPr>
            <a:spLocks noChangeArrowheads="1"/>
          </p:cNvSpPr>
          <p:nvPr/>
        </p:nvSpPr>
        <p:spPr bwMode="auto">
          <a:xfrm>
            <a:off x="5003800" y="1484313"/>
            <a:ext cx="3168650" cy="5184775"/>
          </a:xfrm>
          <a:prstGeom prst="rect">
            <a:avLst/>
          </a:prstGeom>
          <a:noFill/>
          <a:ln w="9525">
            <a:noFill/>
            <a:miter lim="800000"/>
            <a:headEnd/>
            <a:tailEnd/>
          </a:ln>
        </p:spPr>
        <p:txBody>
          <a:bodyPr lIns="92075" tIns="46038" rIns="92075" bIns="46038"/>
          <a:lstStyle/>
          <a:p>
            <a:pPr marL="342900" indent="-342900">
              <a:spcBef>
                <a:spcPct val="20000"/>
              </a:spcBef>
              <a:buFontTx/>
              <a:buChar char="•"/>
            </a:pPr>
            <a:r>
              <a:rPr lang="en-GB" sz="3200" b="0"/>
              <a:t>Type</a:t>
            </a:r>
          </a:p>
          <a:p>
            <a:pPr marL="342900" indent="-342900">
              <a:spcBef>
                <a:spcPct val="20000"/>
              </a:spcBef>
              <a:buFontTx/>
              <a:buChar char="•"/>
            </a:pPr>
            <a:r>
              <a:rPr lang="en-GB" sz="3200" b="0"/>
              <a:t>Format</a:t>
            </a:r>
          </a:p>
          <a:p>
            <a:pPr marL="342900" indent="-342900">
              <a:spcBef>
                <a:spcPct val="20000"/>
              </a:spcBef>
              <a:buFontTx/>
              <a:buChar char="•"/>
            </a:pPr>
            <a:r>
              <a:rPr lang="en-GB" sz="3200" b="0"/>
              <a:t>Identifier</a:t>
            </a:r>
          </a:p>
          <a:p>
            <a:pPr marL="342900" indent="-342900">
              <a:spcBef>
                <a:spcPct val="20000"/>
              </a:spcBef>
              <a:buFontTx/>
              <a:buChar char="•"/>
            </a:pPr>
            <a:r>
              <a:rPr lang="en-GB" sz="3200" b="0"/>
              <a:t>Source</a:t>
            </a:r>
          </a:p>
          <a:p>
            <a:pPr marL="342900" indent="-342900">
              <a:spcBef>
                <a:spcPct val="20000"/>
              </a:spcBef>
              <a:buFontTx/>
              <a:buChar char="•"/>
            </a:pPr>
            <a:r>
              <a:rPr lang="en-GB" sz="3200" b="0"/>
              <a:t>Language</a:t>
            </a:r>
          </a:p>
          <a:p>
            <a:pPr marL="342900" indent="-342900">
              <a:spcBef>
                <a:spcPct val="20000"/>
              </a:spcBef>
              <a:buFontTx/>
              <a:buChar char="•"/>
            </a:pPr>
            <a:r>
              <a:rPr lang="en-GB" sz="3200" b="0"/>
              <a:t>Relation</a:t>
            </a:r>
          </a:p>
          <a:p>
            <a:pPr marL="342900" indent="-342900">
              <a:spcBef>
                <a:spcPct val="20000"/>
              </a:spcBef>
              <a:buFontTx/>
              <a:buChar char="•"/>
            </a:pPr>
            <a:r>
              <a:rPr lang="en-GB" sz="3200" b="0"/>
              <a:t>Coverage</a:t>
            </a:r>
          </a:p>
          <a:p>
            <a:pPr marL="342900" indent="-342900">
              <a:spcBef>
                <a:spcPct val="20000"/>
              </a:spcBef>
              <a:buFontTx/>
              <a:buChar char="•"/>
            </a:pPr>
            <a:r>
              <a:rPr lang="en-GB" sz="3200" b="0"/>
              <a:t>Rights</a:t>
            </a:r>
            <a:endParaRPr lang="en-GB" sz="2800" b="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28600" y="990600"/>
            <a:ext cx="8458200" cy="5741988"/>
          </a:xfrm>
          <a:prstGeom prst="rect">
            <a:avLst/>
          </a:prstGeom>
          <a:noFill/>
          <a:ln w="9525">
            <a:noFill/>
            <a:miter lim="800000"/>
            <a:headEnd/>
            <a:tailEnd/>
          </a:ln>
          <a:effectLst/>
        </p:spPr>
        <p:txBody>
          <a:bodyPr>
            <a:spAutoFit/>
          </a:bodyPr>
          <a:lstStyle/>
          <a:p>
            <a:pPr eaLnBrk="0" hangingPunct="0">
              <a:lnSpc>
                <a:spcPct val="90000"/>
              </a:lnSpc>
              <a:spcBef>
                <a:spcPct val="20000"/>
              </a:spcBef>
              <a:buClr>
                <a:schemeClr val="accent2"/>
              </a:buClr>
              <a:defRPr/>
            </a:pP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&lt;?xml version="1.0"?&gt;</a:t>
            </a:r>
          </a:p>
          <a:p>
            <a:pPr eaLnBrk="0" hangingPunct="0">
              <a:lnSpc>
                <a:spcPct val="90000"/>
              </a:lnSpc>
              <a:spcBef>
                <a:spcPct val="20000"/>
              </a:spcBef>
              <a:buClr>
                <a:schemeClr val="accent2"/>
              </a:buClr>
              <a:defRPr/>
            </a:pP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&lt;rdf:RDF xmlns:rdf=“http://www.w3.org/1999/02/22-rdf-syntax-ns#” </a:t>
            </a:r>
          </a:p>
          <a:p>
            <a:pPr eaLnBrk="0" hangingPunct="0">
              <a:lnSpc>
                <a:spcPct val="90000"/>
              </a:lnSpc>
              <a:spcBef>
                <a:spcPct val="20000"/>
              </a:spcBef>
              <a:buClr>
                <a:schemeClr val="accent2"/>
              </a:buClr>
              <a:defRPr/>
            </a:pP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xmlns:dc="http://purl.org/dc/elements/1.0/"&gt;</a:t>
            </a:r>
          </a:p>
          <a:p>
            <a:pPr eaLnBrk="0" hangingPunct="0">
              <a:lnSpc>
                <a:spcPct val="90000"/>
              </a:lnSpc>
              <a:spcBef>
                <a:spcPct val="20000"/>
              </a:spcBef>
              <a:buClr>
                <a:schemeClr val="accent2"/>
              </a:buClr>
              <a:defRPr/>
            </a:pP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&lt;rdf:Description rdf:about="http://www.ukoln.ac.uk/metadata/resources/dc/</a:t>
            </a:r>
            <a:b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b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                                                     datamodel/WD-dc-rdf/"&gt;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dc:title</a:t>
            </a:r>
            <a:r>
              <a:rPr lang="en-GB" sz="1800" b="0">
                <a:latin typeface="Times New Roman" pitchFamily="18" charset="0"/>
              </a:rPr>
              <a:t>&gt; Guidance on expressing the Dublin Core within the Resource</a:t>
            </a:r>
          </a:p>
          <a:p>
            <a:pPr eaLnBrk="0" hangingPunct="0">
              <a:lnSpc>
                <a:spcPct val="90000"/>
              </a:lnSpc>
              <a:spcBef>
                <a:spcPct val="20000"/>
              </a:spcBef>
              <a:buClr>
                <a:schemeClr val="accent2"/>
              </a:buClr>
              <a:defRPr/>
            </a:pPr>
            <a:r>
              <a:rPr lang="en-GB" sz="1800" b="0">
                <a:latin typeface="Times New Roman" pitchFamily="18" charset="0"/>
              </a:rPr>
              <a:t>                           Description Framework (RDF) &lt;/</a:t>
            </a:r>
            <a:r>
              <a:rPr lang="en-GB" sz="1800">
                <a:solidFill>
                  <a:srgbClr val="0000CC"/>
                </a:solidFill>
                <a:latin typeface="Times New Roman" pitchFamily="18" charset="0"/>
              </a:rPr>
              <a:t>dc:title</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dc:creator</a:t>
            </a:r>
            <a:r>
              <a:rPr lang="en-GB" sz="1800" b="0">
                <a:latin typeface="Times New Roman" pitchFamily="18" charset="0"/>
              </a:rPr>
              <a:t>&gt; Eric Miller &lt;/</a:t>
            </a:r>
            <a:r>
              <a:rPr lang="en-GB" sz="1800">
                <a:solidFill>
                  <a:srgbClr val="0000CC"/>
                </a:solidFill>
                <a:latin typeface="Times New Roman" pitchFamily="18" charset="0"/>
              </a:rPr>
              <a:t>dc:creator</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dc:creator</a:t>
            </a:r>
            <a:r>
              <a:rPr lang="en-GB" sz="1800" b="0">
                <a:latin typeface="Times New Roman" pitchFamily="18" charset="0"/>
              </a:rPr>
              <a:t>&gt; Paul Miller &lt;/</a:t>
            </a:r>
            <a:r>
              <a:rPr lang="en-GB" sz="1800">
                <a:solidFill>
                  <a:srgbClr val="0000CC"/>
                </a:solidFill>
                <a:latin typeface="Times New Roman" pitchFamily="18" charset="0"/>
              </a:rPr>
              <a:t>dc:creator</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dc:creator</a:t>
            </a:r>
            <a:r>
              <a:rPr lang="en-GB" sz="1800" b="0">
                <a:latin typeface="Times New Roman" pitchFamily="18" charset="0"/>
              </a:rPr>
              <a:t>&gt; Dan Brickley &lt;/</a:t>
            </a:r>
            <a:r>
              <a:rPr lang="en-GB" sz="1800">
                <a:solidFill>
                  <a:srgbClr val="0000CC"/>
                </a:solidFill>
                <a:latin typeface="Times New Roman" pitchFamily="18" charset="0"/>
              </a:rPr>
              <a:t>dc:creator</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dc:subject</a:t>
            </a:r>
            <a:r>
              <a:rPr lang="en-GB" sz="1800" b="0">
                <a:latin typeface="Times New Roman" pitchFamily="18" charset="0"/>
              </a:rPr>
              <a:t>&gt; Dublin Core; Resource Description Framework; RDF; eXtensible</a:t>
            </a:r>
          </a:p>
          <a:p>
            <a:pPr eaLnBrk="0" hangingPunct="0">
              <a:lnSpc>
                <a:spcPct val="90000"/>
              </a:lnSpc>
              <a:spcBef>
                <a:spcPct val="20000"/>
              </a:spcBef>
              <a:buClr>
                <a:schemeClr val="accent2"/>
              </a:buClr>
              <a:defRPr/>
            </a:pPr>
            <a:r>
              <a:rPr lang="en-GB" sz="1800" b="0">
                <a:latin typeface="Times New Roman" pitchFamily="18" charset="0"/>
              </a:rPr>
              <a:t>                                 Markup Language; XML &lt;/</a:t>
            </a:r>
            <a:r>
              <a:rPr lang="en-GB" sz="1800">
                <a:solidFill>
                  <a:srgbClr val="0000CC"/>
                </a:solidFill>
                <a:latin typeface="Times New Roman" pitchFamily="18" charset="0"/>
              </a:rPr>
              <a:t>dc:subject</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dc:publisher</a:t>
            </a:r>
            <a:r>
              <a:rPr lang="en-GB" sz="1800" b="0">
                <a:latin typeface="Times New Roman" pitchFamily="18" charset="0"/>
              </a:rPr>
              <a:t>&gt; Dublin Core Metadata Initiative &lt;/</a:t>
            </a:r>
            <a:r>
              <a:rPr lang="en-GB" sz="1800">
                <a:solidFill>
                  <a:srgbClr val="0000CC"/>
                </a:solidFill>
                <a:latin typeface="Times New Roman" pitchFamily="18" charset="0"/>
              </a:rPr>
              <a:t>dc:publisher</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dc:contributor</a:t>
            </a:r>
            <a:r>
              <a:rPr lang="en-GB" sz="1800" b="0">
                <a:latin typeface="Times New Roman" pitchFamily="18" charset="0"/>
              </a:rPr>
              <a:t>&gt; Dublin Core Data Model Working Group &lt;/</a:t>
            </a:r>
            <a:r>
              <a:rPr lang="en-GB" sz="1800">
                <a:solidFill>
                  <a:srgbClr val="0000CC"/>
                </a:solidFill>
                <a:latin typeface="Times New Roman" pitchFamily="18" charset="0"/>
              </a:rPr>
              <a:t>dc:contributor</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dc:date</a:t>
            </a:r>
            <a:r>
              <a:rPr lang="en-GB" sz="1800" b="0">
                <a:latin typeface="Times New Roman" pitchFamily="18" charset="0"/>
              </a:rPr>
              <a:t>&gt; 1999-07-01 &lt;/</a:t>
            </a:r>
            <a:r>
              <a:rPr lang="en-GB" sz="1800">
                <a:solidFill>
                  <a:srgbClr val="0000CC"/>
                </a:solidFill>
                <a:latin typeface="Times New Roman" pitchFamily="18" charset="0"/>
              </a:rPr>
              <a:t>dc:date</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dc:format</a:t>
            </a:r>
            <a:r>
              <a:rPr lang="en-GB" sz="1800" b="0">
                <a:latin typeface="Times New Roman" pitchFamily="18" charset="0"/>
              </a:rPr>
              <a:t>&gt; text/html &lt;/</a:t>
            </a:r>
            <a:r>
              <a:rPr lang="en-GB" sz="1800">
                <a:solidFill>
                  <a:srgbClr val="0000CC"/>
                </a:solidFill>
                <a:latin typeface="Times New Roman" pitchFamily="18" charset="0"/>
              </a:rPr>
              <a:t>dc:format</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a:solidFill>
                  <a:srgbClr val="0000CC"/>
                </a:solidFill>
                <a:latin typeface="Times New Roman" pitchFamily="18" charset="0"/>
              </a:rPr>
              <a:t>dc:language</a:t>
            </a:r>
            <a:r>
              <a:rPr lang="en-GB" sz="1800" b="0">
                <a:latin typeface="Times New Roman" pitchFamily="18" charset="0"/>
              </a:rPr>
              <a:t>&gt; en &lt;/</a:t>
            </a:r>
            <a:r>
              <a:rPr lang="en-GB" sz="1800">
                <a:solidFill>
                  <a:srgbClr val="0000CC"/>
                </a:solidFill>
                <a:latin typeface="Times New Roman" pitchFamily="18" charset="0"/>
              </a:rPr>
              <a:t>dc:language</a:t>
            </a:r>
            <a:r>
              <a:rPr lang="en-GB" sz="1800" b="0">
                <a:latin typeface="Times New Roman" pitchFamily="18" charset="0"/>
              </a:rPr>
              <a:t>&gt;</a:t>
            </a:r>
          </a:p>
          <a:p>
            <a:pPr eaLnBrk="0" hangingPunct="0">
              <a:lnSpc>
                <a:spcPct val="90000"/>
              </a:lnSpc>
              <a:spcBef>
                <a:spcPct val="20000"/>
              </a:spcBef>
              <a:buClr>
                <a:schemeClr val="accent2"/>
              </a:buClr>
              <a:defRPr/>
            </a:pPr>
            <a:r>
              <a:rPr lang="en-GB" sz="1800" b="0">
                <a:latin typeface="Times New Roman" pitchFamily="18" charset="0"/>
              </a:rPr>
              <a:t>      &lt;/</a:t>
            </a:r>
            <a:r>
              <a:rPr lang="en-GB" sz="1800" b="0">
                <a:solidFill>
                  <a:srgbClr val="0000CC"/>
                </a:solidFill>
                <a:latin typeface="Times New Roman" pitchFamily="18" charset="0"/>
              </a:rPr>
              <a:t>rdf:Description</a:t>
            </a:r>
            <a:r>
              <a:rPr lang="en-GB" sz="1800" b="0">
                <a:latin typeface="Times New Roman" pitchFamily="18" charset="0"/>
              </a:rPr>
              <a:t>&gt;</a:t>
            </a:r>
          </a:p>
          <a:p>
            <a:pPr eaLnBrk="0" hangingPunct="0">
              <a:lnSpc>
                <a:spcPct val="90000"/>
              </a:lnSpc>
              <a:spcBef>
                <a:spcPct val="20000"/>
              </a:spcBef>
              <a:buClr>
                <a:schemeClr val="accent2"/>
              </a:buClr>
              <a:defRPr/>
            </a:pPr>
            <a:r>
              <a:rPr lang="en-GB" sz="18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rPr>
              <a:t>&lt;/rdf:RDF&gt; </a:t>
            </a:r>
            <a:endParaRPr lang="en-GB" sz="2400" b="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ndParaRPr>
          </a:p>
        </p:txBody>
      </p:sp>
      <p:sp>
        <p:nvSpPr>
          <p:cNvPr id="17411" name="Rectangle 3"/>
          <p:cNvSpPr>
            <a:spLocks noChangeArrowheads="1"/>
          </p:cNvSpPr>
          <p:nvPr/>
        </p:nvSpPr>
        <p:spPr bwMode="auto">
          <a:xfrm>
            <a:off x="609600" y="88900"/>
            <a:ext cx="7772400" cy="468313"/>
          </a:xfrm>
          <a:prstGeom prst="rect">
            <a:avLst/>
          </a:prstGeom>
          <a:noFill/>
          <a:ln w="9525">
            <a:noFill/>
            <a:miter lim="800000"/>
            <a:headEnd/>
            <a:tailEnd/>
          </a:ln>
        </p:spPr>
        <p:txBody>
          <a:bodyPr lIns="92075" tIns="46038" rIns="92075" bIns="46038" anchor="ctr"/>
          <a:lstStyle/>
          <a:p>
            <a:pPr algn="ctr"/>
            <a:r>
              <a:rPr lang="en-GB" sz="4400" b="0">
                <a:solidFill>
                  <a:schemeClr val="tx2"/>
                </a:solidFill>
              </a:rPr>
              <a:t>Dublin Core Example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6448425"/>
            <a:ext cx="9144000" cy="36513"/>
          </a:xfrm>
          <a:prstGeom prst="rect">
            <a:avLst/>
          </a:prstGeom>
          <a:solidFill>
            <a:srgbClr val="8DA2B7">
              <a:alpha val="50195"/>
            </a:srgbClr>
          </a:solidFill>
          <a:ln w="3175">
            <a:solidFill>
              <a:srgbClr val="808080"/>
            </a:solidFill>
            <a:miter lim="800000"/>
            <a:headEnd/>
            <a:tailEnd/>
          </a:ln>
        </p:spPr>
        <p:txBody>
          <a:bodyPr wrap="none" anchor="ctr"/>
          <a:lstStyle/>
          <a:p>
            <a:endParaRPr lang="tr-TR"/>
          </a:p>
        </p:txBody>
      </p:sp>
      <p:sp>
        <p:nvSpPr>
          <p:cNvPr id="18435" name="Text Box 3"/>
          <p:cNvSpPr txBox="1">
            <a:spLocks noChangeArrowheads="1"/>
          </p:cNvSpPr>
          <p:nvPr/>
        </p:nvSpPr>
        <p:spPr bwMode="auto">
          <a:xfrm>
            <a:off x="1371600" y="152400"/>
            <a:ext cx="7391400" cy="457200"/>
          </a:xfrm>
          <a:prstGeom prst="rect">
            <a:avLst/>
          </a:prstGeom>
          <a:noFill/>
          <a:ln w="9525">
            <a:noFill/>
            <a:miter lim="800000"/>
            <a:headEnd/>
            <a:tailEnd/>
          </a:ln>
        </p:spPr>
        <p:txBody>
          <a:bodyPr>
            <a:spAutoFit/>
          </a:bodyPr>
          <a:lstStyle/>
          <a:p>
            <a:pPr algn="ctr" eaLnBrk="0" hangingPunct="0">
              <a:spcBef>
                <a:spcPct val="50000"/>
              </a:spcBef>
            </a:pPr>
            <a:endParaRPr lang="en-GB" sz="2400" b="0">
              <a:latin typeface="Times New Roman" pitchFamily="18" charset="0"/>
            </a:endParaRPr>
          </a:p>
        </p:txBody>
      </p:sp>
      <p:sp>
        <p:nvSpPr>
          <p:cNvPr id="18436" name="Rectangle 4"/>
          <p:cNvSpPr>
            <a:spLocks noChangeArrowheads="1"/>
          </p:cNvSpPr>
          <p:nvPr/>
        </p:nvSpPr>
        <p:spPr bwMode="auto">
          <a:xfrm>
            <a:off x="1295400" y="0"/>
            <a:ext cx="7467600" cy="685800"/>
          </a:xfrm>
          <a:prstGeom prst="rect">
            <a:avLst/>
          </a:prstGeom>
          <a:noFill/>
          <a:ln w="9525">
            <a:noFill/>
            <a:miter lim="800000"/>
            <a:headEnd/>
            <a:tailEnd/>
          </a:ln>
        </p:spPr>
        <p:txBody>
          <a:bodyPr anchor="b"/>
          <a:lstStyle/>
          <a:p>
            <a:pPr algn="ctr"/>
            <a:r>
              <a:rPr lang="en-US" sz="4000" b="0">
                <a:solidFill>
                  <a:schemeClr val="tx2"/>
                </a:solidFill>
                <a:latin typeface="Arial Unicode MS" pitchFamily="34" charset="-128"/>
              </a:rPr>
              <a:t>Semantic Web basics</a:t>
            </a:r>
            <a:r>
              <a:rPr lang="tr-TR" sz="4000" b="0">
                <a:solidFill>
                  <a:schemeClr val="tx2"/>
                </a:solidFill>
                <a:latin typeface="Arial Unicode MS" pitchFamily="34" charset="-128"/>
              </a:rPr>
              <a:t>...</a:t>
            </a:r>
            <a:endParaRPr lang="en-US" sz="4000" b="0">
              <a:solidFill>
                <a:schemeClr val="tx2"/>
              </a:solidFill>
              <a:latin typeface="Arial Unicode MS" pitchFamily="34" charset="-128"/>
            </a:endParaRPr>
          </a:p>
        </p:txBody>
      </p:sp>
      <p:sp>
        <p:nvSpPr>
          <p:cNvPr id="18437" name="Rectangle 5"/>
          <p:cNvSpPr>
            <a:spLocks noChangeArrowheads="1"/>
          </p:cNvSpPr>
          <p:nvPr/>
        </p:nvSpPr>
        <p:spPr bwMode="auto">
          <a:xfrm>
            <a:off x="457200" y="1066800"/>
            <a:ext cx="8534400" cy="5029200"/>
          </a:xfrm>
          <a:prstGeom prst="rect">
            <a:avLst/>
          </a:prstGeom>
          <a:noFill/>
          <a:ln w="9525">
            <a:noFill/>
            <a:miter lim="800000"/>
            <a:headEnd/>
            <a:tailEnd/>
          </a:ln>
        </p:spPr>
        <p:txBody>
          <a:bodyPr/>
          <a:lstStyle/>
          <a:p>
            <a:pPr marL="342900" indent="-342900">
              <a:spcBef>
                <a:spcPct val="20000"/>
              </a:spcBef>
              <a:buFont typeface="Wingdings" pitchFamily="2" charset="2"/>
              <a:buChar char="§"/>
            </a:pPr>
            <a:r>
              <a:rPr lang="en-US" sz="2400">
                <a:solidFill>
                  <a:srgbClr val="0000FF"/>
                </a:solidFill>
                <a:latin typeface="Arial Unicode MS" pitchFamily="34" charset="-128"/>
              </a:rPr>
              <a:t>RDF:</a:t>
            </a:r>
            <a:endParaRPr lang="en-US" sz="1600">
              <a:solidFill>
                <a:srgbClr val="0000FF"/>
              </a:solidFill>
              <a:latin typeface="Arial Unicode MS" pitchFamily="34" charset="-128"/>
            </a:endParaRPr>
          </a:p>
          <a:p>
            <a:pPr marL="742950" lvl="1" indent="-285750">
              <a:spcBef>
                <a:spcPct val="20000"/>
              </a:spcBef>
              <a:buSzPct val="120000"/>
              <a:buFontTx/>
              <a:buChar char="•"/>
            </a:pPr>
            <a:r>
              <a:rPr lang="en-GB" sz="2400" b="0"/>
              <a:t>stands for </a:t>
            </a:r>
            <a:r>
              <a:rPr lang="en-GB" sz="2400" b="0">
                <a:solidFill>
                  <a:srgbClr val="0033CC"/>
                </a:solidFill>
              </a:rPr>
              <a:t>R</a:t>
            </a:r>
            <a:r>
              <a:rPr lang="en-GB" sz="2400" b="0"/>
              <a:t>esource </a:t>
            </a:r>
            <a:r>
              <a:rPr lang="en-GB" sz="2400" b="0">
                <a:solidFill>
                  <a:srgbClr val="0033CC"/>
                </a:solidFill>
              </a:rPr>
              <a:t>D</a:t>
            </a:r>
            <a:r>
              <a:rPr lang="en-GB" sz="2400" b="0"/>
              <a:t>escription </a:t>
            </a:r>
            <a:r>
              <a:rPr lang="en-GB" sz="2400" b="0">
                <a:solidFill>
                  <a:srgbClr val="0033CC"/>
                </a:solidFill>
              </a:rPr>
              <a:t>F</a:t>
            </a:r>
            <a:r>
              <a:rPr lang="en-GB" sz="2400" b="0"/>
              <a:t>ramework</a:t>
            </a:r>
            <a:endParaRPr lang="tr-TR" sz="2400" b="0"/>
          </a:p>
          <a:p>
            <a:pPr marL="742950" lvl="1" indent="-285750">
              <a:spcBef>
                <a:spcPct val="20000"/>
              </a:spcBef>
              <a:buSzPct val="120000"/>
              <a:buFontTx/>
              <a:buChar char="•"/>
            </a:pPr>
            <a:r>
              <a:rPr lang="en-US" sz="2400" b="0"/>
              <a:t>is a W3C standard, which provides</a:t>
            </a:r>
            <a:r>
              <a:rPr lang="en-GB" sz="2400" b="0"/>
              <a:t> tool to describe Web resources </a:t>
            </a:r>
          </a:p>
          <a:p>
            <a:pPr marL="742950" lvl="1" indent="-285750">
              <a:spcBef>
                <a:spcPct val="20000"/>
              </a:spcBef>
              <a:buSzPct val="120000"/>
              <a:buFontTx/>
              <a:buChar char="•"/>
            </a:pPr>
            <a:r>
              <a:rPr lang="en-GB" sz="2400" b="0"/>
              <a:t>provides interoperability between applications that exchange machine-understandable information</a:t>
            </a:r>
            <a:endParaRPr lang="en-US" sz="2400" b="0"/>
          </a:p>
          <a:p>
            <a:pPr marL="742950" lvl="1" indent="-285750">
              <a:spcBef>
                <a:spcPct val="20000"/>
              </a:spcBef>
              <a:buSzPct val="120000"/>
            </a:pPr>
            <a:endParaRPr lang="en-US" sz="1600" b="0"/>
          </a:p>
          <a:p>
            <a:pPr marL="342900" indent="-342900">
              <a:spcBef>
                <a:spcPct val="20000"/>
              </a:spcBef>
              <a:buFont typeface="Wingdings" pitchFamily="2" charset="2"/>
              <a:buChar char="§"/>
            </a:pPr>
            <a:r>
              <a:rPr lang="en-GB" sz="2400">
                <a:solidFill>
                  <a:srgbClr val="0000FF"/>
                </a:solidFill>
                <a:latin typeface="Arial Unicode MS" pitchFamily="34" charset="-128"/>
              </a:rPr>
              <a:t>RDF Schema</a:t>
            </a:r>
            <a:r>
              <a:rPr lang="en-US" sz="2400">
                <a:solidFill>
                  <a:srgbClr val="0000FF"/>
                </a:solidFill>
                <a:latin typeface="Arial Unicode MS" pitchFamily="34" charset="-128"/>
              </a:rPr>
              <a:t>:</a:t>
            </a:r>
            <a:endParaRPr lang="en-US" sz="1600">
              <a:solidFill>
                <a:srgbClr val="0000FF"/>
              </a:solidFill>
              <a:latin typeface="Arial Unicode MS" pitchFamily="34" charset="-128"/>
            </a:endParaRPr>
          </a:p>
          <a:p>
            <a:pPr marL="742950" lvl="1" indent="-285750">
              <a:spcBef>
                <a:spcPct val="20000"/>
              </a:spcBef>
              <a:buSzPct val="40000"/>
              <a:buFontTx/>
              <a:buChar char="–"/>
            </a:pPr>
            <a:r>
              <a:rPr lang="en-US" sz="2400" b="0"/>
              <a:t>is a W3C standard which defines vocabulary for RDF</a:t>
            </a:r>
          </a:p>
          <a:p>
            <a:pPr marL="742950" lvl="1" indent="-285750">
              <a:spcBef>
                <a:spcPct val="20000"/>
              </a:spcBef>
              <a:buSzPct val="40000"/>
              <a:buFontTx/>
              <a:buChar char="–"/>
            </a:pPr>
            <a:r>
              <a:rPr lang="en-US" sz="2400" b="0"/>
              <a:t>organizes this vocabulary in a typed hierarchy </a:t>
            </a:r>
            <a:r>
              <a:rPr lang="tr-TR" sz="1800" b="0"/>
              <a:t>(</a:t>
            </a:r>
            <a:r>
              <a:rPr lang="en-GB" sz="1800" b="0"/>
              <a:t>Class, Property</a:t>
            </a:r>
            <a:r>
              <a:rPr lang="tr-TR" sz="1800" b="0"/>
              <a:t>, type, subClassOf, subPropertyOf, range, domain)</a:t>
            </a:r>
            <a:endParaRPr lang="en-US" sz="1800" b="0"/>
          </a:p>
          <a:p>
            <a:pPr marL="742950" lvl="1" indent="-285750">
              <a:spcBef>
                <a:spcPct val="20000"/>
              </a:spcBef>
              <a:buSzPct val="40000"/>
              <a:buFontTx/>
              <a:buChar char="–"/>
            </a:pPr>
            <a:r>
              <a:rPr lang="en-US" sz="2400" b="0"/>
              <a:t>capable to explicitly declare semantic relations between vocabulary terms</a:t>
            </a:r>
            <a:endParaRPr lang="en-GB" sz="2400" b="0"/>
          </a:p>
        </p:txBody>
      </p:sp>
      <p:pic>
        <p:nvPicPr>
          <p:cNvPr id="18438" name="Picture 6" descr="W3C">
            <a:hlinkClick r:id="rId3"/>
          </p:cNvPr>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8172450" y="609600"/>
            <a:ext cx="822325" cy="549275"/>
          </a:xfrm>
          <a:prstGeom prst="rect">
            <a:avLst/>
          </a:prstGeom>
          <a:noFill/>
          <a:ln w="9525">
            <a:noFill/>
            <a:miter lim="800000"/>
            <a:headEnd/>
            <a:tailEnd/>
          </a:ln>
        </p:spPr>
      </p:pic>
      <p:pic>
        <p:nvPicPr>
          <p:cNvPr id="18439" name="Picture 7" descr="rdf icons">
            <a:hlinkClick r:id="rId5"/>
          </p:cNvPr>
          <p:cNvPicPr>
            <a:picLocks noChangeAspect="1" noChangeArrowheads="1"/>
          </p:cNvPicPr>
          <p:nvPr/>
        </p:nvPicPr>
        <p:blipFill>
          <a:blip r:embed="rId6"/>
          <a:srcRect/>
          <a:stretch>
            <a:fillRect/>
          </a:stretch>
        </p:blipFill>
        <p:spPr bwMode="auto">
          <a:xfrm>
            <a:off x="7524750" y="609600"/>
            <a:ext cx="503238" cy="54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bd05045_"/>
          <p:cNvPicPr>
            <a:picLocks noChangeAspect="1" noChangeArrowheads="1"/>
          </p:cNvPicPr>
          <p:nvPr/>
        </p:nvPicPr>
        <p:blipFill>
          <a:blip r:embed="rId3"/>
          <a:srcRect/>
          <a:stretch>
            <a:fillRect/>
          </a:stretch>
        </p:blipFill>
        <p:spPr bwMode="auto">
          <a:xfrm>
            <a:off x="4799013" y="1557338"/>
            <a:ext cx="4232275" cy="4319587"/>
          </a:xfrm>
          <a:prstGeom prst="rect">
            <a:avLst/>
          </a:prstGeom>
          <a:noFill/>
          <a:ln w="9525">
            <a:noFill/>
            <a:miter lim="800000"/>
            <a:headEnd/>
            <a:tailEnd/>
          </a:ln>
        </p:spPr>
      </p:pic>
      <p:pic>
        <p:nvPicPr>
          <p:cNvPr id="19459" name="Picture 3" descr="BD07153_"/>
          <p:cNvPicPr>
            <a:picLocks noChangeAspect="1" noChangeArrowheads="1"/>
          </p:cNvPicPr>
          <p:nvPr/>
        </p:nvPicPr>
        <p:blipFill>
          <a:blip r:embed="rId4"/>
          <a:srcRect/>
          <a:stretch>
            <a:fillRect/>
          </a:stretch>
        </p:blipFill>
        <p:spPr bwMode="auto">
          <a:xfrm>
            <a:off x="3255963" y="1154113"/>
            <a:ext cx="1052512" cy="1152525"/>
          </a:xfrm>
          <a:prstGeom prst="rect">
            <a:avLst/>
          </a:prstGeom>
          <a:noFill/>
          <a:ln w="9525">
            <a:noFill/>
            <a:miter lim="800000"/>
            <a:headEnd/>
            <a:tailEnd/>
          </a:ln>
        </p:spPr>
      </p:pic>
      <p:pic>
        <p:nvPicPr>
          <p:cNvPr id="19460" name="Picture 4" descr="bd05255_"/>
          <p:cNvPicPr>
            <a:picLocks noChangeAspect="1" noChangeArrowheads="1"/>
          </p:cNvPicPr>
          <p:nvPr/>
        </p:nvPicPr>
        <p:blipFill>
          <a:blip r:embed="rId5"/>
          <a:srcRect/>
          <a:stretch>
            <a:fillRect/>
          </a:stretch>
        </p:blipFill>
        <p:spPr bwMode="auto">
          <a:xfrm>
            <a:off x="3276600" y="4724400"/>
            <a:ext cx="1033463" cy="1389063"/>
          </a:xfrm>
          <a:prstGeom prst="rect">
            <a:avLst/>
          </a:prstGeom>
          <a:noFill/>
          <a:ln w="9525">
            <a:noFill/>
            <a:miter lim="800000"/>
            <a:headEnd/>
            <a:tailEnd/>
          </a:ln>
        </p:spPr>
      </p:pic>
      <p:sp>
        <p:nvSpPr>
          <p:cNvPr id="19461" name="Text Box 5"/>
          <p:cNvSpPr txBox="1">
            <a:spLocks noChangeArrowheads="1"/>
          </p:cNvSpPr>
          <p:nvPr/>
        </p:nvSpPr>
        <p:spPr bwMode="auto">
          <a:xfrm>
            <a:off x="3276600" y="6092825"/>
            <a:ext cx="1143000" cy="396875"/>
          </a:xfrm>
          <a:prstGeom prst="rect">
            <a:avLst/>
          </a:prstGeom>
          <a:noFill/>
          <a:ln w="9525">
            <a:noFill/>
            <a:miter lim="800000"/>
            <a:headEnd/>
            <a:tailEnd/>
          </a:ln>
        </p:spPr>
        <p:txBody>
          <a:bodyPr>
            <a:spAutoFit/>
          </a:bodyPr>
          <a:lstStyle/>
          <a:p>
            <a:pPr algn="ctr" eaLnBrk="0" hangingPunct="0">
              <a:spcBef>
                <a:spcPct val="50000"/>
              </a:spcBef>
            </a:pPr>
            <a:r>
              <a:rPr lang="en-US" sz="2000">
                <a:solidFill>
                  <a:srgbClr val="0000CC"/>
                </a:solidFill>
                <a:latin typeface="Times New Roman" pitchFamily="18" charset="0"/>
              </a:rPr>
              <a:t>Mary</a:t>
            </a:r>
            <a:endParaRPr lang="en-GB" sz="2000">
              <a:solidFill>
                <a:srgbClr val="0000CC"/>
              </a:solidFill>
              <a:latin typeface="Times New Roman" pitchFamily="18" charset="0"/>
            </a:endParaRPr>
          </a:p>
        </p:txBody>
      </p:sp>
      <p:sp>
        <p:nvSpPr>
          <p:cNvPr id="19462" name="Text Box 6"/>
          <p:cNvSpPr txBox="1">
            <a:spLocks noChangeArrowheads="1"/>
          </p:cNvSpPr>
          <p:nvPr/>
        </p:nvSpPr>
        <p:spPr bwMode="auto">
          <a:xfrm>
            <a:off x="468313" y="1412875"/>
            <a:ext cx="1143000" cy="406400"/>
          </a:xfrm>
          <a:prstGeom prst="rect">
            <a:avLst/>
          </a:prstGeom>
          <a:solidFill>
            <a:srgbClr val="FFCC99"/>
          </a:solidFill>
          <a:ln w="9525">
            <a:solidFill>
              <a:schemeClr val="tx1"/>
            </a:solidFill>
            <a:miter lim="800000"/>
            <a:headEnd/>
            <a:tailEnd/>
          </a:ln>
        </p:spPr>
        <p:txBody>
          <a:bodyPr>
            <a:spAutoFit/>
          </a:bodyPr>
          <a:lstStyle/>
          <a:p>
            <a:pPr algn="ctr" eaLnBrk="0" hangingPunct="0">
              <a:spcBef>
                <a:spcPct val="50000"/>
              </a:spcBef>
            </a:pPr>
            <a:r>
              <a:rPr lang="en-US" sz="2000">
                <a:solidFill>
                  <a:srgbClr val="996633"/>
                </a:solidFill>
                <a:latin typeface="Times New Roman" pitchFamily="18" charset="0"/>
              </a:rPr>
              <a:t>Director</a:t>
            </a:r>
            <a:endParaRPr lang="en-GB" sz="2000">
              <a:solidFill>
                <a:srgbClr val="996633"/>
              </a:solidFill>
              <a:latin typeface="Times New Roman" pitchFamily="18" charset="0"/>
            </a:endParaRPr>
          </a:p>
        </p:txBody>
      </p:sp>
      <p:sp>
        <p:nvSpPr>
          <p:cNvPr id="19463" name="Text Box 7"/>
          <p:cNvSpPr txBox="1">
            <a:spLocks noChangeArrowheads="1"/>
          </p:cNvSpPr>
          <p:nvPr/>
        </p:nvSpPr>
        <p:spPr bwMode="auto">
          <a:xfrm>
            <a:off x="323850" y="5229225"/>
            <a:ext cx="1295400" cy="406400"/>
          </a:xfrm>
          <a:prstGeom prst="rect">
            <a:avLst/>
          </a:prstGeom>
          <a:solidFill>
            <a:srgbClr val="FFCC99"/>
          </a:solidFill>
          <a:ln w="9525">
            <a:solidFill>
              <a:schemeClr val="tx1"/>
            </a:solidFill>
            <a:miter lim="800000"/>
            <a:headEnd/>
            <a:tailEnd/>
          </a:ln>
        </p:spPr>
        <p:txBody>
          <a:bodyPr>
            <a:spAutoFit/>
          </a:bodyPr>
          <a:lstStyle/>
          <a:p>
            <a:pPr algn="ctr" eaLnBrk="0" hangingPunct="0">
              <a:spcBef>
                <a:spcPct val="50000"/>
              </a:spcBef>
            </a:pPr>
            <a:r>
              <a:rPr lang="en-US" sz="2000">
                <a:solidFill>
                  <a:srgbClr val="996633"/>
                </a:solidFill>
                <a:latin typeface="Times New Roman" pitchFamily="18" charset="0"/>
              </a:rPr>
              <a:t>Secretary</a:t>
            </a:r>
            <a:endParaRPr lang="en-GB" sz="2000">
              <a:solidFill>
                <a:srgbClr val="996633"/>
              </a:solidFill>
              <a:latin typeface="Times New Roman" pitchFamily="18" charset="0"/>
            </a:endParaRPr>
          </a:p>
        </p:txBody>
      </p:sp>
      <p:sp>
        <p:nvSpPr>
          <p:cNvPr id="19464" name="Text Box 8"/>
          <p:cNvSpPr txBox="1">
            <a:spLocks noChangeArrowheads="1"/>
          </p:cNvSpPr>
          <p:nvPr/>
        </p:nvSpPr>
        <p:spPr bwMode="auto">
          <a:xfrm>
            <a:off x="2733675" y="3344863"/>
            <a:ext cx="1141413" cy="641350"/>
          </a:xfrm>
          <a:prstGeom prst="rect">
            <a:avLst/>
          </a:prstGeom>
          <a:noFill/>
          <a:ln w="9525">
            <a:noFill/>
            <a:miter lim="800000"/>
            <a:headEnd/>
            <a:tailEnd/>
          </a:ln>
        </p:spPr>
        <p:txBody>
          <a:bodyPr>
            <a:spAutoFit/>
          </a:bodyPr>
          <a:lstStyle/>
          <a:p>
            <a:pPr algn="r" eaLnBrk="0" hangingPunct="0">
              <a:spcBef>
                <a:spcPct val="50000"/>
              </a:spcBef>
            </a:pPr>
            <a:r>
              <a:rPr lang="en-US" sz="1800" i="1">
                <a:solidFill>
                  <a:srgbClr val="996633"/>
                </a:solidFill>
                <a:latin typeface="Times New Roman" pitchFamily="18" charset="0"/>
              </a:rPr>
              <a:t>to_be_in_love_with</a:t>
            </a:r>
            <a:endParaRPr lang="en-GB" sz="1800" i="1">
              <a:solidFill>
                <a:srgbClr val="996633"/>
              </a:solidFill>
              <a:latin typeface="Times New Roman" pitchFamily="18" charset="0"/>
            </a:endParaRPr>
          </a:p>
        </p:txBody>
      </p:sp>
      <p:sp>
        <p:nvSpPr>
          <p:cNvPr id="19465" name="AutoShape 9"/>
          <p:cNvSpPr>
            <a:spLocks noChangeArrowheads="1"/>
          </p:cNvSpPr>
          <p:nvPr/>
        </p:nvSpPr>
        <p:spPr bwMode="auto">
          <a:xfrm>
            <a:off x="1692275" y="5300663"/>
            <a:ext cx="1655763" cy="215900"/>
          </a:xfrm>
          <a:prstGeom prst="leftArrow">
            <a:avLst>
              <a:gd name="adj1" fmla="val 50000"/>
              <a:gd name="adj2" fmla="val 108078"/>
            </a:avLst>
          </a:prstGeom>
          <a:solidFill>
            <a:schemeClr val="accent1"/>
          </a:solidFill>
          <a:ln w="9525">
            <a:solidFill>
              <a:schemeClr val="tx1"/>
            </a:solidFill>
            <a:miter lim="800000"/>
            <a:headEnd/>
            <a:tailEnd/>
          </a:ln>
        </p:spPr>
        <p:txBody>
          <a:bodyPr lIns="18000" tIns="10800" rIns="18000" bIns="10800" anchor="ctr">
            <a:spAutoFit/>
          </a:bodyPr>
          <a:lstStyle/>
          <a:p>
            <a:endParaRPr lang="tr-TR"/>
          </a:p>
        </p:txBody>
      </p:sp>
      <p:sp>
        <p:nvSpPr>
          <p:cNvPr id="19466" name="Text Box 10"/>
          <p:cNvSpPr txBox="1">
            <a:spLocks noChangeArrowheads="1"/>
          </p:cNvSpPr>
          <p:nvPr/>
        </p:nvSpPr>
        <p:spPr bwMode="auto">
          <a:xfrm>
            <a:off x="1927225" y="4973638"/>
            <a:ext cx="1295400" cy="396875"/>
          </a:xfrm>
          <a:prstGeom prst="rect">
            <a:avLst/>
          </a:prstGeom>
          <a:noFill/>
          <a:ln w="9525">
            <a:noFill/>
            <a:miter lim="800000"/>
            <a:headEnd/>
            <a:tailEnd/>
          </a:ln>
        </p:spPr>
        <p:txBody>
          <a:bodyPr>
            <a:spAutoFit/>
          </a:bodyPr>
          <a:lstStyle/>
          <a:p>
            <a:pPr algn="ctr" eaLnBrk="0" hangingPunct="0">
              <a:spcBef>
                <a:spcPct val="50000"/>
              </a:spcBef>
            </a:pPr>
            <a:r>
              <a:rPr lang="en-US" sz="2000" i="1">
                <a:solidFill>
                  <a:srgbClr val="996633"/>
                </a:solidFill>
                <a:latin typeface="Times New Roman" pitchFamily="18" charset="0"/>
              </a:rPr>
              <a:t>has_job</a:t>
            </a:r>
            <a:endParaRPr lang="en-GB" sz="2000" i="1">
              <a:solidFill>
                <a:srgbClr val="996633"/>
              </a:solidFill>
              <a:latin typeface="Times New Roman" pitchFamily="18" charset="0"/>
            </a:endParaRPr>
          </a:p>
        </p:txBody>
      </p:sp>
      <p:sp>
        <p:nvSpPr>
          <p:cNvPr id="19467" name="AutoShape 11"/>
          <p:cNvSpPr>
            <a:spLocks noChangeArrowheads="1"/>
          </p:cNvSpPr>
          <p:nvPr/>
        </p:nvSpPr>
        <p:spPr bwMode="auto">
          <a:xfrm>
            <a:off x="1692275" y="1484313"/>
            <a:ext cx="1512888" cy="215900"/>
          </a:xfrm>
          <a:prstGeom prst="leftArrow">
            <a:avLst>
              <a:gd name="adj1" fmla="val 50000"/>
              <a:gd name="adj2" fmla="val 122045"/>
            </a:avLst>
          </a:prstGeom>
          <a:solidFill>
            <a:schemeClr val="accent1"/>
          </a:solidFill>
          <a:ln w="9525">
            <a:solidFill>
              <a:schemeClr val="tx1"/>
            </a:solidFill>
            <a:miter lim="800000"/>
            <a:headEnd/>
            <a:tailEnd/>
          </a:ln>
        </p:spPr>
        <p:txBody>
          <a:bodyPr lIns="18000" tIns="10800" rIns="18000" bIns="10800" anchor="ctr">
            <a:spAutoFit/>
          </a:bodyPr>
          <a:lstStyle/>
          <a:p>
            <a:endParaRPr lang="tr-TR"/>
          </a:p>
        </p:txBody>
      </p:sp>
      <p:sp>
        <p:nvSpPr>
          <p:cNvPr id="19468" name="Text Box 12"/>
          <p:cNvSpPr txBox="1">
            <a:spLocks noChangeArrowheads="1"/>
          </p:cNvSpPr>
          <p:nvPr/>
        </p:nvSpPr>
        <p:spPr bwMode="auto">
          <a:xfrm>
            <a:off x="1908175" y="1628775"/>
            <a:ext cx="1295400" cy="396875"/>
          </a:xfrm>
          <a:prstGeom prst="rect">
            <a:avLst/>
          </a:prstGeom>
          <a:noFill/>
          <a:ln w="9525">
            <a:noFill/>
            <a:miter lim="800000"/>
            <a:headEnd/>
            <a:tailEnd/>
          </a:ln>
        </p:spPr>
        <p:txBody>
          <a:bodyPr>
            <a:spAutoFit/>
          </a:bodyPr>
          <a:lstStyle/>
          <a:p>
            <a:pPr algn="ctr" eaLnBrk="0" hangingPunct="0">
              <a:spcBef>
                <a:spcPct val="50000"/>
              </a:spcBef>
            </a:pPr>
            <a:r>
              <a:rPr lang="en-US" sz="2000" i="1">
                <a:solidFill>
                  <a:srgbClr val="996633"/>
                </a:solidFill>
                <a:latin typeface="Times New Roman" pitchFamily="18" charset="0"/>
              </a:rPr>
              <a:t>has_job</a:t>
            </a:r>
            <a:endParaRPr lang="en-GB" sz="2000" i="1">
              <a:solidFill>
                <a:srgbClr val="996633"/>
              </a:solidFill>
              <a:latin typeface="Times New Roman" pitchFamily="18" charset="0"/>
            </a:endParaRPr>
          </a:p>
        </p:txBody>
      </p:sp>
      <p:pic>
        <p:nvPicPr>
          <p:cNvPr id="19469" name="Picture 13" descr="molecula">
            <a:hlinkClick r:id="rId6"/>
          </p:cNvPr>
          <p:cNvPicPr>
            <a:picLocks noChangeAspect="1" noChangeArrowheads="1"/>
          </p:cNvPicPr>
          <p:nvPr/>
        </p:nvPicPr>
        <p:blipFill>
          <a:blip r:embed="rId7">
            <a:clrChange>
              <a:clrFrom>
                <a:srgbClr val="FFFAFF"/>
              </a:clrFrom>
              <a:clrTo>
                <a:srgbClr val="FFFAFF">
                  <a:alpha val="0"/>
                </a:srgbClr>
              </a:clrTo>
            </a:clrChange>
          </a:blip>
          <a:srcRect/>
          <a:stretch>
            <a:fillRect/>
          </a:stretch>
        </p:blipFill>
        <p:spPr bwMode="auto">
          <a:xfrm>
            <a:off x="55563" y="2921000"/>
            <a:ext cx="2160587" cy="1366838"/>
          </a:xfrm>
          <a:prstGeom prst="rect">
            <a:avLst/>
          </a:prstGeom>
          <a:noFill/>
          <a:ln w="9525">
            <a:noFill/>
            <a:miter lim="800000"/>
            <a:headEnd/>
            <a:tailEnd/>
          </a:ln>
        </p:spPr>
      </p:pic>
      <p:sp>
        <p:nvSpPr>
          <p:cNvPr id="19470" name="Line 14"/>
          <p:cNvSpPr>
            <a:spLocks noChangeShapeType="1"/>
          </p:cNvSpPr>
          <p:nvPr/>
        </p:nvSpPr>
        <p:spPr bwMode="auto">
          <a:xfrm>
            <a:off x="755650" y="4221163"/>
            <a:ext cx="0" cy="1008062"/>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1" name="Line 15"/>
          <p:cNvSpPr>
            <a:spLocks noChangeShapeType="1"/>
          </p:cNvSpPr>
          <p:nvPr/>
        </p:nvSpPr>
        <p:spPr bwMode="auto">
          <a:xfrm flipV="1">
            <a:off x="827088" y="2060575"/>
            <a:ext cx="2665412" cy="863600"/>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2" name="Line 16"/>
          <p:cNvSpPr>
            <a:spLocks noChangeShapeType="1"/>
          </p:cNvSpPr>
          <p:nvPr/>
        </p:nvSpPr>
        <p:spPr bwMode="auto">
          <a:xfrm flipV="1">
            <a:off x="179388" y="1844675"/>
            <a:ext cx="863600" cy="1655763"/>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3" name="Line 17"/>
          <p:cNvSpPr>
            <a:spLocks noChangeShapeType="1"/>
          </p:cNvSpPr>
          <p:nvPr/>
        </p:nvSpPr>
        <p:spPr bwMode="auto">
          <a:xfrm>
            <a:off x="1403350" y="4148138"/>
            <a:ext cx="2160588" cy="793750"/>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4" name="Line 18"/>
          <p:cNvSpPr>
            <a:spLocks noChangeShapeType="1"/>
          </p:cNvSpPr>
          <p:nvPr/>
        </p:nvSpPr>
        <p:spPr bwMode="auto">
          <a:xfrm flipV="1">
            <a:off x="2124075" y="1989138"/>
            <a:ext cx="287338" cy="1727200"/>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5" name="Line 19"/>
          <p:cNvSpPr>
            <a:spLocks noChangeShapeType="1"/>
          </p:cNvSpPr>
          <p:nvPr/>
        </p:nvSpPr>
        <p:spPr bwMode="auto">
          <a:xfrm>
            <a:off x="2124075" y="3716338"/>
            <a:ext cx="503238" cy="1368425"/>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76" name="Text Box 20"/>
          <p:cNvSpPr txBox="1">
            <a:spLocks noChangeArrowheads="1"/>
          </p:cNvSpPr>
          <p:nvPr/>
        </p:nvSpPr>
        <p:spPr bwMode="auto">
          <a:xfrm>
            <a:off x="3348038" y="692150"/>
            <a:ext cx="1143000" cy="396875"/>
          </a:xfrm>
          <a:prstGeom prst="rect">
            <a:avLst/>
          </a:prstGeom>
          <a:noFill/>
          <a:ln w="9525">
            <a:noFill/>
            <a:miter lim="800000"/>
            <a:headEnd/>
            <a:tailEnd/>
          </a:ln>
        </p:spPr>
        <p:txBody>
          <a:bodyPr>
            <a:spAutoFit/>
          </a:bodyPr>
          <a:lstStyle/>
          <a:p>
            <a:pPr algn="ctr" eaLnBrk="0" hangingPunct="0">
              <a:spcBef>
                <a:spcPct val="50000"/>
              </a:spcBef>
            </a:pPr>
            <a:r>
              <a:rPr lang="en-US" sz="2000">
                <a:solidFill>
                  <a:srgbClr val="0000CC"/>
                </a:solidFill>
                <a:latin typeface="Times New Roman" pitchFamily="18" charset="0"/>
              </a:rPr>
              <a:t>John</a:t>
            </a:r>
            <a:endParaRPr lang="en-GB" sz="2000">
              <a:solidFill>
                <a:srgbClr val="0000CC"/>
              </a:solidFill>
              <a:latin typeface="Times New Roman" pitchFamily="18" charset="0"/>
            </a:endParaRPr>
          </a:p>
        </p:txBody>
      </p:sp>
      <p:sp>
        <p:nvSpPr>
          <p:cNvPr id="19477" name="AutoShape 21"/>
          <p:cNvSpPr>
            <a:spLocks noChangeArrowheads="1"/>
          </p:cNvSpPr>
          <p:nvPr/>
        </p:nvSpPr>
        <p:spPr bwMode="auto">
          <a:xfrm rot="10800000">
            <a:off x="4211638" y="1628775"/>
            <a:ext cx="1584325" cy="215900"/>
          </a:xfrm>
          <a:prstGeom prst="leftArrow">
            <a:avLst>
              <a:gd name="adj1" fmla="val 41185"/>
              <a:gd name="adj2" fmla="val 126449"/>
            </a:avLst>
          </a:prstGeom>
          <a:solidFill>
            <a:schemeClr val="accent1"/>
          </a:solidFill>
          <a:ln w="9525">
            <a:solidFill>
              <a:schemeClr val="tx1"/>
            </a:solidFill>
            <a:miter lim="800000"/>
            <a:headEnd/>
            <a:tailEnd/>
          </a:ln>
        </p:spPr>
        <p:txBody>
          <a:bodyPr lIns="18000" tIns="10800" rIns="18000" bIns="10800" anchor="ctr">
            <a:spAutoFit/>
          </a:bodyPr>
          <a:lstStyle/>
          <a:p>
            <a:endParaRPr lang="tr-TR"/>
          </a:p>
        </p:txBody>
      </p:sp>
      <p:sp>
        <p:nvSpPr>
          <p:cNvPr id="19478" name="AutoShape 22"/>
          <p:cNvSpPr>
            <a:spLocks noChangeArrowheads="1"/>
          </p:cNvSpPr>
          <p:nvPr/>
        </p:nvSpPr>
        <p:spPr bwMode="auto">
          <a:xfrm rot="-5400000">
            <a:off x="2699544" y="3501232"/>
            <a:ext cx="2376487" cy="215900"/>
          </a:xfrm>
          <a:prstGeom prst="leftArrow">
            <a:avLst>
              <a:gd name="adj1" fmla="val 48537"/>
              <a:gd name="adj2" fmla="val 147019"/>
            </a:avLst>
          </a:prstGeom>
          <a:solidFill>
            <a:schemeClr val="accent1"/>
          </a:solidFill>
          <a:ln w="9525">
            <a:solidFill>
              <a:schemeClr val="tx1"/>
            </a:solidFill>
            <a:miter lim="800000"/>
            <a:headEnd/>
            <a:tailEnd/>
          </a:ln>
        </p:spPr>
        <p:txBody>
          <a:bodyPr lIns="18000" tIns="10800" rIns="18000" bIns="10800" anchor="ctr">
            <a:spAutoFit/>
          </a:bodyPr>
          <a:lstStyle/>
          <a:p>
            <a:endParaRPr lang="tr-TR"/>
          </a:p>
        </p:txBody>
      </p:sp>
      <p:sp>
        <p:nvSpPr>
          <p:cNvPr id="19479" name="Text Box 23"/>
          <p:cNvSpPr txBox="1">
            <a:spLocks noChangeArrowheads="1"/>
          </p:cNvSpPr>
          <p:nvPr/>
        </p:nvSpPr>
        <p:spPr bwMode="auto">
          <a:xfrm>
            <a:off x="4178300" y="1320800"/>
            <a:ext cx="1657350" cy="366713"/>
          </a:xfrm>
          <a:prstGeom prst="rect">
            <a:avLst/>
          </a:prstGeom>
          <a:noFill/>
          <a:ln w="9525">
            <a:noFill/>
            <a:miter lim="800000"/>
            <a:headEnd/>
            <a:tailEnd/>
          </a:ln>
        </p:spPr>
        <p:txBody>
          <a:bodyPr>
            <a:spAutoFit/>
          </a:bodyPr>
          <a:lstStyle/>
          <a:p>
            <a:pPr algn="ctr" eaLnBrk="0" hangingPunct="0">
              <a:spcBef>
                <a:spcPct val="50000"/>
              </a:spcBef>
            </a:pPr>
            <a:r>
              <a:rPr lang="en-US" sz="1800" i="1">
                <a:solidFill>
                  <a:srgbClr val="996633"/>
                </a:solidFill>
                <a:latin typeface="Times New Roman" pitchFamily="18" charset="0"/>
              </a:rPr>
              <a:t>has_homepage</a:t>
            </a:r>
            <a:endParaRPr lang="en-GB" sz="1800" i="1">
              <a:solidFill>
                <a:srgbClr val="996633"/>
              </a:solidFill>
              <a:latin typeface="Times New Roman" pitchFamily="18" charset="0"/>
            </a:endParaRPr>
          </a:p>
        </p:txBody>
      </p:sp>
      <p:sp>
        <p:nvSpPr>
          <p:cNvPr id="19480" name="AutoShape 24"/>
          <p:cNvSpPr>
            <a:spLocks noChangeArrowheads="1"/>
          </p:cNvSpPr>
          <p:nvPr/>
        </p:nvSpPr>
        <p:spPr bwMode="auto">
          <a:xfrm rot="10800000">
            <a:off x="4427538" y="5373688"/>
            <a:ext cx="1657350" cy="215900"/>
          </a:xfrm>
          <a:prstGeom prst="leftArrow">
            <a:avLst>
              <a:gd name="adj1" fmla="val 50009"/>
              <a:gd name="adj2" fmla="val 121295"/>
            </a:avLst>
          </a:prstGeom>
          <a:solidFill>
            <a:schemeClr val="accent1"/>
          </a:solidFill>
          <a:ln w="9525">
            <a:solidFill>
              <a:schemeClr val="tx1"/>
            </a:solidFill>
            <a:miter lim="800000"/>
            <a:headEnd/>
            <a:tailEnd/>
          </a:ln>
        </p:spPr>
        <p:txBody>
          <a:bodyPr lIns="18000" tIns="10800" rIns="18000" bIns="10800" anchor="ctr">
            <a:spAutoFit/>
          </a:bodyPr>
          <a:lstStyle/>
          <a:p>
            <a:endParaRPr lang="tr-TR"/>
          </a:p>
        </p:txBody>
      </p:sp>
      <p:sp>
        <p:nvSpPr>
          <p:cNvPr id="19481" name="Text Box 25"/>
          <p:cNvSpPr txBox="1">
            <a:spLocks noChangeArrowheads="1"/>
          </p:cNvSpPr>
          <p:nvPr/>
        </p:nvSpPr>
        <p:spPr bwMode="auto">
          <a:xfrm>
            <a:off x="4375150" y="5075238"/>
            <a:ext cx="1657350" cy="366712"/>
          </a:xfrm>
          <a:prstGeom prst="rect">
            <a:avLst/>
          </a:prstGeom>
          <a:noFill/>
          <a:ln w="9525">
            <a:noFill/>
            <a:miter lim="800000"/>
            <a:headEnd/>
            <a:tailEnd/>
          </a:ln>
        </p:spPr>
        <p:txBody>
          <a:bodyPr>
            <a:spAutoFit/>
          </a:bodyPr>
          <a:lstStyle/>
          <a:p>
            <a:pPr algn="ctr" eaLnBrk="0" hangingPunct="0">
              <a:spcBef>
                <a:spcPct val="50000"/>
              </a:spcBef>
            </a:pPr>
            <a:r>
              <a:rPr lang="en-US" sz="1800" i="1">
                <a:solidFill>
                  <a:srgbClr val="996633"/>
                </a:solidFill>
                <a:latin typeface="Times New Roman" pitchFamily="18" charset="0"/>
              </a:rPr>
              <a:t>has_homepage</a:t>
            </a:r>
            <a:endParaRPr lang="en-GB" sz="1800" i="1">
              <a:solidFill>
                <a:srgbClr val="996633"/>
              </a:solidFill>
              <a:latin typeface="Times New Roman" pitchFamily="18" charset="0"/>
            </a:endParaRPr>
          </a:p>
        </p:txBody>
      </p:sp>
      <p:sp>
        <p:nvSpPr>
          <p:cNvPr id="19482" name="Line 26"/>
          <p:cNvSpPr>
            <a:spLocks noChangeShapeType="1"/>
          </p:cNvSpPr>
          <p:nvPr/>
        </p:nvSpPr>
        <p:spPr bwMode="auto">
          <a:xfrm flipV="1">
            <a:off x="2051050" y="1628775"/>
            <a:ext cx="3168650" cy="2376488"/>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83" name="Line 27"/>
          <p:cNvSpPr>
            <a:spLocks noChangeShapeType="1"/>
          </p:cNvSpPr>
          <p:nvPr/>
        </p:nvSpPr>
        <p:spPr bwMode="auto">
          <a:xfrm>
            <a:off x="2051050" y="4005263"/>
            <a:ext cx="3241675" cy="1223962"/>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19484" name="Line 28"/>
          <p:cNvSpPr>
            <a:spLocks noChangeShapeType="1"/>
          </p:cNvSpPr>
          <p:nvPr/>
        </p:nvSpPr>
        <p:spPr bwMode="auto">
          <a:xfrm>
            <a:off x="2008188" y="3198813"/>
            <a:ext cx="908050" cy="517525"/>
          </a:xfrm>
          <a:prstGeom prst="line">
            <a:avLst/>
          </a:prstGeom>
          <a:noFill/>
          <a:ln w="19050">
            <a:solidFill>
              <a:srgbClr val="0000FF"/>
            </a:solidFill>
            <a:prstDash val="dash"/>
            <a:round/>
            <a:headEnd/>
            <a:tailEnd type="stealth" w="med" len="lg"/>
          </a:ln>
        </p:spPr>
        <p:txBody>
          <a:bodyPr lIns="18000" tIns="10800" rIns="18000" bIns="10800" anchor="ctr" anchorCtr="1">
            <a:spAutoFit/>
          </a:bodyPr>
          <a:lstStyle/>
          <a:p>
            <a:endParaRPr lang="tr-TR"/>
          </a:p>
        </p:txBody>
      </p:sp>
      <p:sp>
        <p:nvSpPr>
          <p:cNvPr id="46109" name="Text Box 29"/>
          <p:cNvSpPr txBox="1">
            <a:spLocks noChangeArrowheads="1"/>
          </p:cNvSpPr>
          <p:nvPr/>
        </p:nvSpPr>
        <p:spPr bwMode="auto">
          <a:xfrm>
            <a:off x="395288" y="3357563"/>
            <a:ext cx="1655762" cy="519112"/>
          </a:xfrm>
          <a:prstGeom prst="rect">
            <a:avLst/>
          </a:prstGeom>
          <a:solidFill>
            <a:srgbClr val="C0C0C0">
              <a:alpha val="46001"/>
            </a:srgbClr>
          </a:solidFill>
          <a:ln w="9525">
            <a:noFill/>
            <a:miter lim="800000"/>
            <a:headEnd/>
            <a:tailEnd/>
          </a:ln>
          <a:effectLst/>
        </p:spPr>
        <p:txBody>
          <a:bodyPr>
            <a:spAutoFit/>
          </a:bodyPr>
          <a:lstStyle/>
          <a:p>
            <a:pPr algn="ctr" eaLnBrk="0" hangingPunct="0">
              <a:spcBef>
                <a:spcPct val="50000"/>
              </a:spcBef>
              <a:defRPr/>
            </a:pPr>
            <a:r>
              <a:rPr lang="en-US" sz="2800">
                <a:solidFill>
                  <a:srgbClr val="E00000"/>
                </a:solidFill>
                <a:effectLst>
                  <a:outerShdw blurRad="38100" dist="38100" dir="2700000" algn="tl">
                    <a:srgbClr val="000000"/>
                  </a:outerShdw>
                </a:effectLst>
                <a:latin typeface="Times New Roman" pitchFamily="18" charset="0"/>
              </a:rPr>
              <a:t>Ontology</a:t>
            </a:r>
            <a:endParaRPr lang="en-GB" sz="2800">
              <a:solidFill>
                <a:srgbClr val="E00000"/>
              </a:solidFill>
              <a:effectLst>
                <a:outerShdw blurRad="38100" dist="38100" dir="2700000" algn="tl">
                  <a:srgbClr val="000000"/>
                </a:outerShdw>
              </a:effectLst>
              <a:latin typeface="Times New Roman" pitchFamily="18" charset="0"/>
            </a:endParaRPr>
          </a:p>
        </p:txBody>
      </p:sp>
      <p:sp>
        <p:nvSpPr>
          <p:cNvPr id="19486" name="Rectangle 30"/>
          <p:cNvSpPr>
            <a:spLocks noChangeArrowheads="1"/>
          </p:cNvSpPr>
          <p:nvPr/>
        </p:nvSpPr>
        <p:spPr bwMode="auto">
          <a:xfrm>
            <a:off x="1011238" y="115888"/>
            <a:ext cx="8151812" cy="588962"/>
          </a:xfrm>
          <a:prstGeom prst="rect">
            <a:avLst/>
          </a:prstGeom>
          <a:noFill/>
          <a:ln w="9525">
            <a:noFill/>
            <a:miter lim="800000"/>
            <a:headEnd/>
            <a:tailEnd/>
          </a:ln>
        </p:spPr>
        <p:txBody>
          <a:bodyPr anchor="b"/>
          <a:lstStyle/>
          <a:p>
            <a:pPr algn="ctr"/>
            <a:r>
              <a:rPr lang="en-US" sz="4000" b="0">
                <a:solidFill>
                  <a:schemeClr val="tx2"/>
                </a:solidFill>
                <a:latin typeface="Arial Unicode MS" pitchFamily="34" charset="-128"/>
              </a:rPr>
              <a:t>RDF – </a:t>
            </a:r>
            <a:r>
              <a:rPr lang="en-US" sz="2800" b="0">
                <a:solidFill>
                  <a:schemeClr val="tx2"/>
                </a:solidFill>
                <a:latin typeface="Arial Unicode MS" pitchFamily="34" charset="-128"/>
              </a:rPr>
              <a:t>Semantic Web over Web Resources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tr-TR" sz="4000" dirty="0" smtClean="0"/>
              <a:t>Introduction to Semantic Web</a:t>
            </a:r>
          </a:p>
        </p:txBody>
      </p:sp>
      <p:sp>
        <p:nvSpPr>
          <p:cNvPr id="3075" name="Rectangle 3"/>
          <p:cNvSpPr>
            <a:spLocks noGrp="1" noChangeArrowheads="1"/>
          </p:cNvSpPr>
          <p:nvPr>
            <p:ph type="subTitle" idx="1"/>
          </p:nvPr>
        </p:nvSpPr>
        <p:spPr>
          <a:xfrm>
            <a:off x="1371600" y="4419600"/>
            <a:ext cx="6400800" cy="1600200"/>
          </a:xfrm>
        </p:spPr>
        <p:txBody>
          <a:bodyPr/>
          <a:lstStyle/>
          <a:p>
            <a:pPr eaLnBrk="1" hangingPunct="1"/>
            <a:r>
              <a:rPr lang="en-US" altLang="ko-KR" sz="1800" smtClean="0">
                <a:ea typeface="Gulim" pitchFamily="34" charset="-127"/>
              </a:rPr>
              <a:t>Based on tutorials and presentations:</a:t>
            </a:r>
          </a:p>
          <a:p>
            <a:pPr eaLnBrk="1" hangingPunct="1"/>
            <a:r>
              <a:rPr lang="en-US" altLang="ko-KR" sz="1800" smtClean="0">
                <a:solidFill>
                  <a:srgbClr val="993300"/>
                </a:solidFill>
                <a:ea typeface="Gulim" pitchFamily="34" charset="-127"/>
              </a:rPr>
              <a:t>D. Lee, </a:t>
            </a:r>
            <a:r>
              <a:rPr lang="en-US" sz="1800" smtClean="0">
                <a:solidFill>
                  <a:srgbClr val="993300"/>
                </a:solidFill>
              </a:rPr>
              <a:t>F. Harmelen, M. Arumugam, C. Goble, I. Horrocks, N. F. Noy, D.L. McGuinness, </a:t>
            </a:r>
            <a:r>
              <a:rPr lang="en-GB" sz="1800" smtClean="0">
                <a:solidFill>
                  <a:srgbClr val="993300"/>
                </a:solidFill>
              </a:rPr>
              <a:t>J. Broekstra, M. Klein, S. Decker, D. Fensel, DERI Group, </a:t>
            </a:r>
            <a:r>
              <a:rPr lang="en-US" sz="1800" smtClean="0">
                <a:solidFill>
                  <a:srgbClr val="993300"/>
                </a:solidFill>
              </a:rPr>
              <a:t>H. Knublauch,</a:t>
            </a:r>
          </a:p>
          <a:p>
            <a:pPr eaLnBrk="1" hangingPunct="1"/>
            <a:r>
              <a:rPr lang="en-GB" sz="1800" smtClean="0">
                <a:solidFill>
                  <a:srgbClr val="993300"/>
                </a:solidFill>
              </a:rPr>
              <a:t>N. Drummond, M. Horridge</a:t>
            </a:r>
            <a:endParaRPr lang="en-US" altLang="ko-KR" sz="1800" smtClean="0">
              <a:solidFill>
                <a:srgbClr val="993300"/>
              </a:solidFill>
              <a:ea typeface="Gulim" pitchFamily="34" charset="-127"/>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mtClean="0"/>
              <a:t>The RDF Data Model</a:t>
            </a:r>
          </a:p>
        </p:txBody>
      </p:sp>
      <p:sp>
        <p:nvSpPr>
          <p:cNvPr id="119811" name="Rectangle 3"/>
          <p:cNvSpPr>
            <a:spLocks noGrp="1" noChangeArrowheads="1"/>
          </p:cNvSpPr>
          <p:nvPr>
            <p:ph type="body" idx="1"/>
          </p:nvPr>
        </p:nvSpPr>
        <p:spPr>
          <a:xfrm>
            <a:off x="457200" y="1600200"/>
            <a:ext cx="8229600" cy="590550"/>
          </a:xfrm>
        </p:spPr>
        <p:txBody>
          <a:bodyPr/>
          <a:lstStyle/>
          <a:p>
            <a:pPr eaLnBrk="1" hangingPunct="1"/>
            <a:r>
              <a:rPr lang="en-GB" sz="1800" smtClean="0"/>
              <a:t>Statements are &lt;subject, predicate, object&gt; triples:</a:t>
            </a:r>
          </a:p>
        </p:txBody>
      </p:sp>
      <p:sp>
        <p:nvSpPr>
          <p:cNvPr id="119817" name="Rectangle 9"/>
          <p:cNvSpPr>
            <a:spLocks noChangeArrowheads="1"/>
          </p:cNvSpPr>
          <p:nvPr/>
        </p:nvSpPr>
        <p:spPr bwMode="auto">
          <a:xfrm>
            <a:off x="685800" y="2362200"/>
            <a:ext cx="7772400" cy="3255963"/>
          </a:xfrm>
          <a:prstGeom prst="rect">
            <a:avLst/>
          </a:prstGeom>
          <a:noFill/>
          <a:ln w="9525">
            <a:noFill/>
            <a:miter lim="800000"/>
            <a:headEnd/>
            <a:tailEnd/>
          </a:ln>
        </p:spPr>
        <p:txBody>
          <a:bodyPr/>
          <a:lstStyle/>
          <a:p>
            <a:pPr marL="342900" indent="-342900">
              <a:lnSpc>
                <a:spcPct val="90000"/>
              </a:lnSpc>
              <a:spcBef>
                <a:spcPct val="20000"/>
              </a:spcBef>
              <a:buClr>
                <a:srgbClr val="993300"/>
              </a:buClr>
              <a:buFontTx/>
              <a:buChar char="•"/>
            </a:pPr>
            <a:r>
              <a:rPr lang="en-GB" sz="2000"/>
              <a:t>Can be represented using XML serialisation, e.g.:</a:t>
            </a:r>
          </a:p>
          <a:p>
            <a:pPr marL="742950" lvl="1" indent="-285750">
              <a:lnSpc>
                <a:spcPct val="90000"/>
              </a:lnSpc>
              <a:spcBef>
                <a:spcPct val="20000"/>
              </a:spcBef>
              <a:buClr>
                <a:srgbClr val="993300"/>
              </a:buClr>
            </a:pPr>
            <a:r>
              <a:rPr lang="en-GB" sz="1800"/>
              <a:t>	</a:t>
            </a:r>
            <a:r>
              <a:rPr lang="en-GB" sz="1800">
                <a:latin typeface="Courier New" pitchFamily="49" charset="0"/>
              </a:rPr>
              <a:t>&lt;Ian,hasColleague,Uli&gt;</a:t>
            </a:r>
            <a:endParaRPr lang="en-GB" sz="2000"/>
          </a:p>
          <a:p>
            <a:pPr marL="342900" indent="-342900">
              <a:lnSpc>
                <a:spcPct val="90000"/>
              </a:lnSpc>
              <a:spcBef>
                <a:spcPct val="20000"/>
              </a:spcBef>
              <a:buClr>
                <a:srgbClr val="993300"/>
              </a:buClr>
              <a:buFontTx/>
              <a:buChar char="•"/>
            </a:pPr>
            <a:r>
              <a:rPr lang="en-GB" sz="2000"/>
              <a:t>Statements describe properties of resources</a:t>
            </a:r>
            <a:endParaRPr lang="tr-TR" sz="2000"/>
          </a:p>
          <a:p>
            <a:pPr marL="342900" indent="-342900">
              <a:lnSpc>
                <a:spcPct val="90000"/>
              </a:lnSpc>
              <a:spcBef>
                <a:spcPct val="20000"/>
              </a:spcBef>
              <a:buClr>
                <a:srgbClr val="993300"/>
              </a:buClr>
              <a:buFontTx/>
              <a:buChar char="•"/>
            </a:pPr>
            <a:endParaRPr lang="tr-TR" sz="2000"/>
          </a:p>
          <a:p>
            <a:pPr marL="342900" indent="-342900">
              <a:lnSpc>
                <a:spcPct val="90000"/>
              </a:lnSpc>
              <a:spcBef>
                <a:spcPct val="20000"/>
              </a:spcBef>
              <a:buClr>
                <a:srgbClr val="993300"/>
              </a:buClr>
              <a:buFontTx/>
              <a:buChar char="•"/>
            </a:pPr>
            <a:r>
              <a:rPr lang="en-GB" sz="2000"/>
              <a:t>All things </a:t>
            </a:r>
            <a:r>
              <a:rPr lang="tr-TR" sz="2000" i="1"/>
              <a:t>(including properties)</a:t>
            </a:r>
            <a:r>
              <a:rPr lang="en-GB" sz="2000" b="0"/>
              <a:t> </a:t>
            </a:r>
            <a:r>
              <a:rPr lang="en-GB" sz="2000"/>
              <a:t>being described by RDF expressions are called </a:t>
            </a:r>
            <a:r>
              <a:rPr lang="en-GB" sz="2000" i="1">
                <a:solidFill>
                  <a:srgbClr val="0000CC"/>
                </a:solidFill>
              </a:rPr>
              <a:t>resources</a:t>
            </a:r>
            <a:endParaRPr lang="en-GB" sz="2000"/>
          </a:p>
          <a:p>
            <a:pPr marL="342900" indent="-342900">
              <a:lnSpc>
                <a:spcPct val="90000"/>
              </a:lnSpc>
              <a:spcBef>
                <a:spcPct val="20000"/>
              </a:spcBef>
              <a:buClr>
                <a:srgbClr val="993300"/>
              </a:buClr>
              <a:buFontTx/>
              <a:buChar char="•"/>
            </a:pPr>
            <a:r>
              <a:rPr lang="en-GB" sz="2000"/>
              <a:t>A resource is a URI representing a (class of) object(s):</a:t>
            </a:r>
          </a:p>
          <a:p>
            <a:pPr marL="742950" lvl="1" indent="-285750">
              <a:lnSpc>
                <a:spcPct val="90000"/>
              </a:lnSpc>
              <a:spcBef>
                <a:spcPct val="20000"/>
              </a:spcBef>
              <a:buClr>
                <a:srgbClr val="993300"/>
              </a:buClr>
              <a:buFontTx/>
              <a:buChar char="–"/>
            </a:pPr>
            <a:r>
              <a:rPr lang="en-GB" sz="1800"/>
              <a:t>a document, a picture, a paragraph on the Web;</a:t>
            </a:r>
          </a:p>
          <a:p>
            <a:pPr marL="1143000" lvl="2" indent="-228600">
              <a:lnSpc>
                <a:spcPct val="90000"/>
              </a:lnSpc>
              <a:spcBef>
                <a:spcPct val="20000"/>
              </a:spcBef>
              <a:buClr>
                <a:srgbClr val="993300"/>
              </a:buClr>
              <a:buFontTx/>
              <a:buChar char="–"/>
            </a:pPr>
            <a:r>
              <a:rPr lang="en-GB" sz="1800"/>
              <a:t>http://www.cs.man.ac.uk/index.html</a:t>
            </a:r>
          </a:p>
          <a:p>
            <a:pPr marL="742950" lvl="1" indent="-285750">
              <a:lnSpc>
                <a:spcPct val="90000"/>
              </a:lnSpc>
              <a:spcBef>
                <a:spcPct val="20000"/>
              </a:spcBef>
              <a:buClr>
                <a:srgbClr val="993300"/>
              </a:buClr>
              <a:buFontTx/>
              <a:buChar char="–"/>
            </a:pPr>
            <a:r>
              <a:rPr lang="en-GB" sz="1800"/>
              <a:t>a book in the library, a real person (?)</a:t>
            </a:r>
          </a:p>
          <a:p>
            <a:pPr marL="1143000" lvl="2" indent="-228600">
              <a:lnSpc>
                <a:spcPct val="90000"/>
              </a:lnSpc>
              <a:spcBef>
                <a:spcPct val="20000"/>
              </a:spcBef>
              <a:buClr>
                <a:srgbClr val="993300"/>
              </a:buClr>
              <a:buFontTx/>
              <a:buChar char="–"/>
            </a:pPr>
            <a:r>
              <a:rPr lang="en-GB" sz="1800"/>
              <a:t>isbn://5031-4444-3333</a:t>
            </a:r>
          </a:p>
          <a:p>
            <a:pPr marL="742950" lvl="1" indent="-285750">
              <a:lnSpc>
                <a:spcPct val="90000"/>
              </a:lnSpc>
              <a:spcBef>
                <a:spcPct val="20000"/>
              </a:spcBef>
              <a:buClr>
                <a:srgbClr val="993300"/>
              </a:buClr>
              <a:buFontTx/>
              <a:buChar char="–"/>
            </a:pPr>
            <a:r>
              <a:rPr lang="en-GB" sz="1800"/>
              <a:t>…</a:t>
            </a:r>
            <a:endParaRPr lang="tr-TR"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981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981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98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981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981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981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981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981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981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1981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P spid="11981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8313" y="0"/>
            <a:ext cx="8229600" cy="620713"/>
          </a:xfrm>
        </p:spPr>
        <p:txBody>
          <a:bodyPr/>
          <a:lstStyle/>
          <a:p>
            <a:pPr eaLnBrk="1" hangingPunct="1"/>
            <a:r>
              <a:rPr lang="en-US" sz="3200" smtClean="0"/>
              <a:t>URI</a:t>
            </a:r>
          </a:p>
        </p:txBody>
      </p:sp>
      <p:pic>
        <p:nvPicPr>
          <p:cNvPr id="21507" name="Picture 3" descr="Image:URI Venn Diagram.svg">
            <a:hlinkClick r:id="rId3"/>
          </p:cNvPr>
          <p:cNvPicPr>
            <a:picLocks noChangeAspect="1" noChangeArrowheads="1"/>
          </p:cNvPicPr>
          <p:nvPr/>
        </p:nvPicPr>
        <p:blipFill>
          <a:blip r:embed="rId4"/>
          <a:srcRect/>
          <a:stretch>
            <a:fillRect/>
          </a:stretch>
        </p:blipFill>
        <p:spPr bwMode="auto">
          <a:xfrm>
            <a:off x="1905000" y="914400"/>
            <a:ext cx="4175125" cy="2514600"/>
          </a:xfrm>
          <a:prstGeom prst="rect">
            <a:avLst/>
          </a:prstGeom>
          <a:noFill/>
          <a:ln w="9525">
            <a:noFill/>
            <a:miter lim="800000"/>
            <a:headEnd/>
            <a:tailEnd/>
          </a:ln>
        </p:spPr>
      </p:pic>
      <p:sp>
        <p:nvSpPr>
          <p:cNvPr id="21508" name="Text Box 4"/>
          <p:cNvSpPr txBox="1">
            <a:spLocks noChangeArrowheads="1"/>
          </p:cNvSpPr>
          <p:nvPr/>
        </p:nvSpPr>
        <p:spPr bwMode="auto">
          <a:xfrm>
            <a:off x="838200" y="3905250"/>
            <a:ext cx="7272338" cy="2952750"/>
          </a:xfrm>
          <a:prstGeom prst="rect">
            <a:avLst/>
          </a:prstGeom>
          <a:noFill/>
          <a:ln w="9525">
            <a:noFill/>
            <a:miter lim="800000"/>
            <a:headEnd/>
            <a:tailEnd/>
          </a:ln>
        </p:spPr>
        <p:txBody>
          <a:bodyPr lIns="18000" tIns="10800" rIns="18000" bIns="10800" anchorCtr="1">
            <a:spAutoFit/>
          </a:bodyPr>
          <a:lstStyle/>
          <a:p>
            <a:r>
              <a:rPr lang="en-US" sz="1400" b="0">
                <a:hlinkClick r:id="rId5" tooltip="Enlarge"/>
              </a:rPr>
              <a:t> </a:t>
            </a:r>
            <a:endParaRPr lang="en-US" sz="1400" b="0"/>
          </a:p>
          <a:p>
            <a:r>
              <a:rPr lang="en-US" sz="1800" b="0"/>
              <a:t>Venn diagram of Uniform Resource Identifier (URI) scheme categories. Schemes in the URL (locator) and URN (name) categories both function as resource IDs, so URL and URN are subsets of URI. They are also, generally, disjoint sets. However, many schemes can't be categorized as strictly one or the other, because all URIs can be treated as names, and some schemes embody aspects of both categories – or neither.</a:t>
            </a:r>
            <a:endParaRPr lang="tr-TR" sz="1800" b="0"/>
          </a:p>
          <a:p>
            <a:endParaRPr lang="tr-TR" sz="1800" b="0"/>
          </a:p>
          <a:p>
            <a:pPr lvl="1">
              <a:lnSpc>
                <a:spcPct val="115000"/>
              </a:lnSpc>
              <a:spcBef>
                <a:spcPct val="20000"/>
              </a:spcBef>
              <a:buClr>
                <a:srgbClr val="993300"/>
              </a:buClr>
              <a:buFontTx/>
              <a:buChar char="–"/>
            </a:pPr>
            <a:r>
              <a:rPr lang="en-GB"/>
              <a:t>http://www.somedomain.com/some/path/to/file#fragmentID</a:t>
            </a:r>
          </a:p>
          <a:p>
            <a:endParaRPr lang="en-US" sz="1800" b="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31913" y="88900"/>
            <a:ext cx="7050087" cy="536575"/>
          </a:xfrm>
        </p:spPr>
        <p:txBody>
          <a:bodyPr>
            <a:normAutofit fontScale="90000"/>
          </a:bodyPr>
          <a:lstStyle/>
          <a:p>
            <a:pPr eaLnBrk="1" hangingPunct="1"/>
            <a:r>
              <a:rPr lang="en-GB" sz="4000" smtClean="0"/>
              <a:t>Example of RDF Statement</a:t>
            </a:r>
          </a:p>
        </p:txBody>
      </p:sp>
      <p:pic>
        <p:nvPicPr>
          <p:cNvPr id="2253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3400" y="4267200"/>
            <a:ext cx="7696200" cy="2057400"/>
          </a:xfrm>
          <a:prstGeom prst="rect">
            <a:avLst/>
          </a:prstGeom>
          <a:noFill/>
          <a:ln w="9525">
            <a:noFill/>
            <a:miter lim="800000"/>
            <a:headEnd/>
            <a:tailEnd/>
          </a:ln>
        </p:spPr>
      </p:pic>
      <p:sp>
        <p:nvSpPr>
          <p:cNvPr id="22532" name="Text Box 4"/>
          <p:cNvSpPr txBox="1">
            <a:spLocks noChangeArrowheads="1"/>
          </p:cNvSpPr>
          <p:nvPr/>
        </p:nvSpPr>
        <p:spPr bwMode="auto">
          <a:xfrm>
            <a:off x="609600" y="2514600"/>
            <a:ext cx="31242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b="0">
                <a:latin typeface="Times New Roman" pitchFamily="18" charset="0"/>
              </a:rPr>
              <a:t>Subject (resource)</a:t>
            </a:r>
          </a:p>
        </p:txBody>
      </p:sp>
      <p:sp>
        <p:nvSpPr>
          <p:cNvPr id="22533" name="Text Box 5"/>
          <p:cNvSpPr txBox="1">
            <a:spLocks noChangeArrowheads="1"/>
          </p:cNvSpPr>
          <p:nvPr/>
        </p:nvSpPr>
        <p:spPr bwMode="auto">
          <a:xfrm>
            <a:off x="3733800" y="2514600"/>
            <a:ext cx="4495800" cy="5778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ts val="500"/>
              </a:spcBef>
              <a:spcAft>
                <a:spcPts val="500"/>
              </a:spcAft>
            </a:pPr>
            <a:r>
              <a:rPr lang="en-GB" sz="2400" b="0">
                <a:latin typeface="Times New Roman" pitchFamily="18" charset="0"/>
              </a:rPr>
              <a:t>http://www.w3.org/Home/Lassila</a:t>
            </a:r>
          </a:p>
        </p:txBody>
      </p:sp>
      <p:sp>
        <p:nvSpPr>
          <p:cNvPr id="22534" name="Text Box 6"/>
          <p:cNvSpPr txBox="1">
            <a:spLocks noChangeArrowheads="1"/>
          </p:cNvSpPr>
          <p:nvPr/>
        </p:nvSpPr>
        <p:spPr bwMode="auto">
          <a:xfrm>
            <a:off x="609600" y="3048000"/>
            <a:ext cx="31242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b="0">
                <a:latin typeface="Times New Roman" pitchFamily="18" charset="0"/>
              </a:rPr>
              <a:t>Predicate (property)</a:t>
            </a:r>
          </a:p>
        </p:txBody>
      </p:sp>
      <p:sp>
        <p:nvSpPr>
          <p:cNvPr id="22535" name="Text Box 7"/>
          <p:cNvSpPr txBox="1">
            <a:spLocks noChangeArrowheads="1"/>
          </p:cNvSpPr>
          <p:nvPr/>
        </p:nvSpPr>
        <p:spPr bwMode="auto">
          <a:xfrm>
            <a:off x="3733800" y="3048000"/>
            <a:ext cx="4495800" cy="5778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ts val="500"/>
              </a:spcBef>
              <a:spcAft>
                <a:spcPts val="500"/>
              </a:spcAft>
            </a:pPr>
            <a:r>
              <a:rPr lang="en-GB" sz="2400" b="0">
                <a:latin typeface="Times New Roman" pitchFamily="18" charset="0"/>
              </a:rPr>
              <a:t>Creator</a:t>
            </a:r>
          </a:p>
        </p:txBody>
      </p:sp>
      <p:sp>
        <p:nvSpPr>
          <p:cNvPr id="22536" name="Text Box 8"/>
          <p:cNvSpPr txBox="1">
            <a:spLocks noChangeArrowheads="1"/>
          </p:cNvSpPr>
          <p:nvPr/>
        </p:nvSpPr>
        <p:spPr bwMode="auto">
          <a:xfrm>
            <a:off x="609600" y="3581400"/>
            <a:ext cx="31242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b="0">
                <a:latin typeface="Times New Roman" pitchFamily="18" charset="0"/>
              </a:rPr>
              <a:t>Object (literal)</a:t>
            </a:r>
          </a:p>
        </p:txBody>
      </p:sp>
      <p:sp>
        <p:nvSpPr>
          <p:cNvPr id="22537" name="Text Box 9"/>
          <p:cNvSpPr txBox="1">
            <a:spLocks noChangeArrowheads="1"/>
          </p:cNvSpPr>
          <p:nvPr/>
        </p:nvSpPr>
        <p:spPr bwMode="auto">
          <a:xfrm>
            <a:off x="3733800" y="3581400"/>
            <a:ext cx="4495800" cy="514350"/>
          </a:xfrm>
          <a:prstGeom prst="rect">
            <a:avLst/>
          </a:prstGeom>
          <a:solidFill>
            <a:srgbClr val="CCFFFF"/>
          </a:solidFill>
          <a:ln w="57150" cmpd="thinThick">
            <a:solidFill>
              <a:schemeClr val="tx1"/>
            </a:solidFill>
            <a:miter lim="800000"/>
            <a:headEnd/>
            <a:tailEnd/>
          </a:ln>
        </p:spPr>
        <p:txBody>
          <a:bodyPr>
            <a:spAutoFit/>
          </a:bodyPr>
          <a:lstStyle/>
          <a:p>
            <a:pPr algn="ctr" eaLnBrk="0" hangingPunct="0">
              <a:spcBef>
                <a:spcPct val="50000"/>
              </a:spcBef>
            </a:pPr>
            <a:r>
              <a:rPr lang="en-GB" sz="2400" b="0">
                <a:latin typeface="Times New Roman" pitchFamily="18" charset="0"/>
              </a:rPr>
              <a:t>“Ora Lassila”</a:t>
            </a:r>
          </a:p>
        </p:txBody>
      </p:sp>
      <p:sp>
        <p:nvSpPr>
          <p:cNvPr id="22538" name="Text Box 10"/>
          <p:cNvSpPr txBox="1">
            <a:spLocks noChangeArrowheads="1"/>
          </p:cNvSpPr>
          <p:nvPr/>
        </p:nvSpPr>
        <p:spPr bwMode="auto">
          <a:xfrm>
            <a:off x="647700" y="1336675"/>
            <a:ext cx="8229600" cy="1130300"/>
          </a:xfrm>
          <a:prstGeom prst="rect">
            <a:avLst/>
          </a:prstGeom>
          <a:noFill/>
          <a:ln w="9525">
            <a:noFill/>
            <a:miter lim="800000"/>
            <a:headEnd/>
            <a:tailEnd/>
          </a:ln>
        </p:spPr>
        <p:txBody>
          <a:bodyPr>
            <a:spAutoFit/>
          </a:bodyPr>
          <a:lstStyle/>
          <a:p>
            <a:pPr eaLnBrk="0" hangingPunct="0">
              <a:spcBef>
                <a:spcPts val="500"/>
              </a:spcBef>
              <a:spcAft>
                <a:spcPts val="500"/>
              </a:spcAft>
            </a:pPr>
            <a:r>
              <a:rPr lang="en-GB" sz="3200" b="0" i="1">
                <a:latin typeface="Times New Roman" pitchFamily="18" charset="0"/>
              </a:rPr>
              <a:t>Ora Lassila is the creator of the resource http://www.w3.org/Home/Lassila.</a:t>
            </a:r>
            <a:endParaRPr lang="en-GB" sz="2400" b="0">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57300" y="63500"/>
            <a:ext cx="7772400" cy="536575"/>
          </a:xfrm>
        </p:spPr>
        <p:txBody>
          <a:bodyPr>
            <a:normAutofit fontScale="90000"/>
          </a:bodyPr>
          <a:lstStyle/>
          <a:p>
            <a:pPr eaLnBrk="1" hangingPunct="1"/>
            <a:r>
              <a:rPr lang="en-GB" sz="4000" smtClean="0"/>
              <a:t>RDF Example </a:t>
            </a:r>
            <a:r>
              <a:rPr lang="en-GB" sz="3600" smtClean="0"/>
              <a:t>(serialization syntax)</a:t>
            </a:r>
          </a:p>
        </p:txBody>
      </p:sp>
      <p:sp>
        <p:nvSpPr>
          <p:cNvPr id="23555" name="Text Box 3"/>
          <p:cNvSpPr txBox="1">
            <a:spLocks noChangeArrowheads="1"/>
          </p:cNvSpPr>
          <p:nvPr/>
        </p:nvSpPr>
        <p:spPr bwMode="auto">
          <a:xfrm>
            <a:off x="381000" y="1676400"/>
            <a:ext cx="7924800" cy="1130300"/>
          </a:xfrm>
          <a:prstGeom prst="rect">
            <a:avLst/>
          </a:prstGeom>
          <a:noFill/>
          <a:ln w="9525">
            <a:noFill/>
            <a:miter lim="800000"/>
            <a:headEnd/>
            <a:tailEnd/>
          </a:ln>
        </p:spPr>
        <p:txBody>
          <a:bodyPr>
            <a:spAutoFit/>
          </a:bodyPr>
          <a:lstStyle/>
          <a:p>
            <a:pPr eaLnBrk="0" hangingPunct="0">
              <a:spcBef>
                <a:spcPts val="500"/>
              </a:spcBef>
              <a:spcAft>
                <a:spcPts val="500"/>
              </a:spcAft>
            </a:pPr>
            <a:r>
              <a:rPr lang="en-GB" sz="3200" b="0" i="1">
                <a:latin typeface="Times New Roman" pitchFamily="18" charset="0"/>
              </a:rPr>
              <a:t>Ora Lassila is the creator of the resource http://www.w3.org/Home/Lassila.</a:t>
            </a:r>
            <a:endParaRPr lang="en-GB" sz="2400" b="0">
              <a:latin typeface="Times New Roman" pitchFamily="18" charset="0"/>
            </a:endParaRPr>
          </a:p>
        </p:txBody>
      </p:sp>
      <p:sp>
        <p:nvSpPr>
          <p:cNvPr id="23556" name="Text Box 4"/>
          <p:cNvSpPr txBox="1">
            <a:spLocks noChangeArrowheads="1"/>
          </p:cNvSpPr>
          <p:nvPr/>
        </p:nvSpPr>
        <p:spPr bwMode="auto">
          <a:xfrm>
            <a:off x="161925" y="3200400"/>
            <a:ext cx="8915400" cy="2654300"/>
          </a:xfrm>
          <a:prstGeom prst="rect">
            <a:avLst/>
          </a:prstGeom>
          <a:noFill/>
          <a:ln w="9525">
            <a:noFill/>
            <a:miter lim="800000"/>
            <a:headEnd/>
            <a:tailEnd/>
          </a:ln>
        </p:spPr>
        <p:txBody>
          <a:bodyPr>
            <a:spAutoFit/>
          </a:bodyPr>
          <a:lstStyle/>
          <a:p>
            <a:pPr eaLnBrk="0" hangingPunct="0"/>
            <a:r>
              <a:rPr lang="en-GB" sz="2800">
                <a:solidFill>
                  <a:srgbClr val="0000CC"/>
                </a:solidFill>
                <a:latin typeface="Courier New" pitchFamily="49" charset="0"/>
              </a:rPr>
              <a:t>&lt;rdf:RDF&gt;</a:t>
            </a:r>
          </a:p>
          <a:p>
            <a:pPr eaLnBrk="0" hangingPunct="0"/>
            <a:r>
              <a:rPr lang="en-GB" sz="2800">
                <a:solidFill>
                  <a:srgbClr val="0000CC"/>
                </a:solidFill>
                <a:latin typeface="Courier New" pitchFamily="49" charset="0"/>
              </a:rPr>
              <a:t>  &lt;rdf:Description </a:t>
            </a:r>
            <a:r>
              <a:rPr lang="en-GB" sz="2800">
                <a:solidFill>
                  <a:srgbClr val="663300"/>
                </a:solidFill>
                <a:latin typeface="Courier New" pitchFamily="49" charset="0"/>
              </a:rPr>
              <a:t>about</a:t>
            </a:r>
            <a:r>
              <a:rPr lang="en-GB" sz="2800">
                <a:solidFill>
                  <a:srgbClr val="0000CC"/>
                </a:solidFill>
                <a:latin typeface="Courier New" pitchFamily="49" charset="0"/>
              </a:rPr>
              <a:t>=  </a:t>
            </a:r>
          </a:p>
          <a:p>
            <a:pPr eaLnBrk="0" hangingPunct="0"/>
            <a:r>
              <a:rPr lang="en-GB" sz="2800">
                <a:solidFill>
                  <a:srgbClr val="0000CC"/>
                </a:solidFill>
                <a:latin typeface="Courier New" pitchFamily="49" charset="0"/>
              </a:rPr>
              <a:t>       "</a:t>
            </a:r>
            <a:r>
              <a:rPr lang="en-GB" sz="2800">
                <a:solidFill>
                  <a:srgbClr val="FF0000"/>
                </a:solidFill>
                <a:latin typeface="Courier New" pitchFamily="49" charset="0"/>
              </a:rPr>
              <a:t>http://www.w3.org/Home/Lassila</a:t>
            </a:r>
            <a:r>
              <a:rPr lang="en-GB" sz="2800">
                <a:solidFill>
                  <a:srgbClr val="0000CC"/>
                </a:solidFill>
                <a:latin typeface="Courier New" pitchFamily="49" charset="0"/>
              </a:rPr>
              <a:t>"&gt;</a:t>
            </a:r>
          </a:p>
          <a:p>
            <a:pPr eaLnBrk="0" hangingPunct="0"/>
            <a:r>
              <a:rPr lang="en-GB" sz="2800">
                <a:solidFill>
                  <a:srgbClr val="0000CC"/>
                </a:solidFill>
                <a:latin typeface="Courier New" pitchFamily="49" charset="0"/>
              </a:rPr>
              <a:t>    &lt;s:Creator&gt;</a:t>
            </a:r>
            <a:r>
              <a:rPr lang="en-GB" sz="2800">
                <a:latin typeface="Courier New" pitchFamily="49" charset="0"/>
              </a:rPr>
              <a:t>Ora Lassila</a:t>
            </a:r>
            <a:r>
              <a:rPr lang="en-GB" sz="2800">
                <a:solidFill>
                  <a:srgbClr val="0000CC"/>
                </a:solidFill>
                <a:latin typeface="Courier New" pitchFamily="49" charset="0"/>
              </a:rPr>
              <a:t>&lt;/s:Creator&gt;</a:t>
            </a:r>
          </a:p>
          <a:p>
            <a:pPr eaLnBrk="0" hangingPunct="0"/>
            <a:r>
              <a:rPr lang="en-GB" sz="2800">
                <a:solidFill>
                  <a:srgbClr val="0000CC"/>
                </a:solidFill>
                <a:latin typeface="Courier New" pitchFamily="49" charset="0"/>
              </a:rPr>
              <a:t>  &lt;/rdf:Description&gt;</a:t>
            </a:r>
          </a:p>
          <a:p>
            <a:pPr eaLnBrk="0" hangingPunct="0"/>
            <a:r>
              <a:rPr lang="en-GB" sz="2800">
                <a:solidFill>
                  <a:srgbClr val="0000CC"/>
                </a:solidFill>
                <a:latin typeface="Courier New" pitchFamily="49" charset="0"/>
              </a:rPr>
              <a:t>&lt;/rdf:RDF&gt;</a:t>
            </a:r>
            <a:endParaRPr lang="en-GB" sz="2800" b="0">
              <a:latin typeface="Times New Roman" pitchFamily="18" charset="0"/>
            </a:endParaRPr>
          </a:p>
        </p:txBody>
      </p:sp>
      <p:sp>
        <p:nvSpPr>
          <p:cNvPr id="23557" name="Text Box 5"/>
          <p:cNvSpPr txBox="1">
            <a:spLocks noChangeArrowheads="1"/>
          </p:cNvSpPr>
          <p:nvPr/>
        </p:nvSpPr>
        <p:spPr bwMode="auto">
          <a:xfrm>
            <a:off x="4876800" y="5791200"/>
            <a:ext cx="4038600" cy="931863"/>
          </a:xfrm>
          <a:prstGeom prst="rect">
            <a:avLst/>
          </a:prstGeom>
          <a:solidFill>
            <a:srgbClr val="C0C0C0"/>
          </a:solidFill>
          <a:ln w="9525">
            <a:solidFill>
              <a:schemeClr val="tx1"/>
            </a:solidFill>
            <a:miter lim="800000"/>
            <a:headEnd/>
            <a:tailEnd/>
          </a:ln>
        </p:spPr>
        <p:txBody>
          <a:bodyPr>
            <a:spAutoFit/>
          </a:bodyPr>
          <a:lstStyle/>
          <a:p>
            <a:pPr eaLnBrk="0" hangingPunct="0">
              <a:spcBef>
                <a:spcPts val="500"/>
              </a:spcBef>
              <a:spcAft>
                <a:spcPts val="500"/>
              </a:spcAft>
            </a:pPr>
            <a:r>
              <a:rPr lang="en-GB" sz="2400" b="0">
                <a:latin typeface="Times New Roman" pitchFamily="18" charset="0"/>
              </a:rPr>
              <a:t>'</a:t>
            </a:r>
            <a:r>
              <a:rPr lang="en-GB" sz="2400" b="0" i="1">
                <a:solidFill>
                  <a:srgbClr val="0000CC"/>
                </a:solidFill>
                <a:latin typeface="Times New Roman" pitchFamily="18" charset="0"/>
              </a:rPr>
              <a:t>s</a:t>
            </a:r>
            <a:r>
              <a:rPr lang="en-GB" sz="2400" b="0">
                <a:latin typeface="Times New Roman" pitchFamily="18" charset="0"/>
              </a:rPr>
              <a:t>'</a:t>
            </a:r>
            <a:r>
              <a:rPr lang="en-GB" sz="1800" b="0">
                <a:latin typeface="Times New Roman" pitchFamily="18" charset="0"/>
              </a:rPr>
              <a:t> is a specific namespace prefix, e.g. </a:t>
            </a:r>
          </a:p>
          <a:p>
            <a:pPr eaLnBrk="0" hangingPunct="0">
              <a:spcBef>
                <a:spcPts val="500"/>
              </a:spcBef>
              <a:spcAft>
                <a:spcPts val="500"/>
              </a:spcAft>
            </a:pPr>
            <a:r>
              <a:rPr lang="en-GB" sz="1800" b="0">
                <a:latin typeface="Times New Roman" pitchFamily="18" charset="0"/>
              </a:rPr>
              <a:t>xmlns:</a:t>
            </a:r>
            <a:r>
              <a:rPr lang="en-GB" sz="1800" b="0">
                <a:solidFill>
                  <a:srgbClr val="0000CC"/>
                </a:solidFill>
                <a:latin typeface="Times New Roman" pitchFamily="18" charset="0"/>
              </a:rPr>
              <a:t>s</a:t>
            </a:r>
            <a:r>
              <a:rPr lang="en-GB" sz="1800" b="0">
                <a:latin typeface="Times New Roman" pitchFamily="18" charset="0"/>
              </a:rPr>
              <a:t>="http://description.org/schema/"</a:t>
            </a:r>
            <a:r>
              <a:rPr lang="en-GB" sz="2400" b="0">
                <a:latin typeface="Times New Roman" pitchFamily="18"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4500" y="12700"/>
            <a:ext cx="7772400" cy="608013"/>
          </a:xfrm>
        </p:spPr>
        <p:txBody>
          <a:bodyPr>
            <a:normAutofit fontScale="90000"/>
          </a:bodyPr>
          <a:lstStyle/>
          <a:p>
            <a:pPr eaLnBrk="1" hangingPunct="1"/>
            <a:r>
              <a:rPr lang="en-GB" sz="4000" smtClean="0"/>
              <a:t>What is RDFS ?</a:t>
            </a:r>
          </a:p>
        </p:txBody>
      </p:sp>
      <p:sp>
        <p:nvSpPr>
          <p:cNvPr id="24579" name="Rectangle 3"/>
          <p:cNvSpPr>
            <a:spLocks noGrp="1" noChangeArrowheads="1"/>
          </p:cNvSpPr>
          <p:nvPr>
            <p:ph type="body" idx="1"/>
          </p:nvPr>
        </p:nvSpPr>
        <p:spPr>
          <a:xfrm>
            <a:off x="381000" y="1676400"/>
            <a:ext cx="8512175" cy="4114800"/>
          </a:xfrm>
        </p:spPr>
        <p:txBody>
          <a:bodyPr/>
          <a:lstStyle/>
          <a:p>
            <a:pPr eaLnBrk="1" hangingPunct="1"/>
            <a:r>
              <a:rPr lang="en-US" smtClean="0">
                <a:solidFill>
                  <a:schemeClr val="tx2"/>
                </a:solidFill>
              </a:rPr>
              <a:t>RDF Schema</a:t>
            </a:r>
            <a:r>
              <a:rPr lang="en-US" smtClean="0">
                <a:solidFill>
                  <a:srgbClr val="00476E"/>
                </a:solidFill>
              </a:rPr>
              <a:t> </a:t>
            </a:r>
          </a:p>
          <a:p>
            <a:pPr lvl="1" eaLnBrk="1" hangingPunct="1"/>
            <a:r>
              <a:rPr lang="en-US" smtClean="0">
                <a:solidFill>
                  <a:schemeClr val="tx2"/>
                </a:solidFill>
              </a:rPr>
              <a:t>Defines vocabulary for RDF</a:t>
            </a:r>
          </a:p>
          <a:p>
            <a:pPr lvl="1" eaLnBrk="1" hangingPunct="1"/>
            <a:r>
              <a:rPr lang="en-US" smtClean="0">
                <a:solidFill>
                  <a:schemeClr val="tx2"/>
                </a:solidFill>
              </a:rPr>
              <a:t>Organizes this vocabulary in a typed hierarchy</a:t>
            </a:r>
            <a:r>
              <a:rPr lang="en-US" smtClean="0">
                <a:solidFill>
                  <a:srgbClr val="00476E"/>
                </a:solidFill>
              </a:rPr>
              <a:t> </a:t>
            </a:r>
            <a:r>
              <a:rPr lang="en-US" smtClean="0">
                <a:solidFill>
                  <a:schemeClr val="tx2"/>
                </a:solidFill>
              </a:rPr>
              <a:t>(</a:t>
            </a:r>
            <a:r>
              <a:rPr lang="en-US" sz="2400" smtClean="0">
                <a:solidFill>
                  <a:srgbClr val="0000CC"/>
                </a:solidFill>
              </a:rPr>
              <a:t>Class, subClassOf, type, Property, subPropertyOf</a:t>
            </a:r>
            <a:r>
              <a:rPr lang="en-US" smtClean="0">
                <a:solidFill>
                  <a:schemeClr val="tx2"/>
                </a:solidFill>
              </a:rPr>
              <a:t>)</a:t>
            </a:r>
            <a:endParaRPr lang="en-US" smtClean="0">
              <a:solidFill>
                <a:srgbClr val="00476E"/>
              </a:solidFill>
            </a:endParaRPr>
          </a:p>
          <a:p>
            <a:pPr eaLnBrk="1" hangingPunct="1"/>
            <a:r>
              <a:rPr lang="en-US" sz="2800" smtClean="0">
                <a:solidFill>
                  <a:schemeClr val="tx2"/>
                </a:solidFill>
              </a:rPr>
              <a:t>Rich, web-based publication format for declaring semantics (XML for exchange)</a:t>
            </a:r>
          </a:p>
          <a:p>
            <a:pPr eaLnBrk="1" hangingPunct="1"/>
            <a:r>
              <a:rPr lang="en-US" sz="2800" smtClean="0">
                <a:solidFill>
                  <a:schemeClr val="tx2"/>
                </a:solidFill>
              </a:rPr>
              <a:t>Capability to explicitly declare semantic relations between vocabulary terms</a:t>
            </a:r>
            <a:endParaRPr lang="en-GB" sz="2800" smtClean="0">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06400" y="190500"/>
            <a:ext cx="7772400" cy="536575"/>
          </a:xfrm>
          <a:prstGeom prst="rect">
            <a:avLst/>
          </a:prstGeom>
          <a:noFill/>
          <a:ln w="9525">
            <a:noFill/>
            <a:miter lim="800000"/>
            <a:headEnd/>
            <a:tailEnd/>
          </a:ln>
        </p:spPr>
        <p:txBody>
          <a:bodyPr anchor="b"/>
          <a:lstStyle/>
          <a:p>
            <a:pPr algn="ctr"/>
            <a:r>
              <a:rPr lang="en-US" sz="4400" b="0">
                <a:solidFill>
                  <a:schemeClr val="tx2"/>
                </a:solidFill>
              </a:rPr>
              <a:t>RDF Schema</a:t>
            </a:r>
          </a:p>
        </p:txBody>
      </p:sp>
      <p:sp>
        <p:nvSpPr>
          <p:cNvPr id="25603" name="Rectangle 3"/>
          <p:cNvSpPr>
            <a:spLocks noChangeArrowheads="1"/>
          </p:cNvSpPr>
          <p:nvPr/>
        </p:nvSpPr>
        <p:spPr bwMode="auto">
          <a:xfrm>
            <a:off x="457200" y="1885950"/>
            <a:ext cx="8178800" cy="3414713"/>
          </a:xfrm>
          <a:prstGeom prst="rect">
            <a:avLst/>
          </a:prstGeom>
          <a:noFill/>
          <a:ln w="9525">
            <a:noFill/>
            <a:miter lim="800000"/>
            <a:headEnd/>
            <a:tailEnd/>
          </a:ln>
        </p:spPr>
        <p:txBody>
          <a:bodyPr/>
          <a:lstStyle/>
          <a:p>
            <a:pPr marL="342900" indent="-342900">
              <a:spcBef>
                <a:spcPct val="20000"/>
              </a:spcBef>
              <a:buFontTx/>
              <a:buChar char="•"/>
            </a:pPr>
            <a:r>
              <a:rPr lang="en-US" sz="3200" b="0"/>
              <a:t>Semantic network on the Web</a:t>
            </a:r>
          </a:p>
          <a:p>
            <a:pPr marL="342900" indent="-342900">
              <a:spcBef>
                <a:spcPct val="20000"/>
              </a:spcBef>
              <a:buFontTx/>
              <a:buChar char="•"/>
            </a:pPr>
            <a:r>
              <a:rPr lang="en-US" sz="3200" b="0"/>
              <a:t>Nodes are identified by URIs</a:t>
            </a:r>
          </a:p>
          <a:p>
            <a:pPr marL="342900" indent="-342900">
              <a:spcBef>
                <a:spcPct val="20000"/>
              </a:spcBef>
              <a:buFontTx/>
              <a:buChar char="•"/>
            </a:pPr>
            <a:r>
              <a:rPr lang="en-US" sz="3200" b="0">
                <a:solidFill>
                  <a:srgbClr val="0000CC"/>
                </a:solidFill>
              </a:rPr>
              <a:t>rdfs:</a:t>
            </a:r>
            <a:r>
              <a:rPr lang="en-US" sz="3200" b="0">
                <a:solidFill>
                  <a:srgbClr val="FF0000"/>
                </a:solidFill>
              </a:rPr>
              <a:t>Class</a:t>
            </a:r>
            <a:endParaRPr lang="en-US" sz="3200" b="0"/>
          </a:p>
          <a:p>
            <a:pPr marL="342900" indent="-342900">
              <a:spcBef>
                <a:spcPct val="20000"/>
              </a:spcBef>
              <a:buFontTx/>
              <a:buChar char="•"/>
            </a:pPr>
            <a:r>
              <a:rPr lang="en-US" sz="3200" b="0">
                <a:solidFill>
                  <a:srgbClr val="0000CC"/>
                </a:solidFill>
              </a:rPr>
              <a:t>rdfs:</a:t>
            </a:r>
            <a:r>
              <a:rPr lang="en-US" sz="3200" b="0">
                <a:solidFill>
                  <a:srgbClr val="FF0000"/>
                </a:solidFill>
              </a:rPr>
              <a:t>Property</a:t>
            </a:r>
            <a:endParaRPr lang="en-US" sz="3200" b="0"/>
          </a:p>
          <a:p>
            <a:pPr marL="342900" indent="-342900">
              <a:spcBef>
                <a:spcPct val="20000"/>
              </a:spcBef>
              <a:buFontTx/>
              <a:buChar char="•"/>
            </a:pPr>
            <a:r>
              <a:rPr lang="en-US" sz="3200" b="0">
                <a:solidFill>
                  <a:srgbClr val="0000CC"/>
                </a:solidFill>
              </a:rPr>
              <a:t>rdfs:</a:t>
            </a:r>
            <a:r>
              <a:rPr lang="en-US" sz="3200" b="0">
                <a:solidFill>
                  <a:srgbClr val="FF0000"/>
                </a:solidFill>
              </a:rPr>
              <a:t>subClassOf</a:t>
            </a:r>
            <a:endParaRPr lang="en-US" sz="3200" b="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658812"/>
          </a:xfrm>
        </p:spPr>
        <p:txBody>
          <a:bodyPr>
            <a:normAutofit fontScale="90000"/>
          </a:bodyPr>
          <a:lstStyle/>
          <a:p>
            <a:pPr eaLnBrk="1" hangingPunct="1"/>
            <a:r>
              <a:rPr lang="en-GB" sz="4000" dirty="0" smtClean="0"/>
              <a:t>RDFS Examples</a:t>
            </a:r>
          </a:p>
        </p:txBody>
      </p:sp>
      <p:sp>
        <p:nvSpPr>
          <p:cNvPr id="121859" name="Rectangle 3"/>
          <p:cNvSpPr>
            <a:spLocks noGrp="1" noChangeArrowheads="1"/>
          </p:cNvSpPr>
          <p:nvPr>
            <p:ph type="body" idx="1"/>
          </p:nvPr>
        </p:nvSpPr>
        <p:spPr>
          <a:xfrm>
            <a:off x="685800" y="1341438"/>
            <a:ext cx="7772400" cy="5183187"/>
          </a:xfrm>
        </p:spPr>
        <p:txBody>
          <a:bodyPr/>
          <a:lstStyle/>
          <a:p>
            <a:pPr eaLnBrk="1" hangingPunct="1"/>
            <a:r>
              <a:rPr lang="en-GB" sz="1800" dirty="0" smtClean="0">
                <a:solidFill>
                  <a:srgbClr val="000000"/>
                </a:solidFill>
              </a:rPr>
              <a:t>RDF Schema terms (just a few examples):</a:t>
            </a:r>
          </a:p>
          <a:p>
            <a:pPr lvl="1" eaLnBrk="1" hangingPunct="1"/>
            <a:r>
              <a:rPr lang="en-GB" sz="1800" dirty="0" smtClean="0">
                <a:solidFill>
                  <a:srgbClr val="000000"/>
                </a:solidFill>
              </a:rPr>
              <a:t>Class</a:t>
            </a:r>
          </a:p>
          <a:p>
            <a:pPr lvl="1" eaLnBrk="1" hangingPunct="1"/>
            <a:r>
              <a:rPr lang="en-GB" sz="1800" dirty="0" smtClean="0">
                <a:solidFill>
                  <a:srgbClr val="000000"/>
                </a:solidFill>
              </a:rPr>
              <a:t>Property</a:t>
            </a:r>
          </a:p>
          <a:p>
            <a:pPr lvl="1" eaLnBrk="1" hangingPunct="1"/>
            <a:r>
              <a:rPr lang="en-GB" sz="1800" dirty="0" smtClean="0">
                <a:solidFill>
                  <a:srgbClr val="000000"/>
                </a:solidFill>
              </a:rPr>
              <a:t>type</a:t>
            </a:r>
          </a:p>
          <a:p>
            <a:pPr lvl="1" eaLnBrk="1" hangingPunct="1"/>
            <a:r>
              <a:rPr lang="en-GB" sz="1800" dirty="0" err="1" smtClean="0">
                <a:solidFill>
                  <a:srgbClr val="000000"/>
                </a:solidFill>
              </a:rPr>
              <a:t>subClassOf</a:t>
            </a:r>
            <a:endParaRPr lang="en-GB" sz="1800" dirty="0" smtClean="0">
              <a:solidFill>
                <a:srgbClr val="000000"/>
              </a:solidFill>
            </a:endParaRPr>
          </a:p>
          <a:p>
            <a:pPr lvl="1" eaLnBrk="1" hangingPunct="1"/>
            <a:r>
              <a:rPr lang="en-GB" sz="1800" dirty="0" smtClean="0">
                <a:solidFill>
                  <a:srgbClr val="000000"/>
                </a:solidFill>
              </a:rPr>
              <a:t>range</a:t>
            </a:r>
          </a:p>
          <a:p>
            <a:pPr lvl="1" eaLnBrk="1" hangingPunct="1"/>
            <a:r>
              <a:rPr lang="en-GB" sz="1800" dirty="0" smtClean="0">
                <a:solidFill>
                  <a:srgbClr val="000000"/>
                </a:solidFill>
              </a:rPr>
              <a:t>domain</a:t>
            </a:r>
          </a:p>
          <a:p>
            <a:pPr eaLnBrk="1" hangingPunct="1"/>
            <a:r>
              <a:rPr lang="en-GB" sz="1800" dirty="0" smtClean="0">
                <a:solidFill>
                  <a:srgbClr val="000000"/>
                </a:solidFill>
              </a:rPr>
              <a:t>These terms are the RDF Schema building blocks (constructors) used to create vocabularies:</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Person,</a:t>
            </a:r>
            <a:r>
              <a:rPr lang="en-GB" sz="1800" dirty="0" err="1" smtClean="0">
                <a:solidFill>
                  <a:srgbClr val="FF0000"/>
                </a:solidFill>
                <a:latin typeface="Courier New" pitchFamily="49" charset="0"/>
              </a:rPr>
              <a:t>type</a:t>
            </a:r>
            <a:r>
              <a:rPr lang="en-GB" sz="1800" dirty="0" err="1" smtClean="0">
                <a:solidFill>
                  <a:srgbClr val="000000"/>
                </a:solidFill>
                <a:latin typeface="Courier New" pitchFamily="49" charset="0"/>
              </a:rPr>
              <a:t>,</a:t>
            </a:r>
            <a:r>
              <a:rPr lang="en-GB" sz="1800" dirty="0" err="1" smtClean="0">
                <a:solidFill>
                  <a:srgbClr val="FF0000"/>
                </a:solidFill>
                <a:latin typeface="Courier New" pitchFamily="49" charset="0"/>
              </a:rPr>
              <a:t>Class</a:t>
            </a:r>
            <a:r>
              <a:rPr lang="en-GB" sz="1800" dirty="0" smtClean="0">
                <a:solidFill>
                  <a:srgbClr val="000000"/>
                </a:solidFill>
                <a:latin typeface="Courier New" pitchFamily="49" charset="0"/>
              </a:rPr>
              <a:t>&gt;</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hasColleague,</a:t>
            </a:r>
            <a:r>
              <a:rPr lang="en-GB" sz="1800" dirty="0" err="1" smtClean="0">
                <a:solidFill>
                  <a:srgbClr val="FF0000"/>
                </a:solidFill>
                <a:latin typeface="Courier New" pitchFamily="49" charset="0"/>
              </a:rPr>
              <a:t>type</a:t>
            </a:r>
            <a:r>
              <a:rPr lang="en-GB" sz="1800" dirty="0" err="1" smtClean="0">
                <a:solidFill>
                  <a:srgbClr val="000000"/>
                </a:solidFill>
                <a:latin typeface="Courier New" pitchFamily="49" charset="0"/>
              </a:rPr>
              <a:t>,</a:t>
            </a:r>
            <a:r>
              <a:rPr lang="en-GB" sz="1800" dirty="0" err="1" smtClean="0">
                <a:solidFill>
                  <a:srgbClr val="FF0000"/>
                </a:solidFill>
                <a:latin typeface="Courier New" pitchFamily="49" charset="0"/>
              </a:rPr>
              <a:t>Property</a:t>
            </a:r>
            <a:r>
              <a:rPr lang="en-GB" sz="1800" dirty="0" smtClean="0">
                <a:solidFill>
                  <a:srgbClr val="000000"/>
                </a:solidFill>
                <a:latin typeface="Courier New" pitchFamily="49" charset="0"/>
              </a:rPr>
              <a:t>&gt;</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Professor,</a:t>
            </a:r>
            <a:r>
              <a:rPr lang="en-GB" sz="1800" dirty="0" err="1" smtClean="0">
                <a:solidFill>
                  <a:srgbClr val="FF0000"/>
                </a:solidFill>
                <a:latin typeface="Courier New" pitchFamily="49" charset="0"/>
              </a:rPr>
              <a:t>subClassOf</a:t>
            </a:r>
            <a:r>
              <a:rPr lang="en-GB" sz="1800" dirty="0" err="1" smtClean="0">
                <a:solidFill>
                  <a:srgbClr val="000000"/>
                </a:solidFill>
                <a:latin typeface="Courier New" pitchFamily="49" charset="0"/>
              </a:rPr>
              <a:t>,Person</a:t>
            </a:r>
            <a:r>
              <a:rPr lang="en-GB" sz="1800" dirty="0" smtClean="0">
                <a:solidFill>
                  <a:srgbClr val="000000"/>
                </a:solidFill>
                <a:latin typeface="Courier New" pitchFamily="49" charset="0"/>
              </a:rPr>
              <a:t>&gt;</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Carole,</a:t>
            </a:r>
            <a:r>
              <a:rPr lang="en-GB" sz="1800" dirty="0" err="1" smtClean="0">
                <a:solidFill>
                  <a:srgbClr val="FF0000"/>
                </a:solidFill>
                <a:latin typeface="Courier New" pitchFamily="49" charset="0"/>
              </a:rPr>
              <a:t>type</a:t>
            </a:r>
            <a:r>
              <a:rPr lang="en-GB" sz="1800" dirty="0" err="1" smtClean="0">
                <a:solidFill>
                  <a:srgbClr val="000000"/>
                </a:solidFill>
                <a:latin typeface="Courier New" pitchFamily="49" charset="0"/>
              </a:rPr>
              <a:t>,Professor</a:t>
            </a:r>
            <a:r>
              <a:rPr lang="en-GB" sz="1800" dirty="0" smtClean="0">
                <a:solidFill>
                  <a:srgbClr val="000000"/>
                </a:solidFill>
                <a:latin typeface="Courier New" pitchFamily="49" charset="0"/>
              </a:rPr>
              <a:t>&gt;</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hasColleague,</a:t>
            </a:r>
            <a:r>
              <a:rPr lang="en-GB" sz="1800" dirty="0" err="1" smtClean="0">
                <a:solidFill>
                  <a:srgbClr val="FF0000"/>
                </a:solidFill>
                <a:latin typeface="Courier New" pitchFamily="49" charset="0"/>
              </a:rPr>
              <a:t>range</a:t>
            </a:r>
            <a:r>
              <a:rPr lang="en-GB" sz="1800" dirty="0" err="1" smtClean="0">
                <a:solidFill>
                  <a:srgbClr val="000000"/>
                </a:solidFill>
                <a:latin typeface="Courier New" pitchFamily="49" charset="0"/>
              </a:rPr>
              <a:t>,Person</a:t>
            </a:r>
            <a:r>
              <a:rPr lang="en-GB" sz="1800" dirty="0" smtClean="0">
                <a:solidFill>
                  <a:srgbClr val="000000"/>
                </a:solidFill>
                <a:latin typeface="Courier New" pitchFamily="49" charset="0"/>
              </a:rPr>
              <a:t>&gt;</a:t>
            </a:r>
          </a:p>
          <a:p>
            <a:pPr lvl="1" eaLnBrk="1" hangingPunct="1">
              <a:buFontTx/>
              <a:buNone/>
            </a:pPr>
            <a:r>
              <a:rPr lang="en-GB" sz="1800" dirty="0" smtClean="0">
                <a:solidFill>
                  <a:srgbClr val="000000"/>
                </a:solidFill>
                <a:latin typeface="Courier New" pitchFamily="49" charset="0"/>
              </a:rPr>
              <a:t>&lt;</a:t>
            </a:r>
            <a:r>
              <a:rPr lang="en-GB" sz="1800" dirty="0" err="1" smtClean="0">
                <a:solidFill>
                  <a:srgbClr val="000000"/>
                </a:solidFill>
                <a:latin typeface="Courier New" pitchFamily="49" charset="0"/>
              </a:rPr>
              <a:t>hasColleague,</a:t>
            </a:r>
            <a:r>
              <a:rPr lang="en-GB" sz="1800" dirty="0" err="1" smtClean="0">
                <a:solidFill>
                  <a:srgbClr val="FF0000"/>
                </a:solidFill>
                <a:latin typeface="Courier New" pitchFamily="49" charset="0"/>
              </a:rPr>
              <a:t>domain</a:t>
            </a:r>
            <a:r>
              <a:rPr lang="en-GB" sz="1800" dirty="0" err="1" smtClean="0">
                <a:solidFill>
                  <a:srgbClr val="000000"/>
                </a:solidFill>
                <a:latin typeface="Courier New" pitchFamily="49" charset="0"/>
              </a:rPr>
              <a:t>,Person</a:t>
            </a:r>
            <a:r>
              <a:rPr lang="en-GB" sz="1800" dirty="0" smtClean="0">
                <a:solidFill>
                  <a:srgbClr val="000000"/>
                </a:solidFill>
                <a:latin typeface="Courier New" pitchFamily="49" charset="0"/>
              </a:rPr>
              <a:t>&gt;</a:t>
            </a:r>
          </a:p>
          <a:p>
            <a:pPr lvl="1" eaLnBrk="1" hangingPunct="1">
              <a:buFontTx/>
              <a:buNone/>
            </a:pPr>
            <a:endParaRPr lang="en-GB" sz="1800" dirty="0" smtClean="0">
              <a:solidFill>
                <a:srgbClr val="000000"/>
              </a:solidFill>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8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18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8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8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18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18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18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18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185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1859">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8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sz="4000" smtClean="0"/>
              <a:t>Problems with RDFS</a:t>
            </a:r>
          </a:p>
        </p:txBody>
      </p:sp>
      <p:sp>
        <p:nvSpPr>
          <p:cNvPr id="123907" name="Rectangle 3"/>
          <p:cNvSpPr>
            <a:spLocks noGrp="1" noChangeArrowheads="1"/>
          </p:cNvSpPr>
          <p:nvPr>
            <p:ph type="body" idx="1"/>
          </p:nvPr>
        </p:nvSpPr>
        <p:spPr/>
        <p:txBody>
          <a:bodyPr/>
          <a:lstStyle/>
          <a:p>
            <a:pPr eaLnBrk="1" hangingPunct="1">
              <a:lnSpc>
                <a:spcPct val="90000"/>
              </a:lnSpc>
            </a:pPr>
            <a:r>
              <a:rPr lang="en-GB" sz="2400" smtClean="0"/>
              <a:t>RDFS </a:t>
            </a:r>
            <a:r>
              <a:rPr lang="en-GB" sz="2400" smtClean="0">
                <a:solidFill>
                  <a:srgbClr val="0033CC"/>
                </a:solidFill>
              </a:rPr>
              <a:t>too weak</a:t>
            </a:r>
            <a:r>
              <a:rPr lang="en-GB" sz="2400" smtClean="0"/>
              <a:t> to describe resources in sufficient detail</a:t>
            </a:r>
          </a:p>
          <a:p>
            <a:pPr lvl="1" eaLnBrk="1" hangingPunct="1">
              <a:lnSpc>
                <a:spcPct val="90000"/>
              </a:lnSpc>
            </a:pPr>
            <a:r>
              <a:rPr lang="en-GB" sz="2000" smtClean="0"/>
              <a:t>No </a:t>
            </a:r>
            <a:r>
              <a:rPr lang="en-GB" sz="2000" smtClean="0">
                <a:solidFill>
                  <a:srgbClr val="0033CC"/>
                </a:solidFill>
              </a:rPr>
              <a:t>localised range and domain</a:t>
            </a:r>
            <a:r>
              <a:rPr lang="en-GB" sz="2000" smtClean="0"/>
              <a:t> constraints</a:t>
            </a:r>
          </a:p>
          <a:p>
            <a:pPr lvl="2" eaLnBrk="1" hangingPunct="1">
              <a:lnSpc>
                <a:spcPct val="90000"/>
              </a:lnSpc>
            </a:pPr>
            <a:r>
              <a:rPr lang="en-GB" sz="1800" smtClean="0"/>
              <a:t>Can’t say that the range of hasChild is person when applied to persons and elephant when applied to elephants</a:t>
            </a:r>
          </a:p>
          <a:p>
            <a:pPr lvl="1" eaLnBrk="1" hangingPunct="1">
              <a:lnSpc>
                <a:spcPct val="90000"/>
              </a:lnSpc>
            </a:pPr>
            <a:r>
              <a:rPr lang="en-GB" sz="2000" smtClean="0"/>
              <a:t>No </a:t>
            </a:r>
            <a:r>
              <a:rPr lang="en-GB" sz="2000" smtClean="0">
                <a:solidFill>
                  <a:srgbClr val="0033CC"/>
                </a:solidFill>
              </a:rPr>
              <a:t>existence/cardinality</a:t>
            </a:r>
            <a:r>
              <a:rPr lang="en-GB" sz="2000" smtClean="0"/>
              <a:t> constraints</a:t>
            </a:r>
          </a:p>
          <a:p>
            <a:pPr lvl="2" eaLnBrk="1" hangingPunct="1">
              <a:lnSpc>
                <a:spcPct val="90000"/>
              </a:lnSpc>
            </a:pPr>
            <a:r>
              <a:rPr lang="en-GB" sz="1800" smtClean="0"/>
              <a:t>Can’t say that all </a:t>
            </a:r>
            <a:r>
              <a:rPr lang="en-GB" sz="1800" i="1" smtClean="0"/>
              <a:t>instances</a:t>
            </a:r>
            <a:r>
              <a:rPr lang="en-GB" sz="1800" smtClean="0"/>
              <a:t> of person have a mother that is also a person, or that persons have exactly 2 parents</a:t>
            </a:r>
          </a:p>
          <a:p>
            <a:pPr lvl="1" eaLnBrk="1" hangingPunct="1">
              <a:lnSpc>
                <a:spcPct val="90000"/>
              </a:lnSpc>
            </a:pPr>
            <a:r>
              <a:rPr lang="en-GB" sz="2000" smtClean="0"/>
              <a:t>No </a:t>
            </a:r>
            <a:r>
              <a:rPr lang="en-GB" sz="2000" smtClean="0">
                <a:solidFill>
                  <a:srgbClr val="0033CC"/>
                </a:solidFill>
              </a:rPr>
              <a:t>transitive, inverse or symmetrical</a:t>
            </a:r>
            <a:r>
              <a:rPr lang="en-GB" sz="2000" smtClean="0"/>
              <a:t> properties</a:t>
            </a:r>
          </a:p>
          <a:p>
            <a:pPr lvl="2" eaLnBrk="1" hangingPunct="1">
              <a:lnSpc>
                <a:spcPct val="90000"/>
              </a:lnSpc>
            </a:pPr>
            <a:r>
              <a:rPr lang="en-GB" sz="1800" smtClean="0"/>
              <a:t>Can’t say that isPartOf is a transitive property, that hasPart is the inverse of isPartOf or that touches is symmetrical</a:t>
            </a:r>
          </a:p>
          <a:p>
            <a:pPr lvl="1" eaLnBrk="1" hangingPunct="1">
              <a:lnSpc>
                <a:spcPct val="90000"/>
              </a:lnSpc>
            </a:pPr>
            <a:r>
              <a:rPr lang="en-GB" sz="2000" smtClean="0"/>
              <a:t>…</a:t>
            </a:r>
          </a:p>
          <a:p>
            <a:pPr eaLnBrk="1" hangingPunct="1">
              <a:lnSpc>
                <a:spcPct val="90000"/>
              </a:lnSpc>
            </a:pPr>
            <a:r>
              <a:rPr lang="en-GB" sz="2400" smtClean="0"/>
              <a:t>Difficult to provide </a:t>
            </a:r>
            <a:r>
              <a:rPr lang="en-GB" sz="2400" smtClean="0">
                <a:solidFill>
                  <a:srgbClr val="0033CC"/>
                </a:solidFill>
              </a:rPr>
              <a:t>reasoning support</a:t>
            </a:r>
          </a:p>
          <a:p>
            <a:pPr lvl="1" eaLnBrk="1" hangingPunct="1">
              <a:lnSpc>
                <a:spcPct val="90000"/>
              </a:lnSpc>
            </a:pPr>
            <a:r>
              <a:rPr lang="en-GB" sz="2000" smtClean="0"/>
              <a:t>No “native” reasoners for non-standard semantics</a:t>
            </a:r>
          </a:p>
          <a:p>
            <a:pPr lvl="1" eaLnBrk="1" hangingPunct="1">
              <a:lnSpc>
                <a:spcPct val="90000"/>
              </a:lnSpc>
            </a:pPr>
            <a:r>
              <a:rPr lang="en-GB" sz="2000" smtClean="0"/>
              <a:t>May be possible to reason via FO axiomatisation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390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907">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A6923770-4BE6-4BD7-A23F-1DEE131979C4}" type="slidenum">
              <a:rPr lang="tr-TR" smtClean="0"/>
              <a:pPr/>
              <a:t>28</a:t>
            </a:fld>
            <a:endParaRPr lang="tr-TR" smtClean="0"/>
          </a:p>
        </p:txBody>
      </p:sp>
      <p:sp>
        <p:nvSpPr>
          <p:cNvPr id="28675" name="Rectangle 2"/>
          <p:cNvSpPr>
            <a:spLocks noGrp="1" noChangeArrowheads="1"/>
          </p:cNvSpPr>
          <p:nvPr>
            <p:ph type="title"/>
          </p:nvPr>
        </p:nvSpPr>
        <p:spPr>
          <a:xfrm>
            <a:off x="457200" y="-30163"/>
            <a:ext cx="8229600" cy="633413"/>
          </a:xfrm>
          <a:noFill/>
        </p:spPr>
        <p:txBody>
          <a:bodyPr lIns="92075" tIns="46038" rIns="92075" bIns="46038">
            <a:normAutofit fontScale="90000"/>
          </a:bodyPr>
          <a:lstStyle/>
          <a:p>
            <a:pPr eaLnBrk="1" hangingPunct="1"/>
            <a:r>
              <a:rPr lang="en-GB" sz="4000" smtClean="0"/>
              <a:t>Where to look next</a:t>
            </a:r>
          </a:p>
        </p:txBody>
      </p:sp>
      <p:sp>
        <p:nvSpPr>
          <p:cNvPr id="28676" name="Rectangle 3"/>
          <p:cNvSpPr>
            <a:spLocks noGrp="1" noChangeArrowheads="1"/>
          </p:cNvSpPr>
          <p:nvPr>
            <p:ph type="body" idx="1"/>
          </p:nvPr>
        </p:nvSpPr>
        <p:spPr>
          <a:xfrm>
            <a:off x="228600" y="1981200"/>
            <a:ext cx="8610600" cy="4114800"/>
          </a:xfrm>
          <a:noFill/>
        </p:spPr>
        <p:txBody>
          <a:bodyPr lIns="92075" tIns="46038" rIns="92075" bIns="46038"/>
          <a:lstStyle/>
          <a:p>
            <a:pPr eaLnBrk="1" hangingPunct="1"/>
            <a:r>
              <a:rPr lang="en-GB" smtClean="0"/>
              <a:t>RDF:</a:t>
            </a:r>
            <a:br>
              <a:rPr lang="en-GB" smtClean="0"/>
            </a:br>
            <a:r>
              <a:rPr lang="en-GB" u="sng" smtClean="0">
                <a:solidFill>
                  <a:srgbClr val="0000CC"/>
                </a:solidFill>
              </a:rPr>
              <a:t>http://www.w3.org/RDF/</a:t>
            </a:r>
            <a:endParaRPr lang="en-GB" smtClean="0"/>
          </a:p>
          <a:p>
            <a:pPr eaLnBrk="1" hangingPunct="1"/>
            <a:r>
              <a:rPr lang="en-GB" smtClean="0"/>
              <a:t>RDF Schema:</a:t>
            </a:r>
            <a:br>
              <a:rPr lang="en-GB" smtClean="0"/>
            </a:br>
            <a:r>
              <a:rPr lang="en-GB" u="sng" smtClean="0">
                <a:solidFill>
                  <a:srgbClr val="0000CC"/>
                </a:solidFill>
              </a:rPr>
              <a:t>http://www.w3.org/TR/rdf-schema/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tr-TR" smtClean="0"/>
              <a:t>Mola...</a:t>
            </a:r>
          </a:p>
        </p:txBody>
      </p:sp>
      <p:sp>
        <p:nvSpPr>
          <p:cNvPr id="29699" name="Rectangle 3"/>
          <p:cNvSpPr>
            <a:spLocks noGrp="1" noChangeArrowheads="1"/>
          </p:cNvSpPr>
          <p:nvPr>
            <p:ph type="body" idx="1"/>
          </p:nvPr>
        </p:nvSpPr>
        <p:spPr/>
        <p:txBody>
          <a:bodyPr/>
          <a:lstStyle/>
          <a:p>
            <a:pPr eaLnBrk="1" hangingPunct="1"/>
            <a:r>
              <a:rPr lang="tr-TR" smtClean="0"/>
              <a:t>Next: Ontologies...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smtClean="0"/>
              <a:t>History of the Semantic Web</a:t>
            </a:r>
          </a:p>
        </p:txBody>
      </p:sp>
      <p:sp>
        <p:nvSpPr>
          <p:cNvPr id="6147" name="Rectangle 3"/>
          <p:cNvSpPr>
            <a:spLocks noGrp="1" noChangeArrowheads="1"/>
          </p:cNvSpPr>
          <p:nvPr>
            <p:ph type="body" sz="half" idx="1"/>
          </p:nvPr>
        </p:nvSpPr>
        <p:spPr>
          <a:xfrm>
            <a:off x="685800" y="1752600"/>
            <a:ext cx="7847013" cy="4572000"/>
          </a:xfrm>
        </p:spPr>
        <p:txBody>
          <a:bodyPr>
            <a:normAutofit fontScale="70000" lnSpcReduction="20000"/>
          </a:bodyPr>
          <a:lstStyle/>
          <a:p>
            <a:pPr eaLnBrk="1" hangingPunct="1"/>
            <a:r>
              <a:rPr lang="en-GB" sz="2800" dirty="0" smtClean="0"/>
              <a:t>Web was “invented” by </a:t>
            </a:r>
            <a:r>
              <a:rPr lang="en-GB" sz="2800" dirty="0" smtClean="0">
                <a:solidFill>
                  <a:srgbClr val="0033CC"/>
                </a:solidFill>
              </a:rPr>
              <a:t>Tim Berners-Lee</a:t>
            </a:r>
            <a:r>
              <a:rPr lang="en-GB" sz="2800" dirty="0" smtClean="0"/>
              <a:t> (amongst others), a physicist working at CERN</a:t>
            </a:r>
            <a:endParaRPr lang="tr-TR" sz="2800" dirty="0" smtClean="0"/>
          </a:p>
          <a:p>
            <a:pPr eaLnBrk="1" hangingPunct="1"/>
            <a:endParaRPr lang="tr-TR" sz="2800" dirty="0" smtClean="0"/>
          </a:p>
          <a:p>
            <a:pPr eaLnBrk="1" hangingPunct="1"/>
            <a:r>
              <a:rPr lang="en-GB" sz="2800" dirty="0" smtClean="0"/>
              <a:t>TBL’s </a:t>
            </a:r>
            <a:r>
              <a:rPr lang="en-GB" sz="2800" dirty="0" smtClean="0"/>
              <a:t>original vision of the Web was much more ambitious than the reality of the existing (syntactic) Web:</a:t>
            </a:r>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800" dirty="0" smtClean="0"/>
          </a:p>
          <a:p>
            <a:pPr eaLnBrk="1" hangingPunct="1"/>
            <a:r>
              <a:rPr lang="en-GB" sz="2800" dirty="0" smtClean="0"/>
              <a:t>TBL (and others) have since been working towards realising this vision, which has become known as the </a:t>
            </a:r>
            <a:r>
              <a:rPr lang="en-GB" sz="2800" dirty="0" smtClean="0">
                <a:solidFill>
                  <a:schemeClr val="accent2"/>
                </a:solidFill>
              </a:rPr>
              <a:t>Semantic Web</a:t>
            </a:r>
          </a:p>
          <a:p>
            <a:pPr lvl="1" eaLnBrk="1" hangingPunct="1"/>
            <a:r>
              <a:rPr lang="en-GB" sz="2400" dirty="0" smtClean="0"/>
              <a:t>E.g., article in May 2001 issue of Scientific American…</a:t>
            </a:r>
          </a:p>
        </p:txBody>
      </p:sp>
      <p:grpSp>
        <p:nvGrpSpPr>
          <p:cNvPr id="2" name="Group 4"/>
          <p:cNvGrpSpPr>
            <a:grpSpLocks/>
          </p:cNvGrpSpPr>
          <p:nvPr/>
        </p:nvGrpSpPr>
        <p:grpSpPr bwMode="auto">
          <a:xfrm>
            <a:off x="1214439" y="3141663"/>
            <a:ext cx="7246938" cy="2014538"/>
            <a:chOff x="765" y="1979"/>
            <a:chExt cx="4565" cy="1269"/>
          </a:xfrm>
        </p:grpSpPr>
        <p:sp>
          <p:nvSpPr>
            <p:cNvPr id="4101" name="Text Box 5"/>
            <p:cNvSpPr txBox="1">
              <a:spLocks noChangeArrowheads="1"/>
            </p:cNvSpPr>
            <p:nvPr/>
          </p:nvSpPr>
          <p:spPr bwMode="auto">
            <a:xfrm>
              <a:off x="1429" y="1979"/>
              <a:ext cx="3901" cy="1269"/>
            </a:xfrm>
            <a:prstGeom prst="rect">
              <a:avLst/>
            </a:prstGeom>
            <a:noFill/>
            <a:ln w="9525">
              <a:noFill/>
              <a:miter lim="800000"/>
              <a:headEnd/>
              <a:tailEnd/>
            </a:ln>
          </p:spPr>
          <p:txBody>
            <a:bodyPr>
              <a:spAutoFit/>
            </a:bodyPr>
            <a:lstStyle/>
            <a:p>
              <a:pPr>
                <a:spcBef>
                  <a:spcPct val="50000"/>
                </a:spcBef>
              </a:pPr>
              <a:r>
                <a:rPr lang="en-GB" sz="1800" b="0" dirty="0">
                  <a:latin typeface="Arial Narrow" pitchFamily="34" charset="0"/>
                </a:rPr>
                <a:t>“... a goal of the Web was that, if the interaction between person and hypertext could be so intuitive that the </a:t>
              </a:r>
              <a:r>
                <a:rPr lang="en-GB" sz="1800" dirty="0">
                  <a:solidFill>
                    <a:schemeClr val="accent2"/>
                  </a:solidFill>
                  <a:latin typeface="Arial Narrow" pitchFamily="34" charset="0"/>
                </a:rPr>
                <a:t>machine-readable</a:t>
              </a:r>
              <a:r>
                <a:rPr lang="en-GB" sz="1800" b="0" dirty="0">
                  <a:latin typeface="Arial Narrow" pitchFamily="34" charset="0"/>
                </a:rPr>
                <a:t> information space gave an accurate representation of the state of people's thoughts, interactions, and work patterns, then </a:t>
              </a:r>
              <a:r>
                <a:rPr lang="en-GB" sz="1800" dirty="0">
                  <a:solidFill>
                    <a:schemeClr val="accent2"/>
                  </a:solidFill>
                  <a:latin typeface="Arial Narrow" pitchFamily="34" charset="0"/>
                </a:rPr>
                <a:t>machine analysis</a:t>
              </a:r>
              <a:r>
                <a:rPr lang="en-GB" sz="1800" b="0" dirty="0">
                  <a:latin typeface="Arial Narrow" pitchFamily="34" charset="0"/>
                </a:rPr>
                <a:t> could become a very powerful management tool, seeing patterns in our work and facilitating our working together through the typical problems which beset the management of large organizations.”</a:t>
              </a:r>
              <a:endParaRPr lang="en-US" sz="1800" b="0" dirty="0">
                <a:latin typeface="Arial Narrow" pitchFamily="34" charset="0"/>
              </a:endParaRPr>
            </a:p>
          </p:txBody>
        </p:sp>
        <p:pic>
          <p:nvPicPr>
            <p:cNvPr id="4102" name="Picture 6" descr="tim">
              <a:hlinkClick r:id="rId3"/>
            </p:cNvPr>
            <p:cNvPicPr>
              <a:picLocks noChangeAspect="1" noChangeArrowheads="1"/>
            </p:cNvPicPr>
            <p:nvPr/>
          </p:nvPicPr>
          <p:blipFill>
            <a:blip r:embed="rId4"/>
            <a:srcRect/>
            <a:stretch>
              <a:fillRect/>
            </a:stretch>
          </p:blipFill>
          <p:spPr bwMode="auto">
            <a:xfrm>
              <a:off x="765" y="2205"/>
              <a:ext cx="610" cy="735"/>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GB" smtClean="0"/>
              <a:t>Where we are Today: the </a:t>
            </a:r>
            <a:r>
              <a:rPr lang="en-GB" i="1" smtClean="0"/>
              <a:t>Syntactic</a:t>
            </a:r>
            <a:r>
              <a:rPr lang="en-GB" smtClean="0"/>
              <a:t> Web</a:t>
            </a:r>
            <a:endParaRPr lang="en-US" smtClean="0"/>
          </a:p>
        </p:txBody>
      </p:sp>
      <p:sp>
        <p:nvSpPr>
          <p:cNvPr id="11267" name="Text Box 3"/>
          <p:cNvSpPr txBox="1">
            <a:spLocks noChangeArrowheads="1"/>
          </p:cNvSpPr>
          <p:nvPr/>
        </p:nvSpPr>
        <p:spPr bwMode="auto">
          <a:xfrm>
            <a:off x="6516688" y="6092825"/>
            <a:ext cx="2212975" cy="336550"/>
          </a:xfrm>
          <a:prstGeom prst="rect">
            <a:avLst/>
          </a:prstGeom>
          <a:noFill/>
          <a:ln w="12700">
            <a:noFill/>
            <a:miter lim="800000"/>
            <a:headEnd type="none" w="sm" len="sm"/>
            <a:tailEnd type="none" w="sm" len="sm"/>
          </a:ln>
        </p:spPr>
        <p:txBody>
          <a:bodyPr wrap="none">
            <a:spAutoFit/>
          </a:bodyPr>
          <a:lstStyle/>
          <a:p>
            <a:r>
              <a:rPr lang="en-GB" sz="1600" b="0">
                <a:solidFill>
                  <a:schemeClr val="bg2"/>
                </a:solidFill>
                <a:latin typeface="Comic Sans MS" pitchFamily="66" charset="0"/>
              </a:rPr>
              <a:t>[Hendler &amp; Miller 02]</a:t>
            </a:r>
          </a:p>
        </p:txBody>
      </p:sp>
      <p:pic>
        <p:nvPicPr>
          <p:cNvPr id="11268" name="Picture 4" descr="web"/>
          <p:cNvPicPr>
            <a:picLocks noChangeAspect="1" noChangeArrowheads="1"/>
          </p:cNvPicPr>
          <p:nvPr/>
        </p:nvPicPr>
        <p:blipFill>
          <a:blip r:embed="rId3"/>
          <a:srcRect/>
          <a:stretch>
            <a:fillRect/>
          </a:stretch>
        </p:blipFill>
        <p:spPr bwMode="auto">
          <a:xfrm>
            <a:off x="4572000" y="2246313"/>
            <a:ext cx="3910013" cy="3544887"/>
          </a:xfrm>
          <a:prstGeom prst="rect">
            <a:avLst/>
          </a:prstGeom>
          <a:noFill/>
          <a:ln w="9525">
            <a:noFill/>
            <a:miter lim="800000"/>
            <a:headEnd/>
            <a:tailEnd/>
          </a:ln>
        </p:spPr>
      </p:pic>
      <p:grpSp>
        <p:nvGrpSpPr>
          <p:cNvPr id="2" name="Group 5"/>
          <p:cNvGrpSpPr>
            <a:grpSpLocks/>
          </p:cNvGrpSpPr>
          <p:nvPr/>
        </p:nvGrpSpPr>
        <p:grpSpPr bwMode="auto">
          <a:xfrm>
            <a:off x="395288" y="1844675"/>
            <a:ext cx="3616325" cy="4176713"/>
            <a:chOff x="249" y="1162"/>
            <a:chExt cx="2278" cy="2631"/>
          </a:xfrm>
        </p:grpSpPr>
        <p:pic>
          <p:nvPicPr>
            <p:cNvPr id="5126" name="Picture 6" descr="Slide0001hendler"/>
            <p:cNvPicPr>
              <a:picLocks noChangeAspect="1" noChangeArrowheads="1"/>
            </p:cNvPicPr>
            <p:nvPr/>
          </p:nvPicPr>
          <p:blipFill>
            <a:blip r:embed="rId4"/>
            <a:srcRect t="13580" b="8643"/>
            <a:stretch>
              <a:fillRect/>
            </a:stretch>
          </p:blipFill>
          <p:spPr bwMode="auto">
            <a:xfrm>
              <a:off x="249" y="1162"/>
              <a:ext cx="1731" cy="1147"/>
            </a:xfrm>
            <a:prstGeom prst="rect">
              <a:avLst/>
            </a:prstGeom>
            <a:noFill/>
            <a:ln w="9525">
              <a:noFill/>
              <a:miter lim="800000"/>
              <a:headEnd/>
              <a:tailEnd/>
            </a:ln>
          </p:spPr>
        </p:pic>
        <p:pic>
          <p:nvPicPr>
            <p:cNvPr id="5127" name="Picture 7"/>
            <p:cNvPicPr>
              <a:picLocks noChangeAspect="1" noChangeArrowheads="1"/>
            </p:cNvPicPr>
            <p:nvPr/>
          </p:nvPicPr>
          <p:blipFill>
            <a:blip r:embed="rId5"/>
            <a:srcRect/>
            <a:stretch>
              <a:fillRect/>
            </a:stretch>
          </p:blipFill>
          <p:spPr bwMode="auto">
            <a:xfrm>
              <a:off x="839" y="2659"/>
              <a:ext cx="1688" cy="1134"/>
            </a:xfrm>
            <a:prstGeom prst="rect">
              <a:avLst/>
            </a:prstGeom>
            <a:noFill/>
            <a:ln w="9525">
              <a:noFill/>
              <a:miter lim="800000"/>
              <a:headEnd/>
              <a:tailEnd/>
            </a:ln>
          </p:spPr>
        </p:pic>
        <p:sp>
          <p:nvSpPr>
            <p:cNvPr id="5128" name="Line 8"/>
            <p:cNvSpPr>
              <a:spLocks noChangeShapeType="1"/>
            </p:cNvSpPr>
            <p:nvPr/>
          </p:nvSpPr>
          <p:spPr bwMode="auto">
            <a:xfrm>
              <a:off x="657" y="2205"/>
              <a:ext cx="363" cy="454"/>
            </a:xfrm>
            <a:prstGeom prst="line">
              <a:avLst/>
            </a:prstGeom>
            <a:noFill/>
            <a:ln w="9525">
              <a:solidFill>
                <a:schemeClr val="tx1"/>
              </a:solidFill>
              <a:round/>
              <a:headEnd/>
              <a:tailEnd type="triangle" w="med" len="med"/>
            </a:ln>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26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r>
              <a:rPr lang="en-GB" dirty="0"/>
              <a:t>The Syntactic Web is…</a:t>
            </a:r>
            <a:endParaRPr lang="en-US" dirty="0"/>
          </a:p>
        </p:txBody>
      </p:sp>
      <p:sp>
        <p:nvSpPr>
          <p:cNvPr id="624643" name="Rectangle 3"/>
          <p:cNvSpPr>
            <a:spLocks noGrp="1" noChangeArrowheads="1"/>
          </p:cNvSpPr>
          <p:nvPr>
            <p:ph type="body" idx="1"/>
          </p:nvPr>
        </p:nvSpPr>
        <p:spPr/>
        <p:txBody>
          <a:bodyPr/>
          <a:lstStyle/>
          <a:p>
            <a:pPr>
              <a:lnSpc>
                <a:spcPct val="90000"/>
              </a:lnSpc>
            </a:pPr>
            <a:r>
              <a:rPr lang="en-GB" sz="1800" dirty="0">
                <a:solidFill>
                  <a:srgbClr val="FF3300"/>
                </a:solidFill>
              </a:rPr>
              <a:t>A hypermedia, a digital library</a:t>
            </a:r>
          </a:p>
          <a:p>
            <a:pPr lvl="1">
              <a:lnSpc>
                <a:spcPct val="90000"/>
              </a:lnSpc>
            </a:pPr>
            <a:r>
              <a:rPr lang="en-GB" sz="1600" dirty="0"/>
              <a:t>A library of documents called (web pages) interconnected by a hypermedia of links</a:t>
            </a:r>
          </a:p>
          <a:p>
            <a:pPr>
              <a:lnSpc>
                <a:spcPct val="90000"/>
              </a:lnSpc>
            </a:pPr>
            <a:r>
              <a:rPr lang="en-GB" sz="1800" dirty="0">
                <a:solidFill>
                  <a:srgbClr val="FF3300"/>
                </a:solidFill>
              </a:rPr>
              <a:t>A database, an application platform</a:t>
            </a:r>
          </a:p>
          <a:p>
            <a:pPr lvl="1">
              <a:lnSpc>
                <a:spcPct val="90000"/>
              </a:lnSpc>
            </a:pPr>
            <a:r>
              <a:rPr lang="en-GB" sz="1600" dirty="0"/>
              <a:t>A common portal to applications accessible through web pages, and presenting their results as web pages</a:t>
            </a:r>
          </a:p>
          <a:p>
            <a:pPr>
              <a:lnSpc>
                <a:spcPct val="90000"/>
              </a:lnSpc>
            </a:pPr>
            <a:r>
              <a:rPr lang="en-GB" sz="1800" dirty="0">
                <a:solidFill>
                  <a:srgbClr val="FF3300"/>
                </a:solidFill>
              </a:rPr>
              <a:t>A platform for multimedia</a:t>
            </a:r>
          </a:p>
          <a:p>
            <a:pPr lvl="1">
              <a:lnSpc>
                <a:spcPct val="90000"/>
              </a:lnSpc>
            </a:pPr>
            <a:r>
              <a:rPr lang="en-GB" sz="1600" dirty="0"/>
              <a:t>BBC Radio 4 anywhere in the world!  Terminator 3 trailers!</a:t>
            </a:r>
          </a:p>
          <a:p>
            <a:pPr>
              <a:lnSpc>
                <a:spcPct val="90000"/>
              </a:lnSpc>
            </a:pPr>
            <a:r>
              <a:rPr lang="en-GB" sz="1800" dirty="0">
                <a:solidFill>
                  <a:srgbClr val="FF3300"/>
                </a:solidFill>
              </a:rPr>
              <a:t>A naming scheme</a:t>
            </a:r>
          </a:p>
          <a:p>
            <a:pPr lvl="1">
              <a:lnSpc>
                <a:spcPct val="90000"/>
              </a:lnSpc>
            </a:pPr>
            <a:r>
              <a:rPr lang="en-GB" sz="1600" dirty="0"/>
              <a:t>Unique identity for those documents</a:t>
            </a:r>
          </a:p>
          <a:p>
            <a:pPr lvl="1">
              <a:lnSpc>
                <a:spcPct val="90000"/>
              </a:lnSpc>
            </a:pPr>
            <a:endParaRPr lang="en-GB" sz="1600" dirty="0"/>
          </a:p>
          <a:p>
            <a:pPr>
              <a:lnSpc>
                <a:spcPct val="90000"/>
              </a:lnSpc>
              <a:buFontTx/>
              <a:buNone/>
            </a:pPr>
            <a:r>
              <a:rPr lang="en-GB" sz="1800" dirty="0"/>
              <a:t>     </a:t>
            </a:r>
            <a:r>
              <a:rPr lang="en-GB" sz="1800" dirty="0">
                <a:solidFill>
                  <a:srgbClr val="3333FF"/>
                </a:solidFill>
              </a:rPr>
              <a:t>A place where computers do the presentation (easy) and people do the linking and interpreting (hard). </a:t>
            </a:r>
          </a:p>
          <a:p>
            <a:pPr>
              <a:lnSpc>
                <a:spcPct val="90000"/>
              </a:lnSpc>
              <a:buFontTx/>
              <a:buNone/>
            </a:pPr>
            <a:endParaRPr lang="en-GB" sz="1800" dirty="0">
              <a:solidFill>
                <a:srgbClr val="3333FF"/>
              </a:solidFill>
            </a:endParaRPr>
          </a:p>
          <a:p>
            <a:pPr>
              <a:lnSpc>
                <a:spcPct val="90000"/>
              </a:lnSpc>
              <a:buFontTx/>
              <a:buNone/>
            </a:pPr>
            <a:r>
              <a:rPr lang="en-GB" sz="1800" dirty="0">
                <a:solidFill>
                  <a:srgbClr val="3333FF"/>
                </a:solidFill>
              </a:rPr>
              <a:t>     Why not get computers to do more of the hard work?</a:t>
            </a:r>
          </a:p>
          <a:p>
            <a:pPr>
              <a:lnSpc>
                <a:spcPct val="90000"/>
              </a:lnSpc>
              <a:buFontTx/>
              <a:buNone/>
            </a:pPr>
            <a:endParaRPr lang="en-US" sz="1800" dirty="0"/>
          </a:p>
        </p:txBody>
      </p:sp>
      <p:sp>
        <p:nvSpPr>
          <p:cNvPr id="624646" name="Text Box 6"/>
          <p:cNvSpPr txBox="1">
            <a:spLocks noChangeArrowheads="1"/>
          </p:cNvSpPr>
          <p:nvPr/>
        </p:nvSpPr>
        <p:spPr bwMode="auto">
          <a:xfrm>
            <a:off x="7524750" y="6092825"/>
            <a:ext cx="1176338" cy="336550"/>
          </a:xfrm>
          <a:prstGeom prst="rect">
            <a:avLst/>
          </a:prstGeom>
          <a:noFill/>
          <a:ln w="12700">
            <a:noFill/>
            <a:miter lim="800000"/>
            <a:headEnd type="none" w="sm" len="sm"/>
            <a:tailEnd type="none" w="sm" len="sm"/>
          </a:ln>
          <a:effectLst/>
        </p:spPr>
        <p:txBody>
          <a:bodyPr wrap="none">
            <a:spAutoFit/>
          </a:bodyPr>
          <a:lstStyle/>
          <a:p>
            <a:pPr>
              <a:spcBef>
                <a:spcPct val="0"/>
              </a:spcBef>
              <a:buClrTx/>
              <a:buFontTx/>
              <a:buNone/>
            </a:pPr>
            <a:r>
              <a:rPr lang="en-GB" sz="1600">
                <a:solidFill>
                  <a:schemeClr val="bg2"/>
                </a:solidFill>
                <a:latin typeface="Comic Sans MS" pitchFamily="66" charset="0"/>
              </a:rPr>
              <a:t>[Goble 03]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6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46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6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464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464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6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464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6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r>
              <a:rPr lang="en-GB" sz="3600"/>
              <a:t>Impossible (?) using the Syntactic Web…</a:t>
            </a:r>
            <a:endParaRPr lang="en-US" sz="3600"/>
          </a:p>
        </p:txBody>
      </p:sp>
      <p:sp>
        <p:nvSpPr>
          <p:cNvPr id="697347" name="Rectangle 3"/>
          <p:cNvSpPr>
            <a:spLocks noGrp="1" noChangeArrowheads="1"/>
          </p:cNvSpPr>
          <p:nvPr>
            <p:ph type="body" idx="1"/>
          </p:nvPr>
        </p:nvSpPr>
        <p:spPr>
          <a:xfrm>
            <a:off x="684213" y="1773238"/>
            <a:ext cx="7991475" cy="4572000"/>
          </a:xfrm>
        </p:spPr>
        <p:txBody>
          <a:bodyPr>
            <a:normAutofit lnSpcReduction="10000"/>
          </a:bodyPr>
          <a:lstStyle/>
          <a:p>
            <a:r>
              <a:rPr lang="en-GB" sz="2400" dirty="0"/>
              <a:t>Complex queries involving </a:t>
            </a:r>
            <a:r>
              <a:rPr lang="en-GB" sz="2400" dirty="0">
                <a:solidFill>
                  <a:srgbClr val="0033CC"/>
                </a:solidFill>
              </a:rPr>
              <a:t>background knowledge</a:t>
            </a:r>
          </a:p>
          <a:p>
            <a:pPr lvl="1"/>
            <a:r>
              <a:rPr lang="en-GB" sz="2000" dirty="0"/>
              <a:t>Find information about “animals that use sonar but are not either bats or dolphins”</a:t>
            </a:r>
          </a:p>
          <a:p>
            <a:r>
              <a:rPr lang="en-GB" sz="2400" dirty="0"/>
              <a:t>Locating information in </a:t>
            </a:r>
            <a:r>
              <a:rPr lang="en-GB" sz="2400" dirty="0">
                <a:solidFill>
                  <a:srgbClr val="0033CC"/>
                </a:solidFill>
              </a:rPr>
              <a:t>data repositories</a:t>
            </a:r>
          </a:p>
          <a:p>
            <a:pPr lvl="1"/>
            <a:r>
              <a:rPr lang="en-GB" sz="2000" dirty="0"/>
              <a:t>Travel enquiries</a:t>
            </a:r>
          </a:p>
          <a:p>
            <a:pPr lvl="1"/>
            <a:r>
              <a:rPr lang="en-GB" sz="2000" dirty="0"/>
              <a:t>Prices of goods and services</a:t>
            </a:r>
          </a:p>
          <a:p>
            <a:pPr lvl="1"/>
            <a:r>
              <a:rPr lang="en-GB" sz="2000" dirty="0"/>
              <a:t>Results of human genome experiments</a:t>
            </a:r>
          </a:p>
          <a:p>
            <a:r>
              <a:rPr lang="en-GB" sz="2400" dirty="0"/>
              <a:t>Finding and using “</a:t>
            </a:r>
            <a:r>
              <a:rPr lang="en-GB" sz="2400" dirty="0">
                <a:solidFill>
                  <a:srgbClr val="0033CC"/>
                </a:solidFill>
              </a:rPr>
              <a:t>web services</a:t>
            </a:r>
            <a:r>
              <a:rPr lang="en-GB" sz="2400" dirty="0"/>
              <a:t>”</a:t>
            </a:r>
          </a:p>
          <a:p>
            <a:pPr lvl="1"/>
            <a:r>
              <a:rPr lang="en-US" sz="2000" dirty="0" smtClean="0"/>
              <a:t>Visualize </a:t>
            </a:r>
            <a:r>
              <a:rPr lang="en-US" sz="2000" dirty="0"/>
              <a:t>surface interactions between two proteins</a:t>
            </a:r>
          </a:p>
          <a:p>
            <a:r>
              <a:rPr lang="en-GB" sz="2400" dirty="0"/>
              <a:t>Delegating complex tasks to web “</a:t>
            </a:r>
            <a:r>
              <a:rPr lang="en-GB" sz="2400" dirty="0">
                <a:solidFill>
                  <a:srgbClr val="0033CC"/>
                </a:solidFill>
              </a:rPr>
              <a:t>agents</a:t>
            </a:r>
            <a:r>
              <a:rPr lang="en-GB" sz="2400" dirty="0"/>
              <a:t>”</a:t>
            </a:r>
          </a:p>
          <a:p>
            <a:pPr lvl="1"/>
            <a:r>
              <a:rPr lang="en-GB" sz="2000" dirty="0"/>
              <a:t>Book me a holiday next weekend somewhere warm, not too far away, and where they speak French or English</a:t>
            </a:r>
            <a:endParaRPr lang="en-US" sz="2000" dirty="0"/>
          </a:p>
        </p:txBody>
      </p:sp>
      <p:grpSp>
        <p:nvGrpSpPr>
          <p:cNvPr id="2" name="Group 4"/>
          <p:cNvGrpSpPr>
            <a:grpSpLocks/>
          </p:cNvGrpSpPr>
          <p:nvPr/>
        </p:nvGrpSpPr>
        <p:grpSpPr bwMode="auto">
          <a:xfrm>
            <a:off x="3214678" y="2462232"/>
            <a:ext cx="2101850" cy="3824288"/>
            <a:chOff x="2160" y="1575"/>
            <a:chExt cx="1324" cy="2409"/>
          </a:xfrm>
        </p:grpSpPr>
        <p:pic>
          <p:nvPicPr>
            <p:cNvPr id="697349" name="Picture 5" descr="eyeviewowl"/>
            <p:cNvPicPr>
              <a:picLocks noChangeAspect="1" noChangeArrowheads="1"/>
            </p:cNvPicPr>
            <p:nvPr/>
          </p:nvPicPr>
          <p:blipFill>
            <a:blip r:embed="rId2"/>
            <a:srcRect/>
            <a:stretch>
              <a:fillRect/>
            </a:stretch>
          </p:blipFill>
          <p:spPr bwMode="auto">
            <a:xfrm>
              <a:off x="2160" y="1872"/>
              <a:ext cx="1324" cy="2112"/>
            </a:xfrm>
            <a:prstGeom prst="rect">
              <a:avLst/>
            </a:prstGeom>
            <a:noFill/>
          </p:spPr>
        </p:pic>
        <p:sp>
          <p:nvSpPr>
            <p:cNvPr id="697350" name="Text Box 6"/>
            <p:cNvSpPr txBox="1">
              <a:spLocks noChangeArrowheads="1"/>
            </p:cNvSpPr>
            <p:nvPr/>
          </p:nvSpPr>
          <p:spPr bwMode="auto">
            <a:xfrm>
              <a:off x="2160" y="1575"/>
              <a:ext cx="1305" cy="250"/>
            </a:xfrm>
            <a:prstGeom prst="rect">
              <a:avLst/>
            </a:prstGeom>
            <a:noFill/>
            <a:ln w="9525">
              <a:noFill/>
              <a:miter lim="800000"/>
              <a:headEnd/>
              <a:tailEnd/>
            </a:ln>
            <a:effectLst/>
          </p:spPr>
          <p:txBody>
            <a:bodyPr wrap="square">
              <a:spAutoFit/>
            </a:bodyPr>
            <a:lstStyle/>
            <a:p>
              <a:pPr>
                <a:spcBef>
                  <a:spcPct val="50000"/>
                </a:spcBef>
                <a:buClrTx/>
                <a:buFontTx/>
                <a:buNone/>
              </a:pPr>
              <a:r>
                <a:rPr lang="en-GB" sz="2000" b="1" dirty="0">
                  <a:latin typeface="Arial" pitchFamily="34" charset="0"/>
                </a:rPr>
                <a:t>, e.g., Barn Owl</a:t>
              </a:r>
              <a:endParaRPr lang="en-US" sz="2000" b="1" dirty="0">
                <a:latin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7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73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734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734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734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73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734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9734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9734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73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803275"/>
          </a:xfrm>
        </p:spPr>
        <p:txBody>
          <a:bodyPr/>
          <a:lstStyle/>
          <a:p>
            <a:pPr eaLnBrk="1" hangingPunct="1"/>
            <a:r>
              <a:rPr lang="en-GB" smtClean="0"/>
              <a:t>What is the Problem?</a:t>
            </a:r>
            <a:endParaRPr lang="en-US" smtClean="0"/>
          </a:p>
        </p:txBody>
      </p:sp>
      <p:pic>
        <p:nvPicPr>
          <p:cNvPr id="18435" name="Picture 3" descr="Slide0001hendler"/>
          <p:cNvPicPr>
            <a:picLocks noGrp="1" noChangeAspect="1" noChangeArrowheads="1"/>
          </p:cNvPicPr>
          <p:nvPr>
            <p:ph idx="1"/>
          </p:nvPr>
        </p:nvPicPr>
        <p:blipFill>
          <a:blip r:embed="rId3"/>
          <a:srcRect t="13580" b="8643"/>
          <a:stretch>
            <a:fillRect/>
          </a:stretch>
        </p:blipFill>
        <p:spPr>
          <a:xfrm>
            <a:off x="323850" y="1844675"/>
            <a:ext cx="5832475" cy="4375150"/>
          </a:xfrm>
          <a:noFill/>
        </p:spPr>
      </p:pic>
      <p:sp>
        <p:nvSpPr>
          <p:cNvPr id="18436" name="Rectangle 4"/>
          <p:cNvSpPr>
            <a:spLocks noChangeArrowheads="1"/>
          </p:cNvSpPr>
          <p:nvPr/>
        </p:nvSpPr>
        <p:spPr bwMode="auto">
          <a:xfrm>
            <a:off x="684213" y="1412875"/>
            <a:ext cx="4967287" cy="647700"/>
          </a:xfrm>
          <a:prstGeom prst="rect">
            <a:avLst/>
          </a:prstGeom>
          <a:noFill/>
          <a:ln w="9525">
            <a:noFill/>
            <a:miter lim="800000"/>
            <a:headEnd/>
            <a:tailEnd/>
          </a:ln>
        </p:spPr>
        <p:txBody>
          <a:bodyPr/>
          <a:lstStyle/>
          <a:p>
            <a:pPr marL="342900" indent="-342900">
              <a:spcBef>
                <a:spcPct val="20000"/>
              </a:spcBef>
              <a:buFontTx/>
              <a:buChar char="•"/>
            </a:pPr>
            <a:r>
              <a:rPr lang="en-GB" sz="1800" b="0"/>
              <a:t>Consider a typical web page:</a:t>
            </a:r>
            <a:endParaRPr lang="en-US" sz="1800" b="0"/>
          </a:p>
        </p:txBody>
      </p:sp>
      <p:sp>
        <p:nvSpPr>
          <p:cNvPr id="18437" name="Rectangle 5"/>
          <p:cNvSpPr>
            <a:spLocks noChangeArrowheads="1"/>
          </p:cNvSpPr>
          <p:nvPr/>
        </p:nvSpPr>
        <p:spPr bwMode="auto">
          <a:xfrm>
            <a:off x="6084888" y="1916113"/>
            <a:ext cx="2808287" cy="4537075"/>
          </a:xfrm>
          <a:prstGeom prst="rect">
            <a:avLst/>
          </a:prstGeom>
          <a:noFill/>
          <a:ln w="9525">
            <a:noFill/>
            <a:miter lim="800000"/>
            <a:headEnd/>
            <a:tailEnd/>
          </a:ln>
        </p:spPr>
        <p:txBody>
          <a:bodyPr/>
          <a:lstStyle/>
          <a:p>
            <a:pPr marL="342900" indent="-342900">
              <a:spcBef>
                <a:spcPct val="20000"/>
              </a:spcBef>
              <a:buFontTx/>
              <a:buChar char="•"/>
            </a:pPr>
            <a:r>
              <a:rPr lang="en-GB" sz="1800" b="0" dirty="0" err="1"/>
              <a:t>Markup</a:t>
            </a:r>
            <a:r>
              <a:rPr lang="en-GB" sz="1800" b="0" dirty="0"/>
              <a:t> consists of: </a:t>
            </a:r>
          </a:p>
          <a:p>
            <a:pPr marL="742950" lvl="1" indent="-285750">
              <a:spcBef>
                <a:spcPct val="20000"/>
              </a:spcBef>
              <a:buFontTx/>
              <a:buChar char="–"/>
            </a:pPr>
            <a:r>
              <a:rPr lang="en-GB" sz="1800" b="0" dirty="0"/>
              <a:t>rendering information (e.g., font size and colour)</a:t>
            </a:r>
          </a:p>
          <a:p>
            <a:pPr marL="742950" lvl="1" indent="-285750">
              <a:spcBef>
                <a:spcPct val="20000"/>
              </a:spcBef>
              <a:buFontTx/>
              <a:buChar char="–"/>
            </a:pPr>
            <a:r>
              <a:rPr lang="en-GB" sz="1800" b="0" dirty="0"/>
              <a:t>Hyper-links to related content</a:t>
            </a:r>
          </a:p>
          <a:p>
            <a:pPr marL="342900" indent="-342900">
              <a:spcBef>
                <a:spcPct val="20000"/>
              </a:spcBef>
              <a:buFontTx/>
              <a:buChar char="•"/>
            </a:pPr>
            <a:r>
              <a:rPr lang="en-GB" sz="1800" b="0" dirty="0"/>
              <a:t>Semantic content is accessible to humans but not (easily) to computers…</a:t>
            </a:r>
            <a:endParaRPr lang="en-US" sz="1800"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8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843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843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utoUpdateAnimBg="0"/>
      <p:bldP spid="1843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What information can we see…</a:t>
            </a:r>
            <a:endParaRPr lang="en-US" smtClean="0"/>
          </a:p>
        </p:txBody>
      </p:sp>
      <p:sp>
        <p:nvSpPr>
          <p:cNvPr id="19459" name="Rectangle 3"/>
          <p:cNvSpPr>
            <a:spLocks noChangeArrowheads="1"/>
          </p:cNvSpPr>
          <p:nvPr/>
        </p:nvSpPr>
        <p:spPr bwMode="auto">
          <a:xfrm>
            <a:off x="755650" y="1773238"/>
            <a:ext cx="7661275" cy="4683125"/>
          </a:xfrm>
          <a:prstGeom prst="rect">
            <a:avLst/>
          </a:prstGeom>
          <a:noFill/>
          <a:ln w="9525">
            <a:noFill/>
            <a:miter lim="800000"/>
            <a:headEnd/>
            <a:tailEnd/>
          </a:ln>
        </p:spPr>
        <p:txBody>
          <a:bodyPr/>
          <a:lstStyle/>
          <a:p>
            <a:pPr marL="342900" indent="-342900">
              <a:lnSpc>
                <a:spcPct val="80000"/>
              </a:lnSpc>
              <a:spcBef>
                <a:spcPct val="20000"/>
              </a:spcBef>
            </a:pPr>
            <a:r>
              <a:rPr lang="en-GB" sz="1800" b="0"/>
              <a:t>WWW2002</a:t>
            </a:r>
          </a:p>
          <a:p>
            <a:pPr marL="342900" indent="-342900">
              <a:lnSpc>
                <a:spcPct val="80000"/>
              </a:lnSpc>
              <a:spcBef>
                <a:spcPct val="20000"/>
              </a:spcBef>
            </a:pPr>
            <a:r>
              <a:rPr lang="en-GB" sz="1800" b="0"/>
              <a:t>The eleventh international world wide web conference</a:t>
            </a:r>
          </a:p>
          <a:p>
            <a:pPr marL="342900" indent="-342900">
              <a:lnSpc>
                <a:spcPct val="80000"/>
              </a:lnSpc>
              <a:spcBef>
                <a:spcPct val="20000"/>
              </a:spcBef>
            </a:pPr>
            <a:r>
              <a:rPr lang="en-GB" sz="1800" b="0"/>
              <a:t>Sheraton waikiki hotel</a:t>
            </a:r>
          </a:p>
          <a:p>
            <a:pPr marL="342900" indent="-342900">
              <a:lnSpc>
                <a:spcPct val="80000"/>
              </a:lnSpc>
              <a:spcBef>
                <a:spcPct val="20000"/>
              </a:spcBef>
            </a:pPr>
            <a:r>
              <a:rPr lang="en-GB" sz="1800" b="0"/>
              <a:t>Honolulu, hawaii, USA</a:t>
            </a:r>
          </a:p>
          <a:p>
            <a:pPr marL="342900" indent="-342900">
              <a:lnSpc>
                <a:spcPct val="80000"/>
              </a:lnSpc>
              <a:spcBef>
                <a:spcPct val="20000"/>
              </a:spcBef>
            </a:pPr>
            <a:r>
              <a:rPr lang="en-GB" sz="1800" b="0"/>
              <a:t>7-11 may 2002</a:t>
            </a:r>
          </a:p>
          <a:p>
            <a:pPr marL="342900" indent="-342900">
              <a:lnSpc>
                <a:spcPct val="80000"/>
              </a:lnSpc>
              <a:spcBef>
                <a:spcPct val="20000"/>
              </a:spcBef>
            </a:pPr>
            <a:r>
              <a:rPr lang="en-GB" sz="1800" b="0"/>
              <a:t>1 location 5 days learn interact</a:t>
            </a:r>
          </a:p>
          <a:p>
            <a:pPr marL="342900" indent="-342900">
              <a:lnSpc>
                <a:spcPct val="80000"/>
              </a:lnSpc>
              <a:spcBef>
                <a:spcPct val="20000"/>
              </a:spcBef>
            </a:pPr>
            <a:r>
              <a:rPr lang="en-GB" sz="1800" b="0"/>
              <a:t>Registered participants coming from</a:t>
            </a:r>
          </a:p>
          <a:p>
            <a:pPr marL="342900" indent="-342900">
              <a:lnSpc>
                <a:spcPct val="80000"/>
              </a:lnSpc>
              <a:spcBef>
                <a:spcPct val="20000"/>
              </a:spcBef>
            </a:pPr>
            <a:r>
              <a:rPr lang="en-GB" sz="1800" b="0"/>
              <a:t>australia, canada, chile denmark, france, germany, ghana, hong kong, india, ireland, italy, japan, malta, new zealand, the netherlands, norway, singapore, switzerland, the united kingdom, the united states, vietnam, zaire</a:t>
            </a:r>
          </a:p>
          <a:p>
            <a:pPr marL="342900" indent="-342900">
              <a:lnSpc>
                <a:spcPct val="80000"/>
              </a:lnSpc>
              <a:spcBef>
                <a:spcPct val="20000"/>
              </a:spcBef>
            </a:pPr>
            <a:r>
              <a:rPr lang="en-GB" sz="1800" b="0"/>
              <a:t>Register now</a:t>
            </a:r>
          </a:p>
          <a:p>
            <a:pPr marL="342900" indent="-342900">
              <a:lnSpc>
                <a:spcPct val="80000"/>
              </a:lnSpc>
              <a:spcBef>
                <a:spcPct val="20000"/>
              </a:spcBef>
            </a:pPr>
            <a:r>
              <a:rPr lang="en-GB" sz="1800" b="0"/>
              <a:t>On the 7</a:t>
            </a:r>
            <a:r>
              <a:rPr lang="en-GB" sz="1800" b="0" baseline="30000"/>
              <a:t>th</a:t>
            </a:r>
            <a:r>
              <a:rPr lang="en-GB" sz="1800" b="0"/>
              <a:t> May Honolulu will provide the backdrop of the eleventh international world wide web conference. This prestigious event …</a:t>
            </a:r>
          </a:p>
          <a:p>
            <a:pPr marL="342900" indent="-342900">
              <a:lnSpc>
                <a:spcPct val="80000"/>
              </a:lnSpc>
              <a:spcBef>
                <a:spcPct val="20000"/>
              </a:spcBef>
            </a:pPr>
            <a:r>
              <a:rPr lang="en-GB" sz="1800" b="0"/>
              <a:t>Speakers confirmed</a:t>
            </a:r>
          </a:p>
          <a:p>
            <a:pPr marL="342900" indent="-342900">
              <a:lnSpc>
                <a:spcPct val="80000"/>
              </a:lnSpc>
              <a:spcBef>
                <a:spcPct val="20000"/>
              </a:spcBef>
            </a:pPr>
            <a:r>
              <a:rPr lang="en-GB" sz="1800" b="0"/>
              <a:t>Tim berners-lee  </a:t>
            </a:r>
          </a:p>
          <a:p>
            <a:pPr marL="342900" indent="-342900">
              <a:lnSpc>
                <a:spcPct val="80000"/>
              </a:lnSpc>
              <a:spcBef>
                <a:spcPct val="20000"/>
              </a:spcBef>
            </a:pPr>
            <a:r>
              <a:rPr lang="en-GB" sz="1800" b="0"/>
              <a:t>Tim is the well known inventor of the Web, …</a:t>
            </a:r>
          </a:p>
          <a:p>
            <a:pPr marL="342900" indent="-342900">
              <a:lnSpc>
                <a:spcPct val="80000"/>
              </a:lnSpc>
              <a:spcBef>
                <a:spcPct val="20000"/>
              </a:spcBef>
            </a:pPr>
            <a:r>
              <a:rPr lang="en-GB" sz="1800" b="0"/>
              <a:t>Ian Foster</a:t>
            </a:r>
          </a:p>
          <a:p>
            <a:pPr marL="342900" indent="-342900">
              <a:lnSpc>
                <a:spcPct val="80000"/>
              </a:lnSpc>
              <a:spcBef>
                <a:spcPct val="20000"/>
              </a:spcBef>
            </a:pPr>
            <a:r>
              <a:rPr lang="en-GB" sz="1800" b="0"/>
              <a:t>Ian is the pioneer of the Grid, the next generation internet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GB" smtClean="0"/>
              <a:t>What information can a machine see…</a:t>
            </a:r>
            <a:endParaRPr lang="en-US" smtClean="0"/>
          </a:p>
        </p:txBody>
      </p:sp>
      <p:sp>
        <p:nvSpPr>
          <p:cNvPr id="20483" name="Rectangle 3"/>
          <p:cNvSpPr>
            <a:spLocks noChangeArrowheads="1"/>
          </p:cNvSpPr>
          <p:nvPr/>
        </p:nvSpPr>
        <p:spPr bwMode="auto">
          <a:xfrm>
            <a:off x="755650" y="1773238"/>
            <a:ext cx="7661275" cy="4683125"/>
          </a:xfrm>
          <a:prstGeom prst="rect">
            <a:avLst/>
          </a:prstGeom>
          <a:noFill/>
          <a:ln w="9525">
            <a:noFill/>
            <a:miter lim="800000"/>
            <a:headEnd/>
            <a:tailEnd/>
          </a:ln>
        </p:spPr>
        <p:txBody>
          <a:bodyPr/>
          <a:lstStyle/>
          <a:p>
            <a:pPr marL="342900" indent="-342900">
              <a:lnSpc>
                <a:spcPct val="80000"/>
              </a:lnSpc>
              <a:spcBef>
                <a:spcPct val="20000"/>
              </a:spcBef>
            </a:pPr>
            <a:r>
              <a:rPr lang="en-GB" sz="1400">
                <a:latin typeface="Wingdings" pitchFamily="2" charset="2"/>
              </a:rPr>
              <a:t>WWW2002</a:t>
            </a:r>
          </a:p>
          <a:p>
            <a:pPr marL="342900" indent="-342900">
              <a:lnSpc>
                <a:spcPct val="80000"/>
              </a:lnSpc>
              <a:spcBef>
                <a:spcPct val="20000"/>
              </a:spcBef>
            </a:pPr>
            <a:r>
              <a:rPr lang="en-GB" sz="1400">
                <a:latin typeface="Wingdings" pitchFamily="2" charset="2"/>
              </a:rPr>
              <a:t>The eleventh international world wide web conference</a:t>
            </a:r>
          </a:p>
          <a:p>
            <a:pPr marL="342900" indent="-342900">
              <a:lnSpc>
                <a:spcPct val="80000"/>
              </a:lnSpc>
              <a:spcBef>
                <a:spcPct val="20000"/>
              </a:spcBef>
            </a:pPr>
            <a:r>
              <a:rPr lang="en-GB" sz="1400">
                <a:latin typeface="Wingdings" pitchFamily="2" charset="2"/>
              </a:rPr>
              <a:t>Sheraton waikiki hotel</a:t>
            </a:r>
          </a:p>
          <a:p>
            <a:pPr marL="342900" indent="-342900">
              <a:lnSpc>
                <a:spcPct val="80000"/>
              </a:lnSpc>
              <a:spcBef>
                <a:spcPct val="20000"/>
              </a:spcBef>
            </a:pPr>
            <a:r>
              <a:rPr lang="en-GB" sz="1400">
                <a:latin typeface="Wingdings" pitchFamily="2" charset="2"/>
              </a:rPr>
              <a:t>Honolulu, hawaii, USA</a:t>
            </a:r>
          </a:p>
          <a:p>
            <a:pPr marL="342900" indent="-342900">
              <a:lnSpc>
                <a:spcPct val="80000"/>
              </a:lnSpc>
              <a:spcBef>
                <a:spcPct val="20000"/>
              </a:spcBef>
            </a:pPr>
            <a:r>
              <a:rPr lang="en-GB" sz="1400">
                <a:latin typeface="Wingdings" pitchFamily="2" charset="2"/>
              </a:rPr>
              <a:t>7-11 may 2002</a:t>
            </a:r>
          </a:p>
          <a:p>
            <a:pPr marL="342900" indent="-342900">
              <a:lnSpc>
                <a:spcPct val="80000"/>
              </a:lnSpc>
              <a:spcBef>
                <a:spcPct val="20000"/>
              </a:spcBef>
            </a:pPr>
            <a:r>
              <a:rPr lang="en-GB" sz="1400">
                <a:latin typeface="Wingdings" pitchFamily="2" charset="2"/>
              </a:rPr>
              <a:t>1 location 5 days learn interact</a:t>
            </a:r>
          </a:p>
          <a:p>
            <a:pPr marL="342900" indent="-342900">
              <a:lnSpc>
                <a:spcPct val="80000"/>
              </a:lnSpc>
              <a:spcBef>
                <a:spcPct val="20000"/>
              </a:spcBef>
            </a:pPr>
            <a:r>
              <a:rPr lang="en-GB" sz="1400">
                <a:latin typeface="Wingdings" pitchFamily="2" charset="2"/>
              </a:rPr>
              <a:t>Registered participants coming from</a:t>
            </a:r>
          </a:p>
          <a:p>
            <a:pPr marL="342900" indent="-342900">
              <a:lnSpc>
                <a:spcPct val="80000"/>
              </a:lnSpc>
              <a:spcBef>
                <a:spcPct val="20000"/>
              </a:spcBef>
            </a:pPr>
            <a:r>
              <a:rPr lang="en-GB" sz="1400">
                <a:latin typeface="Wingdings" pitchFamily="2" charset="2"/>
              </a:rPr>
              <a:t>australia, canada, chile denmark, france, germany, ghana, hong kong, india, ireland, italy, japan, malta, new zealand, the netherlands, norway, singapore, switzerland, the united kingdom, the united states, vietnam, zaire</a:t>
            </a:r>
          </a:p>
          <a:p>
            <a:pPr marL="342900" indent="-342900">
              <a:lnSpc>
                <a:spcPct val="80000"/>
              </a:lnSpc>
              <a:spcBef>
                <a:spcPct val="20000"/>
              </a:spcBef>
            </a:pPr>
            <a:r>
              <a:rPr lang="en-GB" sz="1400">
                <a:latin typeface="Wingdings" pitchFamily="2" charset="2"/>
              </a:rPr>
              <a:t>Register now</a:t>
            </a:r>
          </a:p>
          <a:p>
            <a:pPr marL="342900" indent="-342900">
              <a:lnSpc>
                <a:spcPct val="80000"/>
              </a:lnSpc>
              <a:spcBef>
                <a:spcPct val="20000"/>
              </a:spcBef>
            </a:pPr>
            <a:r>
              <a:rPr lang="en-GB" sz="1400">
                <a:latin typeface="Wingdings" pitchFamily="2" charset="2"/>
              </a:rPr>
              <a:t>On the 7</a:t>
            </a:r>
            <a:r>
              <a:rPr lang="en-GB" sz="1400" baseline="30000">
                <a:latin typeface="Wingdings" pitchFamily="2" charset="2"/>
              </a:rPr>
              <a:t>th</a:t>
            </a:r>
            <a:r>
              <a:rPr lang="en-GB" sz="1400">
                <a:latin typeface="Wingdings" pitchFamily="2" charset="2"/>
              </a:rPr>
              <a:t> May Honolulu will provide the backdrop of the eleventh international world wide web conference. This prestigious event …</a:t>
            </a:r>
          </a:p>
          <a:p>
            <a:pPr marL="342900" indent="-342900">
              <a:lnSpc>
                <a:spcPct val="80000"/>
              </a:lnSpc>
              <a:spcBef>
                <a:spcPct val="20000"/>
              </a:spcBef>
            </a:pPr>
            <a:r>
              <a:rPr lang="en-GB" sz="1400">
                <a:latin typeface="Wingdings" pitchFamily="2" charset="2"/>
              </a:rPr>
              <a:t>Speakers confirmed</a:t>
            </a:r>
          </a:p>
          <a:p>
            <a:pPr marL="342900" indent="-342900">
              <a:lnSpc>
                <a:spcPct val="80000"/>
              </a:lnSpc>
              <a:spcBef>
                <a:spcPct val="20000"/>
              </a:spcBef>
            </a:pPr>
            <a:r>
              <a:rPr lang="en-GB" sz="1400">
                <a:latin typeface="Wingdings" pitchFamily="2" charset="2"/>
              </a:rPr>
              <a:t>Tim berners-lee  </a:t>
            </a:r>
          </a:p>
          <a:p>
            <a:pPr marL="342900" indent="-342900">
              <a:lnSpc>
                <a:spcPct val="80000"/>
              </a:lnSpc>
              <a:spcBef>
                <a:spcPct val="20000"/>
              </a:spcBef>
            </a:pPr>
            <a:r>
              <a:rPr lang="en-GB" sz="1400">
                <a:latin typeface="Wingdings" pitchFamily="2" charset="2"/>
              </a:rPr>
              <a:t>Tim is the well known inventor of the Web, …</a:t>
            </a:r>
          </a:p>
          <a:p>
            <a:pPr marL="342900" indent="-342900">
              <a:lnSpc>
                <a:spcPct val="80000"/>
              </a:lnSpc>
              <a:spcBef>
                <a:spcPct val="20000"/>
              </a:spcBef>
            </a:pPr>
            <a:r>
              <a:rPr lang="en-GB" sz="1400">
                <a:latin typeface="Wingdings" pitchFamily="2" charset="2"/>
              </a:rPr>
              <a:t>Ian Foster</a:t>
            </a:r>
          </a:p>
          <a:p>
            <a:pPr marL="342900" indent="-342900">
              <a:lnSpc>
                <a:spcPct val="80000"/>
              </a:lnSpc>
              <a:spcBef>
                <a:spcPct val="20000"/>
              </a:spcBef>
            </a:pPr>
            <a:r>
              <a:rPr lang="en-GB" sz="1400">
                <a:latin typeface="Wingdings" pitchFamily="2" charset="2"/>
              </a:rPr>
              <a:t>Ian is the pioneer of the Grid, the next generation internet …</a:t>
            </a:r>
          </a:p>
          <a:p>
            <a:pPr marL="342900" indent="-342900">
              <a:lnSpc>
                <a:spcPct val="80000"/>
              </a:lnSpc>
              <a:spcBef>
                <a:spcPct val="20000"/>
              </a:spcBef>
            </a:pPr>
            <a:endParaRPr lang="en-GB" sz="1400">
              <a:latin typeface="Wingdings" pitchFamily="2" charset="2"/>
            </a:endParaRPr>
          </a:p>
          <a:p>
            <a:pPr marL="342900" indent="-342900">
              <a:lnSpc>
                <a:spcPct val="80000"/>
              </a:lnSpc>
              <a:spcBef>
                <a:spcPct val="20000"/>
              </a:spcBef>
              <a:buFontTx/>
              <a:buChar char="•"/>
            </a:pPr>
            <a:endParaRPr lang="en-GB" sz="1400">
              <a:latin typeface="Wingdings"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2304</Words>
  <Application>Microsoft Office PowerPoint</Application>
  <PresentationFormat>On-screen Show (4:3)</PresentationFormat>
  <Paragraphs>355</Paragraphs>
  <Slides>29</Slides>
  <Notes>24</Notes>
  <HiddenSlides>2</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Introduction to Semantic Web and Ontologies</vt:lpstr>
      <vt:lpstr>Introduction to Semantic Web</vt:lpstr>
      <vt:lpstr>History of the Semantic Web</vt:lpstr>
      <vt:lpstr>Where we are Today: the Syntactic Web</vt:lpstr>
      <vt:lpstr>The Syntactic Web is…</vt:lpstr>
      <vt:lpstr>Impossible (?) using the Syntactic Web…</vt:lpstr>
      <vt:lpstr>What is the Problem?</vt:lpstr>
      <vt:lpstr>What information can we see…</vt:lpstr>
      <vt:lpstr>What information can a machine see…</vt:lpstr>
      <vt:lpstr>Solution: XML markup with “meaningful” tags?</vt:lpstr>
      <vt:lpstr>But What About…</vt:lpstr>
      <vt:lpstr>Still the Machine only sees…</vt:lpstr>
      <vt:lpstr>What is the (Proposed) Solution?</vt:lpstr>
      <vt:lpstr>Need to Add “Semantics”</vt:lpstr>
      <vt:lpstr>Dublin Core</vt:lpstr>
      <vt:lpstr>Dublin Core (15 basic properties):</vt:lpstr>
      <vt:lpstr>Slide 17</vt:lpstr>
      <vt:lpstr>Slide 18</vt:lpstr>
      <vt:lpstr>Slide 19</vt:lpstr>
      <vt:lpstr>The RDF Data Model</vt:lpstr>
      <vt:lpstr>URI</vt:lpstr>
      <vt:lpstr>Example of RDF Statement</vt:lpstr>
      <vt:lpstr>RDF Example (serialization syntax)</vt:lpstr>
      <vt:lpstr>What is RDFS ?</vt:lpstr>
      <vt:lpstr>Slide 25</vt:lpstr>
      <vt:lpstr>RDFS Examples</vt:lpstr>
      <vt:lpstr>Problems with RDFS</vt:lpstr>
      <vt:lpstr>Where to look next</vt:lpstr>
      <vt:lpstr>Mola...</vt:lpstr>
    </vt:vector>
  </TitlesOfParts>
  <Company>stm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Semantic Web and Ontologies</dc:title>
  <dc:creator>hturksoy</dc:creator>
  <cp:lastModifiedBy>hturksoy</cp:lastModifiedBy>
  <cp:revision>20</cp:revision>
  <dcterms:created xsi:type="dcterms:W3CDTF">2009-02-04T14:44:08Z</dcterms:created>
  <dcterms:modified xsi:type="dcterms:W3CDTF">2009-02-20T14:27:04Z</dcterms:modified>
</cp:coreProperties>
</file>