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9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AC1A-EA80-4DB8-83E5-886E10AF8DDE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DB632-CE2F-4251-BA7D-C47F0CB02D9B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6FA71A-7AD2-4A8D-B0A1-836C47F3A1DB}" type="slidenum">
              <a:rPr lang="tr-TR" smtClean="0"/>
              <a:pPr/>
              <a:t>2</a:t>
            </a:fld>
            <a:endParaRPr lang="tr-TR" smtClean="0"/>
          </a:p>
        </p:txBody>
      </p:sp>
      <p:sp>
        <p:nvSpPr>
          <p:cNvPr id="1249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[3,8]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5D0C84-4C3F-402B-A8D3-BE0E22BA7423}" type="slidenum">
              <a:rPr lang="tr-TR" smtClean="0"/>
              <a:pPr/>
              <a:t>12</a:t>
            </a:fld>
            <a:endParaRPr lang="tr-TR" smtClean="0"/>
          </a:p>
        </p:txBody>
      </p:sp>
      <p:sp>
        <p:nvSpPr>
          <p:cNvPr id="134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 -&gt; </a:t>
            </a:r>
            <a:r>
              <a:rPr lang="en-US" smtClean="0"/>
              <a:t>kend</a:t>
            </a:r>
            <a:r>
              <a:rPr lang="tr-TR" smtClean="0"/>
              <a:t>i örneğini geliştir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B32EB7-DA1C-487B-98D3-F2780CF1EA6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351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985963" y="542925"/>
            <a:ext cx="2886075" cy="2163763"/>
          </a:xfrm>
          <a:solidFill>
            <a:srgbClr val="FFFFFF"/>
          </a:solidFill>
          <a:ln/>
        </p:spPr>
      </p:sp>
      <p:sp>
        <p:nvSpPr>
          <p:cNvPr id="135172" name="Rectangle 3"/>
          <p:cNvSpPr>
            <a:spLocks noChangeArrowheads="1"/>
          </p:cNvSpPr>
          <p:nvPr>
            <p:ph type="body" idx="1"/>
          </p:nvPr>
        </p:nvSpPr>
        <p:spPr>
          <a:xfrm>
            <a:off x="915988" y="2921000"/>
            <a:ext cx="5026025" cy="55387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r>
              <a:rPr lang="en-US" smtClean="0"/>
              <a:t>Object oriented style of modelling</a:t>
            </a:r>
            <a:endParaRPr lang="tr-TR" smtClean="0"/>
          </a:p>
          <a:p>
            <a:r>
              <a:rPr lang="tr-TR" smtClean="0"/>
              <a:t>[8]</a:t>
            </a: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22933B-309A-416E-A2E3-D12107FE5674}" type="slidenum">
              <a:rPr lang="tr-TR" smtClean="0"/>
              <a:pPr/>
              <a:t>14</a:t>
            </a:fld>
            <a:endParaRPr lang="tr-TR" smtClean="0"/>
          </a:p>
        </p:txBody>
      </p:sp>
      <p:sp>
        <p:nvSpPr>
          <p:cNvPr id="136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7AE7A9-3C90-4D3D-8899-23E7703249E0}" type="slidenum">
              <a:rPr lang="tr-TR" smtClean="0"/>
              <a:pPr/>
              <a:t>15</a:t>
            </a:fld>
            <a:endParaRPr lang="tr-TR" smtClean="0"/>
          </a:p>
        </p:txBody>
      </p:sp>
      <p:sp>
        <p:nvSpPr>
          <p:cNvPr id="137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5FDDBD-D2C5-4EE5-86E5-7FB5F0EF075D}" type="slidenum">
              <a:rPr lang="tr-TR" smtClean="0"/>
              <a:pPr/>
              <a:t>16</a:t>
            </a:fld>
            <a:endParaRPr lang="tr-TR" smtClean="0"/>
          </a:p>
        </p:txBody>
      </p:sp>
      <p:sp>
        <p:nvSpPr>
          <p:cNvPr id="138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E38407-7F3C-465D-A499-FA7A87160589}" type="slidenum">
              <a:rPr lang="tr-TR" smtClean="0"/>
              <a:pPr/>
              <a:t>17</a:t>
            </a:fld>
            <a:endParaRPr lang="tr-TR" smtClean="0"/>
          </a:p>
        </p:txBody>
      </p:sp>
      <p:sp>
        <p:nvSpPr>
          <p:cNvPr id="139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400D37-15D6-45C7-BA6C-78250F522558}" type="slidenum">
              <a:rPr lang="tr-TR" smtClean="0"/>
              <a:pPr/>
              <a:t>18</a:t>
            </a:fld>
            <a:endParaRPr lang="tr-TR" smtClean="0"/>
          </a:p>
        </p:txBody>
      </p:sp>
      <p:sp>
        <p:nvSpPr>
          <p:cNvPr id="140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88E032-E21C-448E-B39F-3225323DEEED}" type="slidenum">
              <a:rPr lang="tr-TR" smtClean="0"/>
              <a:pPr/>
              <a:t>19</a:t>
            </a:fld>
            <a:endParaRPr lang="tr-TR" smtClean="0"/>
          </a:p>
        </p:txBody>
      </p:sp>
      <p:sp>
        <p:nvSpPr>
          <p:cNvPr id="14131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7763" y="685800"/>
            <a:ext cx="4573587" cy="3430588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800" smtClean="0"/>
              <a:t>[6]</a:t>
            </a:r>
            <a:r>
              <a:rPr lang="de-AT" sz="800" b="1" smtClean="0"/>
              <a:t> </a:t>
            </a:r>
            <a:endParaRPr lang="tr-TR" sz="800" b="1" smtClean="0"/>
          </a:p>
          <a:p>
            <a:pPr eaLnBrk="1" hangingPunct="1">
              <a:lnSpc>
                <a:spcPct val="80000"/>
              </a:lnSpc>
            </a:pPr>
            <a:r>
              <a:rPr lang="de-AT" sz="800" b="1" smtClean="0"/>
              <a:t>owl:allValuesFrom</a:t>
            </a:r>
            <a:endParaRPr lang="de-AT" sz="800" smtClean="0"/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&lt;owl:Class rdf:ID="Wine"&gt;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&lt;rdfs:subClassOf rdf:resource="&amp;food;PotableLiquid"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...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&lt;rdfs:subClassOf&gt;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&lt;owl:Restriction&gt;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&lt;owl:onProperty rdf:resource="#hasMaker"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&lt;owl:allValuesFrom rdf:resource="#Winery"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&lt;/owl:Restriction&gt;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&lt;/rdfs:subClassOf&gt;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...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&lt;/owl:Class&gt;</a:t>
            </a:r>
          </a:p>
          <a:p>
            <a:pPr eaLnBrk="1" hangingPunct="1">
              <a:lnSpc>
                <a:spcPct val="80000"/>
              </a:lnSpc>
            </a:pPr>
            <a:endParaRPr lang="de-AT" sz="800" smtClean="0"/>
          </a:p>
          <a:p>
            <a:pPr eaLnBrk="1" hangingPunct="1">
              <a:lnSpc>
                <a:spcPct val="80000"/>
              </a:lnSpc>
            </a:pPr>
            <a:r>
              <a:rPr lang="de-AT" sz="800" b="1" smtClean="0"/>
              <a:t>owl:someValuesFrom</a:t>
            </a:r>
            <a:endParaRPr lang="de-AT" sz="800" smtClean="0"/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&lt;owl:Class rdf:ID="Wine"&gt;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&lt;rdfs:subClassOf rdf:resource="&amp;food;PotableLiquid"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&lt;rdfs:subClassOf&gt;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&lt;owl:Restriction&gt;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  &lt;owl:onProperty rdf:resource="#hasMaker" /&gt;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  &lt;owl:someValuesFrom rdf:resource="#Winery" /&gt;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&lt;/owl:Restriction&gt;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&lt;/rdfs:subClassOf&gt;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...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&lt;/owl:Class&gt;</a:t>
            </a:r>
          </a:p>
          <a:p>
            <a:pPr eaLnBrk="1" hangingPunct="1">
              <a:lnSpc>
                <a:spcPct val="80000"/>
              </a:lnSpc>
            </a:pPr>
            <a:endParaRPr lang="de-DE" sz="800" smtClean="0"/>
          </a:p>
          <a:p>
            <a:pPr eaLnBrk="1" hangingPunct="1">
              <a:lnSpc>
                <a:spcPct val="80000"/>
              </a:lnSpc>
            </a:pPr>
            <a:r>
              <a:rPr lang="en-GB" sz="800" b="1" smtClean="0"/>
              <a:t>owl:hasValue</a:t>
            </a:r>
            <a:endParaRPr lang="en-GB" sz="800" smtClean="0"/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&lt;owl:Class rdf:ID="Burgundy"&gt;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...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&lt;rdfs:subClassOf&gt;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&lt;owl:Restriction&gt;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  &lt;owl:onProperty rdf:resource="#hasSugar" /&gt;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  &lt;owl:hasValue rdf:resource="#Dry" /&gt;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&lt;/owl:Restriction&gt;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&lt;/rdfs:subClassOf&gt;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&lt;/owl:Class&gt;</a:t>
            </a:r>
            <a:endParaRPr lang="de-DE" sz="8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E93FB0-4AD8-4AB9-B727-5FDA1DAAA0B3}" type="slidenum">
              <a:rPr lang="tr-TR" smtClean="0"/>
              <a:pPr/>
              <a:t>20</a:t>
            </a:fld>
            <a:endParaRPr lang="tr-TR" smtClean="0"/>
          </a:p>
        </p:txBody>
      </p:sp>
      <p:sp>
        <p:nvSpPr>
          <p:cNvPr id="14233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7763" y="685800"/>
            <a:ext cx="4573587" cy="3430588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800" smtClean="0"/>
              <a:t>[6]</a:t>
            </a:r>
            <a:r>
              <a:rPr lang="de-AT" sz="800" b="1" smtClean="0"/>
              <a:t> </a:t>
            </a:r>
            <a:endParaRPr lang="tr-TR" sz="800" b="1" smtClean="0"/>
          </a:p>
          <a:p>
            <a:pPr eaLnBrk="1" hangingPunct="1">
              <a:lnSpc>
                <a:spcPct val="80000"/>
              </a:lnSpc>
            </a:pPr>
            <a:r>
              <a:rPr lang="de-AT" sz="800" b="1" smtClean="0"/>
              <a:t>owl:allValuesFrom</a:t>
            </a:r>
            <a:endParaRPr lang="de-AT" sz="800" smtClean="0"/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&lt;owl:Class rdf:ID="Wine"&gt;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&lt;rdfs:subClassOf rdf:resource="&amp;food;PotableLiquid"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...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&lt;rdfs:subClassOf&gt;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&lt;owl:Restriction&gt;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&lt;owl:onProperty rdf:resource="#hasMaker"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&lt;owl:allValuesFrom rdf:resource="#Winery"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&lt;/owl:Restriction&gt;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&lt;/rdfs:subClassOf&gt;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...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&lt;/owl:Class&gt;</a:t>
            </a:r>
          </a:p>
          <a:p>
            <a:pPr eaLnBrk="1" hangingPunct="1">
              <a:lnSpc>
                <a:spcPct val="80000"/>
              </a:lnSpc>
            </a:pPr>
            <a:endParaRPr lang="de-AT" sz="800" smtClean="0"/>
          </a:p>
          <a:p>
            <a:pPr eaLnBrk="1" hangingPunct="1">
              <a:lnSpc>
                <a:spcPct val="80000"/>
              </a:lnSpc>
            </a:pPr>
            <a:r>
              <a:rPr lang="de-AT" sz="800" b="1" smtClean="0"/>
              <a:t>owl:someValuesFrom</a:t>
            </a:r>
            <a:endParaRPr lang="de-AT" sz="800" smtClean="0"/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&lt;owl:Class rdf:ID="Wine"&gt;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&lt;rdfs:subClassOf rdf:resource="&amp;food;PotableLiquid"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&lt;rdfs:subClassOf&gt;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&lt;owl:Restriction&gt;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  &lt;owl:onProperty rdf:resource="#hasMaker" /&gt;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  &lt;owl:someValuesFrom rdf:resource="#Winery" /&gt;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&lt;/owl:Restriction&gt;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&lt;/rdfs:subClassOf&gt;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...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&lt;/owl:Class&gt;</a:t>
            </a:r>
          </a:p>
          <a:p>
            <a:pPr eaLnBrk="1" hangingPunct="1">
              <a:lnSpc>
                <a:spcPct val="80000"/>
              </a:lnSpc>
            </a:pPr>
            <a:endParaRPr lang="de-DE" sz="800" smtClean="0"/>
          </a:p>
          <a:p>
            <a:pPr eaLnBrk="1" hangingPunct="1">
              <a:lnSpc>
                <a:spcPct val="80000"/>
              </a:lnSpc>
            </a:pPr>
            <a:r>
              <a:rPr lang="en-GB" sz="800" b="1" smtClean="0"/>
              <a:t>owl:hasValue</a:t>
            </a:r>
            <a:endParaRPr lang="en-GB" sz="800" smtClean="0"/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&lt;owl:Class rdf:ID="Burgundy"&gt;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...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&lt;rdfs:subClassOf&gt;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&lt;owl:Restriction&gt;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  &lt;owl:onProperty rdf:resource="#hasSugar" /&gt;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  &lt;owl:hasValue rdf:resource="#Dry" /&gt;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&lt;/owl:Restriction&gt;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&lt;/rdfs:subClassOf&gt;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&lt;/owl:Class&gt;</a:t>
            </a:r>
            <a:endParaRPr lang="de-DE" sz="8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7E7C83-472F-4678-85BC-A85F2D5B4578}" type="slidenum">
              <a:rPr lang="tr-TR" smtClean="0"/>
              <a:pPr/>
              <a:t>21</a:t>
            </a:fld>
            <a:endParaRPr lang="tr-TR" smtClean="0"/>
          </a:p>
        </p:txBody>
      </p:sp>
      <p:sp>
        <p:nvSpPr>
          <p:cNvPr id="14336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7763" y="685800"/>
            <a:ext cx="4573587" cy="343058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800" smtClean="0"/>
              <a:t>[6]</a:t>
            </a:r>
            <a:r>
              <a:rPr lang="de-AT" sz="800" b="1" smtClean="0"/>
              <a:t> </a:t>
            </a:r>
            <a:endParaRPr lang="tr-TR" sz="800" b="1" smtClean="0"/>
          </a:p>
          <a:p>
            <a:pPr eaLnBrk="1" hangingPunct="1">
              <a:lnSpc>
                <a:spcPct val="80000"/>
              </a:lnSpc>
            </a:pPr>
            <a:r>
              <a:rPr lang="de-AT" sz="800" b="1" smtClean="0"/>
              <a:t>owl:allValuesFrom</a:t>
            </a:r>
            <a:endParaRPr lang="de-AT" sz="800" smtClean="0"/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&lt;owl:Class rdf:ID="Wine"&gt;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&lt;rdfs:subClassOf rdf:resource="&amp;food;PotableLiquid"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...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&lt;rdfs:subClassOf&gt;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&lt;owl:Restriction&gt;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&lt;owl:onProperty rdf:resource="#hasMaker"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&lt;owl:allValuesFrom rdf:resource="#Winery"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&lt;/owl:Restriction&gt;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&lt;/rdfs:subClassOf&gt;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...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&lt;/owl:Class&gt;</a:t>
            </a:r>
          </a:p>
          <a:p>
            <a:pPr eaLnBrk="1" hangingPunct="1">
              <a:lnSpc>
                <a:spcPct val="80000"/>
              </a:lnSpc>
            </a:pPr>
            <a:endParaRPr lang="de-AT" sz="800" smtClean="0"/>
          </a:p>
          <a:p>
            <a:pPr eaLnBrk="1" hangingPunct="1">
              <a:lnSpc>
                <a:spcPct val="80000"/>
              </a:lnSpc>
            </a:pPr>
            <a:r>
              <a:rPr lang="de-AT" sz="800" b="1" smtClean="0"/>
              <a:t>owl:someValuesFrom</a:t>
            </a:r>
            <a:endParaRPr lang="de-AT" sz="800" smtClean="0"/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&lt;owl:Class rdf:ID="Wine"&gt;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&lt;rdfs:subClassOf rdf:resource="&amp;food;PotableLiquid"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&lt;rdfs:subClassOf&gt;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&lt;owl:Restriction&gt;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  &lt;owl:onProperty rdf:resource="#hasMaker" /&gt;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  &lt;owl:someValuesFrom rdf:resource="#Winery" /&gt;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&lt;/owl:Restriction&gt;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&lt;/rdfs:subClassOf&gt;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...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&lt;/owl:Class&gt;</a:t>
            </a:r>
          </a:p>
          <a:p>
            <a:pPr eaLnBrk="1" hangingPunct="1">
              <a:lnSpc>
                <a:spcPct val="80000"/>
              </a:lnSpc>
            </a:pPr>
            <a:endParaRPr lang="de-DE" sz="800" smtClean="0"/>
          </a:p>
          <a:p>
            <a:pPr eaLnBrk="1" hangingPunct="1">
              <a:lnSpc>
                <a:spcPct val="80000"/>
              </a:lnSpc>
            </a:pPr>
            <a:r>
              <a:rPr lang="en-GB" sz="800" b="1" smtClean="0"/>
              <a:t>owl:hasValue</a:t>
            </a:r>
            <a:endParaRPr lang="en-GB" sz="800" smtClean="0"/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&lt;owl:Class rdf:ID="Burgundy"&gt;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...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&lt;rdfs:subClassOf&gt;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&lt;owl:Restriction&gt;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  &lt;owl:onProperty rdf:resource="#hasSugar" /&gt;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  &lt;owl:hasValue rdf:resource="#Dry" /&gt;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&lt;/owl:Restriction&gt;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&lt;/rdfs:subClassOf&gt;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&lt;/owl:Class&gt;</a:t>
            </a:r>
            <a:endParaRPr lang="de-DE" sz="8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FD790-2A30-4F83-B8CC-8F5AB74C14F8}" type="slidenum">
              <a:rPr lang="tr-TR" smtClean="0"/>
              <a:pPr/>
              <a:t>3</a:t>
            </a:fld>
            <a:endParaRPr lang="tr-TR" smtClean="0"/>
          </a:p>
        </p:txBody>
      </p:sp>
      <p:sp>
        <p:nvSpPr>
          <p:cNvPr id="1259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</a:t>
            </a:r>
          </a:p>
          <a:p>
            <a:pPr eaLnBrk="1" hangingPunct="1"/>
            <a:r>
              <a:rPr lang="tr-TR" smtClean="0"/>
              <a:t>Bu sorgular veritabanı kullanan sistemlerle de yapılamaz mı?</a:t>
            </a:r>
          </a:p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7011F-5BFB-4811-B482-4A79F1B32192}" type="slidenum">
              <a:rPr lang="tr-TR" smtClean="0"/>
              <a:pPr/>
              <a:t>22</a:t>
            </a:fld>
            <a:endParaRPr lang="tr-TR" smtClean="0"/>
          </a:p>
        </p:txBody>
      </p:sp>
      <p:sp>
        <p:nvSpPr>
          <p:cNvPr id="14438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7763" y="685800"/>
            <a:ext cx="4573587" cy="34305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800" smtClean="0"/>
              <a:t>[6]</a:t>
            </a:r>
            <a:r>
              <a:rPr lang="de-AT" sz="800" b="1" smtClean="0"/>
              <a:t> </a:t>
            </a:r>
            <a:endParaRPr lang="tr-TR" sz="800" b="1" smtClean="0"/>
          </a:p>
          <a:p>
            <a:pPr eaLnBrk="1" hangingPunct="1">
              <a:lnSpc>
                <a:spcPct val="80000"/>
              </a:lnSpc>
            </a:pPr>
            <a:r>
              <a:rPr lang="de-AT" sz="800" b="1" smtClean="0"/>
              <a:t>owl:allValuesFrom</a:t>
            </a:r>
            <a:endParaRPr lang="de-AT" sz="800" smtClean="0"/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&lt;owl:Class rdf:ID="Wine"&gt;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&lt;rdfs:subClassOf rdf:resource="&amp;food;PotableLiquid"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...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&lt;rdfs:subClassOf&gt;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&lt;owl:Restriction&gt;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&lt;owl:onProperty rdf:resource="#hasMaker"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&lt;owl:allValuesFrom rdf:resource="#Winery"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&lt;/owl:Restriction&gt;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&lt;/rdfs:subClassOf&gt;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...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&lt;/owl:Class&gt;</a:t>
            </a:r>
          </a:p>
          <a:p>
            <a:pPr eaLnBrk="1" hangingPunct="1">
              <a:lnSpc>
                <a:spcPct val="80000"/>
              </a:lnSpc>
            </a:pPr>
            <a:endParaRPr lang="de-AT" sz="800" smtClean="0"/>
          </a:p>
          <a:p>
            <a:pPr eaLnBrk="1" hangingPunct="1">
              <a:lnSpc>
                <a:spcPct val="80000"/>
              </a:lnSpc>
            </a:pPr>
            <a:r>
              <a:rPr lang="de-AT" sz="800" b="1" smtClean="0"/>
              <a:t>owl:someValuesFrom</a:t>
            </a:r>
            <a:endParaRPr lang="de-AT" sz="800" smtClean="0"/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&lt;owl:Class rdf:ID="Wine"&gt;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&lt;rdfs:subClassOf rdf:resource="&amp;food;PotableLiquid"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&lt;rdfs:subClassOf&gt;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&lt;owl:Restriction&gt;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  &lt;owl:onProperty rdf:resource="#hasMaker" /&gt;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  &lt;owl:someValuesFrom rdf:resource="#Winery" /&gt;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&lt;/owl:Restriction&gt;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&lt;/rdfs:subClassOf&gt;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...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&lt;/owl:Class&gt;</a:t>
            </a:r>
          </a:p>
          <a:p>
            <a:pPr eaLnBrk="1" hangingPunct="1">
              <a:lnSpc>
                <a:spcPct val="80000"/>
              </a:lnSpc>
            </a:pPr>
            <a:endParaRPr lang="de-DE" sz="800" smtClean="0"/>
          </a:p>
          <a:p>
            <a:pPr eaLnBrk="1" hangingPunct="1">
              <a:lnSpc>
                <a:spcPct val="80000"/>
              </a:lnSpc>
            </a:pPr>
            <a:r>
              <a:rPr lang="en-GB" sz="800" b="1" smtClean="0"/>
              <a:t>owl:hasValue</a:t>
            </a:r>
            <a:endParaRPr lang="en-GB" sz="800" smtClean="0"/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&lt;owl:Class rdf:ID=“GoodPaper"&gt;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&lt;rdfs:subClassOf&gt;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&lt;owl:Restriction&gt;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 &lt;owl:onProperty rdf:resource="#hasAuthor" /&gt;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 &lt;owl:hasValue rdf:resource="#DieterFensel" /&gt;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&lt;/owl:Restriction&gt;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&lt;/rdfs:subClassOf&gt;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…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&lt;/owl:Class&gt;</a:t>
            </a:r>
            <a:endParaRPr lang="de-DE" sz="8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DED089-5B2C-4765-B709-60082DCA17BC}" type="slidenum">
              <a:rPr lang="tr-TR" smtClean="0"/>
              <a:pPr/>
              <a:t>23</a:t>
            </a:fld>
            <a:endParaRPr lang="tr-TR" smtClean="0"/>
          </a:p>
        </p:txBody>
      </p:sp>
      <p:sp>
        <p:nvSpPr>
          <p:cNvPr id="14541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7763" y="685800"/>
            <a:ext cx="4573587" cy="3430588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  <a:r>
              <a:rPr lang="en-GB" smtClean="0"/>
              <a:t> </a:t>
            </a:r>
            <a:endParaRPr lang="tr-TR" smtClean="0"/>
          </a:p>
          <a:p>
            <a:pPr eaLnBrk="1" hangingPunct="1"/>
            <a:r>
              <a:rPr lang="en-GB" smtClean="0"/>
              <a:t>&lt;owl:Class rdf:ID="Vintage"&gt; </a:t>
            </a:r>
          </a:p>
          <a:p>
            <a:pPr eaLnBrk="1" hangingPunct="1"/>
            <a:r>
              <a:rPr lang="en-GB" smtClean="0"/>
              <a:t>  &lt;rdfs:subClassOf&gt;</a:t>
            </a:r>
          </a:p>
          <a:p>
            <a:pPr eaLnBrk="1" hangingPunct="1"/>
            <a:r>
              <a:rPr lang="en-GB" smtClean="0"/>
              <a:t>    &lt;owl:Restriction&gt;</a:t>
            </a:r>
          </a:p>
          <a:p>
            <a:pPr eaLnBrk="1" hangingPunct="1"/>
            <a:r>
              <a:rPr lang="en-GB" smtClean="0"/>
              <a:t>      &lt;owl:onProperty rdf:resource="#hasVintageYear"/&gt;  </a:t>
            </a:r>
          </a:p>
          <a:p>
            <a:pPr eaLnBrk="1" hangingPunct="1"/>
            <a:r>
              <a:rPr lang="en-GB" smtClean="0"/>
              <a:t>      &lt;owl:cardinality rdf:datatype="&amp;xsd;NonNegativeInteger"&gt;1&lt;/owl:cardinality&gt;</a:t>
            </a:r>
          </a:p>
          <a:p>
            <a:pPr eaLnBrk="1" hangingPunct="1"/>
            <a:r>
              <a:rPr lang="en-GB" smtClean="0"/>
              <a:t>    &lt;/owl:Restriction&gt;</a:t>
            </a:r>
          </a:p>
          <a:p>
            <a:pPr eaLnBrk="1" hangingPunct="1"/>
            <a:r>
              <a:rPr lang="en-GB" smtClean="0"/>
              <a:t>  &lt;/rdfs:subClassOf&gt;</a:t>
            </a:r>
          </a:p>
          <a:p>
            <a:pPr eaLnBrk="1" hangingPunct="1"/>
            <a:r>
              <a:rPr lang="en-GB" smtClean="0"/>
              <a:t>&lt;/owl:Class&gt;</a:t>
            </a:r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6F05C3-89E9-4AAF-A7A3-F12E36E79A80}" type="slidenum">
              <a:rPr lang="tr-TR" smtClean="0"/>
              <a:pPr/>
              <a:t>24</a:t>
            </a:fld>
            <a:endParaRPr lang="tr-TR" smtClean="0"/>
          </a:p>
        </p:txBody>
      </p:sp>
      <p:sp>
        <p:nvSpPr>
          <p:cNvPr id="146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FB09E-F952-4F63-AA47-D49F5F80762F}" type="slidenum">
              <a:rPr lang="tr-TR" smtClean="0"/>
              <a:pPr/>
              <a:t>25</a:t>
            </a:fld>
            <a:endParaRPr lang="tr-TR" smtClean="0"/>
          </a:p>
        </p:txBody>
      </p:sp>
      <p:sp>
        <p:nvSpPr>
          <p:cNvPr id="147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CEB56-7EA7-426A-8734-91CF4F41D1F3}" type="slidenum">
              <a:rPr lang="tr-TR" smtClean="0"/>
              <a:pPr/>
              <a:t>26</a:t>
            </a:fld>
            <a:endParaRPr lang="tr-TR" smtClean="0"/>
          </a:p>
        </p:txBody>
      </p:sp>
      <p:sp>
        <p:nvSpPr>
          <p:cNvPr id="148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976220-B992-4321-8942-00E3632A39AA}" type="slidenum">
              <a:rPr lang="tr-TR" smtClean="0"/>
              <a:pPr/>
              <a:t>27</a:t>
            </a:fld>
            <a:endParaRPr lang="tr-TR" smtClean="0"/>
          </a:p>
        </p:txBody>
      </p:sp>
      <p:sp>
        <p:nvSpPr>
          <p:cNvPr id="14950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7763" y="685800"/>
            <a:ext cx="4573587" cy="3430588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  <a:r>
              <a:rPr lang="de-DE" smtClean="0"/>
              <a:t> </a:t>
            </a:r>
            <a:endParaRPr lang="tr-TR" smtClean="0"/>
          </a:p>
          <a:p>
            <a:pPr eaLnBrk="1" hangingPunct="1"/>
            <a:r>
              <a:rPr lang="de-DE" smtClean="0"/>
              <a:t>&lt;owl:ObjectProperty rdf:ID="locatedIn"&gt;</a:t>
            </a:r>
          </a:p>
          <a:p>
            <a:pPr eaLnBrk="1" hangingPunct="1"/>
            <a:r>
              <a:rPr lang="de-DE" smtClean="0"/>
              <a:t> &lt;rdf:type rdf:resource="&amp;owl;TransitiveProperty" /&gt;</a:t>
            </a:r>
          </a:p>
          <a:p>
            <a:pPr eaLnBrk="1" hangingPunct="1"/>
            <a:r>
              <a:rPr lang="de-DE" smtClean="0"/>
              <a:t>   &lt;rdfs:domain rdf:resource="&amp;owl;Thing" /&gt;</a:t>
            </a:r>
          </a:p>
          <a:p>
            <a:pPr eaLnBrk="1" hangingPunct="1"/>
            <a:r>
              <a:rPr lang="de-DE" smtClean="0"/>
              <a:t>   &lt;rdfs:range rdf:resource="#Region" /&gt;</a:t>
            </a:r>
          </a:p>
          <a:p>
            <a:pPr eaLnBrk="1" hangingPunct="1"/>
            <a:r>
              <a:rPr lang="de-DE" smtClean="0"/>
              <a:t>&lt;/owl:ObjectProperty&gt;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B3E66F-2B7C-407E-8DF4-023559E43407}" type="slidenum">
              <a:rPr lang="tr-TR" smtClean="0"/>
              <a:pPr/>
              <a:t>28</a:t>
            </a:fld>
            <a:endParaRPr lang="tr-TR" smtClean="0"/>
          </a:p>
        </p:txBody>
      </p:sp>
      <p:sp>
        <p:nvSpPr>
          <p:cNvPr id="15053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7763" y="685800"/>
            <a:ext cx="4573587" cy="3430588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  <a:r>
              <a:rPr lang="de-DE" smtClean="0"/>
              <a:t> </a:t>
            </a:r>
            <a:endParaRPr lang="tr-TR" smtClean="0"/>
          </a:p>
          <a:p>
            <a:pPr eaLnBrk="1" hangingPunct="1"/>
            <a:r>
              <a:rPr lang="de-DE" smtClean="0"/>
              <a:t>&lt;owl:ObjectProperty rdf:ID="locatedIn"&gt;</a:t>
            </a:r>
          </a:p>
          <a:p>
            <a:pPr eaLnBrk="1" hangingPunct="1"/>
            <a:r>
              <a:rPr lang="de-DE" smtClean="0"/>
              <a:t> &lt;rdf:type rdf:resource="&amp;owl;TransitiveProperty" /&gt;</a:t>
            </a:r>
          </a:p>
          <a:p>
            <a:pPr eaLnBrk="1" hangingPunct="1"/>
            <a:r>
              <a:rPr lang="de-DE" smtClean="0"/>
              <a:t>   &lt;rdfs:domain rdf:resource="&amp;owl;Thing" /&gt;</a:t>
            </a:r>
          </a:p>
          <a:p>
            <a:pPr eaLnBrk="1" hangingPunct="1"/>
            <a:r>
              <a:rPr lang="de-DE" smtClean="0"/>
              <a:t>   &lt;rdfs:range rdf:resource="#Region" /&gt;</a:t>
            </a:r>
          </a:p>
          <a:p>
            <a:pPr eaLnBrk="1" hangingPunct="1"/>
            <a:r>
              <a:rPr lang="de-DE" smtClean="0"/>
              <a:t>&lt;/owl:ObjectProperty&gt;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7F34A-5CBD-41DC-84DC-06ED372FA6A7}" type="slidenum">
              <a:rPr lang="tr-TR" smtClean="0"/>
              <a:pPr/>
              <a:t>29</a:t>
            </a:fld>
            <a:endParaRPr lang="tr-TR" smtClean="0"/>
          </a:p>
        </p:txBody>
      </p:sp>
      <p:sp>
        <p:nvSpPr>
          <p:cNvPr id="15155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7763" y="685800"/>
            <a:ext cx="4573587" cy="3430588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  <a:r>
              <a:rPr lang="de-DE" smtClean="0"/>
              <a:t> </a:t>
            </a:r>
            <a:endParaRPr lang="tr-TR" smtClean="0"/>
          </a:p>
          <a:p>
            <a:pPr eaLnBrk="1" hangingPunct="1"/>
            <a:r>
              <a:rPr lang="de-DE" smtClean="0"/>
              <a:t>&lt;owl:ObjectProperty rdf:ID="producesWine"&gt;</a:t>
            </a:r>
          </a:p>
          <a:p>
            <a:pPr eaLnBrk="1" hangingPunct="1"/>
            <a:r>
              <a:rPr lang="de-DE" smtClean="0"/>
              <a:t>  &lt;owl:inverseOf rdf:resource="#hasMaker" /&gt;</a:t>
            </a:r>
          </a:p>
          <a:p>
            <a:pPr eaLnBrk="1" hangingPunct="1"/>
            <a:r>
              <a:rPr lang="de-DE" smtClean="0"/>
              <a:t>&lt;/owl:ObjectProperty&gt;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8F0F41-3253-4DD3-BEE9-561352AA2D38}" type="slidenum">
              <a:rPr lang="tr-TR" smtClean="0"/>
              <a:pPr/>
              <a:t>30</a:t>
            </a:fld>
            <a:endParaRPr lang="tr-TR" smtClean="0"/>
          </a:p>
        </p:txBody>
      </p:sp>
      <p:sp>
        <p:nvSpPr>
          <p:cNvPr id="15257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7763" y="685800"/>
            <a:ext cx="4573587" cy="34305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  <a:r>
              <a:rPr lang="en-US" sz="600" smtClean="0">
                <a:latin typeface="Courier New" pitchFamily="49" charset="0"/>
              </a:rPr>
              <a:t> </a:t>
            </a:r>
            <a:endParaRPr lang="tr-TR" sz="600" smtClean="0">
              <a:latin typeface="Courier New" pitchFamily="49" charset="0"/>
            </a:endParaRPr>
          </a:p>
          <a:p>
            <a:pPr eaLnBrk="1" hangingPunct="1"/>
            <a:r>
              <a:rPr lang="en-US" sz="600" smtClean="0">
                <a:latin typeface="Courier New" pitchFamily="49" charset="0"/>
              </a:rPr>
              <a:t>&lt;owl:ObjectProperty rdf:ID="emptiesIn"&gt;</a:t>
            </a:r>
          </a:p>
          <a:p>
            <a:pPr eaLnBrk="1" hangingPunct="1"/>
            <a:r>
              <a:rPr lang="en-US" sz="600" smtClean="0">
                <a:latin typeface="Courier New" pitchFamily="49" charset="0"/>
              </a:rPr>
              <a:t>  &lt;rdf:type rdf:resource="&amp;owl;FunctionalProperty" /&gt;</a:t>
            </a:r>
          </a:p>
          <a:p>
            <a:pPr eaLnBrk="1" hangingPunct="1"/>
            <a:r>
              <a:rPr lang="en-US" sz="600" smtClean="0">
                <a:latin typeface="Courier New" pitchFamily="49" charset="0"/>
              </a:rPr>
              <a:t>  &lt;rdfs:domain rdf:resource="#River" /&gt;</a:t>
            </a:r>
          </a:p>
          <a:p>
            <a:pPr eaLnBrk="1" hangingPunct="1"/>
            <a:r>
              <a:rPr lang="en-US" sz="600" smtClean="0">
                <a:latin typeface="Courier New" pitchFamily="49" charset="0"/>
              </a:rPr>
              <a:t>  &lt;rdfs:range rdf:resource="#WaterBody" /&gt;</a:t>
            </a:r>
          </a:p>
          <a:p>
            <a:pPr eaLnBrk="1" hangingPunct="1"/>
            <a:r>
              <a:rPr lang="en-US" sz="600" smtClean="0">
                <a:latin typeface="Courier New" pitchFamily="49" charset="0"/>
              </a:rPr>
              <a:t>&lt;/owl:ObjectProperty&gt;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C2EC3F-53DB-4C9C-9D7A-B57FB044070D}" type="slidenum">
              <a:rPr lang="tr-TR" smtClean="0"/>
              <a:pPr/>
              <a:t>31</a:t>
            </a:fld>
            <a:endParaRPr lang="tr-TR" smtClean="0"/>
          </a:p>
        </p:txBody>
      </p:sp>
      <p:sp>
        <p:nvSpPr>
          <p:cNvPr id="153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9326C-44DE-48B5-B6EC-04A0777BC6E0}" type="slidenum">
              <a:rPr lang="tr-TR" smtClean="0"/>
              <a:pPr/>
              <a:t>5</a:t>
            </a:fld>
            <a:endParaRPr lang="tr-TR" smtClean="0"/>
          </a:p>
        </p:txBody>
      </p:sp>
      <p:sp>
        <p:nvSpPr>
          <p:cNvPr id="1269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16F0EF-BAA8-47DC-92C6-0BEB803AF400}" type="slidenum">
              <a:rPr lang="tr-TR" smtClean="0"/>
              <a:pPr/>
              <a:t>32</a:t>
            </a:fld>
            <a:endParaRPr lang="tr-TR" smtClean="0"/>
          </a:p>
        </p:txBody>
      </p:sp>
      <p:sp>
        <p:nvSpPr>
          <p:cNvPr id="154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D8F294-7815-48C5-9767-F28CFA270129}" type="slidenum">
              <a:rPr lang="tr-TR" smtClean="0"/>
              <a:pPr/>
              <a:t>33</a:t>
            </a:fld>
            <a:endParaRPr lang="tr-TR" smtClean="0"/>
          </a:p>
        </p:txBody>
      </p:sp>
      <p:sp>
        <p:nvSpPr>
          <p:cNvPr id="155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FD2A31-916E-4C3F-9BEB-7EA422FC1311}" type="slidenum">
              <a:rPr lang="tr-TR" smtClean="0"/>
              <a:pPr/>
              <a:t>34</a:t>
            </a:fld>
            <a:endParaRPr lang="tr-TR" smtClean="0"/>
          </a:p>
        </p:txBody>
      </p:sp>
      <p:sp>
        <p:nvSpPr>
          <p:cNvPr id="156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FBA3B-054A-4317-A963-FB5B246C76AC}" type="slidenum">
              <a:rPr lang="tr-TR" smtClean="0"/>
              <a:pPr/>
              <a:t>35</a:t>
            </a:fld>
            <a:endParaRPr lang="tr-TR" smtClean="0"/>
          </a:p>
        </p:txBody>
      </p:sp>
      <p:sp>
        <p:nvSpPr>
          <p:cNvPr id="157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E77F9C-075D-4DCA-AAD0-29371231CCFF}" type="slidenum">
              <a:rPr lang="tr-TR" smtClean="0"/>
              <a:pPr/>
              <a:t>36</a:t>
            </a:fld>
            <a:endParaRPr lang="tr-TR" smtClean="0"/>
          </a:p>
        </p:txBody>
      </p:sp>
      <p:sp>
        <p:nvSpPr>
          <p:cNvPr id="158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D09F7F-D9A6-482C-9E5E-ABBB27BC7C38}" type="slidenum">
              <a:rPr lang="tr-TR" smtClean="0"/>
              <a:pPr/>
              <a:t>37</a:t>
            </a:fld>
            <a:endParaRPr lang="tr-TR" smtClean="0"/>
          </a:p>
        </p:txBody>
      </p:sp>
      <p:sp>
        <p:nvSpPr>
          <p:cNvPr id="159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93C544-042A-4EEF-9AFB-33D573607777}" type="slidenum">
              <a:rPr lang="tr-TR" smtClean="0"/>
              <a:pPr/>
              <a:t>38</a:t>
            </a:fld>
            <a:endParaRPr lang="tr-TR" smtClean="0"/>
          </a:p>
        </p:txBody>
      </p:sp>
      <p:sp>
        <p:nvSpPr>
          <p:cNvPr id="160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A7A967-730B-4514-8054-CA33AB4FBB8B}" type="slidenum">
              <a:rPr lang="tr-TR" smtClean="0"/>
              <a:pPr/>
              <a:t>39</a:t>
            </a:fld>
            <a:endParaRPr lang="tr-TR" smtClean="0"/>
          </a:p>
        </p:txBody>
      </p:sp>
      <p:sp>
        <p:nvSpPr>
          <p:cNvPr id="161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54E9F7-BE1A-4CAB-8B70-AF9123834BCB}" type="slidenum">
              <a:rPr lang="tr-TR" smtClean="0"/>
              <a:pPr/>
              <a:t>40</a:t>
            </a:fld>
            <a:endParaRPr lang="tr-TR" smtClean="0"/>
          </a:p>
        </p:txBody>
      </p:sp>
      <p:sp>
        <p:nvSpPr>
          <p:cNvPr id="162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DBACE5-B14B-48B4-8551-428FAD81D0AC}" type="slidenum">
              <a:rPr lang="tr-TR" smtClean="0"/>
              <a:pPr/>
              <a:t>41</a:t>
            </a:fld>
            <a:endParaRPr lang="tr-TR" smtClean="0"/>
          </a:p>
        </p:txBody>
      </p:sp>
      <p:sp>
        <p:nvSpPr>
          <p:cNvPr id="163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E6426A-D98E-4D0E-ABD7-33056B175656}" type="slidenum">
              <a:rPr lang="tr-TR" smtClean="0"/>
              <a:pPr/>
              <a:t>6</a:t>
            </a:fld>
            <a:endParaRPr lang="tr-TR" smtClean="0"/>
          </a:p>
        </p:txBody>
      </p:sp>
      <p:sp>
        <p:nvSpPr>
          <p:cNvPr id="1280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48F4C1-3286-429D-B050-E4FA0568E6BD}" type="slidenum">
              <a:rPr lang="tr-TR" smtClean="0"/>
              <a:pPr/>
              <a:t>42</a:t>
            </a:fld>
            <a:endParaRPr lang="tr-TR" smtClean="0"/>
          </a:p>
        </p:txBody>
      </p:sp>
      <p:sp>
        <p:nvSpPr>
          <p:cNvPr id="164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281B3-81CC-4C4B-A56C-BCE673BCB8B3}" type="slidenum">
              <a:rPr lang="tr-TR" smtClean="0"/>
              <a:pPr/>
              <a:t>7</a:t>
            </a:fld>
            <a:endParaRPr lang="tr-TR" smtClean="0"/>
          </a:p>
        </p:txBody>
      </p:sp>
      <p:sp>
        <p:nvSpPr>
          <p:cNvPr id="1290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A1E652-43C4-4523-AEFF-68AF71AE0CD4}" type="slidenum">
              <a:rPr lang="tr-TR" smtClean="0"/>
              <a:pPr/>
              <a:t>8</a:t>
            </a:fld>
            <a:endParaRPr lang="tr-TR" smtClean="0"/>
          </a:p>
        </p:txBody>
      </p:sp>
      <p:sp>
        <p:nvSpPr>
          <p:cNvPr id="1300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</a:t>
            </a:r>
          </a:p>
          <a:p>
            <a:pPr eaLnBrk="1" hangingPunct="1"/>
            <a:r>
              <a:rPr lang="tr-TR" smtClean="0"/>
              <a:t>OWL language now a w3c recommendadion </a:t>
            </a:r>
            <a:r>
              <a:rPr lang="en-GB" smtClean="0"/>
              <a:t>(i.e., a standard like HTML and XML)</a:t>
            </a:r>
            <a:endParaRPr lang="tr-T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E5D123-49E2-4C10-9A97-E5ACB5CB7784}" type="slidenum">
              <a:rPr lang="tr-TR" smtClean="0"/>
              <a:pPr/>
              <a:t>9</a:t>
            </a:fld>
            <a:endParaRPr lang="tr-TR" smtClean="0"/>
          </a:p>
        </p:txBody>
      </p:sp>
      <p:sp>
        <p:nvSpPr>
          <p:cNvPr id="1310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7E4F9-FEE3-466A-B2D8-6C6F637A43A9}" type="slidenum">
              <a:rPr lang="tr-TR" smtClean="0"/>
              <a:pPr/>
              <a:t>10</a:t>
            </a:fld>
            <a:endParaRPr lang="tr-TR" smtClean="0"/>
          </a:p>
        </p:txBody>
      </p:sp>
      <p:sp>
        <p:nvSpPr>
          <p:cNvPr id="13209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985963" y="542925"/>
            <a:ext cx="2886075" cy="2163763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2921000"/>
            <a:ext cx="5026025" cy="5538788"/>
          </a:xfrm>
          <a:noFill/>
          <a:ln/>
        </p:spPr>
        <p:txBody>
          <a:bodyPr/>
          <a:lstStyle/>
          <a:p>
            <a:pPr eaLnBrk="1" hangingPunct="1"/>
            <a:r>
              <a:rPr lang="tr-TR" smtClean="0"/>
              <a:t>[4]</a:t>
            </a:r>
          </a:p>
          <a:p>
            <a:pPr eaLnBrk="1" hangingPunct="1"/>
            <a:r>
              <a:rPr lang="tr-TR" smtClean="0"/>
              <a:t>[5] {</a:t>
            </a:r>
          </a:p>
          <a:p>
            <a:pPr lvl="1" eaLnBrk="1" hangingPunct="1"/>
            <a:r>
              <a:rPr lang="en-GB" sz="1500" smtClean="0"/>
              <a:t>OWL-Lite –simple but limited</a:t>
            </a:r>
          </a:p>
          <a:p>
            <a:pPr lvl="1" eaLnBrk="1" hangingPunct="1"/>
            <a:r>
              <a:rPr lang="en-GB" sz="1500" smtClean="0"/>
              <a:t>OWL-DL – complex but deliverable (real soon now)</a:t>
            </a:r>
          </a:p>
          <a:p>
            <a:pPr lvl="1" eaLnBrk="1" hangingPunct="1"/>
            <a:r>
              <a:rPr lang="en-GB" sz="1500" smtClean="0"/>
              <a:t>OWL-Full – fully expressive but serious logical/computational problems</a:t>
            </a:r>
          </a:p>
          <a:p>
            <a:pPr lvl="2" eaLnBrk="1" hangingPunct="1"/>
            <a:r>
              <a:rPr lang="en-GB" sz="1300" smtClean="0"/>
              <a:t>Russel Paradox etc etc</a:t>
            </a:r>
            <a:endParaRPr lang="tr-TR" smtClean="0"/>
          </a:p>
          <a:p>
            <a:pPr eaLnBrk="1" hangingPunct="1"/>
            <a:r>
              <a:rPr lang="tr-TR" smtClean="0"/>
              <a:t>}</a:t>
            </a: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36A58-8817-4086-9BEE-65F96226AB25}" type="slidenum">
              <a:rPr lang="tr-TR" smtClean="0"/>
              <a:pPr/>
              <a:t>11</a:t>
            </a:fld>
            <a:endParaRPr lang="tr-TR" smtClean="0"/>
          </a:p>
        </p:txBody>
      </p:sp>
      <p:sp>
        <p:nvSpPr>
          <p:cNvPr id="133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333F-F6DA-4C6E-8BF3-95C23016F493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38CC-E0AF-4C87-8062-78A526733FB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333F-F6DA-4C6E-8BF3-95C23016F493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38CC-E0AF-4C87-8062-78A526733FB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333F-F6DA-4C6E-8BF3-95C23016F493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38CC-E0AF-4C87-8062-78A526733FB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AFF82-372E-4A62-B585-F583D031E0D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333F-F6DA-4C6E-8BF3-95C23016F493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38CC-E0AF-4C87-8062-78A526733FB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333F-F6DA-4C6E-8BF3-95C23016F493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38CC-E0AF-4C87-8062-78A526733FB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333F-F6DA-4C6E-8BF3-95C23016F493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38CC-E0AF-4C87-8062-78A526733FB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333F-F6DA-4C6E-8BF3-95C23016F493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38CC-E0AF-4C87-8062-78A526733FB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333F-F6DA-4C6E-8BF3-95C23016F493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38CC-E0AF-4C87-8062-78A526733FB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333F-F6DA-4C6E-8BF3-95C23016F493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38CC-E0AF-4C87-8062-78A526733FB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333F-F6DA-4C6E-8BF3-95C23016F493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38CC-E0AF-4C87-8062-78A526733FB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333F-F6DA-4C6E-8BF3-95C23016F493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38CC-E0AF-4C87-8062-78A526733FB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7333F-F6DA-4C6E-8BF3-95C23016F493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E38CC-E0AF-4C87-8062-78A526733FB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kaynak/Ian%20Horrocks%20-%20CS646/onto-db.pp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sz="4000" dirty="0" smtClean="0"/>
              <a:t>Ontologies</a:t>
            </a:r>
            <a:endParaRPr lang="tr-TR" sz="40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ko-KR" smtClean="0"/>
              <a:t>Hasan TÜRKSOY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>
              <a:ea typeface="Gulim" pitchFamily="34" charset="-127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000" i="1" smtClean="0">
                <a:solidFill>
                  <a:srgbClr val="CC0000"/>
                </a:solidFill>
              </a:rPr>
              <a:t>Compiled, partly based on various online tutorials and presentations, with respect to their authors</a:t>
            </a:r>
            <a:endParaRPr lang="en-US" altLang="ko-KR" sz="2000" i="1" smtClean="0">
              <a:solidFill>
                <a:srgbClr val="CC0000"/>
              </a:solidFill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OWL Language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smtClean="0"/>
              <a:t>Three species of OWL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>
                <a:solidFill>
                  <a:srgbClr val="0033CC"/>
                </a:solidFill>
              </a:rPr>
              <a:t>OWL full</a:t>
            </a:r>
            <a:r>
              <a:rPr lang="en-GB" sz="1800" smtClean="0"/>
              <a:t> is union of OWL syntax and RDF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>
                <a:solidFill>
                  <a:srgbClr val="0033CC"/>
                </a:solidFill>
              </a:rPr>
              <a:t>OWL DL</a:t>
            </a:r>
            <a:r>
              <a:rPr lang="en-GB" sz="1800" smtClean="0"/>
              <a:t> restricted to FOL fragment (</a:t>
            </a:r>
            <a:r>
              <a:rPr lang="en-GB" sz="1800" smtClean="0">
                <a:latin typeface="cmsy10" pitchFamily="1" charset="0"/>
              </a:rPr>
              <a:t>¼</a:t>
            </a:r>
            <a:r>
              <a:rPr lang="en-GB" sz="1800" smtClean="0"/>
              <a:t> DAML+OIL)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>
                <a:solidFill>
                  <a:srgbClr val="0033CC"/>
                </a:solidFill>
              </a:rPr>
              <a:t>OWL Lite</a:t>
            </a:r>
            <a:r>
              <a:rPr lang="en-GB" sz="1800" smtClean="0"/>
              <a:t> is “easier to implement” subset of OWL DL 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Semantic layering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OWL DL </a:t>
            </a:r>
            <a:r>
              <a:rPr lang="en-GB" sz="1800" smtClean="0">
                <a:latin typeface="cmsy10" pitchFamily="1" charset="0"/>
              </a:rPr>
              <a:t>¼</a:t>
            </a:r>
            <a:r>
              <a:rPr lang="en-GB" sz="1800" smtClean="0"/>
              <a:t> OWL full </a:t>
            </a:r>
            <a:r>
              <a:rPr lang="en-GB" sz="1800" smtClean="0">
                <a:solidFill>
                  <a:srgbClr val="0033CC"/>
                </a:solidFill>
              </a:rPr>
              <a:t>within DL fragment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DL semantics </a:t>
            </a:r>
            <a:r>
              <a:rPr lang="en-GB" sz="1800" smtClean="0">
                <a:solidFill>
                  <a:srgbClr val="0033CC"/>
                </a:solidFill>
              </a:rPr>
              <a:t>officially definitive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OWL DL based on </a:t>
            </a:r>
            <a:r>
              <a:rPr lang="en-GB" sz="2000" smtClean="0">
                <a:solidFill>
                  <a:srgbClr val="0033CC"/>
                </a:solidFill>
                <a:latin typeface="cmsy10" pitchFamily="1" charset="0"/>
              </a:rPr>
              <a:t>SHIQ</a:t>
            </a:r>
            <a:r>
              <a:rPr lang="en-GB" sz="2000" smtClean="0">
                <a:solidFill>
                  <a:srgbClr val="0033CC"/>
                </a:solidFill>
              </a:rPr>
              <a:t> </a:t>
            </a:r>
            <a:r>
              <a:rPr lang="en-GB" sz="2000" smtClean="0"/>
              <a:t>Description Logic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In fact it is equivalent to </a:t>
            </a:r>
            <a:r>
              <a:rPr lang="en-GB" sz="1800" smtClean="0">
                <a:solidFill>
                  <a:srgbClr val="0033CC"/>
                </a:solidFill>
                <a:latin typeface="cmsy10" pitchFamily="1" charset="0"/>
              </a:rPr>
              <a:t>SHOIN</a:t>
            </a:r>
            <a:r>
              <a:rPr lang="en-GB" sz="1800" smtClean="0">
                <a:solidFill>
                  <a:srgbClr val="0033CC"/>
                </a:solidFill>
                <a:latin typeface="Modern No. 20" pitchFamily="1" charset="0"/>
              </a:rPr>
              <a:t>(D</a:t>
            </a:r>
            <a:r>
              <a:rPr lang="en-GB" sz="1800" baseline="-25000" smtClean="0">
                <a:solidFill>
                  <a:srgbClr val="0033CC"/>
                </a:solidFill>
                <a:latin typeface="Modern No. 20" pitchFamily="1" charset="0"/>
              </a:rPr>
              <a:t>n</a:t>
            </a:r>
            <a:r>
              <a:rPr lang="en-GB" sz="1800" smtClean="0">
                <a:solidFill>
                  <a:srgbClr val="0033CC"/>
                </a:solidFill>
                <a:latin typeface="Modern No. 20" pitchFamily="1" charset="0"/>
              </a:rPr>
              <a:t>)</a:t>
            </a:r>
            <a:r>
              <a:rPr lang="en-GB" sz="1800" smtClean="0"/>
              <a:t> DL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OWL DL Benefits from many years of DL research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Well defined </a:t>
            </a:r>
            <a:r>
              <a:rPr lang="en-GB" sz="1800" smtClean="0">
                <a:solidFill>
                  <a:srgbClr val="0033CC"/>
                </a:solidFill>
              </a:rPr>
              <a:t>semantics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>
                <a:solidFill>
                  <a:srgbClr val="0033CC"/>
                </a:solidFill>
              </a:rPr>
              <a:t>Formal properties</a:t>
            </a:r>
            <a:r>
              <a:rPr lang="en-GB" sz="1800" smtClean="0"/>
              <a:t> well understood (complexity, decidability)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Known </a:t>
            </a:r>
            <a:r>
              <a:rPr lang="en-GB" sz="1800" smtClean="0">
                <a:solidFill>
                  <a:srgbClr val="0033CC"/>
                </a:solidFill>
              </a:rPr>
              <a:t>reasoning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>
                <a:solidFill>
                  <a:srgbClr val="0033CC"/>
                </a:solidFill>
              </a:rPr>
              <a:t>Implemented systems</a:t>
            </a:r>
            <a:r>
              <a:rPr lang="en-GB" sz="1800" smtClean="0"/>
              <a:t> (highly optimised)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val 2"/>
          <p:cNvSpPr>
            <a:spLocks noChangeArrowheads="1"/>
          </p:cNvSpPr>
          <p:nvPr/>
        </p:nvSpPr>
        <p:spPr bwMode="auto">
          <a:xfrm>
            <a:off x="7086600" y="1981200"/>
            <a:ext cx="1828800" cy="3124200"/>
          </a:xfrm>
          <a:prstGeom prst="ellipse">
            <a:avLst/>
          </a:prstGeom>
          <a:solidFill>
            <a:srgbClr val="FFDF9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GB" sz="900" b="0">
              <a:latin typeface="Arial Narrow" pitchFamily="34" charset="0"/>
              <a:ea typeface="Gulim" pitchFamily="34" charset="-127"/>
            </a:endParaRPr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7429500" y="2590800"/>
            <a:ext cx="1143000" cy="2514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7543800" y="3352800"/>
            <a:ext cx="914400" cy="1752600"/>
          </a:xfrm>
          <a:prstGeom prst="ellipse">
            <a:avLst/>
          </a:prstGeom>
          <a:solidFill>
            <a:srgbClr val="FCA8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7673975" y="2009775"/>
            <a:ext cx="654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sz="2800" b="0">
                <a:latin typeface="Arial Narrow" pitchFamily="34" charset="0"/>
                <a:ea typeface="Gulim" pitchFamily="34" charset="-127"/>
              </a:rPr>
              <a:t>Full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721600" y="2757488"/>
            <a:ext cx="557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sz="2800" b="0">
                <a:latin typeface="Arial Narrow" pitchFamily="34" charset="0"/>
                <a:ea typeface="Gulim" pitchFamily="34" charset="-127"/>
              </a:rPr>
              <a:t>DL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7673975" y="3595688"/>
            <a:ext cx="654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sz="2800" b="0">
                <a:latin typeface="Arial Narrow" pitchFamily="34" charset="0"/>
                <a:ea typeface="Gulim" pitchFamily="34" charset="-127"/>
              </a:rPr>
              <a:t>Lite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024438" y="4852988"/>
            <a:ext cx="4500562" cy="1243012"/>
            <a:chOff x="3165" y="3057"/>
            <a:chExt cx="2835" cy="783"/>
          </a:xfrm>
        </p:grpSpPr>
        <p:sp>
          <p:nvSpPr>
            <p:cNvPr id="39956" name="Rectangle 9"/>
            <p:cNvSpPr>
              <a:spLocks noChangeArrowheads="1"/>
            </p:cNvSpPr>
            <p:nvPr/>
          </p:nvSpPr>
          <p:spPr bwMode="auto">
            <a:xfrm>
              <a:off x="3408" y="3332"/>
              <a:ext cx="2304" cy="29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endParaRPr lang="en-GB" sz="2400">
                <a:solidFill>
                  <a:srgbClr val="FF0000"/>
                </a:solidFill>
                <a:ea typeface="Gulim" pitchFamily="34" charset="-127"/>
              </a:endParaRPr>
            </a:p>
          </p:txBody>
        </p:sp>
        <p:sp>
          <p:nvSpPr>
            <p:cNvPr id="39957" name="Text Box 10"/>
            <p:cNvSpPr txBox="1">
              <a:spLocks noChangeArrowheads="1"/>
            </p:cNvSpPr>
            <p:nvPr/>
          </p:nvSpPr>
          <p:spPr bwMode="auto">
            <a:xfrm>
              <a:off x="3165" y="3057"/>
              <a:ext cx="2835" cy="7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n"/>
              </a:pPr>
              <a:r>
                <a:rPr kumimoji="1" lang="en-GB" sz="2800">
                  <a:solidFill>
                    <a:srgbClr val="0000FF"/>
                  </a:solidFill>
                  <a:latin typeface="Tahoma" pitchFamily="34" charset="0"/>
                  <a:ea typeface="Gulim" pitchFamily="34" charset="-127"/>
                </a:rPr>
                <a:t>OWL Full</a:t>
              </a:r>
              <a:r>
                <a:rPr kumimoji="1" lang="en-GB" sz="2800" b="0">
                  <a:latin typeface="Tahoma" pitchFamily="34" charset="0"/>
                  <a:ea typeface="Gulim" pitchFamily="34" charset="-127"/>
                </a:rPr>
                <a:t> </a:t>
              </a:r>
            </a:p>
            <a:p>
              <a:pPr marL="742950" lvl="1" indent="-2857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Allow meta-classes etc</a:t>
              </a:r>
              <a:endParaRPr kumimoji="1" lang="en-GB" sz="2800" b="0">
                <a:latin typeface="Tahoma" pitchFamily="34" charset="0"/>
                <a:ea typeface="Gulim" pitchFamily="34" charset="-127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-22225" y="4903788"/>
            <a:ext cx="5203825" cy="1893887"/>
            <a:chOff x="-14" y="3089"/>
            <a:chExt cx="3278" cy="1193"/>
          </a:xfrm>
        </p:grpSpPr>
        <p:sp>
          <p:nvSpPr>
            <p:cNvPr id="39954" name="Rectangle 12"/>
            <p:cNvSpPr>
              <a:spLocks noChangeArrowheads="1"/>
            </p:cNvSpPr>
            <p:nvPr/>
          </p:nvSpPr>
          <p:spPr bwMode="auto">
            <a:xfrm>
              <a:off x="240" y="3328"/>
              <a:ext cx="3024" cy="9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tr-TR"/>
            </a:p>
          </p:txBody>
        </p:sp>
        <p:sp>
          <p:nvSpPr>
            <p:cNvPr id="39955" name="Text Box 13"/>
            <p:cNvSpPr txBox="1">
              <a:spLocks noChangeArrowheads="1"/>
            </p:cNvSpPr>
            <p:nvPr/>
          </p:nvSpPr>
          <p:spPr bwMode="auto">
            <a:xfrm>
              <a:off x="-14" y="3089"/>
              <a:ext cx="2973" cy="119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n"/>
              </a:pPr>
              <a:r>
                <a:rPr kumimoji="1" lang="en-GB" sz="2800">
                  <a:solidFill>
                    <a:srgbClr val="0000FF"/>
                  </a:solidFill>
                  <a:latin typeface="Tahoma" pitchFamily="34" charset="0"/>
                  <a:ea typeface="Gulim" pitchFamily="34" charset="-127"/>
                </a:rPr>
                <a:t>OWL DL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Negation </a:t>
              </a:r>
              <a:r>
                <a:rPr kumimoji="1" lang="en-GB" sz="1600" b="0">
                  <a:latin typeface="Tahoma" pitchFamily="34" charset="0"/>
                  <a:ea typeface="Gulim" pitchFamily="34" charset="-127"/>
                </a:rPr>
                <a:t>(disjointWith, complementOf)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unionOf 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Full Cardinality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Enumerated types </a:t>
              </a:r>
              <a:r>
                <a:rPr kumimoji="1" lang="en-GB" sz="1800" b="0">
                  <a:latin typeface="Tahoma" pitchFamily="34" charset="0"/>
                  <a:ea typeface="Gulim" pitchFamily="34" charset="-127"/>
                </a:rPr>
                <a:t>(oneOf)</a:t>
              </a:r>
              <a:endParaRPr lang="en-GB" sz="1800">
                <a:solidFill>
                  <a:srgbClr val="FF0000"/>
                </a:solidFill>
                <a:ea typeface="Gulim" pitchFamily="34" charset="-127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0" y="762000"/>
            <a:ext cx="5200650" cy="4084638"/>
            <a:chOff x="-12" y="144"/>
            <a:chExt cx="3276" cy="2573"/>
          </a:xfrm>
        </p:grpSpPr>
        <p:sp>
          <p:nvSpPr>
            <p:cNvPr id="39951" name="Rectangle 15"/>
            <p:cNvSpPr>
              <a:spLocks noChangeArrowheads="1"/>
            </p:cNvSpPr>
            <p:nvPr/>
          </p:nvSpPr>
          <p:spPr bwMode="auto">
            <a:xfrm>
              <a:off x="240" y="384"/>
              <a:ext cx="3024" cy="230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tr-TR"/>
            </a:p>
          </p:txBody>
        </p:sp>
        <p:sp>
          <p:nvSpPr>
            <p:cNvPr id="39952" name="Line 16"/>
            <p:cNvSpPr>
              <a:spLocks noChangeShapeType="1"/>
            </p:cNvSpPr>
            <p:nvPr/>
          </p:nvSpPr>
          <p:spPr bwMode="auto">
            <a:xfrm>
              <a:off x="240" y="1097"/>
              <a:ext cx="30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tr-TR"/>
            </a:p>
          </p:txBody>
        </p:sp>
        <p:sp>
          <p:nvSpPr>
            <p:cNvPr id="39953" name="Text Box 17"/>
            <p:cNvSpPr txBox="1">
              <a:spLocks noChangeArrowheads="1"/>
            </p:cNvSpPr>
            <p:nvPr/>
          </p:nvSpPr>
          <p:spPr bwMode="auto">
            <a:xfrm>
              <a:off x="-12" y="144"/>
              <a:ext cx="3132" cy="25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n"/>
              </a:pPr>
              <a:r>
                <a:rPr kumimoji="1" lang="en-GB" sz="2800">
                  <a:solidFill>
                    <a:srgbClr val="0000FF"/>
                  </a:solidFill>
                  <a:latin typeface="Tahoma" pitchFamily="34" charset="0"/>
                  <a:ea typeface="Gulim" pitchFamily="34" charset="-127"/>
                </a:rPr>
                <a:t> OWL Lite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(sub)classes, individuals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(sub)properties, domain, range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intersection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(in)equality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cardinality 0/1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datatypes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inverse, transitive, symmetric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hasValue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someValuesFrom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allValuesFrom</a:t>
              </a:r>
              <a:endParaRPr lang="en-GB" sz="2400">
                <a:solidFill>
                  <a:srgbClr val="FF0000"/>
                </a:solidFill>
                <a:ea typeface="Gulim" pitchFamily="34" charset="-127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257800" y="1143000"/>
            <a:ext cx="3124200" cy="1038225"/>
            <a:chOff x="3312" y="432"/>
            <a:chExt cx="1968" cy="654"/>
          </a:xfrm>
        </p:grpSpPr>
        <p:sp>
          <p:nvSpPr>
            <p:cNvPr id="39949" name="AutoShape 19"/>
            <p:cNvSpPr>
              <a:spLocks/>
            </p:cNvSpPr>
            <p:nvPr/>
          </p:nvSpPr>
          <p:spPr bwMode="auto">
            <a:xfrm>
              <a:off x="3312" y="432"/>
              <a:ext cx="182" cy="654"/>
            </a:xfrm>
            <a:prstGeom prst="rightBrace">
              <a:avLst>
                <a:gd name="adj1" fmla="val 29945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GB" sz="2400">
                <a:solidFill>
                  <a:srgbClr val="FF0000"/>
                </a:solidFill>
                <a:ea typeface="Gulim" pitchFamily="34" charset="-127"/>
              </a:endParaRPr>
            </a:p>
          </p:txBody>
        </p:sp>
        <p:sp>
          <p:nvSpPr>
            <p:cNvPr id="39950" name="Text Box 20"/>
            <p:cNvSpPr txBox="1">
              <a:spLocks noChangeArrowheads="1"/>
            </p:cNvSpPr>
            <p:nvPr/>
          </p:nvSpPr>
          <p:spPr bwMode="auto">
            <a:xfrm>
              <a:off x="3386" y="553"/>
              <a:ext cx="18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1" lang="en-GB" sz="3200">
                  <a:solidFill>
                    <a:srgbClr val="0000FF"/>
                  </a:solidFill>
                  <a:latin typeface="Tahoma" pitchFamily="34" charset="0"/>
                  <a:ea typeface="Gulim" pitchFamily="34" charset="-127"/>
                </a:rPr>
                <a:t>RDF Schema</a:t>
              </a:r>
            </a:p>
          </p:txBody>
        </p:sp>
      </p:grpSp>
      <p:sp>
        <p:nvSpPr>
          <p:cNvPr id="39948" name="Rectangle 21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685800"/>
          </a:xfrm>
          <a:noFill/>
        </p:spPr>
        <p:txBody>
          <a:bodyPr anchor="b"/>
          <a:lstStyle/>
          <a:p>
            <a:pPr eaLnBrk="1" hangingPunct="1"/>
            <a:r>
              <a:rPr lang="en-US" sz="3600" smtClean="0"/>
              <a:t>Back to the OWL Layers (Lite, DL, Full)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28600" y="3810000"/>
            <a:ext cx="8077200" cy="15240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28600" y="1524000"/>
            <a:ext cx="8077200" cy="1371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533400" y="152400"/>
            <a:ext cx="77724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GB" sz="4400" b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28600" y="990600"/>
            <a:ext cx="87360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GB" sz="2400" b="0"/>
              <a:t>There are two types of animals, </a:t>
            </a:r>
            <a:r>
              <a:rPr lang="en-GB" sz="2400" b="0">
                <a:solidFill>
                  <a:srgbClr val="FF0000"/>
                </a:solidFill>
              </a:rPr>
              <a:t>Male</a:t>
            </a:r>
            <a:r>
              <a:rPr lang="en-GB" sz="2400" b="0"/>
              <a:t> and </a:t>
            </a:r>
            <a:r>
              <a:rPr lang="en-GB" sz="2400" b="0">
                <a:solidFill>
                  <a:srgbClr val="FF0000"/>
                </a:solidFill>
              </a:rPr>
              <a:t>Female</a:t>
            </a:r>
            <a:r>
              <a:rPr lang="en-GB" sz="2400" b="0"/>
              <a:t>.</a:t>
            </a:r>
          </a:p>
          <a:p>
            <a:pPr marL="342900" indent="-342900"/>
            <a:endParaRPr lang="en-GB" sz="1000" b="0">
              <a:latin typeface="Courier New" pitchFamily="49" charset="0"/>
            </a:endParaRPr>
          </a:p>
          <a:p>
            <a:pPr marL="342900" indent="-342900"/>
            <a:r>
              <a:rPr lang="en-GB" sz="2400" b="0">
                <a:latin typeface="Courier New" pitchFamily="49" charset="0"/>
              </a:rPr>
              <a:t>&lt;</a:t>
            </a:r>
            <a:r>
              <a:rPr lang="en-GB" sz="2400" b="0">
                <a:solidFill>
                  <a:srgbClr val="0000FF"/>
                </a:solidFill>
                <a:latin typeface="Courier New" pitchFamily="49" charset="0"/>
              </a:rPr>
              <a:t>rdfs:Class</a:t>
            </a:r>
            <a:r>
              <a:rPr lang="en-GB" sz="2400" b="0">
                <a:latin typeface="Courier New" pitchFamily="49" charset="0"/>
              </a:rPr>
              <a:t> </a:t>
            </a:r>
            <a:r>
              <a:rPr lang="en-GB" sz="2400" b="0">
                <a:solidFill>
                  <a:srgbClr val="663300"/>
                </a:solidFill>
                <a:latin typeface="Courier New" pitchFamily="49" charset="0"/>
              </a:rPr>
              <a:t>rdf:ID</a:t>
            </a:r>
            <a:r>
              <a:rPr lang="en-GB" sz="2400" b="0">
                <a:latin typeface="Courier New" pitchFamily="49" charset="0"/>
              </a:rPr>
              <a:t>="</a:t>
            </a:r>
            <a:r>
              <a:rPr lang="en-GB" sz="2400" b="0">
                <a:solidFill>
                  <a:srgbClr val="FF0000"/>
                </a:solidFill>
                <a:latin typeface="Courier New" pitchFamily="49" charset="0"/>
              </a:rPr>
              <a:t>Male</a:t>
            </a:r>
            <a:r>
              <a:rPr lang="en-GB" sz="2400" b="0">
                <a:latin typeface="Courier New" pitchFamily="49" charset="0"/>
              </a:rPr>
              <a:t>"&gt;</a:t>
            </a:r>
          </a:p>
          <a:p>
            <a:pPr marL="342900" indent="-342900"/>
            <a:r>
              <a:rPr lang="en-GB" sz="2400" b="0">
                <a:latin typeface="Courier New" pitchFamily="49" charset="0"/>
              </a:rPr>
              <a:t>  &lt;</a:t>
            </a:r>
            <a:r>
              <a:rPr lang="en-GB" sz="2400" b="0">
                <a:solidFill>
                  <a:srgbClr val="0000FF"/>
                </a:solidFill>
                <a:latin typeface="Courier New" pitchFamily="49" charset="0"/>
              </a:rPr>
              <a:t>rdfs:subClassOf</a:t>
            </a:r>
            <a:r>
              <a:rPr lang="en-GB" sz="2400" b="0">
                <a:latin typeface="Courier New" pitchFamily="49" charset="0"/>
              </a:rPr>
              <a:t> </a:t>
            </a:r>
            <a:r>
              <a:rPr lang="en-GB" sz="2400" b="0">
                <a:solidFill>
                  <a:srgbClr val="663300"/>
                </a:solidFill>
                <a:latin typeface="Courier New" pitchFamily="49" charset="0"/>
              </a:rPr>
              <a:t>rdf:resource</a:t>
            </a:r>
            <a:r>
              <a:rPr lang="en-GB" sz="2400" b="0">
                <a:latin typeface="Courier New" pitchFamily="49" charset="0"/>
              </a:rPr>
              <a:t>="</a:t>
            </a:r>
            <a:r>
              <a:rPr lang="en-GB" sz="2400" b="0">
                <a:solidFill>
                  <a:srgbClr val="FF0000"/>
                </a:solidFill>
                <a:latin typeface="Courier New" pitchFamily="49" charset="0"/>
              </a:rPr>
              <a:t>#Animal</a:t>
            </a:r>
            <a:r>
              <a:rPr lang="en-GB" sz="2400" b="0">
                <a:latin typeface="Courier New" pitchFamily="49" charset="0"/>
              </a:rPr>
              <a:t>"/&gt;</a:t>
            </a:r>
          </a:p>
          <a:p>
            <a:pPr marL="342900" indent="-342900"/>
            <a:r>
              <a:rPr lang="en-GB" sz="2400" b="0">
                <a:latin typeface="Courier New" pitchFamily="49" charset="0"/>
              </a:rPr>
              <a:t>&lt;/</a:t>
            </a:r>
            <a:r>
              <a:rPr lang="en-GB" sz="2400" b="0">
                <a:solidFill>
                  <a:srgbClr val="0000FF"/>
                </a:solidFill>
                <a:latin typeface="Courier New" pitchFamily="49" charset="0"/>
              </a:rPr>
              <a:t>rdfs:Class</a:t>
            </a:r>
            <a:r>
              <a:rPr lang="en-GB" sz="2400" b="0">
                <a:latin typeface="Courier New" pitchFamily="49" charset="0"/>
              </a:rPr>
              <a:t>&gt;</a:t>
            </a:r>
          </a:p>
          <a:p>
            <a:pPr marL="342900" indent="-342900"/>
            <a:endParaRPr lang="en-GB" sz="1000" b="0">
              <a:latin typeface="Courier New" pitchFamily="49" charset="0"/>
            </a:endParaRP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GB" sz="2400" b="0"/>
              <a:t>The </a:t>
            </a:r>
            <a:r>
              <a:rPr lang="en-GB" sz="2400" b="0">
                <a:solidFill>
                  <a:srgbClr val="0000FF"/>
                </a:solidFill>
              </a:rPr>
              <a:t>subClassOf</a:t>
            </a:r>
            <a:r>
              <a:rPr lang="en-GB" sz="2400" b="0"/>
              <a:t> element asserts that its subject - </a:t>
            </a:r>
            <a:r>
              <a:rPr lang="en-GB" sz="2400" b="0">
                <a:solidFill>
                  <a:srgbClr val="FF0000"/>
                </a:solidFill>
              </a:rPr>
              <a:t>Male</a:t>
            </a:r>
            <a:r>
              <a:rPr lang="en-GB" sz="2400" b="0"/>
              <a:t> - is a subclass of its object -- the resource identified by </a:t>
            </a:r>
            <a:r>
              <a:rPr lang="en-GB" sz="2400" b="0">
                <a:solidFill>
                  <a:srgbClr val="FF0000"/>
                </a:solidFill>
              </a:rPr>
              <a:t>#Animal</a:t>
            </a:r>
            <a:r>
              <a:rPr lang="en-GB" sz="2400" b="0"/>
              <a:t>. </a:t>
            </a:r>
          </a:p>
          <a:p>
            <a:pPr marL="342900" indent="-342900"/>
            <a:endParaRPr lang="en-GB" sz="1000" b="0">
              <a:latin typeface="Courier New" pitchFamily="49" charset="0"/>
            </a:endParaRPr>
          </a:p>
          <a:p>
            <a:pPr marL="342900" indent="-342900"/>
            <a:r>
              <a:rPr lang="en-GB" sz="2400" b="0">
                <a:latin typeface="Courier New" pitchFamily="49" charset="0"/>
              </a:rPr>
              <a:t>&lt;</a:t>
            </a:r>
            <a:r>
              <a:rPr lang="en-GB" sz="2400" b="0">
                <a:solidFill>
                  <a:srgbClr val="0000FF"/>
                </a:solidFill>
                <a:latin typeface="Courier New" pitchFamily="49" charset="0"/>
              </a:rPr>
              <a:t>rdfs:Class</a:t>
            </a:r>
            <a:r>
              <a:rPr lang="en-GB" sz="2400" b="0">
                <a:latin typeface="Courier New" pitchFamily="49" charset="0"/>
              </a:rPr>
              <a:t> </a:t>
            </a:r>
            <a:r>
              <a:rPr lang="en-GB" sz="2400" b="0">
                <a:solidFill>
                  <a:srgbClr val="663300"/>
                </a:solidFill>
                <a:latin typeface="Courier New" pitchFamily="49" charset="0"/>
              </a:rPr>
              <a:t>rdf:ID</a:t>
            </a:r>
            <a:r>
              <a:rPr lang="en-GB" sz="2400" b="0">
                <a:latin typeface="Courier New" pitchFamily="49" charset="0"/>
              </a:rPr>
              <a:t>="</a:t>
            </a:r>
            <a:r>
              <a:rPr lang="en-GB" sz="2400" b="0">
                <a:solidFill>
                  <a:srgbClr val="FF0000"/>
                </a:solidFill>
                <a:latin typeface="Courier New" pitchFamily="49" charset="0"/>
              </a:rPr>
              <a:t>Female</a:t>
            </a:r>
            <a:r>
              <a:rPr lang="en-GB" sz="2400" b="0">
                <a:latin typeface="Courier New" pitchFamily="49" charset="0"/>
              </a:rPr>
              <a:t>"&gt;</a:t>
            </a:r>
          </a:p>
          <a:p>
            <a:pPr marL="342900" indent="-342900"/>
            <a:r>
              <a:rPr lang="en-GB" sz="2400" b="0">
                <a:latin typeface="Courier New" pitchFamily="49" charset="0"/>
              </a:rPr>
              <a:t>  &lt;</a:t>
            </a:r>
            <a:r>
              <a:rPr lang="en-GB" sz="2400" b="0">
                <a:solidFill>
                  <a:srgbClr val="0000FF"/>
                </a:solidFill>
                <a:latin typeface="Courier New" pitchFamily="49" charset="0"/>
              </a:rPr>
              <a:t>rdfs:subClassOf</a:t>
            </a:r>
            <a:r>
              <a:rPr lang="en-GB" sz="2400" b="0">
                <a:latin typeface="Courier New" pitchFamily="49" charset="0"/>
              </a:rPr>
              <a:t> </a:t>
            </a:r>
            <a:r>
              <a:rPr lang="en-GB" sz="2400" b="0">
                <a:solidFill>
                  <a:srgbClr val="663300"/>
                </a:solidFill>
                <a:latin typeface="Courier New" pitchFamily="49" charset="0"/>
              </a:rPr>
              <a:t>rdf:resource</a:t>
            </a:r>
            <a:r>
              <a:rPr lang="en-GB" sz="2400" b="0">
                <a:latin typeface="Courier New" pitchFamily="49" charset="0"/>
              </a:rPr>
              <a:t>="</a:t>
            </a:r>
            <a:r>
              <a:rPr lang="en-GB" sz="2400" b="0">
                <a:solidFill>
                  <a:srgbClr val="FF0000"/>
                </a:solidFill>
                <a:latin typeface="Courier New" pitchFamily="49" charset="0"/>
              </a:rPr>
              <a:t>#Animal</a:t>
            </a:r>
            <a:r>
              <a:rPr lang="en-GB" sz="2400" b="0">
                <a:latin typeface="Courier New" pitchFamily="49" charset="0"/>
              </a:rPr>
              <a:t>"/&gt;</a:t>
            </a:r>
          </a:p>
          <a:p>
            <a:pPr marL="342900" indent="-342900"/>
            <a:r>
              <a:rPr lang="en-GB" sz="2400" b="0">
                <a:latin typeface="Courier New" pitchFamily="49" charset="0"/>
              </a:rPr>
              <a:t>  &lt;</a:t>
            </a:r>
            <a:r>
              <a:rPr lang="en-GB" sz="2400" b="0">
                <a:solidFill>
                  <a:srgbClr val="0000FF"/>
                </a:solidFill>
                <a:latin typeface="Courier New" pitchFamily="49" charset="0"/>
              </a:rPr>
              <a:t>owl:disjointWith</a:t>
            </a:r>
            <a:r>
              <a:rPr lang="en-GB" sz="2400" b="0">
                <a:latin typeface="Courier New" pitchFamily="49" charset="0"/>
              </a:rPr>
              <a:t> </a:t>
            </a:r>
            <a:r>
              <a:rPr lang="en-GB" sz="2400" b="0">
                <a:solidFill>
                  <a:srgbClr val="663300"/>
                </a:solidFill>
                <a:latin typeface="Courier New" pitchFamily="49" charset="0"/>
              </a:rPr>
              <a:t>rdf:resource</a:t>
            </a:r>
            <a:r>
              <a:rPr lang="en-GB" sz="2400" b="0">
                <a:latin typeface="Courier New" pitchFamily="49" charset="0"/>
              </a:rPr>
              <a:t>="</a:t>
            </a:r>
            <a:r>
              <a:rPr lang="en-GB" sz="2400" b="0">
                <a:solidFill>
                  <a:srgbClr val="FF0000"/>
                </a:solidFill>
                <a:latin typeface="Courier New" pitchFamily="49" charset="0"/>
              </a:rPr>
              <a:t>#Male</a:t>
            </a:r>
            <a:r>
              <a:rPr lang="en-GB" sz="2400" b="0">
                <a:latin typeface="Courier New" pitchFamily="49" charset="0"/>
              </a:rPr>
              <a:t>"/&gt;</a:t>
            </a:r>
          </a:p>
          <a:p>
            <a:pPr marL="342900" indent="-342900"/>
            <a:r>
              <a:rPr lang="en-GB" sz="2400" b="0">
                <a:latin typeface="Courier New" pitchFamily="49" charset="0"/>
              </a:rPr>
              <a:t>&lt;/</a:t>
            </a:r>
            <a:r>
              <a:rPr lang="en-GB" sz="2400" b="0">
                <a:solidFill>
                  <a:srgbClr val="0000FF"/>
                </a:solidFill>
                <a:latin typeface="Courier New" pitchFamily="49" charset="0"/>
              </a:rPr>
              <a:t>rdfs:Class</a:t>
            </a:r>
            <a:r>
              <a:rPr lang="en-GB" sz="2400" b="0">
                <a:latin typeface="Courier New" pitchFamily="49" charset="0"/>
              </a:rPr>
              <a:t>&gt;</a:t>
            </a:r>
          </a:p>
          <a:p>
            <a:pPr marL="342900" indent="-342900"/>
            <a:endParaRPr lang="en-GB" sz="1000" b="0">
              <a:latin typeface="Courier New" pitchFamily="49" charset="0"/>
            </a:endParaRP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GB" sz="2400" b="0"/>
              <a:t>Some animals are </a:t>
            </a:r>
            <a:r>
              <a:rPr lang="en-GB" sz="2400" b="0">
                <a:solidFill>
                  <a:srgbClr val="FF0000"/>
                </a:solidFill>
              </a:rPr>
              <a:t>Female</a:t>
            </a:r>
            <a:r>
              <a:rPr lang="en-GB" sz="2400" b="0"/>
              <a:t>, too, but nothing can be both </a:t>
            </a:r>
            <a:r>
              <a:rPr lang="en-GB" sz="2400" b="0">
                <a:solidFill>
                  <a:srgbClr val="FF0000"/>
                </a:solidFill>
              </a:rPr>
              <a:t>Male</a:t>
            </a:r>
            <a:r>
              <a:rPr lang="en-GB" sz="2400" b="0"/>
              <a:t> and </a:t>
            </a:r>
            <a:r>
              <a:rPr lang="en-GB" sz="2400" b="0">
                <a:solidFill>
                  <a:srgbClr val="FF0000"/>
                </a:solidFill>
              </a:rPr>
              <a:t>Female</a:t>
            </a:r>
            <a:r>
              <a:rPr lang="en-GB" sz="2400" b="0"/>
              <a:t> (in this ontology) because these two classes are disjoint (using the </a:t>
            </a:r>
            <a:r>
              <a:rPr lang="en-GB" sz="2400" b="0">
                <a:solidFill>
                  <a:srgbClr val="0000FF"/>
                </a:solidFill>
              </a:rPr>
              <a:t>disjointWith</a:t>
            </a:r>
            <a:r>
              <a:rPr lang="en-GB" sz="2400" b="0"/>
              <a:t> tag).</a:t>
            </a:r>
            <a:endParaRPr lang="en-GB" sz="3200"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Are Description Logics?</a:t>
            </a:r>
            <a:endParaRPr lang="en-US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581150"/>
            <a:ext cx="7775575" cy="32956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A family of logic based Knowledge Representation formalisms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Descendants of </a:t>
            </a:r>
            <a:r>
              <a:rPr lang="en-US" b="1" smtClean="0">
                <a:solidFill>
                  <a:srgbClr val="0033CC"/>
                </a:solidFill>
              </a:rPr>
              <a:t>semantic networks</a:t>
            </a:r>
            <a:r>
              <a:rPr lang="en-US" smtClean="0"/>
              <a:t> and </a:t>
            </a:r>
            <a:r>
              <a:rPr lang="en-US" b="1" smtClean="0">
                <a:solidFill>
                  <a:srgbClr val="0033CC"/>
                </a:solidFill>
              </a:rPr>
              <a:t>KL-ONE</a:t>
            </a:r>
            <a:endParaRPr lang="en-US" smtClean="0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mtClean="0"/>
              <a:t>Describe domain in terms of </a:t>
            </a:r>
            <a:r>
              <a:rPr lang="en-US" b="1" smtClean="0">
                <a:solidFill>
                  <a:srgbClr val="0033CC"/>
                </a:solidFill>
              </a:rPr>
              <a:t>concepts</a:t>
            </a:r>
            <a:r>
              <a:rPr lang="en-US" smtClean="0"/>
              <a:t> (classes), </a:t>
            </a:r>
            <a:r>
              <a:rPr lang="en-US" b="1" smtClean="0">
                <a:solidFill>
                  <a:srgbClr val="0033CC"/>
                </a:solidFill>
              </a:rPr>
              <a:t>roles</a:t>
            </a:r>
            <a:r>
              <a:rPr lang="en-US" smtClean="0"/>
              <a:t> (properties, relationships) and </a:t>
            </a:r>
            <a:r>
              <a:rPr lang="en-US" b="1" smtClean="0">
                <a:solidFill>
                  <a:srgbClr val="0033CC"/>
                </a:solidFill>
              </a:rPr>
              <a:t>individuals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solidFill>
                  <a:srgbClr val="0033CC"/>
                </a:solidFill>
              </a:rPr>
              <a:t>Operators </a:t>
            </a:r>
            <a:r>
              <a:rPr lang="en-US" smtClean="0"/>
              <a:t>allow for composition of complex concepts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solidFill>
                  <a:srgbClr val="0033CC"/>
                </a:solidFill>
              </a:rPr>
              <a:t>Names</a:t>
            </a:r>
            <a:r>
              <a:rPr lang="en-US" smtClean="0"/>
              <a:t> can be given to complex concepts, e.g.: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838200" y="44196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HappyParent</a:t>
            </a:r>
            <a:r>
              <a:rPr lang="en-US"/>
              <a:t> </a:t>
            </a:r>
            <a:r>
              <a:rPr lang="en-US">
                <a:latin typeface="cmsy10" pitchFamily="1" charset="0"/>
              </a:rPr>
              <a:t>´</a:t>
            </a:r>
            <a:r>
              <a:rPr lang="en-US"/>
              <a:t> </a:t>
            </a:r>
            <a:r>
              <a:rPr lang="en-GB">
                <a:latin typeface="Times New Roman" pitchFamily="18" charset="0"/>
              </a:rPr>
              <a:t>Parent </a:t>
            </a:r>
            <a:r>
              <a:rPr lang="en-GB">
                <a:latin typeface="cmsy10" pitchFamily="1" charset="0"/>
              </a:rPr>
              <a:t>u</a:t>
            </a:r>
            <a:r>
              <a:rPr lang="en-GB">
                <a:latin typeface="Times New Roman" pitchFamily="18" charset="0"/>
              </a:rPr>
              <a:t> </a:t>
            </a:r>
            <a:r>
              <a:rPr lang="en-GB">
                <a:latin typeface="cmsy10" pitchFamily="1" charset="0"/>
              </a:rPr>
              <a:t>8</a:t>
            </a:r>
            <a:r>
              <a:rPr lang="en-GB">
                <a:latin typeface="Times New Roman" pitchFamily="18" charset="0"/>
              </a:rPr>
              <a:t>hasChild.(Intelligent </a:t>
            </a:r>
            <a:r>
              <a:rPr lang="en-GB">
                <a:latin typeface="cmsy10" pitchFamily="1" charset="0"/>
              </a:rPr>
              <a:t>t </a:t>
            </a:r>
            <a:r>
              <a:rPr lang="en-GB">
                <a:latin typeface="Times New Roman" pitchFamily="18" charset="0"/>
              </a:rPr>
              <a:t>Athletic)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85800" y="4419600"/>
            <a:ext cx="8153400" cy="457200"/>
            <a:chOff x="384" y="3456"/>
            <a:chExt cx="5136" cy="288"/>
          </a:xfrm>
        </p:grpSpPr>
        <p:sp>
          <p:nvSpPr>
            <p:cNvPr id="42000" name="Text Box 11"/>
            <p:cNvSpPr txBox="1">
              <a:spLocks noChangeArrowheads="1"/>
            </p:cNvSpPr>
            <p:nvPr/>
          </p:nvSpPr>
          <p:spPr bwMode="auto">
            <a:xfrm>
              <a:off x="480" y="3456"/>
              <a:ext cx="50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HappyParent</a:t>
              </a:r>
              <a:r>
                <a:rPr lang="en-US">
                  <a:solidFill>
                    <a:schemeClr val="bg2"/>
                  </a:solidFill>
                </a:rPr>
                <a:t> </a:t>
              </a:r>
              <a:r>
                <a:rPr lang="en-US">
                  <a:solidFill>
                    <a:schemeClr val="bg2"/>
                  </a:solidFill>
                  <a:latin typeface="cmsy10" pitchFamily="1" charset="0"/>
                </a:rPr>
                <a:t>´</a:t>
              </a:r>
              <a:r>
                <a:rPr lang="en-US"/>
                <a:t> </a:t>
              </a:r>
              <a:r>
                <a:rPr lang="en-GB">
                  <a:latin typeface="Times New Roman" pitchFamily="18" charset="0"/>
                </a:rPr>
                <a:t>Parent </a:t>
              </a:r>
              <a:r>
                <a:rPr lang="en-GB">
                  <a:solidFill>
                    <a:schemeClr val="bg2"/>
                  </a:solidFill>
                  <a:latin typeface="cmsy10" pitchFamily="1" charset="0"/>
                </a:rPr>
                <a:t>u</a:t>
              </a:r>
              <a:r>
                <a:rPr lang="en-GB">
                  <a:solidFill>
                    <a:schemeClr val="bg2"/>
                  </a:solidFill>
                  <a:latin typeface="Times New Roman" pitchFamily="18" charset="0"/>
                </a:rPr>
                <a:t> </a:t>
              </a:r>
              <a:r>
                <a:rPr lang="en-GB">
                  <a:solidFill>
                    <a:schemeClr val="bg2"/>
                  </a:solidFill>
                  <a:latin typeface="cmsy10" pitchFamily="1" charset="0"/>
                </a:rPr>
                <a:t>8</a:t>
              </a:r>
              <a:r>
                <a:rPr lang="en-GB">
                  <a:solidFill>
                    <a:schemeClr val="bg2"/>
                  </a:solidFill>
                  <a:latin typeface="Times New Roman" pitchFamily="18" charset="0"/>
                </a:rPr>
                <a:t>hasChild.(</a:t>
              </a:r>
              <a:r>
                <a:rPr lang="en-GB">
                  <a:latin typeface="Times New Roman" pitchFamily="18" charset="0"/>
                </a:rPr>
                <a:t>Intelligent </a:t>
              </a:r>
              <a:r>
                <a:rPr lang="en-GB">
                  <a:solidFill>
                    <a:schemeClr val="bg2"/>
                  </a:solidFill>
                  <a:latin typeface="cmsy10" pitchFamily="1" charset="0"/>
                </a:rPr>
                <a:t>t</a:t>
              </a:r>
              <a:r>
                <a:rPr lang="en-GB">
                  <a:latin typeface="cmsy10" pitchFamily="1" charset="0"/>
                </a:rPr>
                <a:t> </a:t>
              </a:r>
              <a:r>
                <a:rPr lang="en-GB">
                  <a:latin typeface="Times New Roman" pitchFamily="18" charset="0"/>
                </a:rPr>
                <a:t>Athletic</a:t>
              </a:r>
              <a:r>
                <a:rPr lang="en-GB">
                  <a:solidFill>
                    <a:schemeClr val="bg2"/>
                  </a:solidFill>
                  <a:latin typeface="Times New Roman" pitchFamily="18" charset="0"/>
                </a:rPr>
                <a:t>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2001" name="Oval 13"/>
            <p:cNvSpPr>
              <a:spLocks noChangeArrowheads="1"/>
            </p:cNvSpPr>
            <p:nvPr/>
          </p:nvSpPr>
          <p:spPr bwMode="auto">
            <a:xfrm>
              <a:off x="384" y="3456"/>
              <a:ext cx="1392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002" name="Oval 14"/>
            <p:cNvSpPr>
              <a:spLocks noChangeArrowheads="1"/>
            </p:cNvSpPr>
            <p:nvPr/>
          </p:nvSpPr>
          <p:spPr bwMode="auto">
            <a:xfrm>
              <a:off x="1824" y="3456"/>
              <a:ext cx="720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003" name="Oval 15"/>
            <p:cNvSpPr>
              <a:spLocks noChangeArrowheads="1"/>
            </p:cNvSpPr>
            <p:nvPr/>
          </p:nvSpPr>
          <p:spPr bwMode="auto">
            <a:xfrm>
              <a:off x="3552" y="3456"/>
              <a:ext cx="100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004" name="Oval 16"/>
            <p:cNvSpPr>
              <a:spLocks noChangeArrowheads="1"/>
            </p:cNvSpPr>
            <p:nvPr/>
          </p:nvSpPr>
          <p:spPr bwMode="auto">
            <a:xfrm>
              <a:off x="4656" y="3456"/>
              <a:ext cx="76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838200" y="4419600"/>
            <a:ext cx="8001000" cy="457200"/>
            <a:chOff x="480" y="3360"/>
            <a:chExt cx="5040" cy="288"/>
          </a:xfrm>
        </p:grpSpPr>
        <p:sp>
          <p:nvSpPr>
            <p:cNvPr id="41998" name="Text Box 12"/>
            <p:cNvSpPr txBox="1">
              <a:spLocks noChangeArrowheads="1"/>
            </p:cNvSpPr>
            <p:nvPr/>
          </p:nvSpPr>
          <p:spPr bwMode="auto">
            <a:xfrm>
              <a:off x="480" y="3360"/>
              <a:ext cx="50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</a:rPr>
                <a:t>HappyParent</a:t>
              </a:r>
              <a:r>
                <a:rPr lang="en-US">
                  <a:solidFill>
                    <a:schemeClr val="bg2"/>
                  </a:solidFill>
                </a:rPr>
                <a:t> </a:t>
              </a:r>
              <a:r>
                <a:rPr lang="en-US">
                  <a:solidFill>
                    <a:schemeClr val="bg2"/>
                  </a:solidFill>
                  <a:latin typeface="cmsy10" pitchFamily="1" charset="0"/>
                </a:rPr>
                <a:t>´</a:t>
              </a:r>
              <a:r>
                <a:rPr lang="en-US">
                  <a:solidFill>
                    <a:schemeClr val="bg2"/>
                  </a:solidFill>
                </a:rPr>
                <a:t> </a:t>
              </a:r>
              <a:r>
                <a:rPr lang="en-GB">
                  <a:solidFill>
                    <a:schemeClr val="bg2"/>
                  </a:solidFill>
                  <a:latin typeface="Times New Roman" pitchFamily="18" charset="0"/>
                </a:rPr>
                <a:t>Parent </a:t>
              </a:r>
              <a:r>
                <a:rPr lang="en-GB">
                  <a:solidFill>
                    <a:schemeClr val="bg2"/>
                  </a:solidFill>
                  <a:latin typeface="cmsy10" pitchFamily="1" charset="0"/>
                </a:rPr>
                <a:t>u</a:t>
              </a:r>
              <a:r>
                <a:rPr lang="en-GB">
                  <a:solidFill>
                    <a:schemeClr val="bg2"/>
                  </a:solidFill>
                  <a:latin typeface="Times New Roman" pitchFamily="18" charset="0"/>
                </a:rPr>
                <a:t> </a:t>
              </a:r>
              <a:r>
                <a:rPr lang="en-GB">
                  <a:solidFill>
                    <a:schemeClr val="bg2"/>
                  </a:solidFill>
                  <a:latin typeface="cmsy10" pitchFamily="1" charset="0"/>
                </a:rPr>
                <a:t>8</a:t>
              </a:r>
              <a:r>
                <a:rPr lang="en-GB">
                  <a:latin typeface="Times New Roman" pitchFamily="18" charset="0"/>
                </a:rPr>
                <a:t>hasChild</a:t>
              </a:r>
              <a:r>
                <a:rPr lang="en-GB">
                  <a:solidFill>
                    <a:schemeClr val="bg2"/>
                  </a:solidFill>
                  <a:latin typeface="Times New Roman" pitchFamily="18" charset="0"/>
                </a:rPr>
                <a:t>.(Intelligent </a:t>
              </a:r>
              <a:r>
                <a:rPr lang="en-GB">
                  <a:solidFill>
                    <a:schemeClr val="bg2"/>
                  </a:solidFill>
                  <a:latin typeface="cmsy10" pitchFamily="1" charset="0"/>
                </a:rPr>
                <a:t>t </a:t>
              </a:r>
              <a:r>
                <a:rPr lang="en-GB">
                  <a:solidFill>
                    <a:schemeClr val="bg2"/>
                  </a:solidFill>
                  <a:latin typeface="Times New Roman" pitchFamily="18" charset="0"/>
                </a:rPr>
                <a:t>Athletic)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1999" name="Oval 18"/>
            <p:cNvSpPr>
              <a:spLocks noChangeArrowheads="1"/>
            </p:cNvSpPr>
            <p:nvPr/>
          </p:nvSpPr>
          <p:spPr bwMode="auto">
            <a:xfrm>
              <a:off x="2688" y="3360"/>
              <a:ext cx="912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838200" y="4419600"/>
            <a:ext cx="8001000" cy="457200"/>
            <a:chOff x="528" y="3744"/>
            <a:chExt cx="5040" cy="288"/>
          </a:xfrm>
        </p:grpSpPr>
        <p:sp>
          <p:nvSpPr>
            <p:cNvPr id="41995" name="Text Box 10"/>
            <p:cNvSpPr txBox="1">
              <a:spLocks noChangeArrowheads="1"/>
            </p:cNvSpPr>
            <p:nvPr/>
          </p:nvSpPr>
          <p:spPr bwMode="auto">
            <a:xfrm>
              <a:off x="528" y="3744"/>
              <a:ext cx="50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</a:rPr>
                <a:t>HappyParent</a:t>
              </a:r>
              <a:r>
                <a:rPr lang="en-US">
                  <a:solidFill>
                    <a:schemeClr val="bg2"/>
                  </a:solidFill>
                </a:rPr>
                <a:t> </a:t>
              </a:r>
              <a:r>
                <a:rPr lang="en-US">
                  <a:solidFill>
                    <a:schemeClr val="bg2"/>
                  </a:solidFill>
                  <a:latin typeface="cmsy10" pitchFamily="1" charset="0"/>
                </a:rPr>
                <a:t>´</a:t>
              </a:r>
              <a:r>
                <a:rPr lang="en-US"/>
                <a:t> </a:t>
              </a:r>
              <a:r>
                <a:rPr lang="en-GB">
                  <a:solidFill>
                    <a:schemeClr val="bg2"/>
                  </a:solidFill>
                  <a:latin typeface="Times New Roman" pitchFamily="18" charset="0"/>
                </a:rPr>
                <a:t>Parent</a:t>
              </a:r>
              <a:r>
                <a:rPr lang="en-GB">
                  <a:latin typeface="Times New Roman" pitchFamily="18" charset="0"/>
                </a:rPr>
                <a:t> </a:t>
              </a:r>
              <a:r>
                <a:rPr lang="en-GB">
                  <a:latin typeface="cmsy10" pitchFamily="1" charset="0"/>
                </a:rPr>
                <a:t>u</a:t>
              </a:r>
              <a:r>
                <a:rPr lang="en-GB">
                  <a:latin typeface="Times New Roman" pitchFamily="18" charset="0"/>
                </a:rPr>
                <a:t> </a:t>
              </a:r>
              <a:r>
                <a:rPr lang="en-GB">
                  <a:latin typeface="cmsy10" pitchFamily="1" charset="0"/>
                </a:rPr>
                <a:t>8</a:t>
              </a:r>
              <a:r>
                <a:rPr lang="en-GB">
                  <a:solidFill>
                    <a:schemeClr val="bg2"/>
                  </a:solidFill>
                  <a:latin typeface="Times New Roman" pitchFamily="18" charset="0"/>
                </a:rPr>
                <a:t>hasChild.(Intelligent</a:t>
              </a:r>
              <a:r>
                <a:rPr lang="en-GB">
                  <a:latin typeface="Times New Roman" pitchFamily="18" charset="0"/>
                </a:rPr>
                <a:t> </a:t>
              </a:r>
              <a:r>
                <a:rPr lang="en-GB">
                  <a:latin typeface="cmsy10" pitchFamily="1" charset="0"/>
                </a:rPr>
                <a:t>t </a:t>
              </a:r>
              <a:r>
                <a:rPr lang="en-GB">
                  <a:solidFill>
                    <a:schemeClr val="bg2"/>
                  </a:solidFill>
                  <a:latin typeface="Times New Roman" pitchFamily="18" charset="0"/>
                </a:rPr>
                <a:t>Athletic)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1996" name="Oval 20"/>
            <p:cNvSpPr>
              <a:spLocks noChangeArrowheads="1"/>
            </p:cNvSpPr>
            <p:nvPr/>
          </p:nvSpPr>
          <p:spPr bwMode="auto">
            <a:xfrm>
              <a:off x="2448" y="3744"/>
              <a:ext cx="480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997" name="Oval 21"/>
            <p:cNvSpPr>
              <a:spLocks noChangeArrowheads="1"/>
            </p:cNvSpPr>
            <p:nvPr/>
          </p:nvSpPr>
          <p:spPr bwMode="auto">
            <a:xfrm>
              <a:off x="4512" y="3744"/>
              <a:ext cx="28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838200" y="4267200"/>
            <a:ext cx="8001000" cy="762000"/>
            <a:chOff x="528" y="3264"/>
            <a:chExt cx="5040" cy="480"/>
          </a:xfrm>
        </p:grpSpPr>
        <p:sp>
          <p:nvSpPr>
            <p:cNvPr id="41993" name="Text Box 24"/>
            <p:cNvSpPr txBox="1">
              <a:spLocks noChangeArrowheads="1"/>
            </p:cNvSpPr>
            <p:nvPr/>
          </p:nvSpPr>
          <p:spPr bwMode="auto">
            <a:xfrm>
              <a:off x="528" y="3360"/>
              <a:ext cx="50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</a:rPr>
                <a:t>HappyParent</a:t>
              </a:r>
              <a:r>
                <a:rPr lang="en-US">
                  <a:solidFill>
                    <a:schemeClr val="bg2"/>
                  </a:solidFill>
                </a:rPr>
                <a:t> </a:t>
              </a:r>
              <a:r>
                <a:rPr lang="en-US">
                  <a:solidFill>
                    <a:schemeClr val="bg2"/>
                  </a:solidFill>
                  <a:latin typeface="cmsy10" pitchFamily="1" charset="0"/>
                </a:rPr>
                <a:t>´</a:t>
              </a:r>
              <a:r>
                <a:rPr lang="en-US"/>
                <a:t> </a:t>
              </a:r>
              <a:r>
                <a:rPr lang="en-GB">
                  <a:latin typeface="Times New Roman" pitchFamily="18" charset="0"/>
                </a:rPr>
                <a:t>Parent </a:t>
              </a:r>
              <a:r>
                <a:rPr lang="en-GB">
                  <a:latin typeface="cmsy10" pitchFamily="1" charset="0"/>
                </a:rPr>
                <a:t>u</a:t>
              </a:r>
              <a:r>
                <a:rPr lang="en-GB">
                  <a:latin typeface="Times New Roman" pitchFamily="18" charset="0"/>
                </a:rPr>
                <a:t> </a:t>
              </a:r>
              <a:r>
                <a:rPr lang="en-GB">
                  <a:latin typeface="cmsy10" pitchFamily="1" charset="0"/>
                </a:rPr>
                <a:t>8</a:t>
              </a:r>
              <a:r>
                <a:rPr lang="en-GB">
                  <a:latin typeface="Times New Roman" pitchFamily="18" charset="0"/>
                </a:rPr>
                <a:t>hasChild.(Intelligent </a:t>
              </a:r>
              <a:r>
                <a:rPr lang="en-GB">
                  <a:latin typeface="cmsy10" pitchFamily="1" charset="0"/>
                </a:rPr>
                <a:t>t </a:t>
              </a:r>
              <a:r>
                <a:rPr lang="en-GB">
                  <a:latin typeface="Times New Roman" pitchFamily="18" charset="0"/>
                </a:rPr>
                <a:t>Athletic)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1994" name="Oval 25"/>
            <p:cNvSpPr>
              <a:spLocks noChangeArrowheads="1"/>
            </p:cNvSpPr>
            <p:nvPr/>
          </p:nvSpPr>
          <p:spPr bwMode="auto">
            <a:xfrm>
              <a:off x="1872" y="3264"/>
              <a:ext cx="3648" cy="48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bldLvl="2"/>
      <p:bldP spid="696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68337"/>
          </a:xfrm>
        </p:spPr>
        <p:txBody>
          <a:bodyPr/>
          <a:lstStyle/>
          <a:p>
            <a:pPr eaLnBrk="1" hangingPunct="1"/>
            <a:r>
              <a:rPr lang="en-US" sz="4000" smtClean="0"/>
              <a:t>Description Logic Family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68413"/>
            <a:ext cx="7772400" cy="53292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DLs are a family of logic based KR formalisms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Particular languages mainly characterized by: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Set of constructors for building complex </a:t>
            </a:r>
            <a:r>
              <a:rPr lang="en-US" sz="1800" smtClean="0">
                <a:solidFill>
                  <a:srgbClr val="F30F4B"/>
                </a:solidFill>
              </a:rPr>
              <a:t>concepts</a:t>
            </a:r>
            <a:r>
              <a:rPr lang="en-US" sz="1800" smtClean="0"/>
              <a:t> and </a:t>
            </a:r>
            <a:r>
              <a:rPr lang="en-US" sz="1800" smtClean="0">
                <a:solidFill>
                  <a:srgbClr val="F30F4B"/>
                </a:solidFill>
              </a:rPr>
              <a:t>roles</a:t>
            </a:r>
            <a:r>
              <a:rPr lang="en-US" sz="1800" smtClean="0"/>
              <a:t> from simpler ones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Set of </a:t>
            </a:r>
            <a:r>
              <a:rPr lang="en-US" sz="1800" smtClean="0">
                <a:solidFill>
                  <a:srgbClr val="F30F4B"/>
                </a:solidFill>
              </a:rPr>
              <a:t>axioms</a:t>
            </a:r>
            <a:r>
              <a:rPr lang="en-US" sz="1800" smtClean="0"/>
              <a:t> for asserting facts about concepts, roles and individuals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de-DE" sz="2000" smtClean="0"/>
          </a:p>
          <a:p>
            <a:pPr eaLnBrk="1" hangingPunct="1">
              <a:lnSpc>
                <a:spcPct val="80000"/>
              </a:lnSpc>
            </a:pPr>
            <a:r>
              <a:rPr lang="de-DE" sz="2000" smtClean="0"/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2000" smtClean="0"/>
              <a:t>“Female persons”</a:t>
            </a:r>
          </a:p>
          <a:p>
            <a:pPr lvl="2" eaLnBrk="1" hangingPunct="1">
              <a:lnSpc>
                <a:spcPct val="80000"/>
              </a:lnSpc>
            </a:pPr>
            <a:r>
              <a:rPr lang="es-ES_tradnl" sz="1600" smtClean="0"/>
              <a:t>Person </a:t>
            </a:r>
            <a:r>
              <a:rPr lang="ru-RU" sz="16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⊓</a:t>
            </a:r>
            <a:r>
              <a:rPr lang="es-ES_tradnl" sz="1600" smtClean="0">
                <a:cs typeface="Arial" charset="0"/>
              </a:rPr>
              <a:t> Female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2000" smtClean="0">
                <a:cs typeface="Arial" charset="0"/>
              </a:rPr>
              <a:t>“Non-female persons”</a:t>
            </a:r>
          </a:p>
          <a:p>
            <a:pPr lvl="2" eaLnBrk="1" hangingPunct="1">
              <a:lnSpc>
                <a:spcPct val="80000"/>
              </a:lnSpc>
            </a:pPr>
            <a:r>
              <a:rPr lang="es-ES_tradnl" sz="1600" smtClean="0">
                <a:cs typeface="Arial" charset="0"/>
              </a:rPr>
              <a:t>Person </a:t>
            </a:r>
            <a:r>
              <a:rPr lang="ru-RU" sz="16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⊓</a:t>
            </a:r>
            <a:r>
              <a:rPr lang="es-ES_tradnl" sz="1600" smtClean="0">
                <a:cs typeface="Arial" charset="0"/>
              </a:rPr>
              <a:t> </a:t>
            </a:r>
            <a:r>
              <a:rPr lang="en-US" sz="1600" b="1" smtClean="0">
                <a:cs typeface="Times New Roman" pitchFamily="18" charset="0"/>
                <a:sym typeface="Symbol" pitchFamily="18" charset="2"/>
              </a:rPr>
              <a:t></a:t>
            </a:r>
            <a:r>
              <a:rPr lang="es-ES_tradnl" sz="1600" smtClean="0">
                <a:cs typeface="Arial" charset="0"/>
              </a:rPr>
              <a:t>Female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2000" smtClean="0">
                <a:cs typeface="Arial" charset="0"/>
              </a:rPr>
              <a:t>“Persons that have a child”</a:t>
            </a:r>
          </a:p>
          <a:p>
            <a:pPr lvl="2" eaLnBrk="1" hangingPunct="1">
              <a:lnSpc>
                <a:spcPct val="80000"/>
              </a:lnSpc>
            </a:pPr>
            <a:r>
              <a:rPr lang="es-ES_tradnl" sz="1600" smtClean="0">
                <a:cs typeface="Arial" charset="0"/>
              </a:rPr>
              <a:t>Person </a:t>
            </a:r>
            <a:r>
              <a:rPr lang="ru-RU" sz="16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⊓</a:t>
            </a:r>
            <a:r>
              <a:rPr lang="es-ES_tradnl" sz="1600" smtClean="0">
                <a:cs typeface="Arial" charset="0"/>
              </a:rPr>
              <a:t> </a:t>
            </a:r>
            <a:r>
              <a:rPr lang="en-US" sz="1600" smtClean="0">
                <a:sym typeface="Symbol" pitchFamily="18" charset="2"/>
              </a:rPr>
              <a:t>hasChild.Person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2000" smtClean="0">
                <a:sym typeface="Symbol" pitchFamily="18" charset="2"/>
              </a:rPr>
              <a:t>“Persons all of whose children are female”</a:t>
            </a:r>
          </a:p>
          <a:p>
            <a:pPr lvl="2" eaLnBrk="1" hangingPunct="1">
              <a:lnSpc>
                <a:spcPct val="80000"/>
              </a:lnSpc>
            </a:pPr>
            <a:r>
              <a:rPr lang="es-ES_tradnl" sz="1600" smtClean="0">
                <a:sym typeface="Symbol" pitchFamily="18" charset="2"/>
              </a:rPr>
              <a:t>Person </a:t>
            </a:r>
            <a:r>
              <a:rPr lang="ru-RU" sz="16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⊓</a:t>
            </a:r>
            <a:r>
              <a:rPr lang="ru-RU" sz="1600" smtClean="0">
                <a:cs typeface="Arial" charset="0"/>
              </a:rPr>
              <a:t> </a:t>
            </a:r>
            <a:r>
              <a:rPr lang="en-US" sz="1600" smtClean="0">
                <a:sym typeface="Symbol" pitchFamily="18" charset="2"/>
              </a:rPr>
              <a:t>hasChild.Female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ym typeface="Symbol" pitchFamily="18" charset="2"/>
              </a:rPr>
              <a:t>“Persons that are employed or self-eployed”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>
                <a:sym typeface="Symbol" pitchFamily="18" charset="2"/>
              </a:rPr>
              <a:t>Person </a:t>
            </a:r>
            <a:r>
              <a:rPr lang="ru-RU" sz="16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⊓</a:t>
            </a:r>
            <a:r>
              <a:rPr lang="de-DE" sz="1600" smtClean="0">
                <a:cs typeface="Arial" charset="0"/>
              </a:rPr>
              <a:t> (Employee </a:t>
            </a:r>
            <a:r>
              <a:rPr lang="de-DE" sz="16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⊔ SelfEmployed)</a:t>
            </a:r>
          </a:p>
          <a:p>
            <a:pPr lvl="1" eaLnBrk="1" hangingPunct="1">
              <a:lnSpc>
                <a:spcPct val="80000"/>
              </a:lnSpc>
            </a:pPr>
            <a:r>
              <a:rPr lang="de-DE" sz="2000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“</a:t>
            </a:r>
            <a:r>
              <a:rPr lang="de-DE" sz="2000" smtClean="0">
                <a:ea typeface="Arial Unicode MS" pitchFamily="34" charset="-128"/>
                <a:cs typeface="Arial Unicode MS" pitchFamily="34" charset="-128"/>
              </a:rPr>
              <a:t>Persons that have at most one father</a:t>
            </a:r>
            <a:r>
              <a:rPr lang="de-DE" sz="2000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“</a:t>
            </a:r>
            <a:endParaRPr lang="de-DE" sz="2000" smtClean="0">
              <a:ea typeface="Arial Unicode MS" pitchFamily="34" charset="-128"/>
              <a:cs typeface="Arial Unicode MS" pitchFamily="34" charset="-128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sz="1600" smtClean="0">
                <a:sym typeface="Symbol" pitchFamily="18" charset="2"/>
              </a:rPr>
              <a:t>Person </a:t>
            </a:r>
            <a:r>
              <a:rPr lang="ru-RU" sz="16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⊓</a:t>
            </a:r>
            <a:r>
              <a:rPr lang="de-DE" sz="1600" smtClean="0">
                <a:cs typeface="Arial" charset="0"/>
              </a:rPr>
              <a:t> ≤1.hasFather</a:t>
            </a:r>
            <a:endParaRPr lang="de-DE" sz="1600" smtClean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Description Logic Family</a:t>
            </a:r>
            <a:r>
              <a:rPr lang="es-ES_tradnl" sz="2400" smtClean="0"/>
              <a:t> </a:t>
            </a:r>
            <a:br>
              <a:rPr lang="es-ES_tradnl" sz="2400" smtClean="0"/>
            </a:br>
            <a:r>
              <a:rPr lang="es-ES_tradnl" sz="3600" smtClean="0"/>
              <a:t>Necessary and sufficient conditions</a:t>
            </a:r>
            <a:endParaRPr lang="de-AT" sz="360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ym typeface="Symbol" pitchFamily="18" charset="2"/>
              </a:rPr>
              <a:t>Inclusion axioms</a:t>
            </a:r>
            <a:r>
              <a:rPr lang="en-US" smtClean="0">
                <a:sym typeface="Symbol" pitchFamily="18" charset="2"/>
              </a:rPr>
              <a:t> provide necessary conditions: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concept </a:t>
            </a:r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⊑</a:t>
            </a:r>
            <a:r>
              <a:rPr lang="en-US" smtClean="0">
                <a:sym typeface="Symbol" pitchFamily="18" charset="2"/>
              </a:rPr>
              <a:t> definition</a:t>
            </a:r>
          </a:p>
          <a:p>
            <a:pPr eaLnBrk="1" hangingPunct="1"/>
            <a:r>
              <a:rPr lang="en-US" i="1" smtClean="0">
                <a:sym typeface="Symbol" pitchFamily="18" charset="2"/>
              </a:rPr>
              <a:t>Equivalence axioms</a:t>
            </a:r>
            <a:r>
              <a:rPr lang="en-US" smtClean="0">
                <a:sym typeface="Symbol" pitchFamily="18" charset="2"/>
              </a:rPr>
              <a:t> provide necessary and sufficient conditions: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066800" y="4572000"/>
            <a:ext cx="38862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0" baseline="30000">
                <a:latin typeface="Tahoma" pitchFamily="34" charset="0"/>
                <a:ea typeface="Gulim" pitchFamily="34" charset="-127"/>
                <a:sym typeface="Symbol" pitchFamily="18" charset="2"/>
              </a:rPr>
              <a:t>concept </a:t>
            </a:r>
            <a:r>
              <a:rPr lang="en-US" sz="3600" b="0" baseline="300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≡</a:t>
            </a:r>
            <a:r>
              <a:rPr lang="en-US" sz="3600" b="0" baseline="30000">
                <a:latin typeface="Tahoma" pitchFamily="34" charset="0"/>
                <a:ea typeface="Gulim" pitchFamily="34" charset="-127"/>
                <a:sym typeface="Symbol" pitchFamily="18" charset="2"/>
              </a:rPr>
              <a:t> definition</a:t>
            </a:r>
            <a:r>
              <a:rPr lang="en-US" sz="6600" b="0">
                <a:latin typeface="Arial Narrow" pitchFamily="34" charset="0"/>
                <a:ea typeface="Gulim" pitchFamily="34" charset="-127"/>
              </a:rPr>
              <a:t>{</a:t>
            </a:r>
            <a:r>
              <a:rPr lang="en-US" sz="3600" b="0" baseline="30000">
                <a:latin typeface="Tahoma" pitchFamily="34" charset="0"/>
                <a:ea typeface="Gulim" pitchFamily="34" charset="-127"/>
                <a:sym typeface="Symbol" pitchFamily="18" charset="2"/>
              </a:rPr>
              <a:t> 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114800" y="4810125"/>
            <a:ext cx="36528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ahoma" pitchFamily="34" charset="0"/>
                <a:ea typeface="Gulim" pitchFamily="34" charset="-127"/>
                <a:sym typeface="Symbol" pitchFamily="18" charset="2"/>
              </a:rPr>
              <a:t>concept </a:t>
            </a:r>
            <a:r>
              <a:rPr lang="en-US" sz="2400" b="0">
                <a:latin typeface="Tahoma" pitchFamily="34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⊑</a:t>
            </a:r>
            <a:r>
              <a:rPr lang="en-US" sz="2400" b="0">
                <a:latin typeface="Tahoma" pitchFamily="34" charset="0"/>
                <a:ea typeface="Gulim" pitchFamily="34" charset="-127"/>
                <a:sym typeface="Symbol" pitchFamily="18" charset="2"/>
              </a:rPr>
              <a:t> definition   and</a:t>
            </a:r>
          </a:p>
          <a:p>
            <a:r>
              <a:rPr lang="en-US" sz="2400" b="0">
                <a:latin typeface="Tahoma" pitchFamily="34" charset="0"/>
                <a:ea typeface="Gulim" pitchFamily="34" charset="-127"/>
                <a:sym typeface="Symbol" pitchFamily="18" charset="2"/>
              </a:rPr>
              <a:t>definition </a:t>
            </a:r>
            <a:r>
              <a:rPr lang="en-US" sz="2400" b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⊑</a:t>
            </a:r>
            <a:r>
              <a:rPr lang="en-US" sz="2400" b="0">
                <a:latin typeface="Tahoma" pitchFamily="34" charset="0"/>
                <a:ea typeface="Gulim" pitchFamily="34" charset="-127"/>
                <a:sym typeface="Symbol" pitchFamily="18" charset="2"/>
              </a:rPr>
              <a:t> concept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1676400"/>
          </a:xfrm>
        </p:spPr>
        <p:txBody>
          <a:bodyPr/>
          <a:lstStyle/>
          <a:p>
            <a:pPr marL="609600" indent="-609600" eaLnBrk="1" hangingPunct="1"/>
            <a:endParaRPr lang="en-US" smtClean="0"/>
          </a:p>
          <a:p>
            <a:pPr marL="609600" indent="-609600" eaLnBrk="1" hangingPunct="1">
              <a:buFontTx/>
              <a:buNone/>
            </a:pPr>
            <a:endParaRPr lang="en-US" sz="280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58200" cy="1143000"/>
          </a:xfrm>
        </p:spPr>
        <p:txBody>
          <a:bodyPr/>
          <a:lstStyle/>
          <a:p>
            <a:pPr eaLnBrk="1" hangingPunct="1"/>
            <a:r>
              <a:rPr lang="en-US" sz="2400" smtClean="0"/>
              <a:t>Complex Classes</a:t>
            </a:r>
            <a:br>
              <a:rPr lang="en-US" sz="2400" smtClean="0"/>
            </a:br>
            <a:r>
              <a:rPr lang="en-US" smtClean="0"/>
              <a:t>Union of Classes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914400" y="4343400"/>
            <a:ext cx="5943600" cy="1368425"/>
          </a:xfrm>
          <a:prstGeom prst="rect">
            <a:avLst/>
          </a:prstGeom>
          <a:solidFill>
            <a:srgbClr val="E4EBF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>
                <a:latin typeface="Courier New" pitchFamily="49" charset="0"/>
                <a:ea typeface="Gulim" pitchFamily="34" charset="-127"/>
              </a:rPr>
              <a:t>&lt;owl:Class rdf:ID=“Person"&gt;</a:t>
            </a:r>
          </a:p>
          <a:p>
            <a:r>
              <a:rPr lang="en-US" sz="1400" b="0">
                <a:latin typeface="Courier New" pitchFamily="49" charset="0"/>
                <a:ea typeface="Gulim" pitchFamily="34" charset="-127"/>
              </a:rPr>
              <a:t>  &lt;owl:unionOf rdf:parseType="Collection"&gt; </a:t>
            </a:r>
          </a:p>
          <a:p>
            <a:r>
              <a:rPr lang="en-US" sz="1400" b="0">
                <a:latin typeface="Courier New" pitchFamily="49" charset="0"/>
                <a:ea typeface="Gulim" pitchFamily="34" charset="-127"/>
              </a:rPr>
              <a:t>    &lt;owl:Class rdf:about="#Woman" /&gt; </a:t>
            </a:r>
          </a:p>
          <a:p>
            <a:r>
              <a:rPr lang="en-US" sz="1400" b="0">
                <a:latin typeface="Courier New" pitchFamily="49" charset="0"/>
                <a:ea typeface="Gulim" pitchFamily="34" charset="-127"/>
              </a:rPr>
              <a:t>    &lt;owl:Class rdf:about="#Man" /&gt; </a:t>
            </a:r>
          </a:p>
          <a:p>
            <a:r>
              <a:rPr lang="en-US" sz="1400" b="0">
                <a:latin typeface="Courier New" pitchFamily="49" charset="0"/>
                <a:ea typeface="Gulim" pitchFamily="34" charset="-127"/>
              </a:rPr>
              <a:t>  &lt;/owl:unionOf&gt; </a:t>
            </a:r>
          </a:p>
          <a:p>
            <a:r>
              <a:rPr lang="en-US" sz="1400" b="0">
                <a:latin typeface="Courier New" pitchFamily="49" charset="0"/>
                <a:ea typeface="Gulim" pitchFamily="34" charset="-127"/>
              </a:rPr>
              <a:t>&lt;/owl:Class&gt; </a:t>
            </a:r>
          </a:p>
        </p:txBody>
      </p:sp>
      <p:sp>
        <p:nvSpPr>
          <p:cNvPr id="45061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90600" y="19050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en-US" sz="2400" b="0"/>
              <a:t>Instances of the Union of two Classes are either the instance of one or both classes</a:t>
            </a:r>
          </a:p>
          <a:p>
            <a:pPr marL="609600" indent="-609600">
              <a:spcBef>
                <a:spcPct val="20000"/>
              </a:spcBef>
            </a:pPr>
            <a:endParaRPr lang="en-US" sz="2000" b="0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762000" y="3124200"/>
            <a:ext cx="79248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latin typeface="Tahoma" pitchFamily="34" charset="0"/>
                <a:ea typeface="Gulim" pitchFamily="34" charset="-127"/>
              </a:rPr>
              <a:t>Person </a:t>
            </a:r>
            <a:r>
              <a:rPr lang="en-US" sz="2400" b="0">
                <a:latin typeface="Tahoma" pitchFamily="34" charset="0"/>
                <a:ea typeface="Gulim" pitchFamily="34" charset="-127"/>
                <a:sym typeface="Symbol" pitchFamily="18" charset="2"/>
              </a:rPr>
              <a:t>≡</a:t>
            </a:r>
            <a:r>
              <a:rPr lang="en-US" sz="2400" b="0">
                <a:latin typeface="Tahoma" pitchFamily="34" charset="0"/>
                <a:ea typeface="Gulim" pitchFamily="34" charset="-127"/>
              </a:rPr>
              <a:t> Man </a:t>
            </a:r>
            <a:r>
              <a:rPr lang="de-DE" sz="2400" b="0">
                <a:latin typeface="Tahoma" pitchFamily="34" charset="0"/>
                <a:ea typeface="Gulim" pitchFamily="34" charset="-127"/>
              </a:rPr>
              <a:t>⊔</a:t>
            </a:r>
            <a:r>
              <a:rPr lang="en-US" sz="2400" b="0">
                <a:latin typeface="Tahoma" pitchFamily="34" charset="0"/>
                <a:ea typeface="Gulim" pitchFamily="34" charset="-127"/>
              </a:rPr>
              <a:t> Woman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1676400"/>
          </a:xfrm>
        </p:spPr>
        <p:txBody>
          <a:bodyPr/>
          <a:lstStyle/>
          <a:p>
            <a:pPr marL="609600" indent="-609600" eaLnBrk="1" hangingPunct="1"/>
            <a:endParaRPr lang="en-US" smtClean="0"/>
          </a:p>
          <a:p>
            <a:pPr marL="609600" indent="-609600" eaLnBrk="1" hangingPunct="1">
              <a:buFontTx/>
              <a:buNone/>
            </a:pPr>
            <a:endParaRPr lang="en-US" sz="280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58200" cy="1143000"/>
          </a:xfrm>
        </p:spPr>
        <p:txBody>
          <a:bodyPr/>
          <a:lstStyle/>
          <a:p>
            <a:pPr eaLnBrk="1" hangingPunct="1"/>
            <a:r>
              <a:rPr lang="en-US" sz="2400" smtClean="0"/>
              <a:t>Complex Classes</a:t>
            </a:r>
            <a:br>
              <a:rPr lang="en-US" sz="2400" smtClean="0"/>
            </a:br>
            <a:r>
              <a:rPr lang="en-US" smtClean="0"/>
              <a:t>Intersection of Classes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5943600" cy="1368425"/>
          </a:xfrm>
          <a:prstGeom prst="rect">
            <a:avLst/>
          </a:prstGeom>
          <a:solidFill>
            <a:srgbClr val="E4EBF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>
                <a:latin typeface="Courier New" pitchFamily="49" charset="0"/>
                <a:ea typeface="Gulim" pitchFamily="34" charset="-127"/>
              </a:rPr>
              <a:t>&lt;owl:Class rdf:ID=“Man"&gt;</a:t>
            </a:r>
          </a:p>
          <a:p>
            <a:r>
              <a:rPr lang="en-US" sz="1400" b="0">
                <a:latin typeface="Courier New" pitchFamily="49" charset="0"/>
                <a:ea typeface="Gulim" pitchFamily="34" charset="-127"/>
              </a:rPr>
              <a:t>  &lt;owl:intersectionOf rdf:parseType="Collection"&gt; </a:t>
            </a:r>
          </a:p>
          <a:p>
            <a:r>
              <a:rPr lang="en-US" sz="1400" b="0">
                <a:latin typeface="Courier New" pitchFamily="49" charset="0"/>
                <a:ea typeface="Gulim" pitchFamily="34" charset="-127"/>
              </a:rPr>
              <a:t>    &lt;owl:Class rdf:about="#Person" /&gt; </a:t>
            </a:r>
          </a:p>
          <a:p>
            <a:r>
              <a:rPr lang="en-US" sz="1400" b="0">
                <a:latin typeface="Courier New" pitchFamily="49" charset="0"/>
                <a:ea typeface="Gulim" pitchFamily="34" charset="-127"/>
              </a:rPr>
              <a:t>    &lt;owl:Class rdf:about="#Male" /&gt; </a:t>
            </a:r>
          </a:p>
          <a:p>
            <a:r>
              <a:rPr lang="en-US" sz="1400" b="0">
                <a:latin typeface="Courier New" pitchFamily="49" charset="0"/>
                <a:ea typeface="Gulim" pitchFamily="34" charset="-127"/>
              </a:rPr>
              <a:t>  &lt;/owl:intersectionOf&gt; </a:t>
            </a:r>
          </a:p>
          <a:p>
            <a:r>
              <a:rPr lang="en-US" sz="1400" b="0">
                <a:latin typeface="Courier New" pitchFamily="49" charset="0"/>
                <a:ea typeface="Gulim" pitchFamily="34" charset="-127"/>
              </a:rPr>
              <a:t>&lt;/owl:Class&gt; </a:t>
            </a:r>
          </a:p>
        </p:txBody>
      </p:sp>
      <p:sp>
        <p:nvSpPr>
          <p:cNvPr id="4608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90600" y="19050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en-US" sz="2400" b="0"/>
              <a:t>Instances of the Intersection of two Classes are simultaneously instances of both class </a:t>
            </a:r>
          </a:p>
          <a:p>
            <a:pPr marL="609600" indent="-609600">
              <a:spcBef>
                <a:spcPct val="20000"/>
              </a:spcBef>
            </a:pPr>
            <a:endParaRPr lang="en-US" sz="2000" b="0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762000" y="3352800"/>
            <a:ext cx="55626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latin typeface="Tahoma" pitchFamily="34" charset="0"/>
                <a:ea typeface="Gulim" pitchFamily="34" charset="-127"/>
              </a:rPr>
              <a:t>Man </a:t>
            </a:r>
            <a:r>
              <a:rPr lang="en-US" sz="2400" b="0">
                <a:latin typeface="Tahoma" pitchFamily="34" charset="0"/>
                <a:ea typeface="Gulim" pitchFamily="34" charset="-127"/>
                <a:sym typeface="Symbol" pitchFamily="18" charset="2"/>
              </a:rPr>
              <a:t>≡</a:t>
            </a:r>
            <a:r>
              <a:rPr lang="en-US" sz="2400" b="0">
                <a:latin typeface="Tahoma" pitchFamily="34" charset="0"/>
                <a:ea typeface="Gulim" pitchFamily="34" charset="-127"/>
              </a:rPr>
              <a:t> Person </a:t>
            </a:r>
            <a:r>
              <a:rPr lang="ru-RU" sz="2400" b="0">
                <a:latin typeface="Tahoma" pitchFamily="34" charset="0"/>
                <a:ea typeface="Gulim" pitchFamily="34" charset="-127"/>
              </a:rPr>
              <a:t>⊓</a:t>
            </a:r>
            <a:r>
              <a:rPr lang="en-US" sz="2400" b="0">
                <a:latin typeface="Tahoma" pitchFamily="34" charset="0"/>
                <a:ea typeface="Gulim" pitchFamily="34" charset="-127"/>
              </a:rPr>
              <a:t> Male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one of: Enumerated Classes</a:t>
            </a:r>
            <a:endParaRPr lang="en-US" b="1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Specify a class via a direct enumeration of its members:</a:t>
            </a:r>
          </a:p>
          <a:p>
            <a:pPr eaLnBrk="1" hangingPunct="1"/>
            <a:endParaRPr lang="en-US" smtClean="0"/>
          </a:p>
        </p:txBody>
      </p:sp>
      <p:sp>
        <p:nvSpPr>
          <p:cNvPr id="4710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4038600"/>
            <a:ext cx="7772400" cy="1828800"/>
          </a:xfrm>
          <a:prstGeom prst="rect">
            <a:avLst/>
          </a:prstGeom>
          <a:solidFill>
            <a:srgbClr val="E3E3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&lt;owl:Class rdf:ID="WineColor"&gt;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&lt;rdfs:subClassOf rdf:resource="#WineDescriptor"/&gt;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&lt;owl:oneOf rdf:parseType="Collection"&gt;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  &lt;owl:Thing rdf:about="#White"/&gt;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  &lt;owl:Thing rdf:about="#Rose"/&gt;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  &lt;owl:Thing rdf:about="#Red"/&gt;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&lt;/owl:oneOf&gt;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&lt;/owl:Class&gt; 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524000" y="3200400"/>
            <a:ext cx="55626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latin typeface="Tahoma" pitchFamily="34" charset="0"/>
                <a:ea typeface="Gulim" pitchFamily="34" charset="-127"/>
              </a:rPr>
              <a:t>WhineColor </a:t>
            </a:r>
            <a:r>
              <a:rPr lang="en-US" sz="2400" b="0">
                <a:latin typeface="Tahoma" pitchFamily="34" charset="0"/>
                <a:ea typeface="Gulim" pitchFamily="34" charset="-127"/>
                <a:sym typeface="Symbol" pitchFamily="18" charset="2"/>
              </a:rPr>
              <a:t>≡</a:t>
            </a:r>
            <a:r>
              <a:rPr lang="en-US" sz="2400" b="0">
                <a:latin typeface="Tahoma" pitchFamily="34" charset="0"/>
                <a:ea typeface="Gulim" pitchFamily="34" charset="-127"/>
              </a:rPr>
              <a:t> {White, Rose, Red}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77200" cy="4267200"/>
          </a:xfrm>
        </p:spPr>
        <p:txBody>
          <a:bodyPr/>
          <a:lstStyle/>
          <a:p>
            <a:pPr eaLnBrk="1" hangingPunct="1"/>
            <a:r>
              <a:rPr lang="en-US" sz="2800" smtClean="0"/>
              <a:t>Defining a Class by restricting its possible instances via their property values</a:t>
            </a:r>
          </a:p>
          <a:p>
            <a:pPr eaLnBrk="1" hangingPunct="1"/>
            <a:r>
              <a:rPr lang="en-US" sz="2800" smtClean="0"/>
              <a:t>OWL distinguishes between the following two:</a:t>
            </a:r>
          </a:p>
          <a:p>
            <a:pPr lvl="1" eaLnBrk="1" hangingPunct="1"/>
            <a:r>
              <a:rPr lang="en-US" sz="2400" smtClean="0"/>
              <a:t>Value constraint </a:t>
            </a:r>
          </a:p>
          <a:p>
            <a:pPr lvl="2" eaLnBrk="1" hangingPunct="1"/>
            <a:r>
              <a:rPr lang="en-US" sz="2000" smtClean="0"/>
              <a:t>(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Mother </a:t>
            </a:r>
            <a:r>
              <a:rPr lang="en-US" sz="2000" smtClean="0">
                <a:sym typeface="Symbol" pitchFamily="18" charset="2"/>
              </a:rPr>
              <a:t>≡</a:t>
            </a:r>
            <a:r>
              <a:rPr lang="en-US" sz="2000" smtClean="0">
                <a:cs typeface="Arial" charset="0"/>
              </a:rPr>
              <a:t> Woman </a:t>
            </a:r>
            <a:r>
              <a:rPr lang="ru-RU" sz="2000" smtClean="0"/>
              <a:t>⊓</a:t>
            </a:r>
            <a:r>
              <a:rPr lang="en-US" sz="2000" smtClean="0">
                <a:cs typeface="Arial" charset="0"/>
              </a:rPr>
              <a:t> </a:t>
            </a:r>
            <a:r>
              <a:rPr lang="en-US" sz="2000" smtClean="0">
                <a:sym typeface="Symbol" pitchFamily="18" charset="2"/>
              </a:rPr>
              <a:t>hasChild.Person</a:t>
            </a:r>
            <a:r>
              <a:rPr lang="en-US" sz="2000" smtClean="0"/>
              <a:t>)</a:t>
            </a:r>
          </a:p>
          <a:p>
            <a:pPr lvl="1" eaLnBrk="1" hangingPunct="1"/>
            <a:r>
              <a:rPr lang="en-US" sz="2400" smtClean="0"/>
              <a:t>Cardinality constraint</a:t>
            </a:r>
          </a:p>
          <a:p>
            <a:pPr lvl="2" eaLnBrk="1" hangingPunct="1"/>
            <a:r>
              <a:rPr lang="en-US" sz="2000" smtClean="0">
                <a:sym typeface="Symbol" pitchFamily="18" charset="2"/>
              </a:rPr>
              <a:t>(MotherWithManyChildren ≡</a:t>
            </a:r>
            <a:r>
              <a:rPr lang="en-US" sz="2000" smtClean="0">
                <a:cs typeface="Arial" charset="0"/>
              </a:rPr>
              <a:t> Mother </a:t>
            </a:r>
            <a:r>
              <a:rPr lang="ru-RU" sz="2000" smtClean="0"/>
              <a:t>⊓</a:t>
            </a:r>
            <a:r>
              <a:rPr lang="en-US" sz="2000" smtClean="0">
                <a:cs typeface="Arial" charset="0"/>
              </a:rPr>
              <a:t> ≥3hasChild)</a:t>
            </a:r>
            <a:endParaRPr lang="en-US" sz="2000" smtClean="0"/>
          </a:p>
          <a:p>
            <a:pPr eaLnBrk="1" hangingPunct="1"/>
            <a:r>
              <a:rPr lang="en-US" sz="2800" smtClean="0"/>
              <a:t>Property restrictions are local </a:t>
            </a:r>
          </a:p>
          <a:p>
            <a:pPr lvl="1" eaLnBrk="1" hangingPunct="1"/>
            <a:r>
              <a:rPr lang="en-US" sz="2400" smtClean="0"/>
              <a:t>remember RDFS allows only global properties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sz="2000" smtClean="0"/>
              <a:t>Complex Classes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Property Restrictions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6457950"/>
            <a:ext cx="9144000" cy="36513"/>
          </a:xfrm>
          <a:prstGeom prst="rect">
            <a:avLst/>
          </a:prstGeom>
          <a:solidFill>
            <a:srgbClr val="8DA2B7">
              <a:alpha val="50195"/>
            </a:srgbClr>
          </a:solidFill>
          <a:ln w="317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371600" y="161925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2400" b="0">
              <a:latin typeface="Times New Roman" pitchFamily="18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143000" y="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GB" sz="3600" b="0">
                <a:solidFill>
                  <a:schemeClr val="tx2"/>
                </a:solidFill>
                <a:latin typeface="Arial Unicode MS" pitchFamily="34" charset="-128"/>
              </a:rPr>
              <a:t>Ontological Vision of Semantic Web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990600" y="923925"/>
            <a:ext cx="7772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GB" sz="2800">
                <a:solidFill>
                  <a:srgbClr val="0033CC"/>
                </a:solidFill>
                <a:cs typeface="Arial" charset="0"/>
              </a:rPr>
              <a:t>Semantic Web needs ontologies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endParaRPr lang="en-GB" sz="2800">
              <a:solidFill>
                <a:schemeClr val="tx2"/>
              </a:solidFill>
              <a:cs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GB" sz="2800">
                <a:solidFill>
                  <a:schemeClr val="tx2"/>
                </a:solidFill>
                <a:cs typeface="Arial" charset="0"/>
              </a:rPr>
              <a:t>An ontology is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800" b="0">
                <a:cs typeface="Arial" charset="0"/>
              </a:rPr>
              <a:t>document or file that formally and in a standardized way defines the hierarchy of classes within the domain, semantic relations among terms and inference rules</a:t>
            </a:r>
          </a:p>
          <a:p>
            <a:pPr marL="342900" indent="-342900">
              <a:spcBef>
                <a:spcPct val="20000"/>
              </a:spcBef>
            </a:pPr>
            <a:r>
              <a:rPr lang="en-GB" sz="2800">
                <a:solidFill>
                  <a:schemeClr val="tx2"/>
                </a:solidFill>
              </a:rPr>
              <a:t>Use of ontologies: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800" b="0"/>
              <a:t>Sharing semantics of your data across distributed applications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sz="2000" smtClean="0"/>
              <a:t>Complex Classes - Property Restrictions</a:t>
            </a:r>
            <a:r>
              <a:rPr lang="en-US" sz="4000" smtClean="0"/>
              <a:t> someValuesFrom</a:t>
            </a:r>
          </a:p>
        </p:txBody>
      </p:sp>
      <p:sp>
        <p:nvSpPr>
          <p:cNvPr id="49155" name="Rectangle 3" descr="Rectangle: Click to edit Master text styles&#10;Second level&#10;Third level&#10;Fourth level&#10;Fifth level"/>
          <p:cNvSpPr>
            <a:spLocks noChangeArrowheads="1"/>
          </p:cNvSpPr>
          <p:nvPr>
            <p:ph type="body" idx="1"/>
          </p:nvPr>
        </p:nvSpPr>
        <p:spPr>
          <a:xfrm>
            <a:off x="838200" y="4267200"/>
            <a:ext cx="7772400" cy="2209800"/>
          </a:xfrm>
          <a:solidFill>
            <a:srgbClr val="E3E3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&lt;owl:Class rdf:ID=“Mother"&gt;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&lt;rdfs:subClassOf rdf:resource="#Woman" 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&lt;rdfs:subClassOf&gt;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&lt;owl:Restriction&gt;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&lt;owl:onProperty rdf:resource="#hasChild" /&gt;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&lt;owl:someValuesFrom rdf:resource="#Person" /&gt;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&lt;/owl:Restriction&gt;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&lt;/rdfs:subClassOf&gt;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&lt;/owl:Class&gt;</a:t>
            </a:r>
            <a:endParaRPr lang="en-US" sz="600" smtClean="0">
              <a:latin typeface="Courier New" pitchFamily="49" charset="0"/>
            </a:endParaRPr>
          </a:p>
        </p:txBody>
      </p:sp>
      <p:sp>
        <p:nvSpPr>
          <p:cNvPr id="4915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764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b="0"/>
          </a:p>
        </p:txBody>
      </p:sp>
      <p:sp>
        <p:nvSpPr>
          <p:cNvPr id="49157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14400" y="1828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0"/>
              <a:t>A Mother is a Woman that has a child (some Person)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800" b="0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838200" y="3124200"/>
            <a:ext cx="77724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latin typeface="Tahoma" pitchFamily="34" charset="0"/>
                <a:ea typeface="Gulim" pitchFamily="34" charset="-127"/>
                <a:sym typeface="Symbol" pitchFamily="18" charset="2"/>
              </a:rPr>
              <a:t>Mother ⊑</a:t>
            </a:r>
            <a:r>
              <a:rPr lang="en-US" sz="2400" b="0">
                <a:latin typeface="Tahoma" pitchFamily="34" charset="0"/>
                <a:ea typeface="Gulim" pitchFamily="34" charset="-127"/>
              </a:rPr>
              <a:t> Woman </a:t>
            </a:r>
            <a:r>
              <a:rPr lang="ru-RU" sz="2400" b="0">
                <a:latin typeface="Tahoma" pitchFamily="34" charset="0"/>
                <a:ea typeface="Gulim" pitchFamily="34" charset="-127"/>
              </a:rPr>
              <a:t>⊓</a:t>
            </a:r>
            <a:r>
              <a:rPr lang="en-US" sz="2400" b="0">
                <a:latin typeface="Tahoma" pitchFamily="34" charset="0"/>
                <a:ea typeface="Gulim" pitchFamily="34" charset="-127"/>
              </a:rPr>
              <a:t> </a:t>
            </a:r>
            <a:r>
              <a:rPr lang="en-US" sz="2400" b="0">
                <a:latin typeface="Tahoma" pitchFamily="34" charset="0"/>
                <a:ea typeface="Gulim" pitchFamily="34" charset="-127"/>
                <a:sym typeface="Symbol" pitchFamily="18" charset="2"/>
              </a:rPr>
              <a:t>hasChild.Person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sz="2000" smtClean="0"/>
              <a:t>Complex Classes - Property Restrictions</a:t>
            </a:r>
            <a:r>
              <a:rPr lang="en-US" sz="4000" smtClean="0"/>
              <a:t> </a:t>
            </a:r>
            <a:br>
              <a:rPr lang="en-US" sz="4000" smtClean="0"/>
            </a:br>
            <a:r>
              <a:rPr lang="en-US" sz="4000" smtClean="0"/>
              <a:t>allValuesFrom</a:t>
            </a: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ChangeArrowheads="1"/>
          </p:cNvSpPr>
          <p:nvPr>
            <p:ph type="body" idx="1"/>
          </p:nvPr>
        </p:nvSpPr>
        <p:spPr>
          <a:xfrm>
            <a:off x="838200" y="4267200"/>
            <a:ext cx="7772400" cy="2209800"/>
          </a:xfrm>
          <a:solidFill>
            <a:srgbClr val="E3E3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&lt;owl:Class rdf:ID=“ParentsWithOnlyDaughters"&gt;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&lt;rdfs:subClassOf rdf:resource="#Person" 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&lt;rdfs:subClassOf&gt;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&lt;owl:Restriction&gt;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&lt;owl:onProperty rdf:resource="#hasChild" /&gt;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&lt;owl:allValuesFrom rdf:resource="#Woman" /&gt;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&lt;/owl:Restriction&gt;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&lt;/rdfs:subClassOf&gt;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...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&lt;/owl:Class&gt;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smtClean="0">
              <a:latin typeface="Courier New" pitchFamily="49" charset="0"/>
            </a:endParaRPr>
          </a:p>
        </p:txBody>
      </p:sp>
      <p:sp>
        <p:nvSpPr>
          <p:cNvPr id="5018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764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b="0"/>
          </a:p>
        </p:txBody>
      </p:sp>
      <p:sp>
        <p:nvSpPr>
          <p:cNvPr id="50181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14400" y="1828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0"/>
              <a:t>To express the set of parents that only have female children (daughters) you would write: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38200" y="3276600"/>
            <a:ext cx="77724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>
                <a:latin typeface="Tahoma" pitchFamily="34" charset="0"/>
                <a:ea typeface="Gulim" pitchFamily="34" charset="-127"/>
                <a:sym typeface="Symbol" pitchFamily="18" charset="2"/>
              </a:rPr>
              <a:t>ParentsWithOnlyDaughters </a:t>
            </a:r>
            <a:r>
              <a:rPr lang="en-US" sz="2400" b="0">
                <a:latin typeface="Tahoma" pitchFamily="34" charset="0"/>
                <a:ea typeface="Gulim" pitchFamily="34" charset="-127"/>
                <a:sym typeface="Symbol" pitchFamily="18" charset="2"/>
              </a:rPr>
              <a:t>⊑</a:t>
            </a:r>
            <a:r>
              <a:rPr lang="en-US" sz="2000" b="0">
                <a:latin typeface="Tahoma" pitchFamily="34" charset="0"/>
                <a:ea typeface="Gulim" pitchFamily="34" charset="-127"/>
              </a:rPr>
              <a:t> Person </a:t>
            </a:r>
            <a:r>
              <a:rPr lang="ru-RU" sz="2400" b="0">
                <a:latin typeface="Tahoma" pitchFamily="34" charset="0"/>
                <a:ea typeface="Gulim" pitchFamily="34" charset="-127"/>
              </a:rPr>
              <a:t>⊓</a:t>
            </a:r>
            <a:r>
              <a:rPr lang="en-US" sz="2000" b="0">
                <a:latin typeface="Tahoma" pitchFamily="34" charset="0"/>
                <a:ea typeface="Gulim" pitchFamily="34" charset="-127"/>
              </a:rPr>
              <a:t> </a:t>
            </a:r>
            <a:r>
              <a:rPr lang="en-US" sz="2000" b="0">
                <a:latin typeface="Tahoma" pitchFamily="34" charset="0"/>
                <a:ea typeface="Gulim" pitchFamily="34" charset="-127"/>
                <a:sym typeface="Symbol" pitchFamily="18" charset="2"/>
              </a:rPr>
              <a:t>hasChild.Woman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77200" cy="152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hasValue allows to define classes based on the existence of </a:t>
            </a:r>
            <a:r>
              <a:rPr lang="en-US" sz="2000" i="1" smtClean="0"/>
              <a:t>particular</a:t>
            </a:r>
            <a:r>
              <a:rPr lang="en-US" sz="2000" smtClean="0"/>
              <a:t> property values, their must be </a:t>
            </a:r>
            <a:r>
              <a:rPr lang="en-US" sz="2000" i="1" smtClean="0"/>
              <a:t>at least one</a:t>
            </a:r>
            <a:r>
              <a:rPr lang="en-US" sz="2000" smtClean="0"/>
              <a:t> matching property value</a:t>
            </a:r>
          </a:p>
          <a:p>
            <a:pPr eaLnBrk="1" hangingPunct="1">
              <a:lnSpc>
                <a:spcPct val="80000"/>
              </a:lnSpc>
            </a:pPr>
            <a:r>
              <a:rPr lang="de-DE" sz="2000" smtClean="0"/>
              <a:t>The set of all childs of the woman MARY would be expressed like following: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sz="2000" smtClean="0"/>
              <a:t>Complex Classes - Property Restrictions</a:t>
            </a:r>
            <a:r>
              <a:rPr lang="en-US" sz="4000" smtClean="0"/>
              <a:t> </a:t>
            </a:r>
            <a:br>
              <a:rPr lang="en-US" sz="4000" smtClean="0"/>
            </a:br>
            <a:r>
              <a:rPr lang="en-US" sz="4000" smtClean="0"/>
              <a:t>hasValue</a:t>
            </a:r>
          </a:p>
        </p:txBody>
      </p:sp>
      <p:sp>
        <p:nvSpPr>
          <p:cNvPr id="5120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4267200"/>
            <a:ext cx="7772400" cy="2438400"/>
          </a:xfrm>
          <a:prstGeom prst="rect">
            <a:avLst/>
          </a:prstGeom>
          <a:solidFill>
            <a:srgbClr val="E3E3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&lt;owl:Class rdf:ID=“MarysChildren"&gt;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 &lt;rdfs:subClassOf rdf:resource="#Person" /&gt;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   &lt;rdfs:subClassOf&gt;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     &lt;owl:Restriction&gt;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       &lt;owl:onProperty rdf:resource="#hasParent" /&gt;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       &lt;owl:hasValue rdf:resource="#MARRY" /&gt;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     &lt;/owl:Restriction&gt;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   &lt;/rdfs:subClassOf&gt;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  &lt;/rdfs:subClassOf&gt;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  ... </a:t>
            </a:r>
          </a:p>
          <a:p>
            <a:pPr marL="342900" indent="-342900"/>
            <a:r>
              <a:rPr lang="en-US" sz="1400" b="0">
                <a:latin typeface="Courier New" pitchFamily="49" charset="0"/>
              </a:rPr>
              <a:t>&lt;/owl:Class&gt;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838200" y="3276600"/>
            <a:ext cx="77724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>
                <a:latin typeface="Tahoma" pitchFamily="34" charset="0"/>
                <a:ea typeface="Gulim" pitchFamily="34" charset="-127"/>
                <a:sym typeface="Symbol" pitchFamily="18" charset="2"/>
              </a:rPr>
              <a:t>MarysChildren </a:t>
            </a:r>
            <a:r>
              <a:rPr lang="en-US" sz="2400" b="0">
                <a:latin typeface="Tahoma" pitchFamily="34" charset="0"/>
                <a:ea typeface="Gulim" pitchFamily="34" charset="-127"/>
                <a:sym typeface="Symbol" pitchFamily="18" charset="2"/>
              </a:rPr>
              <a:t>⊑</a:t>
            </a:r>
            <a:r>
              <a:rPr lang="en-US" sz="2000" b="0">
                <a:latin typeface="Tahoma" pitchFamily="34" charset="0"/>
                <a:ea typeface="Gulim" pitchFamily="34" charset="-127"/>
              </a:rPr>
              <a:t> Person П </a:t>
            </a:r>
            <a:r>
              <a:rPr lang="en-US" sz="2000" b="0">
                <a:latin typeface="Tahoma" pitchFamily="34" charset="0"/>
                <a:ea typeface="Gulim" pitchFamily="34" charset="-127"/>
                <a:sym typeface="Symbol" pitchFamily="18" charset="2"/>
              </a:rPr>
              <a:t>hasParent.{MARY}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772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Definition of cardinality: the number of occurrences, either maximum (maxCardinality) or minimum (minCardinality) or exact (cardinality) based upon the context (class) in which it is used</a:t>
            </a:r>
          </a:p>
          <a:p>
            <a:pPr eaLnBrk="1" hangingPunct="1">
              <a:lnSpc>
                <a:spcPct val="80000"/>
              </a:lnSpc>
            </a:pPr>
            <a:r>
              <a:rPr lang="de-DE" sz="2000" smtClean="0"/>
              <a:t>To define a half-orphan (Halbwaise) you would write the following:</a:t>
            </a:r>
            <a:endParaRPr lang="en-US" sz="20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sz="2000" smtClean="0"/>
              <a:t>Complex Classes - Property Restrictions</a:t>
            </a:r>
            <a:r>
              <a:rPr lang="en-US" sz="4000" smtClean="0"/>
              <a:t> </a:t>
            </a:r>
            <a:br>
              <a:rPr lang="en-US" sz="4000" smtClean="0"/>
            </a:br>
            <a:r>
              <a:rPr lang="en-US" sz="4000" smtClean="0"/>
              <a:t>cardinality</a:t>
            </a:r>
          </a:p>
        </p:txBody>
      </p:sp>
      <p:sp>
        <p:nvSpPr>
          <p:cNvPr id="5222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04800" y="3962400"/>
            <a:ext cx="8458200" cy="2743200"/>
          </a:xfrm>
          <a:prstGeom prst="rect">
            <a:avLst/>
          </a:prstGeom>
          <a:solidFill>
            <a:srgbClr val="E3E3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GB" sz="1300" b="0">
                <a:latin typeface="Courier New" pitchFamily="49" charset="0"/>
              </a:rPr>
              <a:t>&lt;owl:Class rdf:ID=“HalfOrphan"&gt;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300" b="0">
                <a:latin typeface="Courier New" pitchFamily="49" charset="0"/>
              </a:rPr>
              <a:t>  </a:t>
            </a:r>
            <a:r>
              <a:rPr lang="en-US" sz="1400" b="0">
                <a:latin typeface="Courier New" pitchFamily="49" charset="0"/>
              </a:rPr>
              <a:t>&lt;rdfs:subClassOf rdf:resource="#Person" /&gt;</a:t>
            </a:r>
            <a:r>
              <a:rPr lang="en-GB" sz="1300" b="0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300" b="0">
                <a:latin typeface="Courier New" pitchFamily="49" charset="0"/>
              </a:rPr>
              <a:t>    &lt;rdfs:subClassOf&gt;</a:t>
            </a:r>
          </a:p>
          <a:p>
            <a:pPr marL="342900" indent="-342900">
              <a:spcBef>
                <a:spcPct val="20000"/>
              </a:spcBef>
            </a:pPr>
            <a:r>
              <a:rPr lang="en-GB" sz="1300" b="0">
                <a:latin typeface="Courier New" pitchFamily="49" charset="0"/>
              </a:rPr>
              <a:t>      &lt;owl:Restriction&gt;</a:t>
            </a:r>
          </a:p>
          <a:p>
            <a:pPr marL="342900" indent="-342900">
              <a:spcBef>
                <a:spcPct val="20000"/>
              </a:spcBef>
            </a:pPr>
            <a:r>
              <a:rPr lang="en-GB" sz="1300" b="0">
                <a:latin typeface="Courier New" pitchFamily="49" charset="0"/>
              </a:rPr>
              <a:t>        &lt;owl:onProperty rdf:resource="#hasParent"/&gt; 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300" b="0">
                <a:latin typeface="Courier New" pitchFamily="49" charset="0"/>
              </a:rPr>
              <a:t>        &lt;owl:cardinality rdf:datatype="&amp;xsd;NonNegativeInteger"&gt;1&lt;/owl:cardinality&gt;</a:t>
            </a:r>
          </a:p>
          <a:p>
            <a:pPr marL="342900" indent="-342900">
              <a:spcBef>
                <a:spcPct val="20000"/>
              </a:spcBef>
            </a:pPr>
            <a:r>
              <a:rPr lang="en-GB" sz="1300" b="0">
                <a:latin typeface="Courier New" pitchFamily="49" charset="0"/>
              </a:rPr>
              <a:t>      &lt;/owl:Restriction&gt;</a:t>
            </a:r>
          </a:p>
          <a:p>
            <a:pPr marL="342900" indent="-342900">
              <a:spcBef>
                <a:spcPct val="20000"/>
              </a:spcBef>
            </a:pPr>
            <a:r>
              <a:rPr lang="en-GB" sz="1300" b="0">
                <a:latin typeface="Courier New" pitchFamily="49" charset="0"/>
              </a:rPr>
              <a:t>    &lt;/rdfs:subClassOf&gt;</a:t>
            </a:r>
          </a:p>
          <a:p>
            <a:pPr marL="342900" indent="-342900">
              <a:spcBef>
                <a:spcPct val="20000"/>
              </a:spcBef>
            </a:pPr>
            <a:r>
              <a:rPr lang="en-GB" sz="1300" b="0">
                <a:latin typeface="Courier New" pitchFamily="49" charset="0"/>
              </a:rPr>
              <a:t>  &lt;/rdfs:subClassOf&gt;</a:t>
            </a:r>
          </a:p>
          <a:p>
            <a:pPr marL="342900" indent="-342900">
              <a:spcBef>
                <a:spcPct val="20000"/>
              </a:spcBef>
            </a:pPr>
            <a:r>
              <a:rPr lang="en-GB" sz="1300" b="0">
                <a:latin typeface="Courier New" pitchFamily="49" charset="0"/>
              </a:rPr>
              <a:t>  …</a:t>
            </a:r>
          </a:p>
          <a:p>
            <a:pPr marL="342900" indent="-342900">
              <a:spcBef>
                <a:spcPct val="20000"/>
              </a:spcBef>
            </a:pPr>
            <a:r>
              <a:rPr lang="en-GB" sz="1300" b="0">
                <a:latin typeface="Courier New" pitchFamily="49" charset="0"/>
              </a:rPr>
              <a:t>&lt;/owl:Class&gt;</a:t>
            </a:r>
            <a:endParaRPr lang="en-US" sz="1300" b="0">
              <a:latin typeface="Courier New" pitchFamily="49" charset="0"/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838200" y="3276600"/>
            <a:ext cx="77724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>
                <a:latin typeface="Tahoma" pitchFamily="34" charset="0"/>
                <a:ea typeface="Gulim" pitchFamily="34" charset="-127"/>
                <a:sym typeface="Symbol" pitchFamily="18" charset="2"/>
              </a:rPr>
              <a:t>HalfOrphan </a:t>
            </a:r>
            <a:r>
              <a:rPr lang="en-US" sz="2400" b="0">
                <a:latin typeface="Tahoma" pitchFamily="34" charset="0"/>
                <a:ea typeface="Gulim" pitchFamily="34" charset="-127"/>
                <a:sym typeface="Symbol" pitchFamily="18" charset="2"/>
              </a:rPr>
              <a:t>⊑</a:t>
            </a:r>
            <a:r>
              <a:rPr lang="en-US" sz="2000" b="0">
                <a:latin typeface="Tahoma" pitchFamily="34" charset="0"/>
                <a:ea typeface="Gulim" pitchFamily="34" charset="-127"/>
              </a:rPr>
              <a:t> Person П =1</a:t>
            </a:r>
            <a:r>
              <a:rPr lang="en-US" sz="2000" b="0">
                <a:latin typeface="Tahoma" pitchFamily="34" charset="0"/>
                <a:ea typeface="Gulim" pitchFamily="34" charset="-127"/>
                <a:sym typeface="Symbol" pitchFamily="18" charset="2"/>
              </a:rPr>
              <a:t>hasParent.Person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RDF Schema provides a couple of pre defined properties:</a:t>
            </a:r>
            <a:endParaRPr lang="en-US" smtClean="0"/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rdfs:range</a:t>
            </a:r>
            <a:r>
              <a:rPr lang="en-US" sz="1800" smtClean="0"/>
              <a:t> used to indicate the range of values for a property.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rdfs:domain</a:t>
            </a:r>
            <a:r>
              <a:rPr lang="en-US" sz="1800" smtClean="0"/>
              <a:t> used to associate a property with a class.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rdfs:subPropertyOf</a:t>
            </a:r>
            <a:r>
              <a:rPr lang="en-US" sz="1800" smtClean="0"/>
              <a:t> used to specialize a property.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OWL provides additional poperty classes, which allow reasoning and inferencing, i.e.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owl:functionalProperty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owl:transitiveProperty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owl:symetricProperty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4800" smtClean="0"/>
              <a:t>Properties OWL vs. RDF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OWL (DL and Lite) distinguishes between </a:t>
            </a:r>
            <a:r>
              <a:rPr lang="en-US" sz="2400" smtClean="0">
                <a:solidFill>
                  <a:srgbClr val="F30F4B"/>
                </a:solidFill>
              </a:rPr>
              <a:t>data type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F30F4B"/>
                </a:solidFill>
              </a:rPr>
              <a:t>ptoperties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rgbClr val="F30F4B"/>
                </a:solidFill>
              </a:rPr>
              <a:t>object properties</a:t>
            </a:r>
            <a:r>
              <a:rPr lang="en-US" sz="2400" smtClean="0"/>
              <a:t> (RDFS does not)</a:t>
            </a:r>
            <a:endParaRPr lang="en-US" sz="2400" smtClean="0">
              <a:latin typeface="Courier New" pitchFamily="49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4800" smtClean="0"/>
              <a:t>Properties OWL vs. RDF</a:t>
            </a: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460500" y="3643313"/>
            <a:ext cx="1905000" cy="4333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600" b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4941888" y="3638550"/>
            <a:ext cx="1905000" cy="4333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 i="1">
                <a:latin typeface="Times New Roman" pitchFamily="18" charset="0"/>
                <a:ea typeface="Gulim" pitchFamily="34" charset="-127"/>
              </a:rPr>
              <a:t>Resource</a:t>
            </a:r>
            <a:endParaRPr lang="en-US" sz="1600" b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3379788" y="3860800"/>
            <a:ext cx="156210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417888" y="3530600"/>
            <a:ext cx="14509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0" i="1">
                <a:latin typeface="Times New Roman" pitchFamily="18" charset="0"/>
                <a:ea typeface="Gulim" pitchFamily="34" charset="-127"/>
              </a:rPr>
              <a:t>ObjectProperty</a:t>
            </a:r>
            <a:endParaRPr lang="en-US" sz="1600" b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1970088" y="3700463"/>
            <a:ext cx="9413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0" i="1">
                <a:latin typeface="Times New Roman" pitchFamily="18" charset="0"/>
                <a:ea typeface="Gulim" pitchFamily="34" charset="-127"/>
              </a:rPr>
              <a:t>Resource</a:t>
            </a:r>
            <a:endParaRPr lang="en-US" sz="1600" b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1460500" y="5129213"/>
            <a:ext cx="1905000" cy="4333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600" b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 flipV="1">
            <a:off x="3379788" y="5357813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3363913" y="5040313"/>
            <a:ext cx="16541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0" i="1">
                <a:latin typeface="Times New Roman" pitchFamily="18" charset="0"/>
                <a:ea typeface="Gulim" pitchFamily="34" charset="-127"/>
              </a:rPr>
              <a:t>DatatypeProperty</a:t>
            </a:r>
            <a:endParaRPr lang="en-US" sz="1600" b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1955800" y="5181600"/>
            <a:ext cx="9413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0" i="1">
                <a:latin typeface="Times New Roman" pitchFamily="18" charset="0"/>
                <a:ea typeface="Gulim" pitchFamily="34" charset="-127"/>
              </a:rPr>
              <a:t>Resource</a:t>
            </a:r>
            <a:endParaRPr lang="en-US" sz="1600" b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5094288" y="5189538"/>
            <a:ext cx="68262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0">
                <a:latin typeface="Times New Roman" pitchFamily="18" charset="0"/>
                <a:ea typeface="Gulim" pitchFamily="34" charset="-127"/>
              </a:rPr>
              <a:t>Value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685800" y="3043238"/>
            <a:ext cx="66103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>
                <a:ea typeface="Gulim" pitchFamily="34" charset="-127"/>
              </a:rPr>
              <a:t>An ObjectProperty relates one </a:t>
            </a:r>
            <a:r>
              <a:rPr lang="en-US" sz="1800">
                <a:ea typeface="Gulim" pitchFamily="34" charset="-127"/>
              </a:rPr>
              <a:t>Resource</a:t>
            </a:r>
            <a:r>
              <a:rPr lang="en-US" sz="1800" b="0">
                <a:ea typeface="Gulim" pitchFamily="34" charset="-127"/>
              </a:rPr>
              <a:t> to another </a:t>
            </a:r>
            <a:r>
              <a:rPr lang="en-US" sz="1800">
                <a:ea typeface="Gulim" pitchFamily="34" charset="-127"/>
              </a:rPr>
              <a:t>Resource</a:t>
            </a:r>
            <a:r>
              <a:rPr lang="en-US" sz="1800" b="0">
                <a:ea typeface="Gulim" pitchFamily="34" charset="-127"/>
              </a:rPr>
              <a:t>: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609600" y="4491038"/>
            <a:ext cx="8553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>
                <a:ea typeface="Gulim" pitchFamily="34" charset="-127"/>
              </a:rPr>
              <a:t>A DatatypeProperty relates a </a:t>
            </a:r>
            <a:r>
              <a:rPr lang="en-US" sz="1800">
                <a:ea typeface="Gulim" pitchFamily="34" charset="-127"/>
              </a:rPr>
              <a:t>Resource</a:t>
            </a:r>
            <a:r>
              <a:rPr lang="en-US" sz="1800" b="0">
                <a:ea typeface="Gulim" pitchFamily="34" charset="-127"/>
              </a:rPr>
              <a:t> to a </a:t>
            </a:r>
            <a:r>
              <a:rPr lang="en-US" sz="1800">
                <a:ea typeface="Gulim" pitchFamily="34" charset="-127"/>
              </a:rPr>
              <a:t>Literal</a:t>
            </a:r>
            <a:r>
              <a:rPr lang="en-US" sz="1800" b="0">
                <a:ea typeface="Gulim" pitchFamily="34" charset="-127"/>
              </a:rPr>
              <a:t> or an </a:t>
            </a:r>
            <a:r>
              <a:rPr lang="en-US" sz="1800">
                <a:ea typeface="Gulim" pitchFamily="34" charset="-127"/>
              </a:rPr>
              <a:t>XML Schema</a:t>
            </a:r>
            <a:r>
              <a:rPr lang="en-US" sz="1800" b="0">
                <a:ea typeface="Gulim" pitchFamily="34" charset="-127"/>
              </a:rPr>
              <a:t> data type: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GB" sz="2400" smtClean="0"/>
              <a:t>Philosophical reasons: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z="2000" smtClean="0"/>
              <a:t>Datatypes structured by built-in predicates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z="2000" smtClean="0"/>
              <a:t>Not appropriate to form new datatypes using ontology language</a:t>
            </a:r>
          </a:p>
          <a:p>
            <a:pPr eaLnBrk="1" hangingPunct="1">
              <a:lnSpc>
                <a:spcPct val="110000"/>
              </a:lnSpc>
            </a:pPr>
            <a:r>
              <a:rPr lang="en-GB" sz="2400" smtClean="0"/>
              <a:t>Practical reasons: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z="2000" smtClean="0"/>
              <a:t>Ontology language remains simple and compact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z="2000" smtClean="0"/>
              <a:t>Semantic integrity of ontology language not compromised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z="2000" smtClean="0"/>
              <a:t>Implementability not compromised — can use hybrid reasoner</a:t>
            </a:r>
            <a:endParaRPr lang="en-US" sz="200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Why separate Classes and Datatypes?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smtClean="0"/>
              <a:t>Example: If person A is a ancestor of person B and B of C then A is also an ancestor of C.</a:t>
            </a:r>
            <a:endParaRPr lang="en-US" sz="2800" smtClean="0">
              <a:sym typeface="Wingdings" pitchFamily="2" charset="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2000" smtClean="0"/>
              <a:t>Properties in OWL</a:t>
            </a:r>
            <a:br>
              <a:rPr lang="en-US" sz="2000" smtClean="0"/>
            </a:br>
            <a:r>
              <a:rPr lang="en-US" smtClean="0"/>
              <a:t>Transitive Property</a:t>
            </a:r>
          </a:p>
        </p:txBody>
      </p:sp>
      <p:sp>
        <p:nvSpPr>
          <p:cNvPr id="5632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4953000"/>
            <a:ext cx="7772400" cy="1447800"/>
          </a:xfrm>
          <a:prstGeom prst="rect">
            <a:avLst/>
          </a:prstGeom>
          <a:solidFill>
            <a:srgbClr val="E3E3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de-DE" sz="1500" b="0">
                <a:latin typeface="Courier New" pitchFamily="49" charset="0"/>
              </a:rPr>
              <a:t>&lt;owl:ObjectProperty rdf:ID=“ancesotor"&gt;</a:t>
            </a:r>
          </a:p>
          <a:p>
            <a:pPr marL="342900" indent="-342900">
              <a:spcBef>
                <a:spcPct val="20000"/>
              </a:spcBef>
            </a:pPr>
            <a:r>
              <a:rPr lang="de-DE" sz="1500" b="0">
                <a:latin typeface="Courier New" pitchFamily="49" charset="0"/>
              </a:rPr>
              <a:t>  &lt;rdf:type rdf:resource="&amp;owl;TransitiveProperty" /&gt;</a:t>
            </a:r>
          </a:p>
          <a:p>
            <a:pPr marL="342900" indent="-342900">
              <a:spcBef>
                <a:spcPct val="20000"/>
              </a:spcBef>
            </a:pPr>
            <a:r>
              <a:rPr lang="de-DE" sz="1500" b="0">
                <a:latin typeface="Courier New" pitchFamily="49" charset="0"/>
              </a:rPr>
              <a:t>  &lt;rdfs:domain rdf:resource="#Person" /&gt;</a:t>
            </a:r>
          </a:p>
          <a:p>
            <a:pPr marL="342900" indent="-342900">
              <a:spcBef>
                <a:spcPct val="20000"/>
              </a:spcBef>
            </a:pPr>
            <a:r>
              <a:rPr lang="de-DE" sz="1500" b="0">
                <a:latin typeface="Courier New" pitchFamily="49" charset="0"/>
              </a:rPr>
              <a:t>  &lt;rdfs:range rdf:resource="#Person" /&gt;</a:t>
            </a:r>
          </a:p>
          <a:p>
            <a:pPr marL="342900" indent="-342900">
              <a:spcBef>
                <a:spcPct val="20000"/>
              </a:spcBef>
            </a:pPr>
            <a:r>
              <a:rPr lang="de-DE" sz="1500" b="0">
                <a:latin typeface="Courier New" pitchFamily="49" charset="0"/>
              </a:rPr>
              <a:t>&lt;/owl:ObjectProperty&gt; </a:t>
            </a:r>
            <a:endParaRPr lang="en-US" sz="1500" b="0">
              <a:latin typeface="Courier New" pitchFamily="49" charset="0"/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838200" y="3657600"/>
            <a:ext cx="777240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>
                <a:latin typeface="Tahoma" pitchFamily="34" charset="0"/>
                <a:ea typeface="Gulim" pitchFamily="34" charset="-127"/>
              </a:rPr>
              <a:t>ancestor</a:t>
            </a:r>
            <a:r>
              <a:rPr lang="en-US" sz="2000" b="0" baseline="30000">
                <a:latin typeface="Tahoma" pitchFamily="34" charset="0"/>
                <a:ea typeface="Gulim" pitchFamily="34" charset="-127"/>
              </a:rPr>
              <a:t>+</a:t>
            </a:r>
            <a:r>
              <a:rPr lang="en-US" sz="2000" b="0">
                <a:latin typeface="Tahoma" pitchFamily="34" charset="0"/>
                <a:ea typeface="Gulim" pitchFamily="34" charset="-127"/>
              </a:rPr>
              <a:t> </a:t>
            </a:r>
            <a:r>
              <a:rPr lang="en-US" sz="2000" b="0">
                <a:latin typeface="Tahoma" pitchFamily="34" charset="0"/>
                <a:ea typeface="Gulim" pitchFamily="34" charset="-127"/>
                <a:sym typeface="Symbol" pitchFamily="18" charset="2"/>
              </a:rPr>
              <a:t></a:t>
            </a:r>
            <a:r>
              <a:rPr lang="en-US" sz="2000" b="0">
                <a:latin typeface="Tahoma" pitchFamily="34" charset="0"/>
                <a:ea typeface="Gulim" pitchFamily="34" charset="-127"/>
              </a:rPr>
              <a:t>  ancestor</a:t>
            </a:r>
            <a:endParaRPr lang="en-US" sz="2000" b="0">
              <a:latin typeface="Tahoma" pitchFamily="34" charset="0"/>
              <a:ea typeface="Gulim" pitchFamily="34" charset="-127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Example: If Mary is relative to John then John is also relative to Mary</a:t>
            </a:r>
          </a:p>
          <a:p>
            <a:pPr lvl="1" eaLnBrk="1" hangingPunct="1">
              <a:buFontTx/>
              <a:buNone/>
            </a:pPr>
            <a:endParaRPr lang="en-US" sz="2400" smtClean="0">
              <a:sym typeface="Wingdings" pitchFamily="2" charset="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2000" smtClean="0"/>
              <a:t>Properties in OWL</a:t>
            </a:r>
            <a:br>
              <a:rPr lang="en-US" sz="2000" smtClean="0"/>
            </a:br>
            <a:r>
              <a:rPr lang="en-US" smtClean="0"/>
              <a:t>Symmetric Property</a:t>
            </a:r>
          </a:p>
        </p:txBody>
      </p:sp>
      <p:sp>
        <p:nvSpPr>
          <p:cNvPr id="5734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5181600"/>
            <a:ext cx="7772400" cy="1447800"/>
          </a:xfrm>
          <a:prstGeom prst="rect">
            <a:avLst/>
          </a:prstGeom>
          <a:solidFill>
            <a:srgbClr val="E3E3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b="0">
                <a:latin typeface="Courier New" pitchFamily="49" charset="0"/>
              </a:rPr>
              <a:t>&lt;owl:ObjectProperty rdf:ID=“relative"&gt;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0">
                <a:latin typeface="Courier New" pitchFamily="49" charset="0"/>
              </a:rPr>
              <a:t>  &lt;rdf:type rdf:resource="&amp;owl;SymmetricProperty" /&gt;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0">
                <a:latin typeface="Courier New" pitchFamily="49" charset="0"/>
              </a:rPr>
              <a:t>  &lt;rdfs:domain rdf:resource="#Person" /&gt;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0">
                <a:latin typeface="Courier New" pitchFamily="49" charset="0"/>
              </a:rPr>
              <a:t>  &lt;rdfs:range rdf:resource="#Person" /&gt;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0">
                <a:latin typeface="Courier New" pitchFamily="49" charset="0"/>
              </a:rPr>
              <a:t>&lt;/owl:ObjectProperty&gt; 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762000" y="2971800"/>
            <a:ext cx="77724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>
                <a:latin typeface="Tahoma" pitchFamily="34" charset="0"/>
                <a:ea typeface="Gulim" pitchFamily="34" charset="-127"/>
              </a:rPr>
              <a:t>relative</a:t>
            </a:r>
            <a:r>
              <a:rPr lang="en-US" sz="3000" baseline="30000">
                <a:latin typeface="Tahoma" pitchFamily="34" charset="0"/>
                <a:ea typeface="Gulim" pitchFamily="34" charset="-127"/>
              </a:rPr>
              <a:t>-</a:t>
            </a:r>
            <a:r>
              <a:rPr lang="en-US" sz="2000" b="0">
                <a:latin typeface="Tahoma" pitchFamily="34" charset="0"/>
                <a:ea typeface="Gulim" pitchFamily="34" charset="-127"/>
              </a:rPr>
              <a:t> </a:t>
            </a:r>
            <a:r>
              <a:rPr lang="en-US" sz="2000" b="0">
                <a:latin typeface="Tahoma" pitchFamily="34" charset="0"/>
                <a:ea typeface="Gulim" pitchFamily="34" charset="-127"/>
                <a:sym typeface="Symbol" pitchFamily="18" charset="2"/>
              </a:rPr>
              <a:t></a:t>
            </a:r>
            <a:r>
              <a:rPr lang="en-US" sz="2000" b="0">
                <a:latin typeface="Tahoma" pitchFamily="34" charset="0"/>
                <a:ea typeface="Gulim" pitchFamily="34" charset="-127"/>
              </a:rPr>
              <a:t>  relative           and          relative </a:t>
            </a:r>
            <a:r>
              <a:rPr lang="en-US" sz="2400" b="0">
                <a:latin typeface="Tahoma" pitchFamily="34" charset="0"/>
                <a:ea typeface="Gulim" pitchFamily="34" charset="-127"/>
                <a:sym typeface="Symbol" pitchFamily="18" charset="2"/>
              </a:rPr>
              <a:t></a:t>
            </a:r>
            <a:r>
              <a:rPr lang="en-US" sz="2400" b="0">
                <a:latin typeface="Tahoma" pitchFamily="34" charset="0"/>
                <a:ea typeface="Gulim" pitchFamily="34" charset="-127"/>
              </a:rPr>
              <a:t> relative</a:t>
            </a:r>
            <a:r>
              <a:rPr lang="en-US" sz="3000" baseline="30000">
                <a:latin typeface="Tahoma" pitchFamily="34" charset="0"/>
                <a:ea typeface="Gulim" pitchFamily="34" charset="-127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Example: If Mary is a child of John then John is the parent of Mary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2000" smtClean="0"/>
              <a:t>Properties in OWL</a:t>
            </a:r>
            <a:br>
              <a:rPr lang="en-US" sz="2000" smtClean="0"/>
            </a:br>
            <a:r>
              <a:rPr lang="en-US" smtClean="0"/>
              <a:t>Inverse Property</a:t>
            </a:r>
          </a:p>
        </p:txBody>
      </p:sp>
      <p:sp>
        <p:nvSpPr>
          <p:cNvPr id="5837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4876800"/>
            <a:ext cx="7772400" cy="914400"/>
          </a:xfrm>
          <a:prstGeom prst="rect">
            <a:avLst/>
          </a:prstGeom>
          <a:solidFill>
            <a:srgbClr val="E3E3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de-DE" sz="1500" b="0">
                <a:latin typeface="Courier New" pitchFamily="49" charset="0"/>
              </a:rPr>
              <a:t>&lt;owl:ObjectProperty rdf:ID=“hasChild"&gt;</a:t>
            </a:r>
          </a:p>
          <a:p>
            <a:pPr marL="342900" indent="-342900">
              <a:spcBef>
                <a:spcPct val="20000"/>
              </a:spcBef>
            </a:pPr>
            <a:r>
              <a:rPr lang="de-DE" sz="1500" b="0">
                <a:latin typeface="Courier New" pitchFamily="49" charset="0"/>
              </a:rPr>
              <a:t>  &lt;owl:inverseOf rdf:resource="hasParent" /&gt;</a:t>
            </a:r>
          </a:p>
          <a:p>
            <a:pPr marL="342900" indent="-342900">
              <a:spcBef>
                <a:spcPct val="20000"/>
              </a:spcBef>
            </a:pPr>
            <a:r>
              <a:rPr lang="de-DE" sz="1500" b="0">
                <a:latin typeface="Courier New" pitchFamily="49" charset="0"/>
              </a:rPr>
              <a:t>&lt;/owl:ObjectProperty&gt; </a:t>
            </a:r>
          </a:p>
          <a:p>
            <a:pPr marL="342900" indent="-342900">
              <a:spcBef>
                <a:spcPct val="20000"/>
              </a:spcBef>
            </a:pPr>
            <a:endParaRPr lang="en-US" sz="1500" b="0">
              <a:latin typeface="Courier New" pitchFamily="49" charset="0"/>
            </a:endParaRP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838200" y="3657600"/>
            <a:ext cx="7772400" cy="4127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>
                <a:latin typeface="Tahoma" pitchFamily="34" charset="0"/>
                <a:ea typeface="Gulim" pitchFamily="34" charset="-127"/>
              </a:rPr>
              <a:t>hasChild </a:t>
            </a:r>
            <a:r>
              <a:rPr lang="en-US" sz="2000" b="0">
                <a:latin typeface="Tahoma" pitchFamily="34" charset="0"/>
                <a:ea typeface="Gulim" pitchFamily="34" charset="-127"/>
                <a:sym typeface="Symbol" pitchFamily="18" charset="2"/>
              </a:rPr>
              <a:t></a:t>
            </a:r>
            <a:r>
              <a:rPr lang="en-US" sz="2000" b="0">
                <a:latin typeface="Tahoma" pitchFamily="34" charset="0"/>
                <a:ea typeface="Gulim" pitchFamily="34" charset="-127"/>
              </a:rPr>
              <a:t>  hasParent</a:t>
            </a:r>
            <a:r>
              <a:rPr lang="en-US" sz="3200" baseline="30000">
                <a:latin typeface="Tahoma" pitchFamily="34" charset="0"/>
                <a:ea typeface="Gulim" pitchFamily="34" charset="-127"/>
              </a:rPr>
              <a:t>-</a:t>
            </a:r>
            <a:endParaRPr lang="en-US" sz="3200" baseline="30000">
              <a:latin typeface="Tahoma" pitchFamily="34" charset="0"/>
              <a:ea typeface="Gulim" pitchFamily="34" charset="-127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493713" y="-63500"/>
            <a:ext cx="8675687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en-US" sz="3200" dirty="0" err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Ontologies</a:t>
            </a:r>
            <a:r>
              <a:rPr lang="en-US" sz="3200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the foundation of Semantic Web</a:t>
            </a:r>
          </a:p>
        </p:txBody>
      </p:sp>
      <p:sp>
        <p:nvSpPr>
          <p:cNvPr id="31747" name="AutoShape 3"/>
          <p:cNvSpPr>
            <a:spLocks noChangeArrowheads="1"/>
          </p:cNvSpPr>
          <p:nvPr/>
        </p:nvSpPr>
        <p:spPr bwMode="auto">
          <a:xfrm>
            <a:off x="5867400" y="2168525"/>
            <a:ext cx="1187450" cy="279400"/>
          </a:xfrm>
          <a:prstGeom prst="flowChartAlternate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000" tIns="10800" rIns="18000" bIns="10800" anchor="ctr" anchorCtr="1"/>
          <a:lstStyle/>
          <a:p>
            <a:pPr algn="ctr"/>
            <a:r>
              <a:rPr lang="en-US"/>
              <a:t>Document</a:t>
            </a:r>
            <a:endParaRPr lang="ru-RU"/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7451725" y="1736725"/>
            <a:ext cx="1187450" cy="279400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8000" tIns="10800" rIns="18000" bIns="10800" anchor="ctr" anchorCtr="1"/>
          <a:lstStyle/>
          <a:p>
            <a:pPr algn="ctr"/>
            <a:r>
              <a:rPr lang="en-US"/>
              <a:t>Location</a:t>
            </a:r>
            <a:endParaRPr lang="ru-RU"/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4067175" y="3105150"/>
            <a:ext cx="1187450" cy="279400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8000" tIns="10800" rIns="18000" bIns="10800" anchor="ctr" anchorCtr="1"/>
          <a:lstStyle/>
          <a:p>
            <a:pPr algn="ctr"/>
            <a:r>
              <a:rPr lang="en-US"/>
              <a:t>Subject</a:t>
            </a:r>
            <a:endParaRPr lang="ru-RU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7812088" y="2241550"/>
            <a:ext cx="1187450" cy="279400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8000" tIns="10800" rIns="18000" bIns="10800" anchor="ctr" anchorCtr="1"/>
          <a:lstStyle/>
          <a:p>
            <a:pPr algn="ctr"/>
            <a:r>
              <a:rPr lang="en-US"/>
              <a:t>name</a:t>
            </a:r>
            <a:endParaRPr lang="ru-RU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V="1">
            <a:off x="7019925" y="1881188"/>
            <a:ext cx="433388" cy="287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7092950" y="2312988"/>
            <a:ext cx="719138" cy="714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 flipV="1">
            <a:off x="5724525" y="13763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V="1">
            <a:off x="5651500" y="2457450"/>
            <a:ext cx="504825" cy="1428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diamond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H="1" flipV="1">
            <a:off x="6659563" y="2457450"/>
            <a:ext cx="504825" cy="3587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diamond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6392863" y="2551113"/>
            <a:ext cx="296862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/>
              <a:t>is-a</a:t>
            </a:r>
            <a:endParaRPr lang="ru-RU"/>
          </a:p>
        </p:txBody>
      </p:sp>
      <p:sp>
        <p:nvSpPr>
          <p:cNvPr id="31757" name="AutoShape 13"/>
          <p:cNvSpPr>
            <a:spLocks noChangeArrowheads="1"/>
          </p:cNvSpPr>
          <p:nvPr/>
        </p:nvSpPr>
        <p:spPr bwMode="auto">
          <a:xfrm>
            <a:off x="8172450" y="2816225"/>
            <a:ext cx="863600" cy="287338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8000" tIns="10800" rIns="18000" bIns="10800" anchor="ctr" anchorCtr="1"/>
          <a:lstStyle/>
          <a:p>
            <a:pPr algn="ctr"/>
            <a:r>
              <a:rPr lang="en-US"/>
              <a:t>uri</a:t>
            </a:r>
            <a:endParaRPr lang="ru-RU"/>
          </a:p>
        </p:txBody>
      </p:sp>
      <p:sp>
        <p:nvSpPr>
          <p:cNvPr id="31758" name="AutoShape 14"/>
          <p:cNvSpPr>
            <a:spLocks noChangeArrowheads="1"/>
          </p:cNvSpPr>
          <p:nvPr/>
        </p:nvSpPr>
        <p:spPr bwMode="auto">
          <a:xfrm>
            <a:off x="4859338" y="1233488"/>
            <a:ext cx="863600" cy="287337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8000" tIns="10800" rIns="18000" bIns="10800" anchor="ctr" anchorCtr="1"/>
          <a:lstStyle/>
          <a:p>
            <a:pPr algn="ctr"/>
            <a:r>
              <a:rPr lang="en-US"/>
              <a:t>comment</a:t>
            </a:r>
            <a:endParaRPr lang="ru-RU"/>
          </a:p>
        </p:txBody>
      </p:sp>
      <p:sp>
        <p:nvSpPr>
          <p:cNvPr id="31759" name="AutoShape 15"/>
          <p:cNvSpPr>
            <a:spLocks noChangeArrowheads="1"/>
          </p:cNvSpPr>
          <p:nvPr/>
        </p:nvSpPr>
        <p:spPr bwMode="auto">
          <a:xfrm>
            <a:off x="6227763" y="1233488"/>
            <a:ext cx="1008062" cy="287337"/>
          </a:xfrm>
          <a:prstGeom prst="flowChartAlternate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000" tIns="10800" rIns="18000" bIns="10800" anchor="ctr" anchorCtr="1"/>
          <a:lstStyle/>
          <a:p>
            <a:pPr algn="ctr"/>
            <a:r>
              <a:rPr lang="en-US"/>
              <a:t>__Thing__</a:t>
            </a:r>
            <a:endParaRPr lang="ru-RU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 flipV="1">
            <a:off x="5580063" y="1881188"/>
            <a:ext cx="431800" cy="287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6443663" y="1520825"/>
            <a:ext cx="215900" cy="6477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diamond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6176963" y="1687513"/>
            <a:ext cx="296862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/>
              <a:t>is-a</a:t>
            </a:r>
            <a:endParaRPr lang="ru-RU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 flipV="1">
            <a:off x="7812088" y="2960688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4140200" y="3465513"/>
            <a:ext cx="48244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65" name="AutoShape 21"/>
          <p:cNvSpPr>
            <a:spLocks noChangeArrowheads="1"/>
          </p:cNvSpPr>
          <p:nvPr/>
        </p:nvSpPr>
        <p:spPr bwMode="auto">
          <a:xfrm>
            <a:off x="4491038" y="2528888"/>
            <a:ext cx="1187450" cy="279400"/>
          </a:xfrm>
          <a:prstGeom prst="flowChartAlternate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000" tIns="10800" rIns="18000" bIns="10800" anchor="ctr" anchorCtr="1"/>
          <a:lstStyle/>
          <a:p>
            <a:pPr algn="ctr"/>
            <a:r>
              <a:rPr lang="en-US"/>
              <a:t>Report</a:t>
            </a:r>
            <a:endParaRPr lang="ru-RU"/>
          </a:p>
        </p:txBody>
      </p:sp>
      <p:sp>
        <p:nvSpPr>
          <p:cNvPr id="31766" name="AutoShape 22"/>
          <p:cNvSpPr>
            <a:spLocks noChangeArrowheads="1"/>
          </p:cNvSpPr>
          <p:nvPr/>
        </p:nvSpPr>
        <p:spPr bwMode="auto">
          <a:xfrm>
            <a:off x="6588125" y="2816225"/>
            <a:ext cx="1187450" cy="279400"/>
          </a:xfrm>
          <a:prstGeom prst="flowChartAlternate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000" tIns="10800" rIns="18000" bIns="10800" anchor="ctr" anchorCtr="1"/>
          <a:lstStyle/>
          <a:p>
            <a:pPr algn="ctr"/>
            <a:r>
              <a:rPr lang="en-US"/>
              <a:t>Web-page</a:t>
            </a:r>
            <a:endParaRPr lang="ru-RU"/>
          </a:p>
        </p:txBody>
      </p:sp>
      <p:sp>
        <p:nvSpPr>
          <p:cNvPr id="31767" name="AutoShape 23"/>
          <p:cNvSpPr>
            <a:spLocks noChangeArrowheads="1"/>
          </p:cNvSpPr>
          <p:nvPr/>
        </p:nvSpPr>
        <p:spPr bwMode="auto">
          <a:xfrm>
            <a:off x="4356100" y="1736725"/>
            <a:ext cx="1187450" cy="279400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8000" tIns="10800" rIns="18000" bIns="10800" anchor="ctr" anchorCtr="1"/>
          <a:lstStyle/>
          <a:p>
            <a:pPr algn="ctr"/>
            <a:r>
              <a:rPr lang="en-US"/>
              <a:t>Access Rights</a:t>
            </a:r>
            <a:endParaRPr lang="ru-RU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 flipH="1">
            <a:off x="4859338" y="2816225"/>
            <a:ext cx="288925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69" name="AutoShape 25"/>
          <p:cNvSpPr>
            <a:spLocks noChangeArrowheads="1"/>
          </p:cNvSpPr>
          <p:nvPr/>
        </p:nvSpPr>
        <p:spPr bwMode="auto">
          <a:xfrm>
            <a:off x="7524750" y="1233488"/>
            <a:ext cx="1187450" cy="279400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8000" tIns="10800" rIns="18000" bIns="10800" anchor="ctr" anchorCtr="1"/>
          <a:lstStyle/>
          <a:p>
            <a:pPr algn="ctr"/>
            <a:r>
              <a:rPr lang="en-US"/>
              <a:t>Author</a:t>
            </a:r>
            <a:endParaRPr lang="ru-RU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V="1">
            <a:off x="6804025" y="1376363"/>
            <a:ext cx="720725" cy="7921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 flipV="1">
            <a:off x="7812088" y="3825875"/>
            <a:ext cx="4318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72" name="AutoShape 28"/>
          <p:cNvSpPr>
            <a:spLocks noChangeArrowheads="1"/>
          </p:cNvSpPr>
          <p:nvPr/>
        </p:nvSpPr>
        <p:spPr bwMode="auto">
          <a:xfrm>
            <a:off x="7380288" y="5049838"/>
            <a:ext cx="1619250" cy="1841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>
            <a:spAutoFit/>
          </a:bodyPr>
          <a:lstStyle/>
          <a:p>
            <a:pPr algn="ctr"/>
            <a:r>
              <a:rPr lang="en-US" sz="1000" b="0" i="1"/>
              <a:t>http://www.ontogroup.net</a:t>
            </a:r>
            <a:endParaRPr lang="ru-RU" sz="1000" b="0" i="1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 flipH="1" flipV="1">
            <a:off x="5508625" y="2816225"/>
            <a:ext cx="215900" cy="15128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5867400" y="2528888"/>
            <a:ext cx="296863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/>
              <a:t>is-a</a:t>
            </a:r>
            <a:endParaRPr lang="ru-RU"/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 flipH="1" flipV="1">
            <a:off x="7235825" y="3105150"/>
            <a:ext cx="504825" cy="12239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76" name="AutoShape 32"/>
          <p:cNvSpPr>
            <a:spLocks noChangeArrowheads="1"/>
          </p:cNvSpPr>
          <p:nvPr/>
        </p:nvSpPr>
        <p:spPr bwMode="auto">
          <a:xfrm>
            <a:off x="3419475" y="5049838"/>
            <a:ext cx="2376488" cy="1841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>
            <a:spAutoFit/>
          </a:bodyPr>
          <a:lstStyle/>
          <a:p>
            <a:pPr algn="ctr"/>
            <a:r>
              <a:rPr lang="en-US" sz="1000" b="0" i="1"/>
              <a:t>\\AgServ\vagan\InBCT_1.doc</a:t>
            </a:r>
            <a:endParaRPr lang="ru-RU" sz="1000" b="0" i="1"/>
          </a:p>
        </p:txBody>
      </p:sp>
      <p:sp>
        <p:nvSpPr>
          <p:cNvPr id="31777" name="AutoShape 33"/>
          <p:cNvSpPr>
            <a:spLocks noChangeArrowheads="1"/>
          </p:cNvSpPr>
          <p:nvPr/>
        </p:nvSpPr>
        <p:spPr bwMode="auto">
          <a:xfrm>
            <a:off x="6084888" y="3768725"/>
            <a:ext cx="1223962" cy="1841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>
            <a:spAutoFit/>
          </a:bodyPr>
          <a:lstStyle/>
          <a:p>
            <a:pPr algn="ctr"/>
            <a:r>
              <a:rPr lang="en-US" sz="1000" b="0" i="1"/>
              <a:t>V. Terziyan</a:t>
            </a:r>
            <a:endParaRPr lang="ru-RU" sz="1000" b="0" i="1"/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8172450" y="3968750"/>
            <a:ext cx="452438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 sz="1000"/>
              <a:t>Author</a:t>
            </a:r>
            <a:endParaRPr lang="ru-RU" sz="1000"/>
          </a:p>
        </p:txBody>
      </p:sp>
      <p:sp>
        <p:nvSpPr>
          <p:cNvPr id="31779" name="AutoShape 35"/>
          <p:cNvSpPr>
            <a:spLocks noChangeArrowheads="1"/>
          </p:cNvSpPr>
          <p:nvPr/>
        </p:nvSpPr>
        <p:spPr bwMode="auto">
          <a:xfrm>
            <a:off x="7956550" y="3608388"/>
            <a:ext cx="1079500" cy="1841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>
            <a:spAutoFit/>
          </a:bodyPr>
          <a:lstStyle/>
          <a:p>
            <a:pPr algn="ctr"/>
            <a:r>
              <a:rPr lang="en-US" sz="1000" b="0" i="1"/>
              <a:t>O. Kononenko</a:t>
            </a:r>
            <a:endParaRPr lang="ru-RU" sz="1000" b="0" i="1"/>
          </a:p>
        </p:txBody>
      </p:sp>
      <p:sp>
        <p:nvSpPr>
          <p:cNvPr id="31780" name="Freeform 36"/>
          <p:cNvSpPr>
            <a:spLocks/>
          </p:cNvSpPr>
          <p:nvPr/>
        </p:nvSpPr>
        <p:spPr bwMode="auto">
          <a:xfrm>
            <a:off x="6084888" y="3968750"/>
            <a:ext cx="425450" cy="431800"/>
          </a:xfrm>
          <a:custGeom>
            <a:avLst/>
            <a:gdLst>
              <a:gd name="T0" fmla="*/ 0 w 268"/>
              <a:gd name="T1" fmla="*/ 2147483647 h 272"/>
              <a:gd name="T2" fmla="*/ 2147483647 w 268"/>
              <a:gd name="T3" fmla="*/ 2147483647 h 272"/>
              <a:gd name="T4" fmla="*/ 2147483647 w 268"/>
              <a:gd name="T5" fmla="*/ 0 h 272"/>
              <a:gd name="T6" fmla="*/ 0 60000 65536"/>
              <a:gd name="T7" fmla="*/ 0 60000 65536"/>
              <a:gd name="T8" fmla="*/ 0 60000 65536"/>
              <a:gd name="T9" fmla="*/ 0 w 268"/>
              <a:gd name="T10" fmla="*/ 0 h 272"/>
              <a:gd name="T11" fmla="*/ 268 w 268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8" h="272">
                <a:moveTo>
                  <a:pt x="0" y="272"/>
                </a:moveTo>
                <a:cubicBezTo>
                  <a:pt x="39" y="258"/>
                  <a:pt x="202" y="231"/>
                  <a:pt x="235" y="186"/>
                </a:cubicBezTo>
                <a:cubicBezTo>
                  <a:pt x="268" y="141"/>
                  <a:pt x="206" y="39"/>
                  <a:pt x="199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>
            <a:off x="7740650" y="4545013"/>
            <a:ext cx="1444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 flipH="1">
            <a:off x="5148263" y="4616450"/>
            <a:ext cx="719137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 useBgFill="1"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6491288" y="4113213"/>
            <a:ext cx="452437" cy="17462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 sz="1000"/>
              <a:t>Author</a:t>
            </a:r>
            <a:endParaRPr lang="ru-RU" sz="1000"/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7956550" y="4689475"/>
            <a:ext cx="19685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 sz="1000"/>
              <a:t>uri</a:t>
            </a:r>
            <a:endParaRPr lang="ru-RU" sz="1000"/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4876800" y="4689475"/>
            <a:ext cx="56356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 sz="1000"/>
              <a:t>Location</a:t>
            </a:r>
            <a:endParaRPr lang="ru-RU" sz="1000"/>
          </a:p>
        </p:txBody>
      </p:sp>
      <p:sp>
        <p:nvSpPr>
          <p:cNvPr id="31786" name="AutoShape 42"/>
          <p:cNvSpPr>
            <a:spLocks noChangeArrowheads="1"/>
          </p:cNvSpPr>
          <p:nvPr/>
        </p:nvSpPr>
        <p:spPr bwMode="auto">
          <a:xfrm>
            <a:off x="5435600" y="5524500"/>
            <a:ext cx="1223963" cy="1841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>
            <a:spAutoFit/>
          </a:bodyPr>
          <a:lstStyle/>
          <a:p>
            <a:pPr algn="ctr"/>
            <a:r>
              <a:rPr lang="en-US" sz="1000" b="0" i="1"/>
              <a:t>draft</a:t>
            </a:r>
            <a:endParaRPr lang="ru-RU" sz="1000" b="0" i="1"/>
          </a:p>
        </p:txBody>
      </p:sp>
      <p:sp>
        <p:nvSpPr>
          <p:cNvPr id="31787" name="Freeform 43"/>
          <p:cNvSpPr>
            <a:spLocks/>
          </p:cNvSpPr>
          <p:nvPr/>
        </p:nvSpPr>
        <p:spPr bwMode="auto">
          <a:xfrm>
            <a:off x="6229350" y="4568825"/>
            <a:ext cx="382588" cy="942975"/>
          </a:xfrm>
          <a:custGeom>
            <a:avLst/>
            <a:gdLst>
              <a:gd name="T0" fmla="*/ 2147483647 w 241"/>
              <a:gd name="T1" fmla="*/ 0 h 594"/>
              <a:gd name="T2" fmla="*/ 2147483647 w 241"/>
              <a:gd name="T3" fmla="*/ 2147483647 h 594"/>
              <a:gd name="T4" fmla="*/ 2147483647 w 241"/>
              <a:gd name="T5" fmla="*/ 2147483647 h 594"/>
              <a:gd name="T6" fmla="*/ 0 w 241"/>
              <a:gd name="T7" fmla="*/ 2147483647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241"/>
              <a:gd name="T13" fmla="*/ 0 h 594"/>
              <a:gd name="T14" fmla="*/ 241 w 241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1" h="594">
                <a:moveTo>
                  <a:pt x="45" y="0"/>
                </a:moveTo>
                <a:cubicBezTo>
                  <a:pt x="52" y="0"/>
                  <a:pt x="60" y="1"/>
                  <a:pt x="90" y="48"/>
                </a:cubicBezTo>
                <a:cubicBezTo>
                  <a:pt x="120" y="96"/>
                  <a:pt x="241" y="196"/>
                  <a:pt x="226" y="287"/>
                </a:cubicBezTo>
                <a:cubicBezTo>
                  <a:pt x="211" y="378"/>
                  <a:pt x="47" y="530"/>
                  <a:pt x="0" y="59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88" name="Freeform 44"/>
          <p:cNvSpPr>
            <a:spLocks/>
          </p:cNvSpPr>
          <p:nvPr/>
        </p:nvSpPr>
        <p:spPr bwMode="auto">
          <a:xfrm>
            <a:off x="7035800" y="4545013"/>
            <a:ext cx="488950" cy="957262"/>
          </a:xfrm>
          <a:custGeom>
            <a:avLst/>
            <a:gdLst>
              <a:gd name="T0" fmla="*/ 2147483647 w 302"/>
              <a:gd name="T1" fmla="*/ 0 h 603"/>
              <a:gd name="T2" fmla="*/ 2147483647 w 302"/>
              <a:gd name="T3" fmla="*/ 2147483647 h 603"/>
              <a:gd name="T4" fmla="*/ 2147483647 w 302"/>
              <a:gd name="T5" fmla="*/ 2147483647 h 603"/>
              <a:gd name="T6" fmla="*/ 2147483647 w 302"/>
              <a:gd name="T7" fmla="*/ 2147483647 h 603"/>
              <a:gd name="T8" fmla="*/ 0 60000 65536"/>
              <a:gd name="T9" fmla="*/ 0 60000 65536"/>
              <a:gd name="T10" fmla="*/ 0 60000 65536"/>
              <a:gd name="T11" fmla="*/ 0 60000 65536"/>
              <a:gd name="T12" fmla="*/ 0 w 302"/>
              <a:gd name="T13" fmla="*/ 0 h 603"/>
              <a:gd name="T14" fmla="*/ 302 w 302"/>
              <a:gd name="T15" fmla="*/ 603 h 6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" h="603">
                <a:moveTo>
                  <a:pt x="302" y="0"/>
                </a:moveTo>
                <a:cubicBezTo>
                  <a:pt x="261" y="16"/>
                  <a:pt x="95" y="37"/>
                  <a:pt x="51" y="99"/>
                </a:cubicBezTo>
                <a:cubicBezTo>
                  <a:pt x="8" y="161"/>
                  <a:pt x="0" y="291"/>
                  <a:pt x="37" y="375"/>
                </a:cubicBezTo>
                <a:cubicBezTo>
                  <a:pt x="74" y="459"/>
                  <a:pt x="223" y="555"/>
                  <a:pt x="272" y="60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 useBgFill="1">
        <p:nvSpPr>
          <p:cNvPr id="31789" name="Text Box 45"/>
          <p:cNvSpPr txBox="1">
            <a:spLocks noChangeArrowheads="1"/>
          </p:cNvSpPr>
          <p:nvPr/>
        </p:nvSpPr>
        <p:spPr bwMode="auto">
          <a:xfrm>
            <a:off x="6156325" y="5192713"/>
            <a:ext cx="598488" cy="17462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 sz="1000"/>
              <a:t>comment</a:t>
            </a:r>
            <a:endParaRPr lang="ru-RU" sz="1000"/>
          </a:p>
        </p:txBody>
      </p:sp>
      <p:sp>
        <p:nvSpPr>
          <p:cNvPr id="31790" name="AutoShape 46"/>
          <p:cNvSpPr>
            <a:spLocks noChangeArrowheads="1"/>
          </p:cNvSpPr>
          <p:nvPr/>
        </p:nvSpPr>
        <p:spPr bwMode="auto">
          <a:xfrm>
            <a:off x="4356100" y="3841750"/>
            <a:ext cx="935038" cy="1841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>
            <a:spAutoFit/>
          </a:bodyPr>
          <a:lstStyle/>
          <a:p>
            <a:pPr algn="ctr"/>
            <a:r>
              <a:rPr lang="en-US" sz="1000" b="0" i="1"/>
              <a:t>public</a:t>
            </a:r>
            <a:endParaRPr lang="ru-RU" sz="1000" b="0" i="1"/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 flipH="1" flipV="1">
            <a:off x="5148263" y="4041775"/>
            <a:ext cx="2873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92" name="AutoShape 48"/>
          <p:cNvSpPr>
            <a:spLocks noChangeArrowheads="1"/>
          </p:cNvSpPr>
          <p:nvPr/>
        </p:nvSpPr>
        <p:spPr bwMode="auto">
          <a:xfrm>
            <a:off x="7092950" y="5519738"/>
            <a:ext cx="1223963" cy="1841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>
            <a:spAutoFit/>
          </a:bodyPr>
          <a:lstStyle/>
          <a:p>
            <a:pPr algn="ctr"/>
            <a:r>
              <a:rPr lang="en-US" sz="1000" b="0" i="1"/>
              <a:t>Home page</a:t>
            </a:r>
            <a:endParaRPr lang="ru-RU" sz="1000" b="0" i="1"/>
          </a:p>
        </p:txBody>
      </p:sp>
      <p:sp useBgFill="1">
        <p:nvSpPr>
          <p:cNvPr id="31793" name="Text Box 49"/>
          <p:cNvSpPr txBox="1">
            <a:spLocks noChangeArrowheads="1"/>
          </p:cNvSpPr>
          <p:nvPr/>
        </p:nvSpPr>
        <p:spPr bwMode="auto">
          <a:xfrm>
            <a:off x="6659563" y="4905375"/>
            <a:ext cx="598487" cy="17462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 sz="1000"/>
              <a:t>comment</a:t>
            </a:r>
            <a:endParaRPr lang="ru-RU" sz="1000"/>
          </a:p>
        </p:txBody>
      </p:sp>
      <p:sp>
        <p:nvSpPr>
          <p:cNvPr id="31794" name="Freeform 50"/>
          <p:cNvSpPr>
            <a:spLocks/>
          </p:cNvSpPr>
          <p:nvPr/>
        </p:nvSpPr>
        <p:spPr bwMode="auto">
          <a:xfrm>
            <a:off x="5219700" y="4616450"/>
            <a:ext cx="923925" cy="865188"/>
          </a:xfrm>
          <a:custGeom>
            <a:avLst/>
            <a:gdLst>
              <a:gd name="T0" fmla="*/ 2147483647 w 809"/>
              <a:gd name="T1" fmla="*/ 0 h 545"/>
              <a:gd name="T2" fmla="*/ 2147483647 w 809"/>
              <a:gd name="T3" fmla="*/ 2147483647 h 545"/>
              <a:gd name="T4" fmla="*/ 2147483647 w 809"/>
              <a:gd name="T5" fmla="*/ 2147483647 h 545"/>
              <a:gd name="T6" fmla="*/ 2147483647 w 809"/>
              <a:gd name="T7" fmla="*/ 2147483647 h 545"/>
              <a:gd name="T8" fmla="*/ 0 w 809"/>
              <a:gd name="T9" fmla="*/ 2147483647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545"/>
              <a:gd name="T17" fmla="*/ 809 w 809"/>
              <a:gd name="T18" fmla="*/ 545 h 5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545">
                <a:moveTo>
                  <a:pt x="809" y="0"/>
                </a:moveTo>
                <a:cubicBezTo>
                  <a:pt x="807" y="23"/>
                  <a:pt x="800" y="84"/>
                  <a:pt x="791" y="138"/>
                </a:cubicBezTo>
                <a:cubicBezTo>
                  <a:pt x="782" y="192"/>
                  <a:pt x="802" y="269"/>
                  <a:pt x="755" y="324"/>
                </a:cubicBezTo>
                <a:cubicBezTo>
                  <a:pt x="708" y="379"/>
                  <a:pt x="635" y="431"/>
                  <a:pt x="509" y="468"/>
                </a:cubicBezTo>
                <a:cubicBezTo>
                  <a:pt x="383" y="505"/>
                  <a:pt x="106" y="529"/>
                  <a:pt x="0" y="54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95" name="AutoShape 51"/>
          <p:cNvSpPr>
            <a:spLocks noChangeArrowheads="1"/>
          </p:cNvSpPr>
          <p:nvPr/>
        </p:nvSpPr>
        <p:spPr bwMode="auto">
          <a:xfrm>
            <a:off x="3987800" y="5400675"/>
            <a:ext cx="1223963" cy="1841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>
            <a:spAutoFit/>
          </a:bodyPr>
          <a:lstStyle/>
          <a:p>
            <a:pPr algn="ctr"/>
            <a:r>
              <a:rPr lang="en-US" sz="1000" b="0" i="1"/>
              <a:t>3.1: analysis</a:t>
            </a:r>
            <a:r>
              <a:rPr lang="en-US" sz="1000"/>
              <a:t> </a:t>
            </a:r>
            <a:endParaRPr lang="ru-RU" sz="1000"/>
          </a:p>
        </p:txBody>
      </p:sp>
      <p:sp useBgFill="1">
        <p:nvSpPr>
          <p:cNvPr id="31796" name="Text Box 52"/>
          <p:cNvSpPr txBox="1">
            <a:spLocks noChangeArrowheads="1"/>
          </p:cNvSpPr>
          <p:nvPr/>
        </p:nvSpPr>
        <p:spPr bwMode="auto">
          <a:xfrm>
            <a:off x="5848350" y="4833938"/>
            <a:ext cx="492125" cy="17462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 sz="1000"/>
              <a:t>Subject</a:t>
            </a:r>
            <a:endParaRPr lang="ru-RU" sz="1000"/>
          </a:p>
        </p:txBody>
      </p:sp>
      <p:sp useBgFill="1">
        <p:nvSpPr>
          <p:cNvPr id="31797" name="Text Box 53"/>
          <p:cNvSpPr txBox="1">
            <a:spLocks noChangeArrowheads="1"/>
          </p:cNvSpPr>
          <p:nvPr/>
        </p:nvSpPr>
        <p:spPr bwMode="auto">
          <a:xfrm>
            <a:off x="5364163" y="3536950"/>
            <a:ext cx="711200" cy="17462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 sz="1000"/>
              <a:t>Instance-of</a:t>
            </a:r>
            <a:endParaRPr lang="ru-RU" sz="1000"/>
          </a:p>
        </p:txBody>
      </p:sp>
      <p:sp useBgFill="1">
        <p:nvSpPr>
          <p:cNvPr id="31798" name="Text Box 54"/>
          <p:cNvSpPr txBox="1">
            <a:spLocks noChangeArrowheads="1"/>
          </p:cNvSpPr>
          <p:nvPr/>
        </p:nvSpPr>
        <p:spPr bwMode="auto">
          <a:xfrm>
            <a:off x="7019925" y="3536950"/>
            <a:ext cx="711200" cy="17462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 sz="1000"/>
              <a:t>Instance-of</a:t>
            </a:r>
            <a:endParaRPr lang="ru-RU" sz="1000"/>
          </a:p>
        </p:txBody>
      </p:sp>
      <p:sp>
        <p:nvSpPr>
          <p:cNvPr id="31799" name="Text Box 55"/>
          <p:cNvSpPr txBox="1">
            <a:spLocks noChangeArrowheads="1"/>
          </p:cNvSpPr>
          <p:nvPr/>
        </p:nvSpPr>
        <p:spPr bwMode="auto">
          <a:xfrm>
            <a:off x="304800" y="5899150"/>
            <a:ext cx="84772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 anchorCtr="1"/>
          <a:lstStyle/>
          <a:p>
            <a:r>
              <a:rPr lang="en-US" sz="1600"/>
              <a:t>Query 1:</a:t>
            </a:r>
            <a:r>
              <a:rPr lang="en-US" sz="1600" b="0"/>
              <a:t> get all documents from location X, but not web-pages</a:t>
            </a:r>
          </a:p>
          <a:p>
            <a:r>
              <a:rPr lang="en-US" sz="1600"/>
              <a:t>Query 2:</a:t>
            </a:r>
            <a:r>
              <a:rPr lang="en-US" sz="1600" b="0"/>
              <a:t> get documents related to Y, with more then one author, one of which is Terziyan</a:t>
            </a:r>
          </a:p>
          <a:p>
            <a:r>
              <a:rPr lang="en-US" sz="1600"/>
              <a:t>Query 3:</a:t>
            </a:r>
            <a:r>
              <a:rPr lang="en-US" sz="1600" b="0"/>
              <a:t> are there web-pages of Z with “private” access related to documents with subject S?</a:t>
            </a:r>
            <a:endParaRPr lang="ru-RU" sz="1600" b="0"/>
          </a:p>
        </p:txBody>
      </p:sp>
      <p:sp>
        <p:nvSpPr>
          <p:cNvPr id="31800" name="Freeform 56"/>
          <p:cNvSpPr>
            <a:spLocks/>
          </p:cNvSpPr>
          <p:nvPr/>
        </p:nvSpPr>
        <p:spPr bwMode="auto">
          <a:xfrm>
            <a:off x="6443663" y="3835400"/>
            <a:ext cx="1728787" cy="565150"/>
          </a:xfrm>
          <a:custGeom>
            <a:avLst/>
            <a:gdLst>
              <a:gd name="T0" fmla="*/ 0 w 960"/>
              <a:gd name="T1" fmla="*/ 2147483647 h 336"/>
              <a:gd name="T2" fmla="*/ 2147483647 w 960"/>
              <a:gd name="T3" fmla="*/ 2147483647 h 336"/>
              <a:gd name="T4" fmla="*/ 2147483647 w 960"/>
              <a:gd name="T5" fmla="*/ 0 h 336"/>
              <a:gd name="T6" fmla="*/ 0 60000 65536"/>
              <a:gd name="T7" fmla="*/ 0 60000 65536"/>
              <a:gd name="T8" fmla="*/ 0 60000 65536"/>
              <a:gd name="T9" fmla="*/ 0 w 960"/>
              <a:gd name="T10" fmla="*/ 0 h 336"/>
              <a:gd name="T11" fmla="*/ 960 w 96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336">
                <a:moveTo>
                  <a:pt x="0" y="336"/>
                </a:moveTo>
                <a:cubicBezTo>
                  <a:pt x="102" y="310"/>
                  <a:pt x="452" y="236"/>
                  <a:pt x="612" y="180"/>
                </a:cubicBezTo>
                <a:cubicBezTo>
                  <a:pt x="771" y="121"/>
                  <a:pt x="888" y="37"/>
                  <a:pt x="96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801" name="Freeform 57"/>
          <p:cNvSpPr>
            <a:spLocks/>
          </p:cNvSpPr>
          <p:nvPr/>
        </p:nvSpPr>
        <p:spPr bwMode="auto">
          <a:xfrm>
            <a:off x="5076825" y="1987550"/>
            <a:ext cx="792163" cy="628650"/>
          </a:xfrm>
          <a:custGeom>
            <a:avLst/>
            <a:gdLst>
              <a:gd name="T0" fmla="*/ 2147483647 w 499"/>
              <a:gd name="T1" fmla="*/ 2147483647 h 396"/>
              <a:gd name="T2" fmla="*/ 2147483647 w 499"/>
              <a:gd name="T3" fmla="*/ 2147483647 h 396"/>
              <a:gd name="T4" fmla="*/ 2147483647 w 499"/>
              <a:gd name="T5" fmla="*/ 2147483647 h 396"/>
              <a:gd name="T6" fmla="*/ 0 60000 65536"/>
              <a:gd name="T7" fmla="*/ 0 60000 65536"/>
              <a:gd name="T8" fmla="*/ 0 60000 65536"/>
              <a:gd name="T9" fmla="*/ 0 w 499"/>
              <a:gd name="T10" fmla="*/ 0 h 396"/>
              <a:gd name="T11" fmla="*/ 499 w 499"/>
              <a:gd name="T12" fmla="*/ 396 h 3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" h="396">
                <a:moveTo>
                  <a:pt x="499" y="250"/>
                </a:moveTo>
                <a:cubicBezTo>
                  <a:pt x="418" y="241"/>
                  <a:pt x="0" y="396"/>
                  <a:pt x="12" y="198"/>
                </a:cubicBezTo>
                <a:cubicBezTo>
                  <a:pt x="24" y="0"/>
                  <a:pt x="392" y="184"/>
                  <a:pt x="492" y="18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802" name="Text Box 58"/>
          <p:cNvSpPr txBox="1">
            <a:spLocks noChangeArrowheads="1"/>
          </p:cNvSpPr>
          <p:nvPr/>
        </p:nvSpPr>
        <p:spPr bwMode="auto">
          <a:xfrm>
            <a:off x="4527550" y="2212975"/>
            <a:ext cx="657225" cy="1841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 sz="1000"/>
              <a:t>Related to</a:t>
            </a:r>
            <a:endParaRPr lang="ru-RU" sz="1000"/>
          </a:p>
        </p:txBody>
      </p:sp>
      <p:sp>
        <p:nvSpPr>
          <p:cNvPr id="31803" name="Line 59"/>
          <p:cNvSpPr>
            <a:spLocks noChangeShapeType="1"/>
          </p:cNvSpPr>
          <p:nvPr/>
        </p:nvSpPr>
        <p:spPr bwMode="auto">
          <a:xfrm flipH="1">
            <a:off x="6372225" y="447357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6516688" y="4473575"/>
            <a:ext cx="6477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 sz="1000"/>
              <a:t>Related to</a:t>
            </a:r>
            <a:endParaRPr lang="ru-RU" sz="1000"/>
          </a:p>
        </p:txBody>
      </p:sp>
      <p:sp useBgFill="1"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4386263" y="4146550"/>
            <a:ext cx="863600" cy="17462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 sz="1000"/>
              <a:t>Access rights</a:t>
            </a:r>
            <a:endParaRPr lang="ru-RU" sz="1000"/>
          </a:p>
        </p:txBody>
      </p:sp>
      <p:sp>
        <p:nvSpPr>
          <p:cNvPr id="31806" name="AutoShape 62"/>
          <p:cNvSpPr>
            <a:spLocks noChangeArrowheads="1"/>
          </p:cNvSpPr>
          <p:nvPr/>
        </p:nvSpPr>
        <p:spPr bwMode="auto">
          <a:xfrm>
            <a:off x="5368925" y="4329113"/>
            <a:ext cx="1008063" cy="244475"/>
          </a:xfrm>
          <a:prstGeom prst="flowChartTermina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 anchorCtr="1"/>
          <a:lstStyle/>
          <a:p>
            <a:pPr algn="ctr"/>
            <a:r>
              <a:rPr lang="en-US" sz="1400" b="0">
                <a:latin typeface="Times New Roman" pitchFamily="18" charset="0"/>
              </a:rPr>
              <a:t>#doc1</a:t>
            </a:r>
            <a:endParaRPr lang="ru-RU" sz="1400" b="0">
              <a:latin typeface="Times New Roman" pitchFamily="18" charset="0"/>
            </a:endParaRPr>
          </a:p>
        </p:txBody>
      </p:sp>
      <p:sp>
        <p:nvSpPr>
          <p:cNvPr id="31807" name="AutoShape 63"/>
          <p:cNvSpPr>
            <a:spLocks noChangeArrowheads="1"/>
          </p:cNvSpPr>
          <p:nvPr/>
        </p:nvSpPr>
        <p:spPr bwMode="auto">
          <a:xfrm>
            <a:off x="7343775" y="4348163"/>
            <a:ext cx="1008063" cy="244475"/>
          </a:xfrm>
          <a:prstGeom prst="flowChartTermina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 anchorCtr="1"/>
          <a:lstStyle/>
          <a:p>
            <a:pPr algn="ctr"/>
            <a:r>
              <a:rPr lang="en-US" sz="1400" b="0">
                <a:latin typeface="Times New Roman" pitchFamily="18" charset="0"/>
              </a:rPr>
              <a:t>#doc2</a:t>
            </a:r>
            <a:endParaRPr lang="ru-RU" sz="1400" b="0">
              <a:latin typeface="Times New Roman" pitchFamily="18" charset="0"/>
            </a:endParaRPr>
          </a:p>
        </p:txBody>
      </p:sp>
      <p:sp>
        <p:nvSpPr>
          <p:cNvPr id="31808" name="Rectangle 64"/>
          <p:cNvSpPr>
            <a:spLocks noChangeArrowheads="1"/>
          </p:cNvSpPr>
          <p:nvPr/>
        </p:nvSpPr>
        <p:spPr bwMode="auto">
          <a:xfrm>
            <a:off x="152400" y="1200150"/>
            <a:ext cx="3194050" cy="4343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46800" rIns="54000" bIns="46800" anchor="ctr" anchorCtr="1"/>
          <a:lstStyle/>
          <a:p>
            <a:r>
              <a:rPr lang="en-US" sz="2400" b="0" u="sng">
                <a:solidFill>
                  <a:schemeClr val="accent2"/>
                </a:solidFill>
                <a:latin typeface="Times New Roman" pitchFamily="18" charset="0"/>
              </a:rPr>
              <a:t>Ontologies are key enabling technology for the Semantic Web</a:t>
            </a:r>
          </a:p>
          <a:p>
            <a:endParaRPr lang="en-US" sz="1800" b="0" i="1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sz="2000" i="1">
                <a:solidFill>
                  <a:srgbClr val="000000"/>
                </a:solidFill>
              </a:rPr>
              <a:t>“..explicit specification of conceptualization..”</a:t>
            </a:r>
          </a:p>
          <a:p>
            <a:endParaRPr lang="en-US" sz="1600">
              <a:solidFill>
                <a:srgbClr val="000000"/>
              </a:solidFill>
            </a:endParaRPr>
          </a:p>
          <a:p>
            <a:r>
              <a:rPr lang="en-US" sz="2000" b="0">
                <a:solidFill>
                  <a:srgbClr val="000000"/>
                </a:solidFill>
              </a:rPr>
              <a:t>Ontology is formal and rich way to provide shared and common understanding of a domain, that can be used by people and machines</a:t>
            </a:r>
          </a:p>
          <a:p>
            <a:endParaRPr lang="en-US" sz="1600" b="0">
              <a:solidFill>
                <a:srgbClr val="000000"/>
              </a:solidFill>
            </a:endParaRPr>
          </a:p>
        </p:txBody>
      </p:sp>
      <p:sp>
        <p:nvSpPr>
          <p:cNvPr id="31809" name="AutoShape 65"/>
          <p:cNvSpPr>
            <a:spLocks noChangeArrowheads="1"/>
          </p:cNvSpPr>
          <p:nvPr/>
        </p:nvSpPr>
        <p:spPr bwMode="auto">
          <a:xfrm>
            <a:off x="3492500" y="4545013"/>
            <a:ext cx="935038" cy="1841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>
            <a:spAutoFit/>
          </a:bodyPr>
          <a:lstStyle/>
          <a:p>
            <a:pPr algn="ctr"/>
            <a:r>
              <a:rPr lang="en-US" sz="1000" b="0" i="1"/>
              <a:t>Semantic Web</a:t>
            </a:r>
            <a:endParaRPr lang="ru-RU" sz="1000" b="0" i="1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4427538" y="4471988"/>
            <a:ext cx="9366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 useBgFill="1">
        <p:nvSpPr>
          <p:cNvPr id="31811" name="Text Box 67"/>
          <p:cNvSpPr txBox="1">
            <a:spLocks noChangeArrowheads="1"/>
          </p:cNvSpPr>
          <p:nvPr/>
        </p:nvSpPr>
        <p:spPr bwMode="auto">
          <a:xfrm>
            <a:off x="4725988" y="4445000"/>
            <a:ext cx="365125" cy="17462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 sz="1000"/>
              <a:t>name</a:t>
            </a:r>
            <a:endParaRPr lang="ru-RU" sz="1000"/>
          </a:p>
        </p:txBody>
      </p:sp>
      <p:sp>
        <p:nvSpPr>
          <p:cNvPr id="31812" name="Line 68"/>
          <p:cNvSpPr>
            <a:spLocks noChangeShapeType="1"/>
          </p:cNvSpPr>
          <p:nvPr/>
        </p:nvSpPr>
        <p:spPr bwMode="auto">
          <a:xfrm>
            <a:off x="4140200" y="1736725"/>
            <a:ext cx="2159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813" name="Line 69"/>
          <p:cNvSpPr>
            <a:spLocks noChangeShapeType="1"/>
          </p:cNvSpPr>
          <p:nvPr/>
        </p:nvSpPr>
        <p:spPr bwMode="auto">
          <a:xfrm flipH="1" flipV="1">
            <a:off x="4140200" y="1449388"/>
            <a:ext cx="2159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814" name="Text Box 70"/>
          <p:cNvSpPr txBox="1">
            <a:spLocks noChangeArrowheads="1"/>
          </p:cNvSpPr>
          <p:nvPr/>
        </p:nvSpPr>
        <p:spPr bwMode="auto">
          <a:xfrm>
            <a:off x="3862388" y="1304925"/>
            <a:ext cx="490537" cy="18415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10800" rIns="54000" bIns="10800" anchorCtr="1">
            <a:spAutoFit/>
          </a:bodyPr>
          <a:lstStyle/>
          <a:p>
            <a:r>
              <a:rPr lang="en-US" sz="1000"/>
              <a:t>public</a:t>
            </a:r>
            <a:endParaRPr lang="ru-RU" sz="1000"/>
          </a:p>
        </p:txBody>
      </p:sp>
      <p:sp>
        <p:nvSpPr>
          <p:cNvPr id="31815" name="Text Box 71"/>
          <p:cNvSpPr txBox="1">
            <a:spLocks noChangeArrowheads="1"/>
          </p:cNvSpPr>
          <p:nvPr/>
        </p:nvSpPr>
        <p:spPr bwMode="auto">
          <a:xfrm>
            <a:off x="3625850" y="1665288"/>
            <a:ext cx="531813" cy="18415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10800" rIns="54000" bIns="10800" anchorCtr="1">
            <a:spAutoFit/>
          </a:bodyPr>
          <a:lstStyle/>
          <a:p>
            <a:r>
              <a:rPr lang="en-US" sz="1000"/>
              <a:t>private</a:t>
            </a:r>
            <a:endParaRPr lang="ru-RU" sz="1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924800" cy="1905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e-DE" sz="2800" smtClean="0"/>
              <a:t>A functional property states that the value of range for a certain object in the domain is always the same:</a:t>
            </a:r>
          </a:p>
          <a:p>
            <a:pPr eaLnBrk="1" hangingPunct="1">
              <a:lnSpc>
                <a:spcPct val="80000"/>
              </a:lnSpc>
            </a:pPr>
            <a:r>
              <a:rPr lang="de-DE" sz="2800" smtClean="0"/>
              <a:t>Example: A child has always the same Father (biological)</a:t>
            </a:r>
            <a:endParaRPr lang="en-US" sz="280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2000" smtClean="0"/>
              <a:t>Properties in OWL</a:t>
            </a:r>
            <a:br>
              <a:rPr lang="en-US" sz="2000" smtClean="0"/>
            </a:br>
            <a:r>
              <a:rPr lang="en-US" smtClean="0"/>
              <a:t>Functional Properties</a:t>
            </a:r>
          </a:p>
        </p:txBody>
      </p:sp>
      <p:sp>
        <p:nvSpPr>
          <p:cNvPr id="5939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5257800"/>
            <a:ext cx="7772400" cy="914400"/>
          </a:xfrm>
          <a:prstGeom prst="rect">
            <a:avLst/>
          </a:prstGeom>
          <a:solidFill>
            <a:srgbClr val="E3E3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de-DE" sz="1500" b="0">
                <a:latin typeface="Courier New" pitchFamily="49" charset="0"/>
              </a:rPr>
              <a:t>&lt;owl:ObjectProperty rdf:ID=“hasFather"&gt;</a:t>
            </a:r>
          </a:p>
          <a:p>
            <a:pPr marL="342900" indent="-342900">
              <a:spcBef>
                <a:spcPct val="20000"/>
              </a:spcBef>
            </a:pPr>
            <a:r>
              <a:rPr lang="de-DE" sz="1500" b="0">
                <a:latin typeface="Courier New" pitchFamily="49" charset="0"/>
              </a:rPr>
              <a:t>  &lt;rdf:tyoe rdf:resource</a:t>
            </a:r>
            <a:r>
              <a:rPr lang="en-US" sz="1600" b="0">
                <a:latin typeface="Courier New" pitchFamily="49" charset="0"/>
              </a:rPr>
              <a:t>="&amp;owl;FunctionalProperty</a:t>
            </a:r>
            <a:r>
              <a:rPr lang="de-DE" sz="1500" b="0">
                <a:latin typeface="Courier New" pitchFamily="49" charset="0"/>
              </a:rPr>
              <a:t>"/&gt;</a:t>
            </a:r>
          </a:p>
          <a:p>
            <a:pPr marL="342900" indent="-342900">
              <a:spcBef>
                <a:spcPct val="20000"/>
              </a:spcBef>
            </a:pPr>
            <a:r>
              <a:rPr lang="de-DE" sz="1500" b="0">
                <a:latin typeface="Courier New" pitchFamily="49" charset="0"/>
              </a:rPr>
              <a:t>&lt;/owl:ObjectProperty&gt; </a:t>
            </a:r>
          </a:p>
          <a:p>
            <a:pPr marL="342900" indent="-342900">
              <a:spcBef>
                <a:spcPct val="20000"/>
              </a:spcBef>
            </a:pPr>
            <a:endParaRPr lang="en-US" sz="1500" b="0">
              <a:latin typeface="Courier New" pitchFamily="49" charset="0"/>
            </a:endParaRP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838200" y="4038600"/>
            <a:ext cx="777240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>
                <a:latin typeface="Tahoma" pitchFamily="34" charset="0"/>
                <a:ea typeface="Gulim" pitchFamily="34" charset="-127"/>
              </a:rPr>
              <a:t>Person </a:t>
            </a:r>
            <a:r>
              <a:rPr lang="en-US" sz="2000" b="0">
                <a:latin typeface="Tahoma" pitchFamily="34" charset="0"/>
                <a:ea typeface="Gulim" pitchFamily="34" charset="-127"/>
                <a:sym typeface="Symbol" pitchFamily="18" charset="2"/>
              </a:rPr>
              <a:t></a:t>
            </a:r>
            <a:r>
              <a:rPr lang="en-US" sz="2000" b="0">
                <a:latin typeface="Tahoma" pitchFamily="34" charset="0"/>
                <a:ea typeface="Gulim" pitchFamily="34" charset="-127"/>
              </a:rPr>
              <a:t> </a:t>
            </a:r>
            <a:r>
              <a:rPr lang="en-US" sz="2000" b="0">
                <a:latin typeface="Tahoma" pitchFamily="34" charset="0"/>
                <a:ea typeface="Gulim" pitchFamily="34" charset="-127"/>
                <a:sym typeface="Symbol" pitchFamily="18" charset="2"/>
              </a:rPr>
              <a:t></a:t>
            </a:r>
            <a:r>
              <a:rPr lang="en-US" sz="2000" b="0">
                <a:latin typeface="Tahoma" pitchFamily="34" charset="0"/>
                <a:ea typeface="Gulim" pitchFamily="34" charset="-127"/>
              </a:rPr>
              <a:t>1hasFather</a:t>
            </a:r>
            <a:endParaRPr lang="en-US" sz="3200" baseline="30000">
              <a:latin typeface="Tahoma" pitchFamily="34" charset="0"/>
              <a:ea typeface="Gulim" pitchFamily="34" charset="-127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4800" smtClean="0"/>
              <a:t>OWL Property Classes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" y="2895600"/>
            <a:ext cx="8734425" cy="2909888"/>
            <a:chOff x="30" y="2151"/>
            <a:chExt cx="5502" cy="1833"/>
          </a:xfrm>
        </p:grpSpPr>
        <p:sp>
          <p:nvSpPr>
            <p:cNvPr id="60421" name="Text Box 4"/>
            <p:cNvSpPr txBox="1">
              <a:spLocks noChangeArrowheads="1"/>
            </p:cNvSpPr>
            <p:nvPr/>
          </p:nvSpPr>
          <p:spPr bwMode="auto">
            <a:xfrm>
              <a:off x="2832" y="2151"/>
              <a:ext cx="594" cy="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0">
                  <a:latin typeface="Times New Roman" pitchFamily="18" charset="0"/>
                  <a:ea typeface="Gulim" pitchFamily="34" charset="-127"/>
                </a:rPr>
                <a:t>rdf:Property</a:t>
              </a:r>
            </a:p>
          </p:txBody>
        </p:sp>
        <p:sp>
          <p:nvSpPr>
            <p:cNvPr id="60422" name="Text Box 5"/>
            <p:cNvSpPr txBox="1">
              <a:spLocks noChangeArrowheads="1"/>
            </p:cNvSpPr>
            <p:nvPr/>
          </p:nvSpPr>
          <p:spPr bwMode="auto">
            <a:xfrm>
              <a:off x="577" y="2935"/>
              <a:ext cx="883" cy="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0">
                  <a:latin typeface="Times New Roman" pitchFamily="18" charset="0"/>
                  <a:ea typeface="Gulim" pitchFamily="34" charset="-127"/>
                </a:rPr>
                <a:t>owl:ObjectProperty</a:t>
              </a:r>
            </a:p>
          </p:txBody>
        </p:sp>
        <p:sp>
          <p:nvSpPr>
            <p:cNvPr id="60423" name="Text Box 6"/>
            <p:cNvSpPr txBox="1">
              <a:spLocks noChangeArrowheads="1"/>
            </p:cNvSpPr>
            <p:nvPr/>
          </p:nvSpPr>
          <p:spPr bwMode="auto">
            <a:xfrm>
              <a:off x="1645" y="2932"/>
              <a:ext cx="974" cy="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0">
                  <a:latin typeface="Times New Roman" pitchFamily="18" charset="0"/>
                  <a:ea typeface="Gulim" pitchFamily="34" charset="-127"/>
                </a:rPr>
                <a:t>owl:DatatypeProperty</a:t>
              </a:r>
            </a:p>
          </p:txBody>
        </p:sp>
        <p:sp>
          <p:nvSpPr>
            <p:cNvPr id="60424" name="Line 7"/>
            <p:cNvSpPr>
              <a:spLocks noChangeShapeType="1"/>
            </p:cNvSpPr>
            <p:nvPr/>
          </p:nvSpPr>
          <p:spPr bwMode="auto">
            <a:xfrm flipV="1">
              <a:off x="1008" y="2343"/>
              <a:ext cx="1968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25" name="Line 8"/>
            <p:cNvSpPr>
              <a:spLocks noChangeShapeType="1"/>
            </p:cNvSpPr>
            <p:nvPr/>
          </p:nvSpPr>
          <p:spPr bwMode="auto">
            <a:xfrm>
              <a:off x="3216" y="2343"/>
              <a:ext cx="1516" cy="5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26" name="Text Box 9"/>
            <p:cNvSpPr txBox="1">
              <a:spLocks noChangeArrowheads="1"/>
            </p:cNvSpPr>
            <p:nvPr/>
          </p:nvSpPr>
          <p:spPr bwMode="auto">
            <a:xfrm>
              <a:off x="30" y="3803"/>
              <a:ext cx="1113" cy="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0">
                  <a:latin typeface="Times New Roman" pitchFamily="18" charset="0"/>
                  <a:ea typeface="Gulim" pitchFamily="34" charset="-127"/>
                </a:rPr>
                <a:t>owl:</a:t>
              </a:r>
              <a:r>
                <a:rPr lang="en-US">
                  <a:latin typeface="Times New Roman" pitchFamily="18" charset="0"/>
                  <a:ea typeface="Gulim" pitchFamily="34" charset="-127"/>
                </a:rPr>
                <a:t>SymmetricProperty</a:t>
              </a:r>
              <a:endParaRPr lang="en-US" b="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60427" name="Text Box 10"/>
            <p:cNvSpPr txBox="1">
              <a:spLocks noChangeArrowheads="1"/>
            </p:cNvSpPr>
            <p:nvPr/>
          </p:nvSpPr>
          <p:spPr bwMode="auto">
            <a:xfrm>
              <a:off x="1348" y="3800"/>
              <a:ext cx="1086" cy="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0">
                  <a:latin typeface="Times New Roman" pitchFamily="18" charset="0"/>
                  <a:ea typeface="Gulim" pitchFamily="34" charset="-127"/>
                </a:rPr>
                <a:t>owl:</a:t>
              </a:r>
              <a:r>
                <a:rPr lang="en-US">
                  <a:latin typeface="Times New Roman" pitchFamily="18" charset="0"/>
                  <a:ea typeface="Gulim" pitchFamily="34" charset="-127"/>
                </a:rPr>
                <a:t>TransitiveProperty</a:t>
              </a:r>
              <a:endParaRPr lang="en-US" b="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60428" name="Line 11"/>
            <p:cNvSpPr>
              <a:spLocks noChangeShapeType="1"/>
            </p:cNvSpPr>
            <p:nvPr/>
          </p:nvSpPr>
          <p:spPr bwMode="auto">
            <a:xfrm>
              <a:off x="1134" y="3143"/>
              <a:ext cx="755" cy="6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29" name="Line 12"/>
            <p:cNvSpPr>
              <a:spLocks noChangeShapeType="1"/>
            </p:cNvSpPr>
            <p:nvPr/>
          </p:nvSpPr>
          <p:spPr bwMode="auto">
            <a:xfrm flipH="1">
              <a:off x="633" y="3142"/>
              <a:ext cx="482" cy="6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30" name="Line 13"/>
            <p:cNvSpPr>
              <a:spLocks noChangeShapeType="1"/>
            </p:cNvSpPr>
            <p:nvPr/>
          </p:nvSpPr>
          <p:spPr bwMode="auto">
            <a:xfrm flipH="1">
              <a:off x="2287" y="2343"/>
              <a:ext cx="833" cy="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31" name="Text Box 14"/>
            <p:cNvSpPr txBox="1">
              <a:spLocks noChangeArrowheads="1"/>
            </p:cNvSpPr>
            <p:nvPr/>
          </p:nvSpPr>
          <p:spPr bwMode="auto">
            <a:xfrm>
              <a:off x="2810" y="2932"/>
              <a:ext cx="1107" cy="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0">
                  <a:latin typeface="Times New Roman" pitchFamily="18" charset="0"/>
                  <a:ea typeface="Gulim" pitchFamily="34" charset="-127"/>
                </a:rPr>
                <a:t>owl:</a:t>
              </a:r>
              <a:r>
                <a:rPr lang="en-US">
                  <a:latin typeface="Times New Roman" pitchFamily="18" charset="0"/>
                  <a:ea typeface="Gulim" pitchFamily="34" charset="-127"/>
                </a:rPr>
                <a:t>FunctionalProperty</a:t>
              </a:r>
              <a:endParaRPr lang="en-US" b="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60432" name="Text Box 15"/>
            <p:cNvSpPr txBox="1">
              <a:spLocks noChangeArrowheads="1"/>
            </p:cNvSpPr>
            <p:nvPr/>
          </p:nvSpPr>
          <p:spPr bwMode="auto">
            <a:xfrm>
              <a:off x="4121" y="2929"/>
              <a:ext cx="1411" cy="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0">
                  <a:latin typeface="Times New Roman" pitchFamily="18" charset="0"/>
                  <a:ea typeface="Gulim" pitchFamily="34" charset="-127"/>
                </a:rPr>
                <a:t>owl:</a:t>
              </a:r>
              <a:r>
                <a:rPr lang="en-US">
                  <a:latin typeface="Times New Roman" pitchFamily="18" charset="0"/>
                  <a:ea typeface="Gulim" pitchFamily="34" charset="-127"/>
                </a:rPr>
                <a:t>InverseFunctionalProperty</a:t>
              </a:r>
              <a:endParaRPr lang="en-US" b="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60433" name="Line 16"/>
            <p:cNvSpPr>
              <a:spLocks noChangeShapeType="1"/>
            </p:cNvSpPr>
            <p:nvPr/>
          </p:nvSpPr>
          <p:spPr bwMode="auto">
            <a:xfrm>
              <a:off x="3168" y="2343"/>
              <a:ext cx="196" cy="5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60420" name="Rectangle 1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49400"/>
            <a:ext cx="7772400" cy="41148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The symmetric and transitive property may only used for connecting two resources: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719137"/>
          </a:xfrm>
        </p:spPr>
        <p:txBody>
          <a:bodyPr/>
          <a:lstStyle/>
          <a:p>
            <a:pPr eaLnBrk="1" hangingPunct="1"/>
            <a:r>
              <a:rPr lang="en-US" sz="4000" smtClean="0"/>
              <a:t>OWL as DL: Axioms</a:t>
            </a:r>
          </a:p>
        </p:txBody>
      </p:sp>
      <p:pic>
        <p:nvPicPr>
          <p:cNvPr id="61443" name="Picture 3" descr="figure"/>
          <p:cNvPicPr>
            <a:picLocks noChangeAspect="1" noChangeArrowheads="1"/>
          </p:cNvPicPr>
          <p:nvPr>
            <p:ph sz="half" idx="2"/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5888" y="2420938"/>
            <a:ext cx="8964612" cy="2490787"/>
          </a:xfrm>
          <a:noFill/>
        </p:spPr>
      </p:pic>
      <p:sp>
        <p:nvSpPr>
          <p:cNvPr id="61444" name="AutoShape 4"/>
          <p:cNvSpPr>
            <a:spLocks noChangeArrowheads="1"/>
          </p:cNvSpPr>
          <p:nvPr/>
        </p:nvSpPr>
        <p:spPr bwMode="auto">
          <a:xfrm>
            <a:off x="2700338" y="1268413"/>
            <a:ext cx="2303462" cy="504825"/>
          </a:xfrm>
          <a:prstGeom prst="wedgeRoundRectCallout">
            <a:avLst>
              <a:gd name="adj1" fmla="val -40764"/>
              <a:gd name="adj2" fmla="val 17106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latinLnBrk="1"/>
            <a:r>
              <a:rPr kumimoji="1" lang="en-US" sz="2000" b="0">
                <a:latin typeface="Tahoma" pitchFamily="34" charset="0"/>
                <a:ea typeface="Gulim" pitchFamily="34" charset="-127"/>
              </a:rPr>
              <a:t>Description Logic</a:t>
            </a:r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6443663" y="1196975"/>
            <a:ext cx="2303462" cy="504825"/>
          </a:xfrm>
          <a:prstGeom prst="wedgeRoundRectCallout">
            <a:avLst>
              <a:gd name="adj1" fmla="val -30704"/>
              <a:gd name="adj2" fmla="val 18773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latinLnBrk="1"/>
            <a:r>
              <a:rPr kumimoji="1" lang="en-US" sz="2000" b="0">
                <a:latin typeface="Tahoma" pitchFamily="34" charset="0"/>
                <a:ea typeface="Gulim" pitchFamily="34" charset="-127"/>
              </a:rPr>
              <a:t>First Order Logic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9775"/>
          </a:xfrm>
        </p:spPr>
        <p:txBody>
          <a:bodyPr/>
          <a:lstStyle/>
          <a:p>
            <a:pPr eaLnBrk="1" hangingPunct="1"/>
            <a:r>
              <a:rPr lang="en-US" sz="4000" smtClean="0"/>
              <a:t>OWL as DL: Axioms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</p:txBody>
      </p:sp>
      <p:pic>
        <p:nvPicPr>
          <p:cNvPr id="6246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50825" y="1773238"/>
            <a:ext cx="8713788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AutoShape 5"/>
          <p:cNvSpPr>
            <a:spLocks noChangeArrowheads="1"/>
          </p:cNvSpPr>
          <p:nvPr/>
        </p:nvSpPr>
        <p:spPr bwMode="auto">
          <a:xfrm>
            <a:off x="6011863" y="5805488"/>
            <a:ext cx="2232025" cy="287337"/>
          </a:xfrm>
          <a:prstGeom prst="wedgeRoundRectCallout">
            <a:avLst>
              <a:gd name="adj1" fmla="val -25106"/>
              <a:gd name="adj2" fmla="val -14944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latinLnBrk="1"/>
            <a:r>
              <a:rPr kumimoji="1" lang="en-US" sz="1400" b="0">
                <a:latin typeface="Tahoma" pitchFamily="34" charset="0"/>
                <a:ea typeface="Gulim" pitchFamily="34" charset="-127"/>
              </a:rPr>
              <a:t>Social Security Number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Subsumption </a:t>
            </a:r>
            <a:br>
              <a:rPr lang="en-US" sz="2400" smtClean="0"/>
            </a:br>
            <a:r>
              <a:rPr lang="en-US" smtClean="0"/>
              <a:t>An 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1800"/>
            <a:ext cx="7772400" cy="4114800"/>
          </a:xfrm>
        </p:spPr>
        <p:txBody>
          <a:bodyPr/>
          <a:lstStyle/>
          <a:p>
            <a:pPr eaLnBrk="1" hangingPunct="1"/>
            <a:r>
              <a:rPr lang="es-ES_tradnl" sz="2400" smtClean="0">
                <a:cs typeface="Arial" charset="0"/>
              </a:rPr>
              <a:t>Woman  </a:t>
            </a:r>
            <a:r>
              <a:rPr lang="en-US" sz="2400" smtClean="0">
                <a:sym typeface="Symbol" pitchFamily="18" charset="2"/>
              </a:rPr>
              <a:t>≡</a:t>
            </a:r>
            <a:r>
              <a:rPr lang="es-ES_tradnl" sz="2400" smtClean="0">
                <a:cs typeface="Arial" charset="0"/>
              </a:rPr>
              <a:t> Person </a:t>
            </a:r>
            <a:r>
              <a:rPr lang="ru-RU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⊓</a:t>
            </a:r>
            <a:r>
              <a:rPr lang="es-ES_tradnl" sz="2400" smtClean="0">
                <a:cs typeface="Arial" charset="0"/>
              </a:rPr>
              <a:t> Female</a:t>
            </a:r>
          </a:p>
          <a:p>
            <a:pPr eaLnBrk="1" hangingPunct="1"/>
            <a:r>
              <a:rPr lang="es-ES_tradnl" sz="2400" smtClean="0">
                <a:cs typeface="Arial" charset="0"/>
              </a:rPr>
              <a:t>Man       </a:t>
            </a:r>
            <a:r>
              <a:rPr lang="en-US" sz="2400" smtClean="0">
                <a:sym typeface="Symbol" pitchFamily="18" charset="2"/>
              </a:rPr>
              <a:t>≡</a:t>
            </a:r>
            <a:r>
              <a:rPr lang="es-ES_tradnl" sz="2400" smtClean="0">
                <a:cs typeface="Arial" charset="0"/>
              </a:rPr>
              <a:t> Person </a:t>
            </a:r>
            <a:r>
              <a:rPr lang="ru-RU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⊓</a:t>
            </a:r>
            <a:r>
              <a:rPr lang="es-ES_tradnl" sz="2400" smtClean="0">
                <a:cs typeface="Arial" charset="0"/>
              </a:rPr>
              <a:t> </a:t>
            </a:r>
            <a:r>
              <a:rPr lang="en-US" sz="2400" b="1" smtClean="0">
                <a:cs typeface="Times New Roman" pitchFamily="18" charset="0"/>
                <a:sym typeface="Symbol" pitchFamily="18" charset="2"/>
              </a:rPr>
              <a:t>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Woman</a:t>
            </a:r>
          </a:p>
          <a:p>
            <a:pPr eaLnBrk="1" hangingPunct="1"/>
            <a:r>
              <a:rPr lang="en-US" sz="2400" smtClean="0">
                <a:cs typeface="Times New Roman" pitchFamily="18" charset="0"/>
                <a:sym typeface="Symbol" pitchFamily="18" charset="2"/>
              </a:rPr>
              <a:t>Mother   </a:t>
            </a:r>
            <a:r>
              <a:rPr lang="en-US" sz="2400" smtClean="0">
                <a:sym typeface="Symbol" pitchFamily="18" charset="2"/>
              </a:rPr>
              <a:t>≡</a:t>
            </a:r>
            <a:r>
              <a:rPr lang="es-ES_tradnl" sz="2400" smtClean="0">
                <a:cs typeface="Arial" charset="0"/>
              </a:rPr>
              <a:t> Woman </a:t>
            </a:r>
            <a:r>
              <a:rPr lang="ru-RU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⊓</a:t>
            </a:r>
            <a:r>
              <a:rPr lang="es-ES_tradnl" sz="2400" smtClean="0">
                <a:cs typeface="Arial" charset="0"/>
              </a:rPr>
              <a:t> </a:t>
            </a:r>
            <a:r>
              <a:rPr lang="en-US" sz="2400" smtClean="0">
                <a:sym typeface="Symbol" pitchFamily="18" charset="2"/>
              </a:rPr>
              <a:t>hasChild.Person</a:t>
            </a:r>
          </a:p>
          <a:p>
            <a:pPr eaLnBrk="1" hangingPunct="1"/>
            <a:r>
              <a:rPr lang="en-US" sz="2400" smtClean="0">
                <a:sym typeface="Symbol" pitchFamily="18" charset="2"/>
              </a:rPr>
              <a:t>Father     ≡</a:t>
            </a:r>
            <a:r>
              <a:rPr lang="es-ES_tradnl" sz="2400" smtClean="0">
                <a:cs typeface="Arial" charset="0"/>
              </a:rPr>
              <a:t> Man </a:t>
            </a:r>
            <a:r>
              <a:rPr lang="ru-RU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⊓</a:t>
            </a:r>
            <a:r>
              <a:rPr lang="es-ES_tradnl" sz="2400" smtClean="0">
                <a:cs typeface="Arial" charset="0"/>
              </a:rPr>
              <a:t> </a:t>
            </a:r>
            <a:r>
              <a:rPr lang="en-US" sz="2400" smtClean="0">
                <a:sym typeface="Symbol" pitchFamily="18" charset="2"/>
              </a:rPr>
              <a:t>hasChild.Person</a:t>
            </a:r>
          </a:p>
          <a:p>
            <a:pPr eaLnBrk="1" hangingPunct="1"/>
            <a:r>
              <a:rPr lang="en-US" sz="2400" smtClean="0">
                <a:sym typeface="Symbol" pitchFamily="18" charset="2"/>
              </a:rPr>
              <a:t>Parent     ≡</a:t>
            </a:r>
            <a:r>
              <a:rPr lang="es-ES_tradnl" sz="2400" smtClean="0">
                <a:cs typeface="Arial" charset="0"/>
              </a:rPr>
              <a:t> Father </a:t>
            </a:r>
            <a:r>
              <a:rPr lang="de-DE" sz="2400" smtClean="0"/>
              <a:t>⊔</a:t>
            </a:r>
            <a:r>
              <a:rPr lang="es-ES_tradnl" sz="2400" smtClean="0">
                <a:cs typeface="Arial" charset="0"/>
              </a:rPr>
              <a:t> Mother</a:t>
            </a:r>
          </a:p>
          <a:p>
            <a:pPr eaLnBrk="1" hangingPunct="1"/>
            <a:r>
              <a:rPr lang="es-ES_tradnl" sz="2400" smtClean="0">
                <a:cs typeface="Arial" charset="0"/>
              </a:rPr>
              <a:t>Grandmother </a:t>
            </a:r>
            <a:r>
              <a:rPr lang="en-US" sz="2400" smtClean="0">
                <a:sym typeface="Symbol" pitchFamily="18" charset="2"/>
              </a:rPr>
              <a:t>≡</a:t>
            </a:r>
            <a:r>
              <a:rPr lang="es-ES_tradnl" sz="2400" smtClean="0">
                <a:cs typeface="Arial" charset="0"/>
              </a:rPr>
              <a:t> Mother </a:t>
            </a:r>
            <a:r>
              <a:rPr lang="ru-RU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⊓</a:t>
            </a:r>
            <a:r>
              <a:rPr lang="es-ES_tradnl" sz="2400" smtClean="0">
                <a:cs typeface="Arial" charset="0"/>
              </a:rPr>
              <a:t> </a:t>
            </a:r>
            <a:r>
              <a:rPr lang="en-US" sz="2400" smtClean="0">
                <a:sym typeface="Symbol" pitchFamily="18" charset="2"/>
              </a:rPr>
              <a:t>hasChild.Parent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smtClean="0">
                <a:sym typeface="Symbol" pitchFamily="18" charset="2"/>
              </a:rPr>
              <a:t>We can further infer (though not explicitly stated):</a:t>
            </a:r>
          </a:p>
          <a:p>
            <a:pPr eaLnBrk="1" hangingPunct="1">
              <a:buFontTx/>
              <a:buNone/>
            </a:pPr>
            <a:r>
              <a:rPr lang="en-US" sz="2400" smtClean="0">
                <a:sym typeface="Symbol" pitchFamily="18" charset="2"/>
              </a:rPr>
              <a:t>	</a:t>
            </a:r>
            <a:r>
              <a:rPr lang="en-US" sz="2400" smtClean="0">
                <a:sym typeface="Wingdings" pitchFamily="2" charset="2"/>
              </a:rPr>
              <a:t> Grandmother </a:t>
            </a:r>
            <a:r>
              <a:rPr lang="en-US" sz="2400" smtClean="0">
                <a:sym typeface="Symbol" pitchFamily="18" charset="2"/>
              </a:rPr>
              <a:t>⊑ Person</a:t>
            </a:r>
          </a:p>
          <a:p>
            <a:pPr eaLnBrk="1" hangingPunct="1">
              <a:buFontTx/>
              <a:buNone/>
            </a:pPr>
            <a:r>
              <a:rPr lang="en-US" sz="2400" smtClean="0">
                <a:sym typeface="Symbol" pitchFamily="18" charset="2"/>
              </a:rPr>
              <a:t>	    Grandmother ⊑ Man </a:t>
            </a:r>
            <a:r>
              <a:rPr lang="de-DE" sz="2400" smtClean="0"/>
              <a:t>⊔ </a:t>
            </a:r>
            <a:r>
              <a:rPr lang="es-ES_tradnl" sz="2400" smtClean="0">
                <a:cs typeface="Arial" charset="0"/>
              </a:rPr>
              <a:t>Woman</a:t>
            </a:r>
            <a:r>
              <a:rPr lang="en-US" sz="2400" smtClean="0"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400" smtClean="0">
                <a:sym typeface="Symbol" pitchFamily="18" charset="2"/>
              </a:rPr>
              <a:t>	    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9388" y="1127125"/>
            <a:ext cx="8955087" cy="5381625"/>
          </a:xfrm>
          <a:noFill/>
        </p:spPr>
      </p:pic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914400"/>
          </a:xfrm>
        </p:spPr>
        <p:txBody>
          <a:bodyPr/>
          <a:lstStyle/>
          <a:p>
            <a:pPr eaLnBrk="1" hangingPunct="1"/>
            <a:r>
              <a:rPr lang="en-US" sz="2000" smtClean="0"/>
              <a:t>Subsumption </a:t>
            </a:r>
            <a:br>
              <a:rPr lang="en-US" sz="2000" smtClean="0"/>
            </a:br>
            <a:r>
              <a:rPr lang="en-US" sz="4000" smtClean="0"/>
              <a:t>Example in Protégé</a:t>
            </a: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469900" y="4638675"/>
            <a:ext cx="1447800" cy="304800"/>
          </a:xfrm>
          <a:prstGeom prst="ellipse">
            <a:avLst/>
          </a:prstGeom>
          <a:noFill/>
          <a:ln w="57150">
            <a:solidFill>
              <a:srgbClr val="F30F4B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2311400" y="5219700"/>
            <a:ext cx="1828800" cy="609600"/>
          </a:xfrm>
          <a:prstGeom prst="ellipse">
            <a:avLst/>
          </a:prstGeom>
          <a:noFill/>
          <a:ln w="57150">
            <a:solidFill>
              <a:srgbClr val="F30F4B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4381500" y="1574800"/>
            <a:ext cx="457200" cy="533400"/>
          </a:xfrm>
          <a:prstGeom prst="ellipse">
            <a:avLst/>
          </a:prstGeom>
          <a:noFill/>
          <a:ln w="57150">
            <a:solidFill>
              <a:srgbClr val="F30F4B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5100"/>
            <a:ext cx="7772400" cy="838200"/>
          </a:xfrm>
        </p:spPr>
        <p:txBody>
          <a:bodyPr/>
          <a:lstStyle/>
          <a:p>
            <a:pPr eaLnBrk="1" hangingPunct="1"/>
            <a:r>
              <a:rPr lang="en-US" sz="2000" smtClean="0"/>
              <a:t>Subsumption </a:t>
            </a:r>
            <a:br>
              <a:rPr lang="en-US" sz="2000" smtClean="0"/>
            </a:br>
            <a:r>
              <a:rPr lang="en-US" sz="4000" smtClean="0"/>
              <a:t>Inferred Hierarchy in Protégé</a:t>
            </a:r>
          </a:p>
        </p:txBody>
      </p:sp>
      <p:pic>
        <p:nvPicPr>
          <p:cNvPr id="65539" name="Picture 3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9750" y="1017588"/>
            <a:ext cx="8208963" cy="5776912"/>
          </a:xfrm>
          <a:noFill/>
        </p:spPr>
      </p:pic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984500" y="4254500"/>
            <a:ext cx="1447800" cy="304800"/>
          </a:xfrm>
          <a:prstGeom prst="ellipse">
            <a:avLst/>
          </a:prstGeom>
          <a:noFill/>
          <a:ln w="57150">
            <a:solidFill>
              <a:srgbClr val="F30F4B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4419600" y="5410200"/>
            <a:ext cx="4038600" cy="1066800"/>
          </a:xfrm>
          <a:prstGeom prst="ellipse">
            <a:avLst/>
          </a:prstGeom>
          <a:noFill/>
          <a:ln w="57150">
            <a:solidFill>
              <a:srgbClr val="F30F4B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Inconsistency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may define Classes were no individual can fulfill its definition. Via reasoning engines such a definition can be found also in big ontologies.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Inconsistency </a:t>
            </a:r>
            <a:br>
              <a:rPr lang="en-US" sz="2400" smtClean="0"/>
            </a:br>
            <a:r>
              <a:rPr lang="en-US" smtClean="0"/>
              <a:t>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Cow </a:t>
            </a:r>
            <a:r>
              <a:rPr lang="en-US" smtClean="0">
                <a:sym typeface="Symbol" pitchFamily="18" charset="2"/>
              </a:rPr>
              <a:t>≡</a:t>
            </a:r>
            <a:r>
              <a:rPr lang="en-US" smtClean="0">
                <a:cs typeface="Arial" charset="0"/>
              </a:rPr>
              <a:t> Animal </a:t>
            </a:r>
            <a:r>
              <a:rPr lang="ru-RU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⊓</a:t>
            </a:r>
            <a:r>
              <a:rPr lang="en-US" smtClean="0">
                <a:cs typeface="Arial" charset="0"/>
              </a:rPr>
              <a:t> Vegetarian</a:t>
            </a:r>
          </a:p>
          <a:p>
            <a:pPr eaLnBrk="1" hangingPunct="1"/>
            <a:r>
              <a:rPr lang="en-US" smtClean="0">
                <a:cs typeface="Arial" charset="0"/>
              </a:rPr>
              <a:t>Sheep </a:t>
            </a:r>
            <a:r>
              <a:rPr lang="en-US" smtClean="0">
                <a:sym typeface="Symbol" pitchFamily="18" charset="2"/>
              </a:rPr>
              <a:t>⊑</a:t>
            </a:r>
            <a:r>
              <a:rPr lang="en-US" smtClean="0"/>
              <a:t> </a:t>
            </a:r>
            <a:r>
              <a:rPr lang="en-US" smtClean="0">
                <a:cs typeface="Arial" charset="0"/>
              </a:rPr>
              <a:t>Animal </a:t>
            </a:r>
          </a:p>
          <a:p>
            <a:pPr eaLnBrk="1" hangingPunct="1"/>
            <a:r>
              <a:rPr lang="en-US" smtClean="0">
                <a:cs typeface="Arial" charset="0"/>
              </a:rPr>
              <a:t>Vegetarian </a:t>
            </a:r>
            <a:r>
              <a:rPr lang="en-US" smtClean="0">
                <a:sym typeface="Symbol" pitchFamily="18" charset="2"/>
              </a:rPr>
              <a:t>≡</a:t>
            </a:r>
            <a:r>
              <a:rPr lang="en-US" smtClean="0">
                <a:cs typeface="Arial" charset="0"/>
              </a:rPr>
              <a:t> </a:t>
            </a:r>
            <a:r>
              <a:rPr lang="en-US" smtClean="0">
                <a:sym typeface="Symbol" pitchFamily="18" charset="2"/>
              </a:rPr>
              <a:t>eats </a:t>
            </a:r>
            <a:r>
              <a:rPr lang="en-US" b="1" smtClean="0">
                <a:cs typeface="Times New Roman" pitchFamily="18" charset="0"/>
                <a:sym typeface="Symbol" pitchFamily="18" charset="2"/>
              </a:rPr>
              <a:t> </a:t>
            </a:r>
            <a:r>
              <a:rPr lang="en-US" smtClean="0">
                <a:cs typeface="Times New Roman" pitchFamily="18" charset="0"/>
                <a:sym typeface="Symbol" pitchFamily="18" charset="2"/>
              </a:rPr>
              <a:t>Animal</a:t>
            </a:r>
            <a:endParaRPr lang="en-US" smtClean="0">
              <a:cs typeface="Arial" charset="0"/>
            </a:endParaRPr>
          </a:p>
          <a:p>
            <a:pPr eaLnBrk="1" hangingPunct="1"/>
            <a:r>
              <a:rPr lang="en-US" smtClean="0">
                <a:cs typeface="Arial" charset="0"/>
              </a:rPr>
              <a:t>MadCow </a:t>
            </a:r>
            <a:r>
              <a:rPr lang="en-US" smtClean="0">
                <a:sym typeface="Symbol" pitchFamily="18" charset="2"/>
              </a:rPr>
              <a:t>≡</a:t>
            </a:r>
            <a:r>
              <a:rPr lang="en-US" smtClean="0">
                <a:cs typeface="Arial" charset="0"/>
              </a:rPr>
              <a:t> Cow </a:t>
            </a:r>
            <a:r>
              <a:rPr lang="ru-RU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⊓</a:t>
            </a:r>
            <a:r>
              <a:rPr lang="en-US" smtClean="0">
                <a:cs typeface="Arial" charset="0"/>
              </a:rPr>
              <a:t> </a:t>
            </a:r>
            <a:r>
              <a:rPr lang="en-US" smtClean="0">
                <a:cs typeface="Arial" charset="0"/>
                <a:sym typeface="Symbol" pitchFamily="18" charset="2"/>
              </a:rPr>
              <a:t>eats.</a:t>
            </a:r>
            <a:r>
              <a:rPr lang="en-US" smtClean="0">
                <a:cs typeface="Times New Roman" pitchFamily="18" charset="0"/>
                <a:sym typeface="Symbol" pitchFamily="18" charset="2"/>
              </a:rPr>
              <a:t>Sheep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9388" y="1449388"/>
            <a:ext cx="8785225" cy="4651375"/>
          </a:xfrm>
        </p:spPr>
      </p:pic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pPr eaLnBrk="1" hangingPunct="1"/>
            <a:r>
              <a:rPr lang="en-US" sz="2000" smtClean="0"/>
              <a:t>Inconsistency </a:t>
            </a:r>
            <a:br>
              <a:rPr lang="en-US" sz="2000" smtClean="0"/>
            </a:br>
            <a:r>
              <a:rPr lang="en-US" sz="4000" smtClean="0"/>
              <a:t>Example in Protégé</a:t>
            </a:r>
          </a:p>
        </p:txBody>
      </p:sp>
      <p:sp>
        <p:nvSpPr>
          <p:cNvPr id="68612" name="Oval 4"/>
          <p:cNvSpPr>
            <a:spLocks noChangeArrowheads="1"/>
          </p:cNvSpPr>
          <p:nvPr/>
        </p:nvSpPr>
        <p:spPr bwMode="auto">
          <a:xfrm>
            <a:off x="2165350" y="5235575"/>
            <a:ext cx="4711700" cy="609600"/>
          </a:xfrm>
          <a:prstGeom prst="ellipse">
            <a:avLst/>
          </a:prstGeom>
          <a:noFill/>
          <a:ln w="57150">
            <a:solidFill>
              <a:srgbClr val="F30F4B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4889500" y="1841500"/>
            <a:ext cx="457200" cy="533400"/>
          </a:xfrm>
          <a:prstGeom prst="ellipse">
            <a:avLst/>
          </a:prstGeom>
          <a:noFill/>
          <a:ln w="57150">
            <a:solidFill>
              <a:srgbClr val="F30F4B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Ontologies and Databases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+ T-Box / A-Box</a:t>
            </a:r>
          </a:p>
          <a:p>
            <a:r>
              <a:rPr lang="tr-TR" smtClean="0"/>
              <a:t>+ Description Logic</a:t>
            </a:r>
            <a:endParaRPr lang="tr-TR" smtClean="0">
              <a:hlinkClick r:id="rId2" action="ppaction://hlinkpres?slideindex=1&amp;slidetitle="/>
            </a:endParaRPr>
          </a:p>
          <a:p>
            <a:endParaRPr lang="tr-TR" smtClean="0">
              <a:hlinkClick r:id="rId2" action="ppaction://hlinkpres?slideindex=1&amp;slidetitle="/>
            </a:endParaRPr>
          </a:p>
          <a:p>
            <a:r>
              <a:rPr lang="tr-TR" smtClean="0">
                <a:hlinkClick r:id="rId2" action="ppaction://hlinkpres?slideindex=1&amp;slidetitle="/>
              </a:rPr>
              <a:t>kaynak\Ian Horrocks - CS646\onto-db.ppt</a:t>
            </a:r>
            <a:endParaRPr lang="tr-TR" smtClean="0"/>
          </a:p>
          <a:p>
            <a:pPr>
              <a:buFontTx/>
              <a:buNone/>
            </a:pPr>
            <a:r>
              <a:rPr lang="tr-TR" smtClean="0"/>
              <a:t>	(</a:t>
            </a:r>
            <a:r>
              <a:rPr lang="en-US" i="1" smtClean="0"/>
              <a:t>Semantic Days 2008</a:t>
            </a:r>
            <a:r>
              <a:rPr lang="en-US" smtClean="0"/>
              <a:t>. Stavanger, Norway, April 2008.</a:t>
            </a:r>
            <a:r>
              <a:rPr lang="tr-TR" smtClean="0"/>
              <a:t>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27088" y="900113"/>
            <a:ext cx="7250112" cy="5915025"/>
          </a:xfrm>
          <a:noFill/>
        </p:spPr>
      </p:pic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39700"/>
            <a:ext cx="8153400" cy="838200"/>
          </a:xfrm>
        </p:spPr>
        <p:txBody>
          <a:bodyPr/>
          <a:lstStyle/>
          <a:p>
            <a:pPr eaLnBrk="1" hangingPunct="1"/>
            <a:r>
              <a:rPr lang="en-US" sz="2000" smtClean="0"/>
              <a:t>Inconsistency </a:t>
            </a:r>
            <a:br>
              <a:rPr lang="en-US" sz="2000" smtClean="0"/>
            </a:br>
            <a:r>
              <a:rPr lang="en-US" sz="4000" smtClean="0"/>
              <a:t>Detected Inconsistency in Protégé</a:t>
            </a:r>
          </a:p>
        </p:txBody>
      </p:sp>
      <p:sp>
        <p:nvSpPr>
          <p:cNvPr id="69636" name="Oval 4"/>
          <p:cNvSpPr>
            <a:spLocks noChangeArrowheads="1"/>
          </p:cNvSpPr>
          <p:nvPr/>
        </p:nvSpPr>
        <p:spPr bwMode="auto">
          <a:xfrm>
            <a:off x="3867150" y="2609850"/>
            <a:ext cx="2895600" cy="304800"/>
          </a:xfrm>
          <a:prstGeom prst="ellipse">
            <a:avLst/>
          </a:prstGeom>
          <a:noFill/>
          <a:ln w="57150">
            <a:solidFill>
              <a:srgbClr val="F30F4B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477000" cy="609600"/>
          </a:xfrm>
        </p:spPr>
        <p:txBody>
          <a:bodyPr/>
          <a:lstStyle/>
          <a:p>
            <a:pPr eaLnBrk="1" hangingPunct="1"/>
            <a:r>
              <a:rPr lang="de-DE" sz="3600" b="1" smtClean="0">
                <a:solidFill>
                  <a:schemeClr val="accent2"/>
                </a:solidFill>
              </a:rPr>
              <a:t>Summary</a:t>
            </a:r>
            <a:endParaRPr lang="en-US" sz="3600" b="1" smtClean="0">
              <a:solidFill>
                <a:schemeClr val="accent2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7391400" cy="3200400"/>
          </a:xfrm>
        </p:spPr>
        <p:txBody>
          <a:bodyPr/>
          <a:lstStyle/>
          <a:p>
            <a:pPr algn="just" eaLnBrk="1" hangingPunct="1">
              <a:spcBef>
                <a:spcPts val="1300"/>
              </a:spcBef>
            </a:pPr>
            <a:r>
              <a:rPr lang="en-US" sz="2800" smtClean="0"/>
              <a:t>The semantic web is based on </a:t>
            </a:r>
            <a:r>
              <a:rPr lang="en-US" sz="2800" b="1" smtClean="0"/>
              <a:t>machine-processable</a:t>
            </a:r>
            <a:r>
              <a:rPr lang="en-US" sz="2800" smtClean="0"/>
              <a:t> semantics of data.</a:t>
            </a:r>
            <a:endParaRPr lang="de-DE" sz="2800" smtClean="0"/>
          </a:p>
          <a:p>
            <a:pPr algn="just" eaLnBrk="1" hangingPunct="1">
              <a:spcBef>
                <a:spcPts val="1300"/>
              </a:spcBef>
            </a:pPr>
            <a:r>
              <a:rPr lang="en-US" sz="2800" smtClean="0"/>
              <a:t>Its backbone technology are </a:t>
            </a:r>
            <a:r>
              <a:rPr lang="en-US" sz="2800" b="1" smtClean="0"/>
              <a:t>Ontologies</a:t>
            </a:r>
            <a:r>
              <a:rPr lang="en-US" sz="2800" smtClean="0"/>
              <a:t>.</a:t>
            </a:r>
          </a:p>
          <a:p>
            <a:pPr algn="just" eaLnBrk="1" hangingPunct="1">
              <a:spcBef>
                <a:spcPts val="1300"/>
              </a:spcBef>
            </a:pPr>
            <a:r>
              <a:rPr lang="en-US" sz="2800" smtClean="0"/>
              <a:t>It is based on new web languages such as XML, RDF, and O</a:t>
            </a:r>
            <a:r>
              <a:rPr lang="de-DE" sz="2800" smtClean="0"/>
              <a:t>W</a:t>
            </a:r>
            <a:r>
              <a:rPr lang="en-US" sz="2800" smtClean="0"/>
              <a:t>L, and tools that make use of these languages.</a:t>
            </a:r>
            <a:endParaRPr lang="de-DE" sz="2800" smtClean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Mola...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Next: Lab1 - OWL in Protege...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304800" y="1447800"/>
            <a:ext cx="859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 b="0" i="1">
                <a:latin typeface="Times New Roman" pitchFamily="18" charset="0"/>
                <a:ea typeface="PMingLiU" pitchFamily="18" charset="-120"/>
              </a:rPr>
              <a:t>Studer(98):</a:t>
            </a:r>
            <a:r>
              <a:rPr lang="en-US" altLang="zh-TW" sz="2400" b="0">
                <a:latin typeface="Times New Roman" pitchFamily="18" charset="0"/>
                <a:ea typeface="PMingLiU" pitchFamily="18" charset="-120"/>
              </a:rPr>
              <a:t> Formal, explicit specification of a shared conceptualization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1905000"/>
            <a:ext cx="1325563" cy="1584325"/>
            <a:chOff x="912" y="1200"/>
            <a:chExt cx="835" cy="998"/>
          </a:xfrm>
        </p:grpSpPr>
        <p:sp>
          <p:nvSpPr>
            <p:cNvPr id="33809" name="Line 4"/>
            <p:cNvSpPr>
              <a:spLocks noChangeShapeType="1"/>
            </p:cNvSpPr>
            <p:nvPr/>
          </p:nvSpPr>
          <p:spPr bwMode="auto">
            <a:xfrm>
              <a:off x="1008" y="120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10" name="Text Box 5"/>
            <p:cNvSpPr txBox="1">
              <a:spLocks noChangeArrowheads="1"/>
            </p:cNvSpPr>
            <p:nvPr/>
          </p:nvSpPr>
          <p:spPr bwMode="auto">
            <a:xfrm>
              <a:off x="912" y="1680"/>
              <a:ext cx="83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Machine </a:t>
              </a:r>
            </a:p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readable</a:t>
              </a:r>
            </a:p>
          </p:txBody>
        </p:sp>
        <p:sp>
          <p:nvSpPr>
            <p:cNvPr id="33811" name="Line 6"/>
            <p:cNvSpPr>
              <a:spLocks noChangeShapeType="1"/>
            </p:cNvSpPr>
            <p:nvPr/>
          </p:nvSpPr>
          <p:spPr bwMode="auto">
            <a:xfrm flipH="1">
              <a:off x="1296" y="120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62200" y="1905000"/>
            <a:ext cx="2819400" cy="3321050"/>
            <a:chOff x="1488" y="1200"/>
            <a:chExt cx="1776" cy="2092"/>
          </a:xfrm>
        </p:grpSpPr>
        <p:sp>
          <p:nvSpPr>
            <p:cNvPr id="33806" name="Line 8"/>
            <p:cNvSpPr>
              <a:spLocks noChangeShapeType="1"/>
            </p:cNvSpPr>
            <p:nvPr/>
          </p:nvSpPr>
          <p:spPr bwMode="auto">
            <a:xfrm>
              <a:off x="1680" y="1200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07" name="Line 9"/>
            <p:cNvSpPr>
              <a:spLocks noChangeShapeType="1"/>
            </p:cNvSpPr>
            <p:nvPr/>
          </p:nvSpPr>
          <p:spPr bwMode="auto">
            <a:xfrm flipH="1">
              <a:off x="2304" y="1200"/>
              <a:ext cx="0" cy="1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08" name="Text Box 10"/>
            <p:cNvSpPr txBox="1">
              <a:spLocks noChangeArrowheads="1"/>
            </p:cNvSpPr>
            <p:nvPr/>
          </p:nvSpPr>
          <p:spPr bwMode="auto">
            <a:xfrm>
              <a:off x="1488" y="2544"/>
              <a:ext cx="1744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Concepts, properties,</a:t>
              </a:r>
            </a:p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functions, axioms</a:t>
              </a:r>
            </a:p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are explicitly defined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334000" y="1905000"/>
            <a:ext cx="1589088" cy="1584325"/>
            <a:chOff x="3360" y="1200"/>
            <a:chExt cx="1001" cy="998"/>
          </a:xfrm>
        </p:grpSpPr>
        <p:sp>
          <p:nvSpPr>
            <p:cNvPr id="33803" name="Line 12"/>
            <p:cNvSpPr>
              <a:spLocks noChangeShapeType="1"/>
            </p:cNvSpPr>
            <p:nvPr/>
          </p:nvSpPr>
          <p:spPr bwMode="auto">
            <a:xfrm>
              <a:off x="3648" y="120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04" name="Line 13"/>
            <p:cNvSpPr>
              <a:spLocks noChangeShapeType="1"/>
            </p:cNvSpPr>
            <p:nvPr/>
          </p:nvSpPr>
          <p:spPr bwMode="auto">
            <a:xfrm flipH="1">
              <a:off x="3888" y="120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05" name="Text Box 14"/>
            <p:cNvSpPr txBox="1">
              <a:spLocks noChangeArrowheads="1"/>
            </p:cNvSpPr>
            <p:nvPr/>
          </p:nvSpPr>
          <p:spPr bwMode="auto">
            <a:xfrm>
              <a:off x="3360" y="1680"/>
              <a:ext cx="100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Consensual</a:t>
              </a:r>
            </a:p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knowledge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684963" y="1905000"/>
            <a:ext cx="2459037" cy="3321050"/>
            <a:chOff x="4211" y="1200"/>
            <a:chExt cx="1549" cy="2092"/>
          </a:xfrm>
        </p:grpSpPr>
        <p:sp>
          <p:nvSpPr>
            <p:cNvPr id="33800" name="Line 16"/>
            <p:cNvSpPr>
              <a:spLocks noChangeShapeType="1"/>
            </p:cNvSpPr>
            <p:nvPr/>
          </p:nvSpPr>
          <p:spPr bwMode="auto">
            <a:xfrm>
              <a:off x="4272" y="1200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01" name="Line 17"/>
            <p:cNvSpPr>
              <a:spLocks noChangeShapeType="1"/>
            </p:cNvSpPr>
            <p:nvPr/>
          </p:nvSpPr>
          <p:spPr bwMode="auto">
            <a:xfrm flipH="1">
              <a:off x="4848" y="1200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02" name="Text Box 18"/>
            <p:cNvSpPr txBox="1">
              <a:spLocks noChangeArrowheads="1"/>
            </p:cNvSpPr>
            <p:nvPr/>
          </p:nvSpPr>
          <p:spPr bwMode="auto">
            <a:xfrm>
              <a:off x="4211" y="2544"/>
              <a:ext cx="1549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Abstract model of </a:t>
              </a:r>
            </a:p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some phenomena</a:t>
              </a:r>
            </a:p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in the world</a:t>
              </a:r>
            </a:p>
          </p:txBody>
        </p:sp>
      </p:grpSp>
      <p:sp>
        <p:nvSpPr>
          <p:cNvPr id="33799" name="Text Box 19"/>
          <p:cNvSpPr txBox="1">
            <a:spLocks noChangeArrowheads="1"/>
          </p:cNvSpPr>
          <p:nvPr/>
        </p:nvSpPr>
        <p:spPr bwMode="auto">
          <a:xfrm>
            <a:off x="2714625" y="-36513"/>
            <a:ext cx="4451350" cy="64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600" b="0">
                <a:ea typeface="PMingLiU" pitchFamily="18" charset="-120"/>
                <a:cs typeface="Arial" charset="0"/>
              </a:rPr>
              <a:t>What is an ontology?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225800" y="1588"/>
            <a:ext cx="183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3600" b="0">
                <a:ea typeface="PMingLiU" pitchFamily="18" charset="-120"/>
                <a:cs typeface="Arial" charset="0"/>
              </a:rPr>
              <a:t>Benefits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 rot="-3024314">
            <a:off x="4702175" y="3679825"/>
            <a:ext cx="4678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800">
                <a:latin typeface="Times New Roman" pitchFamily="18" charset="0"/>
                <a:ea typeface="PMingLiU" pitchFamily="18" charset="-120"/>
              </a:rPr>
              <a:t>Knowledge sharing and reuse</a:t>
            </a:r>
            <a:endParaRPr lang="en-US" altLang="zh-TW" sz="2400" b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457200" y="4953000"/>
            <a:ext cx="403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1600" b="0">
                <a:latin typeface="Times New Roman" pitchFamily="18" charset="0"/>
                <a:ea typeface="PMingLiU" pitchFamily="18" charset="-120"/>
              </a:rPr>
              <a:t>Building  an ontology is not a goal in itself.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1412875"/>
            <a:ext cx="5299075" cy="1025525"/>
            <a:chOff x="384" y="890"/>
            <a:chExt cx="3338" cy="646"/>
          </a:xfrm>
        </p:grpSpPr>
        <p:sp>
          <p:nvSpPr>
            <p:cNvPr id="34827" name="Text Box 6"/>
            <p:cNvSpPr txBox="1">
              <a:spLocks noChangeArrowheads="1"/>
            </p:cNvSpPr>
            <p:nvPr/>
          </p:nvSpPr>
          <p:spPr bwMode="auto">
            <a:xfrm>
              <a:off x="470" y="890"/>
              <a:ext cx="25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Communication between people</a:t>
              </a:r>
            </a:p>
          </p:txBody>
        </p:sp>
        <p:sp>
          <p:nvSpPr>
            <p:cNvPr id="34828" name="Text Box 7"/>
            <p:cNvSpPr txBox="1">
              <a:spLocks noChangeArrowheads="1"/>
            </p:cNvSpPr>
            <p:nvPr/>
          </p:nvSpPr>
          <p:spPr bwMode="auto">
            <a:xfrm>
              <a:off x="480" y="1248"/>
              <a:ext cx="32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Interoperability between software agents</a:t>
              </a:r>
            </a:p>
          </p:txBody>
        </p:sp>
        <p:sp>
          <p:nvSpPr>
            <p:cNvPr id="34829" name="AutoShape 8"/>
            <p:cNvSpPr>
              <a:spLocks/>
            </p:cNvSpPr>
            <p:nvPr/>
          </p:nvSpPr>
          <p:spPr bwMode="auto">
            <a:xfrm>
              <a:off x="384" y="960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3400" y="2784475"/>
            <a:ext cx="4495800" cy="1939925"/>
            <a:chOff x="336" y="1754"/>
            <a:chExt cx="2832" cy="1222"/>
          </a:xfrm>
        </p:grpSpPr>
        <p:sp>
          <p:nvSpPr>
            <p:cNvPr id="34823" name="Text Box 10"/>
            <p:cNvSpPr txBox="1">
              <a:spLocks noChangeArrowheads="1"/>
            </p:cNvSpPr>
            <p:nvPr/>
          </p:nvSpPr>
          <p:spPr bwMode="auto">
            <a:xfrm>
              <a:off x="478" y="1754"/>
              <a:ext cx="2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Reuse of domain knowledge</a:t>
              </a:r>
            </a:p>
          </p:txBody>
        </p:sp>
        <p:sp>
          <p:nvSpPr>
            <p:cNvPr id="34824" name="Text Box 11"/>
            <p:cNvSpPr txBox="1">
              <a:spLocks noChangeArrowheads="1"/>
            </p:cNvSpPr>
            <p:nvPr/>
          </p:nvSpPr>
          <p:spPr bwMode="auto">
            <a:xfrm>
              <a:off x="480" y="2208"/>
              <a:ext cx="26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Make domain knowledge explicit</a:t>
              </a:r>
            </a:p>
          </p:txBody>
        </p:sp>
        <p:sp>
          <p:nvSpPr>
            <p:cNvPr id="34825" name="Text Box 12"/>
            <p:cNvSpPr txBox="1">
              <a:spLocks noChangeArrowheads="1"/>
            </p:cNvSpPr>
            <p:nvPr/>
          </p:nvSpPr>
          <p:spPr bwMode="auto">
            <a:xfrm>
              <a:off x="480" y="2688"/>
              <a:ext cx="2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Analyze domain knowledge </a:t>
              </a:r>
            </a:p>
          </p:txBody>
        </p:sp>
        <p:sp>
          <p:nvSpPr>
            <p:cNvPr id="34826" name="AutoShape 13"/>
            <p:cNvSpPr>
              <a:spLocks/>
            </p:cNvSpPr>
            <p:nvPr/>
          </p:nvSpPr>
          <p:spPr bwMode="auto">
            <a:xfrm>
              <a:off x="336" y="1824"/>
              <a:ext cx="144" cy="1152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autoUpdateAnimBg="0"/>
      <p:bldP spid="8294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409825" y="-11113"/>
            <a:ext cx="4044950" cy="64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600" b="0">
                <a:ea typeface="PMingLiU" pitchFamily="18" charset="-120"/>
                <a:cs typeface="Arial" charset="0"/>
              </a:rPr>
              <a:t>Ontology Elements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914400" y="1397000"/>
            <a:ext cx="5310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altLang="zh-TW" sz="2800" b="0">
                <a:latin typeface="Times New Roman" pitchFamily="18" charset="0"/>
                <a:ea typeface="PMingLiU" pitchFamily="18" charset="-120"/>
              </a:rPr>
              <a:t>Concepts(classes) + their hierarchy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914400" y="2362200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altLang="zh-TW" sz="2800" b="0">
                <a:latin typeface="Times New Roman" pitchFamily="18" charset="0"/>
                <a:ea typeface="PMingLiU" pitchFamily="18" charset="-120"/>
              </a:rPr>
              <a:t>Concept properties (slots/attributes)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914400" y="3225800"/>
            <a:ext cx="7077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altLang="zh-TW" sz="2800" b="0">
                <a:latin typeface="Times New Roman" pitchFamily="18" charset="0"/>
                <a:ea typeface="PMingLiU" pitchFamily="18" charset="-120"/>
              </a:rPr>
              <a:t>Property restrictions (type, cardinality, domain)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914400" y="4064000"/>
            <a:ext cx="6962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altLang="zh-TW" sz="2800" b="0">
                <a:latin typeface="Times New Roman" pitchFamily="18" charset="0"/>
                <a:ea typeface="PMingLiU" pitchFamily="18" charset="-120"/>
              </a:rPr>
              <a:t>Relations between concepts (disjoint, equality)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914400" y="4749800"/>
            <a:ext cx="1628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altLang="zh-TW" sz="2800" b="0">
                <a:latin typeface="Times New Roman" pitchFamily="18" charset="0"/>
                <a:ea typeface="PMingLiU" pitchFamily="18" charset="-120"/>
              </a:rPr>
              <a:t>Instances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762000" y="381000"/>
            <a:ext cx="77724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4000" b="0">
                <a:solidFill>
                  <a:schemeClr val="tx2"/>
                </a:solidFill>
              </a:rPr>
              <a:t>OWL became standard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23850" y="1981200"/>
            <a:ext cx="8640763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0"/>
              <a:t>10 February 2004 the World Wide Web Consortium announced final approval of two key Semantic Web technologies, the revised Resource Description Framework (RDF) and the </a:t>
            </a:r>
            <a:r>
              <a:rPr lang="en-US" sz="2800" b="0">
                <a:solidFill>
                  <a:srgbClr val="0033CC"/>
                </a:solidFill>
              </a:rPr>
              <a:t>Web Ontology Language</a:t>
            </a:r>
            <a:r>
              <a:rPr lang="en-US" sz="2800" b="0"/>
              <a:t> (OWL).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0"/>
              <a:t>Read more in: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0" u="sng">
                <a:solidFill>
                  <a:srgbClr val="0000FF"/>
                </a:solidFill>
              </a:rPr>
              <a:t>http://www.w3.org/2004/01/sws-pressrelease.html.en</a:t>
            </a:r>
            <a:r>
              <a:rPr lang="en-US" sz="2800" b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990600" y="12954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0" u="sng">
                <a:solidFill>
                  <a:srgbClr val="3399FF"/>
                </a:solidFill>
                <a:latin typeface="Arial Black" pitchFamily="34" charset="0"/>
              </a:rPr>
              <a:t>What is OWL?</a:t>
            </a:r>
            <a:r>
              <a:rPr lang="en-US" sz="2800" b="0">
                <a:solidFill>
                  <a:schemeClr val="bg1"/>
                </a:solidFill>
                <a:latin typeface="Arial Black" pitchFamily="34" charset="0"/>
              </a:rPr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/>
              <a:t>OWL is a language for defining Web Ontologies and their associated Knowledge Bases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/>
              <a:t>The OWL language is a revision of the DAML+OIL web ontology language incorporating learning from the design and application use of DAML+OIL.</a:t>
            </a:r>
            <a:r>
              <a:rPr lang="en-US" sz="2400" b="0"/>
              <a:t> </a:t>
            </a:r>
            <a:endParaRPr lang="tr-TR" sz="2400" b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/>
              <a:t>OWL extends </a:t>
            </a:r>
            <a:r>
              <a:rPr lang="tr-TR" sz="2800" b="0"/>
              <a:t>RDFS </a:t>
            </a:r>
            <a:r>
              <a:rPr lang="en-US" sz="2800" b="0"/>
              <a:t>vocabulary and adds axioms</a:t>
            </a:r>
            <a:r>
              <a:rPr lang="tr-TR" sz="2800" b="0"/>
              <a:t>.</a:t>
            </a:r>
            <a:endParaRPr lang="en-US" sz="2800" b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400" b="0" u="sng">
              <a:latin typeface="Arial Black" pitchFamily="34" charset="0"/>
            </a:endParaRPr>
          </a:p>
          <a:p>
            <a:pPr marL="742950" lvl="1" indent="-285750">
              <a:spcBef>
                <a:spcPct val="20000"/>
              </a:spcBef>
            </a:pPr>
            <a:endParaRPr lang="en-US" sz="2800" b="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066800" y="0"/>
            <a:ext cx="7848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990600" y="0"/>
            <a:ext cx="5741988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3200" b="0">
                <a:solidFill>
                  <a:srgbClr val="FF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 </a:t>
            </a:r>
            <a:r>
              <a:rPr lang="en-US" sz="32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OWL Introduction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newcommand{\some}[2]{%&#10;  \ensuremath{\exists #1 . #2}}&#10;\newcommand{\all}[2]{%&#10;  \ensuremath{\forall #1 . #2}}&#10;\newcommand{\atleast}[2]{%&#10;        \ensuremath{\mbox{$\geqslant$}#1 #2}}&#10;\newcommand{\atmost}[2]{%&#10;        \ensuremath{\mbox{$\leqslant$}#1 #2}}&#10;\begin{document}&#10;    \begin{tabular}[t]{l|c|l|l}&#10;      Constructor &amp; DL Syntax &amp; Example &amp; FOL Syntax\\&#10;      \hline&#10;      intersectionOf &amp; $C_1 \sqcap\ldots\sqcap C_n$ &amp; $\mbox{Human}&#10;      \sqcap \mbox{Male}$ &amp; $C_1(x) \land\ldots\land C_n(x)$\\&#10;      unionOf &amp; $C_1 \sqcup\ldots\sqcup C_n$ &amp; $\mbox{Doctor} \sqcup \mbox{Lawyer}$ &amp; $C_1(x) \lor\ldots\lor C_n(x)$ \\&#10;      complementOf &amp; $\neg C$ &amp; $\neg \mbox{Male}$ &amp; $\neg C(x)$ \\&#10;      oneOf &amp; $\{x_1\}\sqcup\ldots\sqcup\{x_n\}$ &amp; $\{\mbox{john}\} \sqcup \{\mbox{mary}\}$ &amp; $x=x_1 \lor\ldots\lor x=x_n$ \\&#10;      allValuesFrom &amp; $\all{P}{C}$ &amp; $\all{\mbox{hasChild}}{\mbox{Doctor}}$ &amp; $\forall y.P(x,y)\rightarrow C(y)$ \\&#10;%$\Box_P C$ \\&#10;      someValuesFrom &amp; $\some{P}{C}$ &amp; $\some{\mbox{hasChild}}{\mbox{Lawyer}}$ &amp; $\exists y . P(x,y) \land C(y)$ \\&#10;%$\exists y . P(x,y) \land C(y)$ \\&#10;%      hasValue &amp; $\some{P}{\{x\}}$ &amp; $\some{\mbox{citizenOf}}{\{\mbox{USA}\}}$ \\&#10;      maxCardinality &amp; $\atmost{n}{P}$ &amp;&#10;      $\atmost{1}{\mbox{hasChild}}$ &amp; $\exists^{\leqslant n}y.P(x,y)$ \\&#10;      minCardinality &amp; $\atleast{n}{P}$ &amp;&#10;      $\atleast{2}{\mbox{hasChild}}$ &amp; $\exists^{\geqslant n}y.P(x,y)$ &#10;%      cardinalityQ &amp; $\equalq{n}{P}{C}$ &amp;&#10;%      $\equalq{1}{\mbox{hasParent}}{\mbox{Female}}$&#10;%      \quad\vdots &amp;&amp;&#10;     \end{tabular}&#10;\end{document}&#10;"/>
  <p:tag name="EXTERNALNAME" val="figure"/>
  <p:tag name="BLEND" val="False"/>
  <p:tag name="TRANSPARENT" val="False"/>
  <p:tag name="KEEPFILES" val="True"/>
  <p:tag name="DEBUGPAUSE" val="False"/>
  <p:tag name="RESOLUTION" val="1200"/>
  <p:tag name="TIMEOUT" val="(none)"/>
  <p:tag name="BOXWIDTH" val="686"/>
  <p:tag name="BOXHEIGHT" val="560"/>
  <p:tag name="BOXFONT" val="10"/>
  <p:tag name="BOXWRAP" val="False"/>
  <p:tag name="WORKAROUNDTRANSPARENCYBUG" val="False"/>
  <p:tag name="BITMAPFORMAT" val="pngmono"/>
  <p:tag name="DEBUGINTERACTIVE" val="True"/>
  <p:tag name="ORIGWIDTH" val="788"/>
  <p:tag name="PICTUREFILESIZE" val="24105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newcommand{\Equiv}{\equiv}&#10;\newcommand{\some}[2]{\ensuremath{\exists #1 . #2}}&#10;\newcommand{\all}[2]{\ensuremath{\forall #1 . #2}}&#10;\newcommand{\atleast}[2]{\ensuremath{\mbox{$\geqslant$}#1 #2}}&#10;\newcommand{\atmost}[2]{\ensuremath{\mbox{$\leqslant$}#1 #2}}&#10;\begin{document}&#10;    \begin{tabular}[t]{l|c|l}&#10;      Axiom &amp; DL Syntax &amp; Example \\&#10;      \hline&#10;      subClassOf &amp; $C_1 \sqsubseteq C_2$ &amp; $\mbox{Human} \sqsubseteq&#10;      \mbox{Animal} \sqcap \mbox{Biped}$ \\&#10;      equivalentClass &amp; $C_1 \Equiv C_2$ &amp; $\mbox{Man} \Equiv&#10;      \mbox{Human} \sqcap \mbox{Male}$ \\&#10;      disjointWith &amp; $C_1 \sqsubseteq \neg C_2$ &amp; $\mbox{Male}&#10;      \sqsubseteq \neg \mbox{Female}$ \\&#10;      sameIndividualAs &amp; $\{x_1\} \Equiv \{x_2\}$ &amp; $\{\mbox{President\_Bush}\} \Equiv&#10;      \{\mbox{G\_W\_Bush}\}$ \\&#10;      differentFrom &amp; $\{x_1\} \sqsubseteq \neg \{x_2\}$ &amp;&#10;      $\{\mbox{john}\} \sqsubseteq \neg \{\mbox{peter}\}$ \\&#10;      subPropertyOf &amp; $P_1 \sqsubseteq P_2$ &amp; $\mbox{hasDaughter} \sqsubseteq&#10;      \mbox{hasChild}$ \\&#10;      equivalentProperty &amp; $P_1 \Equiv P_2$ &amp; $\mbox{cost} \Equiv&#10;      \mbox{price}$ \\&#10;      inverseOf &amp; $P_1 \Equiv P_2^-$ &amp; $\mbox{hasChild} \Equiv&#10;      \mbox{hasParent}^-$ \\&#10;      transitiveProperty &amp; $P^+ \sqsubseteq P$ &amp; $\mbox{ancestor}^+&#10;      \sqsubseteq \mbox{ancestor}$ \\&#10;      functionalProperty &amp; $\top \sqsubseteq \atmost{1}{P}$ &amp;&#10;      $\top \sqsubseteq \atmost{1}{\mbox{hasMother}}$ \\&#10;      inverseFunctionalProperty &amp; $\top \sqsubseteq \atmost{1}{P^-}$ &amp;&#10;      $\top \sqsubseteq \atmost{1}{\mbox{hasSSN}^-}$&#10;     \end{tabular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0"/>
  <p:tag name="BOXFONT" val="10"/>
  <p:tag name="BOXWRAP" val="False"/>
  <p:tag name="WORKAROUNDTRANSPARENCYBUG" val="False"/>
  <p:tag name="BITMAPFORMAT" val="pngmono"/>
  <p:tag name="DEBUGINTERACTIVE" val="True"/>
  <p:tag name="ORIGWIDTH" val="785"/>
  <p:tag name="PICTUREFILESIZE" val="26966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3120</Words>
  <Application>Microsoft Office PowerPoint</Application>
  <PresentationFormat>On-screen Show (4:3)</PresentationFormat>
  <Paragraphs>647</Paragraphs>
  <Slides>42</Slides>
  <Notes>40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Ontologies</vt:lpstr>
      <vt:lpstr>Slide 2</vt:lpstr>
      <vt:lpstr>Slide 3</vt:lpstr>
      <vt:lpstr>Ontologies and Databases</vt:lpstr>
      <vt:lpstr>Slide 5</vt:lpstr>
      <vt:lpstr>Slide 6</vt:lpstr>
      <vt:lpstr>Slide 7</vt:lpstr>
      <vt:lpstr>Slide 8</vt:lpstr>
      <vt:lpstr>Slide 9</vt:lpstr>
      <vt:lpstr>OWL Language</vt:lpstr>
      <vt:lpstr>Back to the OWL Layers (Lite, DL, Full)</vt:lpstr>
      <vt:lpstr>Slide 12</vt:lpstr>
      <vt:lpstr>What Are Description Logics?</vt:lpstr>
      <vt:lpstr>Description Logic Family</vt:lpstr>
      <vt:lpstr>Description Logic Family  Necessary and sufficient conditions</vt:lpstr>
      <vt:lpstr>Complex Classes Union of Classes</vt:lpstr>
      <vt:lpstr>Complex Classes Intersection of Classes</vt:lpstr>
      <vt:lpstr> one of: Enumerated Classes</vt:lpstr>
      <vt:lpstr>Complex Classes  Property Restrictions</vt:lpstr>
      <vt:lpstr>Complex Classes - Property Restrictions someValuesFrom</vt:lpstr>
      <vt:lpstr>Complex Classes - Property Restrictions  allValuesFrom</vt:lpstr>
      <vt:lpstr>Complex Classes - Property Restrictions  hasValue</vt:lpstr>
      <vt:lpstr>Complex Classes - Property Restrictions  cardinality</vt:lpstr>
      <vt:lpstr>Properties OWL vs. RDF</vt:lpstr>
      <vt:lpstr>Properties OWL vs. RDF</vt:lpstr>
      <vt:lpstr>Why separate Classes and Datatypes?</vt:lpstr>
      <vt:lpstr>Properties in OWL Transitive Property</vt:lpstr>
      <vt:lpstr>Properties in OWL Symmetric Property</vt:lpstr>
      <vt:lpstr>Properties in OWL Inverse Property</vt:lpstr>
      <vt:lpstr>Properties in OWL Functional Properties</vt:lpstr>
      <vt:lpstr>OWL Property Classes</vt:lpstr>
      <vt:lpstr>OWL as DL: Axioms</vt:lpstr>
      <vt:lpstr>OWL as DL: Axioms</vt:lpstr>
      <vt:lpstr>Subsumption  An Example</vt:lpstr>
      <vt:lpstr>Subsumption  Example in Protégé</vt:lpstr>
      <vt:lpstr>Subsumption  Inferred Hierarchy in Protégé</vt:lpstr>
      <vt:lpstr>Inconsistency</vt:lpstr>
      <vt:lpstr>Inconsistency  Example</vt:lpstr>
      <vt:lpstr>Inconsistency  Example in Protégé</vt:lpstr>
      <vt:lpstr>Inconsistency  Detected Inconsistency in Protégé</vt:lpstr>
      <vt:lpstr>Summary</vt:lpstr>
      <vt:lpstr>Mola...</vt:lpstr>
    </vt:vector>
  </TitlesOfParts>
  <Company>stm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Ontologies</dc:title>
  <dc:creator>hturksoy</dc:creator>
  <cp:lastModifiedBy>hturksoy</cp:lastModifiedBy>
  <cp:revision>1</cp:revision>
  <dcterms:created xsi:type="dcterms:W3CDTF">2009-02-04T14:46:00Z</dcterms:created>
  <dcterms:modified xsi:type="dcterms:W3CDTF">2009-02-04T14:47:47Z</dcterms:modified>
</cp:coreProperties>
</file>