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87" r:id="rId5"/>
    <p:sldId id="259" r:id="rId6"/>
    <p:sldId id="285" r:id="rId7"/>
    <p:sldId id="286" r:id="rId8"/>
    <p:sldId id="262" r:id="rId9"/>
    <p:sldId id="263" r:id="rId10"/>
    <p:sldId id="264" r:id="rId11"/>
    <p:sldId id="265" r:id="rId12"/>
    <p:sldId id="266" r:id="rId13"/>
    <p:sldId id="267" r:id="rId14"/>
    <p:sldId id="288" r:id="rId15"/>
    <p:sldId id="284" r:id="rId16"/>
    <p:sldId id="289" r:id="rId17"/>
    <p:sldId id="269" r:id="rId18"/>
    <p:sldId id="270" r:id="rId19"/>
    <p:sldId id="271" r:id="rId20"/>
    <p:sldId id="294" r:id="rId21"/>
    <p:sldId id="305" r:id="rId22"/>
    <p:sldId id="307" r:id="rId23"/>
    <p:sldId id="306" r:id="rId24"/>
    <p:sldId id="295" r:id="rId25"/>
    <p:sldId id="292" r:id="rId26"/>
    <p:sldId id="293" r:id="rId27"/>
    <p:sldId id="272" r:id="rId28"/>
    <p:sldId id="303" r:id="rId29"/>
    <p:sldId id="273" r:id="rId30"/>
    <p:sldId id="274" r:id="rId31"/>
    <p:sldId id="275" r:id="rId32"/>
    <p:sldId id="276" r:id="rId33"/>
    <p:sldId id="277" r:id="rId34"/>
    <p:sldId id="302" r:id="rId35"/>
    <p:sldId id="278" r:id="rId36"/>
    <p:sldId id="279" r:id="rId37"/>
    <p:sldId id="280" r:id="rId38"/>
    <p:sldId id="281" r:id="rId39"/>
    <p:sldId id="312" r:id="rId40"/>
    <p:sldId id="313" r:id="rId41"/>
    <p:sldId id="304" r:id="rId42"/>
    <p:sldId id="310" r:id="rId43"/>
    <p:sldId id="308" r:id="rId44"/>
    <p:sldId id="314" r:id="rId45"/>
    <p:sldId id="309" r:id="rId46"/>
    <p:sldId id="311" r:id="rId47"/>
    <p:sldId id="297" r:id="rId48"/>
    <p:sldId id="298" r:id="rId49"/>
    <p:sldId id="299" r:id="rId50"/>
    <p:sldId id="300" r:id="rId51"/>
    <p:sldId id="301" r:id="rId52"/>
    <p:sldId id="282" r:id="rId53"/>
    <p:sldId id="296" r:id="rId54"/>
  </p:sldIdLst>
  <p:sldSz cx="9144000" cy="6858000" type="screen4x3"/>
  <p:notesSz cx="6858000" cy="9144000"/>
  <p:defaultTextStyle>
    <a:defPPr>
      <a:defRPr lang="tr-TR"/>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302" autoAdjust="0"/>
  </p:normalViewPr>
  <p:slideViewPr>
    <p:cSldViewPr>
      <p:cViewPr varScale="1">
        <p:scale>
          <a:sx n="70" d="100"/>
          <a:sy n="70" d="100"/>
        </p:scale>
        <p:origin x="-64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146ED9C-D8B9-407B-AABE-633394CDA4C0}" type="datetimeFigureOut">
              <a:rPr lang="tr-TR"/>
              <a:pPr>
                <a:defRPr/>
              </a:pPr>
              <a:t>28.02.2009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5CD430E-B84D-494E-8A06-7E6D2F37A397}"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8CD83B-120E-4F70-90CA-F901A4F6BC20}" type="slidenum">
              <a:rPr lang="tr-TR"/>
              <a:pPr fontAlgn="base">
                <a:spcBef>
                  <a:spcPct val="0"/>
                </a:spcBef>
                <a:spcAft>
                  <a:spcPct val="0"/>
                </a:spcAft>
                <a:defRPr/>
              </a:pPr>
              <a:t>3</a:t>
            </a:fld>
            <a:endParaRPr lang="tr-TR"/>
          </a:p>
        </p:txBody>
      </p:sp>
      <p:sp>
        <p:nvSpPr>
          <p:cNvPr id="184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[1,8]</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100D0F-4BC0-4F1D-85CB-3AD60038C9EF}" type="slidenum">
              <a:rPr lang="en-US"/>
              <a:pPr fontAlgn="base">
                <a:spcBef>
                  <a:spcPct val="0"/>
                </a:spcBef>
                <a:spcAft>
                  <a:spcPct val="0"/>
                </a:spcAft>
                <a:defRPr/>
              </a:pPr>
              <a:t>15</a:t>
            </a:fld>
            <a:endParaRPr lang="en-US"/>
          </a:p>
        </p:txBody>
      </p:sp>
      <p:sp>
        <p:nvSpPr>
          <p:cNvPr id="39938" name="Rectangle 2"/>
          <p:cNvSpPr>
            <a:spLocks noGrp="1" noRot="1" noChangeArrowheads="1"/>
          </p:cNvSpPr>
          <p:nvPr>
            <p:ph type="sldImg"/>
          </p:nvPr>
        </p:nvSpPr>
        <p:spPr bwMode="auto">
          <a:solidFill>
            <a:srgbClr val="FFFFFF"/>
          </a:solidFill>
          <a:ln>
            <a:solidFill>
              <a:srgbClr val="000000"/>
            </a:solidFill>
            <a:miter lim="800000"/>
            <a:headEnd/>
            <a:tailEnd/>
          </a:ln>
        </p:spPr>
      </p:sp>
      <p:sp>
        <p:nvSpPr>
          <p:cNvPr id="3993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r>
              <a:rPr lang="tr-TR" smtClean="0"/>
              <a:t>[8]</a:t>
            </a:r>
          </a:p>
          <a:p>
            <a:pPr eaLnBrk="1" hangingPunct="1">
              <a:spcBef>
                <a:spcPct val="0"/>
              </a:spcBef>
              <a:buFontTx/>
              <a:buChar char="-"/>
            </a:pPr>
            <a:r>
              <a:rPr lang="en-US" smtClean="0"/>
              <a:t>NL annotations (possibly with rendering annotation) already associated with images (only way google can find them)</a:t>
            </a:r>
          </a:p>
          <a:p>
            <a:pPr eaLnBrk="1" hangingPunct="1">
              <a:spcBef>
                <a:spcPct val="0"/>
              </a:spcBef>
              <a:buFontTx/>
              <a:buChar char="-"/>
            </a:pPr>
            <a:r>
              <a:rPr lang="en-US" smtClean="0"/>
              <a:t>Augment NL with semantic annotation.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TextEdit="1"/>
          </p:cNvSpPr>
          <p:nvPr>
            <p:ph type="sldImg"/>
          </p:nvPr>
        </p:nvSpPr>
        <p:spPr bwMode="auto">
          <a:noFill/>
          <a:ln>
            <a:solidFill>
              <a:srgbClr val="000000"/>
            </a:solidFill>
            <a:miter lim="800000"/>
            <a:headEnd/>
            <a:tailEnd/>
          </a:ln>
        </p:spPr>
      </p:sp>
      <p:sp>
        <p:nvSpPr>
          <p:cNvPr id="41986"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r>
              <a:rPr lang="tr-TR" smtClean="0"/>
              <a:t>[1,8]</a:t>
            </a:r>
          </a:p>
          <a:p>
            <a:pPr eaLnBrk="1" hangingPunct="1">
              <a:spcBef>
                <a:spcPct val="0"/>
              </a:spcBef>
            </a:pPr>
            <a:r>
              <a:rPr lang="en-US" smtClean="0"/>
              <a:t>Big Apple is a large fruit or a city?</a:t>
            </a:r>
            <a:r>
              <a:rPr lang="tr-TR" smtClean="0"/>
              <a:t> [8]</a:t>
            </a: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C4805B-6E5D-482A-9740-793DB447E3EE}" type="slidenum">
              <a:rPr lang="tr-TR"/>
              <a:pPr fontAlgn="base">
                <a:spcBef>
                  <a:spcPct val="0"/>
                </a:spcBef>
                <a:spcAft>
                  <a:spcPct val="0"/>
                </a:spcAft>
                <a:defRPr/>
              </a:pPr>
              <a:t>17</a:t>
            </a:fld>
            <a:endParaRPr lang="tr-TR"/>
          </a:p>
        </p:txBody>
      </p:sp>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325744-C378-4E80-9450-5723B62DCB3C}" type="slidenum">
              <a:rPr lang="tr-TR"/>
              <a:pPr fontAlgn="base">
                <a:spcBef>
                  <a:spcPct val="0"/>
                </a:spcBef>
                <a:spcAft>
                  <a:spcPct val="0"/>
                </a:spcAft>
                <a:defRPr/>
              </a:pPr>
              <a:t>18</a:t>
            </a:fld>
            <a:endParaRPr lang="tr-TR"/>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4D1E8F-DCCA-45E7-B021-D3190139D889}" type="slidenum">
              <a:rPr lang="tr-TR"/>
              <a:pPr fontAlgn="base">
                <a:spcBef>
                  <a:spcPct val="0"/>
                </a:spcBef>
                <a:spcAft>
                  <a:spcPct val="0"/>
                </a:spcAft>
                <a:defRPr/>
              </a:pPr>
              <a:t>19</a:t>
            </a:fld>
            <a:endParaRPr lang="tr-TR"/>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[3]</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9FCCE28-EE58-4D78-A960-DDBBBF32EA35}" type="slidenum">
              <a:rPr lang="tr-TR" sz="1200">
                <a:latin typeface="Calibri"/>
              </a:rPr>
              <a:pPr algn="r"/>
              <a:t>20</a:t>
            </a:fld>
            <a:endParaRPr lang="tr-TR" sz="1200">
              <a:latin typeface="Calibri"/>
            </a:endParaRPr>
          </a:p>
        </p:txBody>
      </p:sp>
      <p:sp>
        <p:nvSpPr>
          <p:cNvPr id="501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[3,8]</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TextEdit="1"/>
          </p:cNvSpPr>
          <p:nvPr>
            <p:ph type="sldImg"/>
          </p:nvPr>
        </p:nvSpPr>
        <p:spPr bwMode="auto">
          <a:xfrm>
            <a:off x="1143000" y="684213"/>
            <a:ext cx="4572000" cy="3429000"/>
          </a:xfrm>
          <a:noFill/>
          <a:ln>
            <a:solidFill>
              <a:srgbClr val="000000"/>
            </a:solidFill>
            <a:miter lim="800000"/>
            <a:headEnd/>
            <a:tailEnd/>
          </a:ln>
        </p:spPr>
      </p:sp>
      <p:sp>
        <p:nvSpPr>
          <p:cNvPr id="52226" name="Rectangle 3"/>
          <p:cNvSpPr>
            <a:spLocks noGrp="1"/>
          </p:cNvSpPr>
          <p:nvPr>
            <p:ph type="body" idx="1"/>
          </p:nvPr>
        </p:nvSpPr>
        <p:spPr bwMode="auto">
          <a:xfrm>
            <a:off x="912813" y="4343400"/>
            <a:ext cx="5032375" cy="4116388"/>
          </a:xfrm>
          <a:noFill/>
        </p:spPr>
        <p:txBody>
          <a:bodyPr wrap="square" lIns="88093" tIns="44047" rIns="88093" bIns="44047" numCol="1" anchor="t" anchorCtr="0" compatLnSpc="1">
            <a:prstTxWarp prst="textNoShape">
              <a:avLst/>
            </a:prstTxWarp>
          </a:bodyPr>
          <a:lstStyle/>
          <a:p>
            <a:r>
              <a:rPr lang="tr-TR" smtClean="0"/>
              <a:t>[5]</a:t>
            </a: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TextEdit="1"/>
          </p:cNvSpPr>
          <p:nvPr>
            <p:ph type="sldImg"/>
          </p:nvPr>
        </p:nvSpPr>
        <p:spPr bwMode="auto">
          <a:noFill/>
          <a:ln>
            <a:solidFill>
              <a:srgbClr val="000000"/>
            </a:solidFill>
            <a:miter lim="800000"/>
            <a:headEnd/>
            <a:tailEnd/>
          </a:ln>
        </p:spPr>
      </p:sp>
      <p:sp>
        <p:nvSpPr>
          <p:cNvPr id="54274" name="Rectangle 3"/>
          <p:cNvSpPr>
            <a:spLocks noGrp="1"/>
          </p:cNvSpPr>
          <p:nvPr>
            <p:ph type="body" idx="1"/>
          </p:nvPr>
        </p:nvSpPr>
        <p:spPr bwMode="auto">
          <a:noFill/>
        </p:spPr>
        <p:txBody>
          <a:bodyPr wrap="square" numCol="1" anchor="t" anchorCtr="0" compatLnSpc="1">
            <a:prstTxWarp prst="textNoShape">
              <a:avLst/>
            </a:prstTxWarp>
          </a:bodyPr>
          <a:lstStyle/>
          <a:p>
            <a:r>
              <a:rPr lang="tr-TR" smtClean="0"/>
              <a:t>[5]</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TextEdit="1"/>
          </p:cNvSpPr>
          <p:nvPr>
            <p:ph type="sldImg"/>
          </p:nvPr>
        </p:nvSpPr>
        <p:spPr bwMode="auto">
          <a:xfrm>
            <a:off x="1143000" y="684213"/>
            <a:ext cx="4572000" cy="3429000"/>
          </a:xfrm>
          <a:noFill/>
          <a:ln>
            <a:solidFill>
              <a:srgbClr val="000000"/>
            </a:solidFill>
            <a:miter lim="800000"/>
            <a:headEnd/>
            <a:tailEnd/>
          </a:ln>
        </p:spPr>
      </p:sp>
      <p:sp>
        <p:nvSpPr>
          <p:cNvPr id="56322" name="Rectangle 3"/>
          <p:cNvSpPr>
            <a:spLocks noGrp="1"/>
          </p:cNvSpPr>
          <p:nvPr>
            <p:ph type="body" idx="1"/>
          </p:nvPr>
        </p:nvSpPr>
        <p:spPr bwMode="auto">
          <a:xfrm>
            <a:off x="912813" y="4343400"/>
            <a:ext cx="5032375" cy="4116388"/>
          </a:xfrm>
          <a:noFill/>
        </p:spPr>
        <p:txBody>
          <a:bodyPr wrap="square" lIns="88093" tIns="44047" rIns="88093" bIns="44047" numCol="1" anchor="t" anchorCtr="0" compatLnSpc="1">
            <a:prstTxWarp prst="textNoShape">
              <a:avLst/>
            </a:prstTxWarp>
          </a:bodyPr>
          <a:lstStyle/>
          <a:p>
            <a:r>
              <a:rPr lang="tr-TR" smtClean="0"/>
              <a:t>[5]</a:t>
            </a: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TextEdit="1"/>
          </p:cNvSpPr>
          <p:nvPr>
            <p:ph type="sldImg"/>
          </p:nvPr>
        </p:nvSpPr>
        <p:spPr bwMode="auto">
          <a:xfrm>
            <a:off x="1985963" y="542925"/>
            <a:ext cx="2886075" cy="2163763"/>
          </a:xfrm>
          <a:noFill/>
          <a:ln>
            <a:solidFill>
              <a:srgbClr val="000000"/>
            </a:solidFill>
            <a:miter lim="800000"/>
            <a:headEnd/>
            <a:tailEnd/>
          </a:ln>
        </p:spPr>
      </p:sp>
      <p:sp>
        <p:nvSpPr>
          <p:cNvPr id="58370" name="Rectangle 3"/>
          <p:cNvSpPr>
            <a:spLocks noGrp="1"/>
          </p:cNvSpPr>
          <p:nvPr>
            <p:ph type="body" idx="1"/>
          </p:nvPr>
        </p:nvSpPr>
        <p:spPr bwMode="auto">
          <a:xfrm>
            <a:off x="915988" y="2921000"/>
            <a:ext cx="5026025" cy="5538788"/>
          </a:xfrm>
          <a:noFill/>
        </p:spPr>
        <p:txBody>
          <a:bodyPr wrap="square" lIns="86493" tIns="43247" rIns="86493" bIns="43247" numCol="1" anchor="t" anchorCtr="0" compatLnSpc="1">
            <a:prstTxWarp prst="textNoShape">
              <a:avLst/>
            </a:prstTxWarp>
          </a:bodyPr>
          <a:lstStyle/>
          <a:p>
            <a:pPr eaLnBrk="1" hangingPunct="1"/>
            <a:r>
              <a:rPr lang="tr-TR" smtClean="0"/>
              <a:t>[8]</a:t>
            </a:r>
          </a:p>
          <a:p>
            <a:pPr eaLnBrk="1" hangingPunct="1"/>
            <a:r>
              <a:rPr lang="tr-TR" smtClean="0"/>
              <a:t>TODO: maddelerin altlarını örneklendir [9]’un 20.sayfasındakine benzer</a:t>
            </a:r>
          </a:p>
          <a:p>
            <a:pPr eaLnBrk="1" hangingPunct="1"/>
            <a:endParaRPr lang="tr-TR" smtClean="0"/>
          </a:p>
          <a:p>
            <a:pPr eaLnBrk="1" hangingPunct="1"/>
            <a:r>
              <a:rPr lang="en-US" smtClean="0"/>
              <a:t>In Information Science, an ontology is the product of an attempt to formulate an exhaustive and rigorous conceptual schema about a domain. This domain does not have to be the complete knowledge of that topic, but purely a domain of interest decided upon by the creator of the ontology.</a:t>
            </a:r>
          </a:p>
          <a:p>
            <a:pPr eaLnBrk="1" hangingPunct="1"/>
            <a:endParaRPr lang="en-US" smtClean="0"/>
          </a:p>
          <a:p>
            <a:pPr eaLnBrk="1" hangingPunct="1"/>
            <a:r>
              <a:rPr lang="en-US" smtClean="0"/>
              <a:t>An ontology is typically a hierarchical data structure containing all the relevant entities and their relationships and rules within that domain (e.g., a domain ontology). However, computational ontology does not have to be hierarchical at all. The computer science usage of the term ontology is derived from the much older usage of the term ontology in philosophy.</a:t>
            </a:r>
          </a:p>
          <a:p>
            <a:pPr eaLnBrk="1" hangingPunct="1"/>
            <a:endParaRPr lang="en-US" smtClean="0"/>
          </a:p>
          <a:p>
            <a:pPr eaLnBrk="1" hangingPunct="1"/>
            <a:r>
              <a:rPr lang="en-US" smtClean="0"/>
              <a:t>An ontology which is not tied to a particular problem domain but attempts to describe general entities is known as a foundation ontology or upper ontology. Typically, more specialized domain specific schemata must be created to make the data useful for real world decisions.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44BF47-1997-404E-9A44-E110C9F6FF70}" type="slidenum">
              <a:rPr lang="tr-TR"/>
              <a:pPr fontAlgn="base">
                <a:spcBef>
                  <a:spcPct val="0"/>
                </a:spcBef>
                <a:spcAft>
                  <a:spcPct val="0"/>
                </a:spcAft>
                <a:defRPr/>
              </a:pPr>
              <a:t>5</a:t>
            </a:fld>
            <a:endParaRPr lang="tr-TR"/>
          </a:p>
        </p:txBody>
      </p:sp>
      <p:sp>
        <p:nvSpPr>
          <p:cNvPr id="215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[1,8]</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TextEdit="1"/>
          </p:cNvSpPr>
          <p:nvPr>
            <p:ph type="sldImg"/>
          </p:nvPr>
        </p:nvSpPr>
        <p:spPr bwMode="auto">
          <a:xfrm>
            <a:off x="1985963" y="542925"/>
            <a:ext cx="2886075" cy="2163763"/>
          </a:xfrm>
          <a:noFill/>
          <a:ln>
            <a:solidFill>
              <a:srgbClr val="000000"/>
            </a:solidFill>
            <a:miter lim="800000"/>
            <a:headEnd/>
            <a:tailEnd/>
          </a:ln>
        </p:spPr>
      </p:sp>
      <p:sp>
        <p:nvSpPr>
          <p:cNvPr id="60418" name="Rectangle 3"/>
          <p:cNvSpPr>
            <a:spLocks noGrp="1"/>
          </p:cNvSpPr>
          <p:nvPr>
            <p:ph type="body" idx="1"/>
          </p:nvPr>
        </p:nvSpPr>
        <p:spPr bwMode="auto">
          <a:xfrm>
            <a:off x="915988" y="2921000"/>
            <a:ext cx="5026025" cy="5538788"/>
          </a:xfrm>
          <a:noFill/>
        </p:spPr>
        <p:txBody>
          <a:bodyPr wrap="square" lIns="86493" tIns="43247" rIns="86493" bIns="43247" numCol="1" anchor="t" anchorCtr="0" compatLnSpc="1">
            <a:prstTxWarp prst="textNoShape">
              <a:avLst/>
            </a:prstTxWarp>
          </a:bodyPr>
          <a:lstStyle/>
          <a:p>
            <a:pPr eaLnBrk="1" hangingPunct="1"/>
            <a:r>
              <a:rPr lang="tr-TR" smtClean="0"/>
              <a:t>[8]</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xfrm>
            <a:off x="1985963" y="542925"/>
            <a:ext cx="2886075" cy="2163763"/>
          </a:xfrm>
          <a:noFill/>
          <a:ln>
            <a:solidFill>
              <a:srgbClr val="000000"/>
            </a:solidFill>
            <a:miter lim="800000"/>
            <a:headEnd/>
            <a:tailEnd/>
          </a:ln>
        </p:spPr>
      </p:sp>
      <p:sp>
        <p:nvSpPr>
          <p:cNvPr id="62466" name="Rectangle 3"/>
          <p:cNvSpPr>
            <a:spLocks noGrp="1"/>
          </p:cNvSpPr>
          <p:nvPr>
            <p:ph type="body" idx="1"/>
          </p:nvPr>
        </p:nvSpPr>
        <p:spPr bwMode="auto">
          <a:xfrm>
            <a:off x="915988" y="2921000"/>
            <a:ext cx="5026025" cy="5538788"/>
          </a:xfrm>
          <a:noFill/>
        </p:spPr>
        <p:txBody>
          <a:bodyPr wrap="square" lIns="86493" tIns="43247" rIns="86493" bIns="43247" numCol="1" anchor="t" anchorCtr="0" compatLnSpc="1">
            <a:prstTxWarp prst="textNoShape">
              <a:avLst/>
            </a:prstTxWarp>
          </a:bodyPr>
          <a:lstStyle/>
          <a:p>
            <a:pPr eaLnBrk="1" hangingPunct="1"/>
            <a:r>
              <a:rPr lang="tr-TR" smtClean="0"/>
              <a:t>[8]</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DED8BF-257D-47F7-9962-8968827A4188}" type="slidenum">
              <a:rPr lang="tr-TR"/>
              <a:pPr fontAlgn="base">
                <a:spcBef>
                  <a:spcPct val="0"/>
                </a:spcBef>
                <a:spcAft>
                  <a:spcPct val="0"/>
                </a:spcAft>
                <a:defRPr/>
              </a:pPr>
              <a:t>27</a:t>
            </a:fld>
            <a:endParaRPr lang="tr-TR"/>
          </a:p>
        </p:txBody>
      </p:sp>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[3,4]</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TextEdit="1"/>
          </p:cNvSpPr>
          <p:nvPr>
            <p:ph type="sldImg"/>
          </p:nvPr>
        </p:nvSpPr>
        <p:spPr bwMode="auto">
          <a:xfrm>
            <a:off x="1985963" y="542925"/>
            <a:ext cx="2886075" cy="2163763"/>
          </a:xfrm>
          <a:noFill/>
          <a:ln>
            <a:solidFill>
              <a:srgbClr val="000000"/>
            </a:solidFill>
            <a:miter lim="800000"/>
            <a:headEnd/>
            <a:tailEnd/>
          </a:ln>
        </p:spPr>
      </p:sp>
      <p:sp>
        <p:nvSpPr>
          <p:cNvPr id="66562" name="Rectangle 3"/>
          <p:cNvSpPr>
            <a:spLocks noGrp="1"/>
          </p:cNvSpPr>
          <p:nvPr>
            <p:ph type="body" idx="1"/>
          </p:nvPr>
        </p:nvSpPr>
        <p:spPr bwMode="auto">
          <a:xfrm>
            <a:off x="915988" y="2921000"/>
            <a:ext cx="5026025" cy="5538788"/>
          </a:xfrm>
          <a:noFill/>
        </p:spPr>
        <p:txBody>
          <a:bodyPr wrap="square" numCol="1" anchor="t" anchorCtr="0" compatLnSpc="1">
            <a:prstTxWarp prst="textNoShape">
              <a:avLst/>
            </a:prstTxWarp>
          </a:bodyPr>
          <a:lstStyle/>
          <a:p>
            <a:r>
              <a:rPr lang="tr-TR" smtClean="0"/>
              <a:t>[4]</a:t>
            </a: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EA172F-8B6B-4AE2-9A8B-427D4196954E}" type="slidenum">
              <a:rPr lang="tr-TR"/>
              <a:pPr fontAlgn="base">
                <a:spcBef>
                  <a:spcPct val="0"/>
                </a:spcBef>
                <a:spcAft>
                  <a:spcPct val="0"/>
                </a:spcAft>
                <a:defRPr/>
              </a:pPr>
              <a:t>29</a:t>
            </a:fld>
            <a:endParaRPr lang="tr-TR"/>
          </a:p>
        </p:txBody>
      </p:sp>
      <p:sp>
        <p:nvSpPr>
          <p:cNvPr id="686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[3]</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5074E2-59C6-49D8-984E-62328EAF5692}" type="slidenum">
              <a:rPr lang="tr-TR"/>
              <a:pPr fontAlgn="base">
                <a:spcBef>
                  <a:spcPct val="0"/>
                </a:spcBef>
                <a:spcAft>
                  <a:spcPct val="0"/>
                </a:spcAft>
                <a:defRPr/>
              </a:pPr>
              <a:t>30</a:t>
            </a:fld>
            <a:endParaRPr lang="tr-TR"/>
          </a:p>
        </p:txBody>
      </p:sp>
      <p:sp>
        <p:nvSpPr>
          <p:cNvPr id="70658" name="Rectangle 2"/>
          <p:cNvSpPr>
            <a:spLocks noGrp="1" noRot="1" noChangeAspect="1" noChangeArrowheads="1" noTextEdit="1"/>
          </p:cNvSpPr>
          <p:nvPr>
            <p:ph type="sldImg"/>
          </p:nvPr>
        </p:nvSpPr>
        <p:spPr bwMode="auto">
          <a:xfrm>
            <a:off x="1985963" y="542925"/>
            <a:ext cx="2886075" cy="2163763"/>
          </a:xfrm>
          <a:noFill/>
          <a:ln>
            <a:solidFill>
              <a:srgbClr val="000000"/>
            </a:solidFill>
            <a:miter lim="800000"/>
            <a:headEnd/>
            <a:tailEnd/>
          </a:ln>
        </p:spPr>
      </p:sp>
      <p:sp>
        <p:nvSpPr>
          <p:cNvPr id="70659" name="Rectangle 3"/>
          <p:cNvSpPr>
            <a:spLocks noGrp="1" noChangeArrowheads="1"/>
          </p:cNvSpPr>
          <p:nvPr>
            <p:ph type="body" idx="1"/>
          </p:nvPr>
        </p:nvSpPr>
        <p:spPr bwMode="auto">
          <a:xfrm>
            <a:off x="915988" y="2921000"/>
            <a:ext cx="5026025" cy="5538788"/>
          </a:xfrm>
          <a:noFill/>
        </p:spPr>
        <p:txBody>
          <a:bodyPr wrap="square" numCol="1" anchor="t" anchorCtr="0" compatLnSpc="1">
            <a:prstTxWarp prst="textNoShape">
              <a:avLst/>
            </a:prstTxWarp>
          </a:bodyPr>
          <a:lstStyle/>
          <a:p>
            <a:pPr eaLnBrk="1" hangingPunct="1">
              <a:spcBef>
                <a:spcPct val="0"/>
              </a:spcBef>
            </a:pPr>
            <a:r>
              <a:rPr lang="tr-TR" smtClean="0"/>
              <a:t>[4] {</a:t>
            </a:r>
          </a:p>
          <a:p>
            <a:pPr eaLnBrk="1" hangingPunct="1">
              <a:spcBef>
                <a:spcPct val="0"/>
              </a:spcBef>
            </a:pPr>
            <a:r>
              <a:rPr lang="tr-TR" smtClean="0"/>
              <a:t>RDF Statement:</a:t>
            </a:r>
          </a:p>
          <a:p>
            <a:pPr eaLnBrk="1" hangingPunct="1">
              <a:spcBef>
                <a:spcPct val="0"/>
              </a:spcBef>
            </a:pPr>
            <a:r>
              <a:rPr lang="en-GB" sz="1400" b="1" i="1" smtClean="0">
                <a:solidFill>
                  <a:schemeClr val="tx2"/>
                </a:solidFill>
              </a:rPr>
              <a:t>Subject</a:t>
            </a:r>
            <a:r>
              <a:rPr lang="en-GB" smtClean="0"/>
              <a:t> of an RDF statement is a resource</a:t>
            </a:r>
          </a:p>
          <a:p>
            <a:pPr eaLnBrk="1" hangingPunct="1">
              <a:spcBef>
                <a:spcPct val="0"/>
              </a:spcBef>
            </a:pPr>
            <a:r>
              <a:rPr lang="en-GB" sz="1400" b="1" i="1" smtClean="0">
                <a:solidFill>
                  <a:schemeClr val="tx2"/>
                </a:solidFill>
              </a:rPr>
              <a:t>Predicate</a:t>
            </a:r>
            <a:r>
              <a:rPr lang="en-GB" smtClean="0"/>
              <a:t> of an RDF statement is a property of a resource</a:t>
            </a:r>
          </a:p>
          <a:p>
            <a:pPr eaLnBrk="1" hangingPunct="1">
              <a:spcBef>
                <a:spcPct val="0"/>
              </a:spcBef>
            </a:pPr>
            <a:r>
              <a:rPr lang="en-GB" sz="1400" b="1" i="1" smtClean="0">
                <a:solidFill>
                  <a:schemeClr val="tx2"/>
                </a:solidFill>
              </a:rPr>
              <a:t>Object</a:t>
            </a:r>
            <a:r>
              <a:rPr lang="en-GB" smtClean="0"/>
              <a:t> of an RDF statement is the value of a property of a resource</a:t>
            </a:r>
          </a:p>
          <a:p>
            <a:pPr eaLnBrk="1" hangingPunct="1">
              <a:spcBef>
                <a:spcPct val="0"/>
              </a:spcBef>
            </a:pPr>
            <a:r>
              <a:rPr lang="tr-TR" smtClean="0"/>
              <a:t>}</a:t>
            </a: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BDA482-9544-4E70-ACBF-1B112DB21409}" type="slidenum">
              <a:rPr lang="tr-TR"/>
              <a:pPr fontAlgn="base">
                <a:spcBef>
                  <a:spcPct val="0"/>
                </a:spcBef>
                <a:spcAft>
                  <a:spcPct val="0"/>
                </a:spcAft>
                <a:defRPr/>
              </a:pPr>
              <a:t>31</a:t>
            </a:fld>
            <a:endParaRPr lang="tr-T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[3]</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AB4042-05BF-4404-8FE6-430477DCB40C}" type="slidenum">
              <a:rPr lang="tr-TR"/>
              <a:pPr fontAlgn="base">
                <a:spcBef>
                  <a:spcPct val="0"/>
                </a:spcBef>
                <a:spcAft>
                  <a:spcPct val="0"/>
                </a:spcAft>
                <a:defRPr/>
              </a:pPr>
              <a:t>32</a:t>
            </a:fld>
            <a:endParaRPr lang="tr-TR"/>
          </a:p>
        </p:txBody>
      </p:sp>
      <p:sp>
        <p:nvSpPr>
          <p:cNvPr id="747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[3] -&gt; kendi örneğini geliştir (Hasan hasColleague Tolga)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F9A757-67A2-45A9-B851-9C1F754908C0}" type="slidenum">
              <a:rPr lang="tr-TR"/>
              <a:pPr fontAlgn="base">
                <a:spcBef>
                  <a:spcPct val="0"/>
                </a:spcBef>
                <a:spcAft>
                  <a:spcPct val="0"/>
                </a:spcAft>
                <a:defRPr/>
              </a:pPr>
              <a:t>33</a:t>
            </a:fld>
            <a:endParaRPr lang="tr-T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[3]</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TextEdit="1"/>
          </p:cNvSpPr>
          <p:nvPr>
            <p:ph type="sldImg"/>
          </p:nvPr>
        </p:nvSpPr>
        <p:spPr bwMode="auto">
          <a:xfrm>
            <a:off x="1985963" y="542925"/>
            <a:ext cx="2886075" cy="2163763"/>
          </a:xfrm>
          <a:noFill/>
          <a:ln>
            <a:solidFill>
              <a:srgbClr val="000000"/>
            </a:solidFill>
            <a:miter lim="800000"/>
            <a:headEnd/>
            <a:tailEnd/>
          </a:ln>
        </p:spPr>
      </p:sp>
      <p:sp>
        <p:nvSpPr>
          <p:cNvPr id="78850" name="Rectangle 3"/>
          <p:cNvSpPr>
            <a:spLocks noGrp="1"/>
          </p:cNvSpPr>
          <p:nvPr>
            <p:ph type="body" idx="1"/>
          </p:nvPr>
        </p:nvSpPr>
        <p:spPr bwMode="auto">
          <a:xfrm>
            <a:off x="915988" y="2921000"/>
            <a:ext cx="5026025" cy="5538788"/>
          </a:xfrm>
          <a:noFill/>
        </p:spPr>
        <p:txBody>
          <a:bodyPr wrap="square" numCol="1" anchor="t" anchorCtr="0" compatLnSpc="1">
            <a:prstTxWarp prst="textNoShape">
              <a:avLst/>
            </a:prstTxWarp>
          </a:bodyPr>
          <a:lstStyle/>
          <a:p>
            <a:r>
              <a:rPr lang="tr-TR" smtClean="0"/>
              <a:t>[4]</a:t>
            </a: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[1,8]</a:t>
            </a:r>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CA98C6-0E08-4275-90A2-37682194C72B}" type="slidenum">
              <a:rPr lang="tr-TR"/>
              <a:pPr fontAlgn="base">
                <a:spcBef>
                  <a:spcPct val="0"/>
                </a:spcBef>
                <a:spcAft>
                  <a:spcPct val="0"/>
                </a:spcAft>
                <a:defRPr/>
              </a:pPr>
              <a:t>6</a:t>
            </a:fld>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80471F4-1665-499D-A4A8-88384BF7B975}" type="slidenum">
              <a:rPr lang="tr-TR"/>
              <a:pPr fontAlgn="base">
                <a:spcBef>
                  <a:spcPct val="0"/>
                </a:spcBef>
                <a:spcAft>
                  <a:spcPct val="0"/>
                </a:spcAft>
                <a:defRPr/>
              </a:pPr>
              <a:t>35</a:t>
            </a:fld>
            <a:endParaRPr lang="tr-TR"/>
          </a:p>
        </p:txBody>
      </p:sp>
      <p:sp>
        <p:nvSpPr>
          <p:cNvPr id="808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[3]</a:t>
            </a:r>
          </a:p>
          <a:p>
            <a:pPr eaLnBrk="1" hangingPunct="1">
              <a:spcBef>
                <a:spcPct val="0"/>
              </a:spcBef>
            </a:pPr>
            <a:r>
              <a:rPr lang="tr-TR" smtClean="0"/>
              <a:t>[4] {</a:t>
            </a:r>
          </a:p>
          <a:p>
            <a:pPr eaLnBrk="1" hangingPunct="1">
              <a:lnSpc>
                <a:spcPct val="110000"/>
              </a:lnSpc>
              <a:spcBef>
                <a:spcPct val="0"/>
              </a:spcBef>
            </a:pPr>
            <a:r>
              <a:rPr lang="en-GB" smtClean="0">
                <a:solidFill>
                  <a:srgbClr val="000000"/>
                </a:solidFill>
              </a:rPr>
              <a:t>RDF gives a formalism for meta data annotation, and a way to write it down in XML, but it does not give any special meaning to vocabulary such as </a:t>
            </a:r>
            <a:r>
              <a:rPr lang="en-GB" smtClean="0">
                <a:solidFill>
                  <a:srgbClr val="0033CC"/>
                </a:solidFill>
              </a:rPr>
              <a:t>subClassOf</a:t>
            </a:r>
            <a:r>
              <a:rPr lang="en-GB" smtClean="0">
                <a:solidFill>
                  <a:srgbClr val="000000"/>
                </a:solidFill>
              </a:rPr>
              <a:t> or </a:t>
            </a:r>
            <a:r>
              <a:rPr lang="en-GB" smtClean="0">
                <a:solidFill>
                  <a:srgbClr val="0033CC"/>
                </a:solidFill>
              </a:rPr>
              <a:t>type</a:t>
            </a:r>
          </a:p>
          <a:p>
            <a:pPr lvl="1" eaLnBrk="1" hangingPunct="1">
              <a:lnSpc>
                <a:spcPct val="110000"/>
              </a:lnSpc>
              <a:spcBef>
                <a:spcPct val="0"/>
              </a:spcBef>
            </a:pPr>
            <a:r>
              <a:rPr lang="en-GB" smtClean="0">
                <a:solidFill>
                  <a:srgbClr val="000000"/>
                </a:solidFill>
              </a:rPr>
              <a:t>Interpretation is an arbitrary binary relation</a:t>
            </a:r>
          </a:p>
          <a:p>
            <a:pPr lvl="1" eaLnBrk="1" hangingPunct="1">
              <a:lnSpc>
                <a:spcPct val="110000"/>
              </a:lnSpc>
              <a:spcBef>
                <a:spcPct val="0"/>
              </a:spcBef>
            </a:pPr>
            <a:r>
              <a:rPr lang="en-GB" smtClean="0">
                <a:solidFill>
                  <a:srgbClr val="000000"/>
                </a:solidFill>
              </a:rPr>
              <a:t>I.e., </a:t>
            </a:r>
            <a:r>
              <a:rPr lang="en-GB" smtClean="0"/>
              <a:t>&lt;Person,subClassOf,Animal&gt; has no special meaning</a:t>
            </a:r>
            <a:endParaRPr lang="en-GB" smtClean="0">
              <a:solidFill>
                <a:srgbClr val="000000"/>
              </a:solidFill>
            </a:endParaRPr>
          </a:p>
          <a:p>
            <a:pPr lvl="1" eaLnBrk="1" hangingPunct="1">
              <a:lnSpc>
                <a:spcPct val="110000"/>
              </a:lnSpc>
              <a:spcBef>
                <a:spcPct val="0"/>
              </a:spcBef>
            </a:pPr>
            <a:endParaRPr lang="en-GB" smtClean="0">
              <a:solidFill>
                <a:srgbClr val="000000"/>
              </a:solidFill>
            </a:endParaRPr>
          </a:p>
          <a:p>
            <a:pPr eaLnBrk="1" hangingPunct="1">
              <a:lnSpc>
                <a:spcPct val="110000"/>
              </a:lnSpc>
              <a:spcBef>
                <a:spcPct val="0"/>
              </a:spcBef>
            </a:pPr>
            <a:r>
              <a:rPr lang="en-GB" smtClean="0">
                <a:solidFill>
                  <a:srgbClr val="000000"/>
                </a:solidFill>
              </a:rPr>
              <a:t>RDF Schema defines “schema vocabulary” that supports definition of ontologies</a:t>
            </a:r>
          </a:p>
          <a:p>
            <a:pPr lvl="1" eaLnBrk="1" hangingPunct="1">
              <a:lnSpc>
                <a:spcPct val="110000"/>
              </a:lnSpc>
              <a:spcBef>
                <a:spcPct val="0"/>
              </a:spcBef>
            </a:pPr>
            <a:r>
              <a:rPr lang="en-GB" smtClean="0">
                <a:solidFill>
                  <a:srgbClr val="000000"/>
                </a:solidFill>
              </a:rPr>
              <a:t>gives “extra meaning” to particular RDF predicates and resources (such as subClasOf)</a:t>
            </a:r>
          </a:p>
          <a:p>
            <a:pPr lvl="1" eaLnBrk="1" hangingPunct="1">
              <a:lnSpc>
                <a:spcPct val="110000"/>
              </a:lnSpc>
              <a:spcBef>
                <a:spcPct val="0"/>
              </a:spcBef>
            </a:pPr>
            <a:r>
              <a:rPr lang="en-GB" smtClean="0">
                <a:solidFill>
                  <a:srgbClr val="000000"/>
                </a:solidFill>
              </a:rPr>
              <a:t>this “extra meaning”, or semantics, specifies how a term should be interpreted</a:t>
            </a:r>
            <a:endParaRPr lang="tr-TR" smtClean="0"/>
          </a:p>
          <a:p>
            <a:pPr eaLnBrk="1" hangingPunct="1">
              <a:spcBef>
                <a:spcPct val="0"/>
              </a:spcBef>
            </a:pPr>
            <a:r>
              <a:rPr lang="tr-TR" smtClean="0"/>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FDE2BC-55A5-4676-9CBA-843FCF831CC5}" type="slidenum">
              <a:rPr lang="tr-TR"/>
              <a:pPr fontAlgn="base">
                <a:spcBef>
                  <a:spcPct val="0"/>
                </a:spcBef>
                <a:spcAft>
                  <a:spcPct val="0"/>
                </a:spcAft>
                <a:defRPr/>
              </a:pPr>
              <a:t>36</a:t>
            </a:fld>
            <a:endParaRPr lang="tr-TR"/>
          </a:p>
        </p:txBody>
      </p:sp>
      <p:sp>
        <p:nvSpPr>
          <p:cNvPr id="829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[3]</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65FACD-AC57-4DE4-9094-E6F48AA2EA72}" type="slidenum">
              <a:rPr lang="tr-TR"/>
              <a:pPr fontAlgn="base">
                <a:spcBef>
                  <a:spcPct val="0"/>
                </a:spcBef>
                <a:spcAft>
                  <a:spcPct val="0"/>
                </a:spcAft>
                <a:defRPr/>
              </a:pPr>
              <a:t>37</a:t>
            </a:fld>
            <a:endParaRPr lang="tr-TR"/>
          </a:p>
        </p:txBody>
      </p:sp>
      <p:sp>
        <p:nvSpPr>
          <p:cNvPr id="84994" name="Rectangle 2"/>
          <p:cNvSpPr>
            <a:spLocks noGrp="1" noRot="1" noChangeAspect="1" noChangeArrowheads="1" noTextEdit="1"/>
          </p:cNvSpPr>
          <p:nvPr>
            <p:ph type="sldImg"/>
          </p:nvPr>
        </p:nvSpPr>
        <p:spPr bwMode="auto">
          <a:xfrm>
            <a:off x="1985963" y="542925"/>
            <a:ext cx="2886075" cy="2163763"/>
          </a:xfrm>
          <a:noFill/>
          <a:ln>
            <a:solidFill>
              <a:srgbClr val="000000"/>
            </a:solidFill>
            <a:miter lim="800000"/>
            <a:headEnd/>
            <a:tailEnd/>
          </a:ln>
        </p:spPr>
      </p:sp>
      <p:sp>
        <p:nvSpPr>
          <p:cNvPr id="84995" name="Rectangle 3"/>
          <p:cNvSpPr>
            <a:spLocks noGrp="1" noChangeArrowheads="1"/>
          </p:cNvSpPr>
          <p:nvPr>
            <p:ph type="body" idx="1"/>
          </p:nvPr>
        </p:nvSpPr>
        <p:spPr bwMode="auto">
          <a:xfrm>
            <a:off x="915988" y="2921000"/>
            <a:ext cx="5026025" cy="5538788"/>
          </a:xfrm>
          <a:noFill/>
        </p:spPr>
        <p:txBody>
          <a:bodyPr wrap="square" numCol="1" anchor="t" anchorCtr="0" compatLnSpc="1">
            <a:prstTxWarp prst="textNoShape">
              <a:avLst/>
            </a:prstTxWarp>
          </a:bodyPr>
          <a:lstStyle/>
          <a:p>
            <a:pPr eaLnBrk="1" hangingPunct="1">
              <a:spcBef>
                <a:spcPct val="0"/>
              </a:spcBef>
            </a:pPr>
            <a:r>
              <a:rPr lang="tr-TR" smtClean="0"/>
              <a:t>[4] + class diagram ve owl kodu ekle</a:t>
            </a: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549D87-2FD8-4A21-AA9C-28D69B6AEE14}" type="slidenum">
              <a:rPr lang="tr-TR"/>
              <a:pPr fontAlgn="base">
                <a:spcBef>
                  <a:spcPct val="0"/>
                </a:spcBef>
                <a:spcAft>
                  <a:spcPct val="0"/>
                </a:spcAft>
                <a:defRPr/>
              </a:pPr>
              <a:t>38</a:t>
            </a:fld>
            <a:endParaRPr lang="tr-TR"/>
          </a:p>
        </p:txBody>
      </p:sp>
      <p:sp>
        <p:nvSpPr>
          <p:cNvPr id="87042" name="Rectangle 2"/>
          <p:cNvSpPr>
            <a:spLocks noGrp="1" noRot="1" noChangeAspect="1" noChangeArrowheads="1" noTextEdit="1"/>
          </p:cNvSpPr>
          <p:nvPr>
            <p:ph type="sldImg"/>
          </p:nvPr>
        </p:nvSpPr>
        <p:spPr bwMode="auto">
          <a:xfrm>
            <a:off x="1985963" y="542925"/>
            <a:ext cx="2886075" cy="2163763"/>
          </a:xfrm>
          <a:noFill/>
          <a:ln>
            <a:solidFill>
              <a:srgbClr val="000000"/>
            </a:solidFill>
            <a:miter lim="800000"/>
            <a:headEnd/>
            <a:tailEnd/>
          </a:ln>
        </p:spPr>
      </p:sp>
      <p:sp>
        <p:nvSpPr>
          <p:cNvPr id="87043" name="Rectangle 3"/>
          <p:cNvSpPr>
            <a:spLocks noGrp="1" noChangeArrowheads="1"/>
          </p:cNvSpPr>
          <p:nvPr>
            <p:ph type="body" idx="1"/>
          </p:nvPr>
        </p:nvSpPr>
        <p:spPr bwMode="auto">
          <a:xfrm>
            <a:off x="915988" y="2921000"/>
            <a:ext cx="5026025" cy="5538788"/>
          </a:xfrm>
          <a:noFill/>
        </p:spPr>
        <p:txBody>
          <a:bodyPr wrap="square" numCol="1" anchor="t" anchorCtr="0" compatLnSpc="1">
            <a:prstTxWarp prst="textNoShape">
              <a:avLst/>
            </a:prstTxWarp>
          </a:bodyPr>
          <a:lstStyle/>
          <a:p>
            <a:pPr eaLnBrk="1" hangingPunct="1">
              <a:spcBef>
                <a:spcPct val="0"/>
              </a:spcBef>
            </a:pPr>
            <a:r>
              <a:rPr lang="tr-TR" smtClean="0"/>
              <a:t>[4]</a:t>
            </a: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E1DABC3-97F9-4211-8BE4-4B4452E0D07F}" type="slidenum">
              <a:rPr lang="tr-TR" sz="1200">
                <a:latin typeface="Calibri"/>
              </a:rPr>
              <a:pPr algn="r"/>
              <a:t>39</a:t>
            </a:fld>
            <a:endParaRPr lang="tr-TR" sz="1200">
              <a:latin typeface="Calibri"/>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tr-TR" smtClean="0"/>
              <a:t>[3]</a:t>
            </a:r>
          </a:p>
          <a:p>
            <a:pPr>
              <a:spcBef>
                <a:spcPct val="0"/>
              </a:spcBef>
            </a:pPr>
            <a:r>
              <a:rPr lang="tr-TR" smtClean="0"/>
              <a:t>OWL language now a w3c recommendadion </a:t>
            </a:r>
            <a:r>
              <a:rPr lang="en-GB" smtClean="0"/>
              <a:t>(i.e., a standard like HTML and XML)</a:t>
            </a:r>
            <a:endParaRPr lang="tr-T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3E281F1-2ADA-4555-8586-BFC1B6B7D2A9}" type="slidenum">
              <a:rPr lang="tr-TR" sz="1200">
                <a:latin typeface="Calibri"/>
              </a:rPr>
              <a:pPr algn="r"/>
              <a:t>40</a:t>
            </a:fld>
            <a:endParaRPr lang="tr-TR" sz="1200">
              <a:latin typeface="Calibri"/>
            </a:endParaRPr>
          </a:p>
        </p:txBody>
      </p:sp>
      <p:sp>
        <p:nvSpPr>
          <p:cNvPr id="911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tr-TR" smtClean="0"/>
              <a:t>[3]</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TextEdit="1"/>
          </p:cNvSpPr>
          <p:nvPr>
            <p:ph type="sldImg"/>
          </p:nvPr>
        </p:nvSpPr>
        <p:spPr bwMode="auto">
          <a:xfrm>
            <a:off x="1985963" y="542925"/>
            <a:ext cx="2886075" cy="2163763"/>
          </a:xfrm>
          <a:noFill/>
          <a:ln>
            <a:solidFill>
              <a:srgbClr val="000000"/>
            </a:solidFill>
            <a:miter lim="800000"/>
            <a:headEnd/>
            <a:tailEnd/>
          </a:ln>
        </p:spPr>
      </p:sp>
      <p:sp>
        <p:nvSpPr>
          <p:cNvPr id="93186" name="Rectangle 3"/>
          <p:cNvSpPr>
            <a:spLocks noGrp="1"/>
          </p:cNvSpPr>
          <p:nvPr>
            <p:ph type="body" idx="1"/>
          </p:nvPr>
        </p:nvSpPr>
        <p:spPr bwMode="auto">
          <a:xfrm>
            <a:off x="915988" y="2921000"/>
            <a:ext cx="5026025" cy="5538788"/>
          </a:xfrm>
          <a:noFill/>
        </p:spPr>
        <p:txBody>
          <a:bodyPr wrap="square" numCol="1" anchor="t" anchorCtr="0" compatLnSpc="1">
            <a:prstTxWarp prst="textNoShape">
              <a:avLst/>
            </a:prstTxWarp>
          </a:bodyPr>
          <a:lstStyle/>
          <a:p>
            <a:r>
              <a:rPr lang="tr-TR" smtClean="0"/>
              <a:t>[4]</a:t>
            </a: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xfrm>
            <a:off x="1985963" y="542925"/>
            <a:ext cx="2886075" cy="2163763"/>
          </a:xfrm>
          <a:noFill/>
          <a:ln>
            <a:solidFill>
              <a:srgbClr val="000000"/>
            </a:solidFill>
            <a:miter lim="800000"/>
            <a:headEnd/>
            <a:tailEnd/>
          </a:ln>
        </p:spPr>
      </p:sp>
      <p:sp>
        <p:nvSpPr>
          <p:cNvPr id="95234" name="Rectangle 3"/>
          <p:cNvSpPr>
            <a:spLocks noGrp="1"/>
          </p:cNvSpPr>
          <p:nvPr>
            <p:ph type="body" idx="1"/>
          </p:nvPr>
        </p:nvSpPr>
        <p:spPr bwMode="auto">
          <a:xfrm>
            <a:off x="915988" y="2921000"/>
            <a:ext cx="5026025" cy="5538788"/>
          </a:xfrm>
          <a:noFill/>
        </p:spPr>
        <p:txBody>
          <a:bodyPr wrap="square" lIns="86493" tIns="43247" rIns="86493" bIns="43247" numCol="1" anchor="t" anchorCtr="0" compatLnSpc="1">
            <a:prstTxWarp prst="textNoShape">
              <a:avLst/>
            </a:prstTxWarp>
          </a:bodyPr>
          <a:lstStyle/>
          <a:p>
            <a:r>
              <a:rPr lang="tr-TR" smtClean="0"/>
              <a:t>[8]</a:t>
            </a:r>
          </a:p>
          <a:p>
            <a:r>
              <a:rPr lang="en-US" smtClean="0"/>
              <a:t>Object oriented style of modelling</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xfrm>
            <a:off x="1143000" y="684213"/>
            <a:ext cx="4572000" cy="3429000"/>
          </a:xfrm>
          <a:noFill/>
          <a:ln>
            <a:solidFill>
              <a:srgbClr val="000000"/>
            </a:solidFill>
            <a:miter lim="800000"/>
            <a:headEnd/>
            <a:tailEnd/>
          </a:ln>
        </p:spPr>
      </p:sp>
      <p:sp>
        <p:nvSpPr>
          <p:cNvPr id="97282" name="Rectangle 3"/>
          <p:cNvSpPr>
            <a:spLocks noGrp="1"/>
          </p:cNvSpPr>
          <p:nvPr>
            <p:ph type="body" idx="1"/>
          </p:nvPr>
        </p:nvSpPr>
        <p:spPr bwMode="auto">
          <a:xfrm>
            <a:off x="912813" y="4343400"/>
            <a:ext cx="5032375" cy="4116388"/>
          </a:xfrm>
          <a:noFill/>
        </p:spPr>
        <p:txBody>
          <a:bodyPr wrap="square" lIns="88093" tIns="44047" rIns="88093" bIns="44047" numCol="1" anchor="t" anchorCtr="0" compatLnSpc="1">
            <a:prstTxWarp prst="textNoShape">
              <a:avLst/>
            </a:prstTxWarp>
          </a:bodyPr>
          <a:lstStyle/>
          <a:p>
            <a:r>
              <a:rPr lang="tr-TR" smtClean="0"/>
              <a:t>[5]</a:t>
            </a: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FBF4162-5D68-41CE-9F43-22299C3D6AFE}" type="slidenum">
              <a:rPr lang="tr-TR" sz="1200">
                <a:latin typeface="Calibri"/>
              </a:rPr>
              <a:pPr algn="r"/>
              <a:t>44</a:t>
            </a:fld>
            <a:endParaRPr lang="tr-TR" sz="1200">
              <a:latin typeface="Calibri"/>
            </a:endParaRPr>
          </a:p>
        </p:txBody>
      </p:sp>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tr-TR" smtClean="0"/>
              <a:t>[6]</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8FE6F5-156C-4C78-945A-D3CA01284A99}" type="slidenum">
              <a:rPr lang="tr-TR"/>
              <a:pPr fontAlgn="base">
                <a:spcBef>
                  <a:spcPct val="0"/>
                </a:spcBef>
                <a:spcAft>
                  <a:spcPct val="0"/>
                </a:spcAft>
                <a:defRPr/>
              </a:pPr>
              <a:t>8</a:t>
            </a:fld>
            <a:endParaRPr lang="tr-T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[1,8]</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noFill/>
          <a:ln>
            <a:solidFill>
              <a:srgbClr val="000000"/>
            </a:solidFill>
            <a:miter lim="800000"/>
            <a:headEnd/>
            <a:tailEnd/>
          </a:ln>
        </p:spPr>
      </p:sp>
      <p:sp>
        <p:nvSpPr>
          <p:cNvPr id="101378" name="Rectangle 3"/>
          <p:cNvSpPr>
            <a:spLocks noGrp="1"/>
          </p:cNvSpPr>
          <p:nvPr>
            <p:ph type="body" idx="1"/>
          </p:nvPr>
        </p:nvSpPr>
        <p:spPr bwMode="auto">
          <a:noFill/>
        </p:spPr>
        <p:txBody>
          <a:bodyPr wrap="square" numCol="1" anchor="t" anchorCtr="0" compatLnSpc="1">
            <a:prstTxWarp prst="textNoShape">
              <a:avLst/>
            </a:prstTxWarp>
          </a:bodyPr>
          <a:lstStyle/>
          <a:p>
            <a:r>
              <a:rPr lang="tr-TR" smtClean="0"/>
              <a:t>[5]</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xfrm>
            <a:off x="1985963" y="542925"/>
            <a:ext cx="2886075" cy="2163763"/>
          </a:xfrm>
          <a:noFill/>
          <a:ln>
            <a:solidFill>
              <a:srgbClr val="000000"/>
            </a:solidFill>
            <a:miter lim="800000"/>
            <a:headEnd/>
            <a:tailEnd/>
          </a:ln>
        </p:spPr>
      </p:sp>
      <p:sp>
        <p:nvSpPr>
          <p:cNvPr id="103426" name="Rectangle 3"/>
          <p:cNvSpPr>
            <a:spLocks noGrp="1"/>
          </p:cNvSpPr>
          <p:nvPr>
            <p:ph type="body" idx="1"/>
          </p:nvPr>
        </p:nvSpPr>
        <p:spPr bwMode="auto">
          <a:xfrm>
            <a:off x="915988" y="2921000"/>
            <a:ext cx="5026025" cy="5538788"/>
          </a:xfrm>
          <a:noFill/>
        </p:spPr>
        <p:txBody>
          <a:bodyPr wrap="square" lIns="86493" tIns="43247" rIns="86493" bIns="43247"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xfrm>
            <a:off x="1985963" y="542925"/>
            <a:ext cx="2886075" cy="2163763"/>
          </a:xfrm>
          <a:noFill/>
          <a:ln>
            <a:solidFill>
              <a:srgbClr val="000000"/>
            </a:solidFill>
            <a:miter lim="800000"/>
            <a:headEnd/>
            <a:tailEnd/>
          </a:ln>
        </p:spPr>
      </p:sp>
      <p:sp>
        <p:nvSpPr>
          <p:cNvPr id="105474" name="Rectangle 3"/>
          <p:cNvSpPr>
            <a:spLocks noGrp="1"/>
          </p:cNvSpPr>
          <p:nvPr>
            <p:ph type="body" idx="1"/>
          </p:nvPr>
        </p:nvSpPr>
        <p:spPr bwMode="auto">
          <a:xfrm>
            <a:off x="915988" y="2921000"/>
            <a:ext cx="5026025" cy="5538788"/>
          </a:xfrm>
          <a:noFill/>
        </p:spPr>
        <p:txBody>
          <a:bodyPr wrap="square" lIns="86493" tIns="43247" rIns="86493" bIns="43247" numCol="1" anchor="t" anchorCtr="0" compatLnSpc="1">
            <a:prstTxWarp prst="textNoShape">
              <a:avLst/>
            </a:prstTxWarp>
          </a:bodyPr>
          <a:lstStyle/>
          <a:p>
            <a:r>
              <a:rPr lang="tr-TR" smtClean="0"/>
              <a:t>[8]</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xfrm>
            <a:off x="1985963" y="542925"/>
            <a:ext cx="2886075" cy="2163763"/>
          </a:xfrm>
          <a:noFill/>
          <a:ln>
            <a:solidFill>
              <a:srgbClr val="000000"/>
            </a:solidFill>
            <a:miter lim="800000"/>
            <a:headEnd/>
            <a:tailEnd/>
          </a:ln>
        </p:spPr>
      </p:sp>
      <p:sp>
        <p:nvSpPr>
          <p:cNvPr id="107522" name="Rectangle 3"/>
          <p:cNvSpPr>
            <a:spLocks noGrp="1"/>
          </p:cNvSpPr>
          <p:nvPr>
            <p:ph type="body" idx="1"/>
          </p:nvPr>
        </p:nvSpPr>
        <p:spPr bwMode="auto">
          <a:xfrm>
            <a:off x="915988" y="2921000"/>
            <a:ext cx="5026025" cy="5538788"/>
          </a:xfrm>
          <a:noFill/>
        </p:spPr>
        <p:txBody>
          <a:bodyPr wrap="square" lIns="86493" tIns="43247" rIns="86493" bIns="43247" numCol="1" anchor="t" anchorCtr="0" compatLnSpc="1">
            <a:prstTxWarp prst="textNoShape">
              <a:avLst/>
            </a:prstTxWarp>
          </a:bodyPr>
          <a:lstStyle/>
          <a:p>
            <a:r>
              <a:rPr lang="tr-TR" smtClean="0"/>
              <a:t>[8]</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TextEdit="1"/>
          </p:cNvSpPr>
          <p:nvPr>
            <p:ph type="sldImg"/>
          </p:nvPr>
        </p:nvSpPr>
        <p:spPr bwMode="auto">
          <a:xfrm>
            <a:off x="1985963" y="542925"/>
            <a:ext cx="2886075" cy="2163763"/>
          </a:xfrm>
          <a:noFill/>
          <a:ln>
            <a:solidFill>
              <a:srgbClr val="000000"/>
            </a:solidFill>
            <a:miter lim="800000"/>
            <a:headEnd/>
            <a:tailEnd/>
          </a:ln>
        </p:spPr>
      </p:sp>
      <p:sp>
        <p:nvSpPr>
          <p:cNvPr id="109570" name="Rectangle 3"/>
          <p:cNvSpPr>
            <a:spLocks noGrp="1"/>
          </p:cNvSpPr>
          <p:nvPr>
            <p:ph type="body" idx="1"/>
          </p:nvPr>
        </p:nvSpPr>
        <p:spPr bwMode="auto">
          <a:xfrm>
            <a:off x="915988" y="2921000"/>
            <a:ext cx="5026025" cy="5538788"/>
          </a:xfrm>
          <a:noFill/>
        </p:spPr>
        <p:txBody>
          <a:bodyPr wrap="square" lIns="86493" tIns="43247" rIns="86493" bIns="43247" numCol="1" anchor="t" anchorCtr="0" compatLnSpc="1">
            <a:prstTxWarp prst="textNoShape">
              <a:avLst/>
            </a:prstTxWarp>
          </a:bodyPr>
          <a:lstStyle/>
          <a:p>
            <a:r>
              <a:rPr lang="tr-TR" smtClean="0"/>
              <a:t>[8]</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TextEdit="1"/>
          </p:cNvSpPr>
          <p:nvPr>
            <p:ph type="sldImg"/>
          </p:nvPr>
        </p:nvSpPr>
        <p:spPr bwMode="auto">
          <a:xfrm>
            <a:off x="1985963" y="542925"/>
            <a:ext cx="2886075" cy="2163763"/>
          </a:xfrm>
          <a:noFill/>
          <a:ln>
            <a:solidFill>
              <a:srgbClr val="000000"/>
            </a:solidFill>
            <a:miter lim="800000"/>
            <a:headEnd/>
            <a:tailEnd/>
          </a:ln>
        </p:spPr>
      </p:sp>
      <p:sp>
        <p:nvSpPr>
          <p:cNvPr id="111618" name="Rectangle 3"/>
          <p:cNvSpPr>
            <a:spLocks noGrp="1"/>
          </p:cNvSpPr>
          <p:nvPr>
            <p:ph type="body" idx="1"/>
          </p:nvPr>
        </p:nvSpPr>
        <p:spPr bwMode="auto">
          <a:xfrm>
            <a:off x="915988" y="2921000"/>
            <a:ext cx="5026025" cy="5538788"/>
          </a:xfrm>
          <a:noFill/>
        </p:spPr>
        <p:txBody>
          <a:bodyPr wrap="square" lIns="86493" tIns="43247" rIns="86493" bIns="43247" numCol="1" anchor="t" anchorCtr="0" compatLnSpc="1">
            <a:prstTxWarp prst="textNoShape">
              <a:avLst/>
            </a:prstTxWarp>
          </a:bodyPr>
          <a:lstStyle/>
          <a:p>
            <a:r>
              <a:rPr lang="tr-TR" smtClean="0"/>
              <a:t>[8]</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TextEdit="1"/>
          </p:cNvSpPr>
          <p:nvPr>
            <p:ph type="sldImg"/>
          </p:nvPr>
        </p:nvSpPr>
        <p:spPr bwMode="auto">
          <a:xfrm>
            <a:off x="1985963" y="542925"/>
            <a:ext cx="2886075" cy="2163763"/>
          </a:xfrm>
          <a:noFill/>
          <a:ln>
            <a:solidFill>
              <a:srgbClr val="000000"/>
            </a:solidFill>
            <a:miter lim="800000"/>
            <a:headEnd/>
            <a:tailEnd/>
          </a:ln>
        </p:spPr>
      </p:sp>
      <p:sp>
        <p:nvSpPr>
          <p:cNvPr id="113666" name="Rectangle 3"/>
          <p:cNvSpPr>
            <a:spLocks noGrp="1"/>
          </p:cNvSpPr>
          <p:nvPr>
            <p:ph type="body" idx="1"/>
          </p:nvPr>
        </p:nvSpPr>
        <p:spPr bwMode="auto">
          <a:xfrm>
            <a:off x="915988" y="2921000"/>
            <a:ext cx="5026025" cy="5538788"/>
          </a:xfrm>
          <a:noFill/>
        </p:spPr>
        <p:txBody>
          <a:bodyPr wrap="square" lIns="86493" tIns="43247" rIns="86493" bIns="43247" numCol="1" anchor="t" anchorCtr="0" compatLnSpc="1">
            <a:prstTxWarp prst="textNoShape">
              <a:avLst/>
            </a:prstTxWarp>
          </a:bodyPr>
          <a:lstStyle/>
          <a:p>
            <a:r>
              <a:rPr lang="tr-TR" smtClean="0"/>
              <a:t>[8]</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37C491-25E7-4C45-BE70-8F1F7C8FD19A}" type="slidenum">
              <a:rPr lang="tr-TR"/>
              <a:pPr fontAlgn="base">
                <a:spcBef>
                  <a:spcPct val="0"/>
                </a:spcBef>
                <a:spcAft>
                  <a:spcPct val="0"/>
                </a:spcAft>
                <a:defRPr/>
              </a:pPr>
              <a:t>52</a:t>
            </a:fld>
            <a:endParaRPr lang="tr-TR"/>
          </a:p>
        </p:txBody>
      </p:sp>
      <p:sp>
        <p:nvSpPr>
          <p:cNvPr id="1157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8CE866-9D07-4CED-B894-6D0EC0F11834}" type="slidenum">
              <a:rPr lang="tr-TR"/>
              <a:pPr fontAlgn="base">
                <a:spcBef>
                  <a:spcPct val="0"/>
                </a:spcBef>
                <a:spcAft>
                  <a:spcPct val="0"/>
                </a:spcAft>
                <a:defRPr/>
              </a:pPr>
              <a:t>9</a:t>
            </a:fld>
            <a:endParaRPr lang="tr-T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[1]</a:t>
            </a:r>
          </a:p>
          <a:p>
            <a:pPr eaLnBrk="1" hangingPunct="1">
              <a:spcBef>
                <a:spcPct val="0"/>
              </a:spcBef>
            </a:pPr>
            <a:r>
              <a:rPr lang="tr-TR" smtClean="0"/>
              <a:t>9-13 arasındaki çorba kodlar gösterilmeyebilir:...!? – [8]’deki gibi olabilir...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56E9D6-6FF4-4556-8B12-D8AF100EF167}" type="slidenum">
              <a:rPr lang="tr-TR"/>
              <a:pPr fontAlgn="base">
                <a:spcBef>
                  <a:spcPct val="0"/>
                </a:spcBef>
                <a:spcAft>
                  <a:spcPct val="0"/>
                </a:spcAft>
                <a:defRPr/>
              </a:pPr>
              <a:t>10</a:t>
            </a:fld>
            <a:endParaRPr lang="tr-TR"/>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72B691-DDD1-4773-8CC0-C5A73BF95BE9}" type="slidenum">
              <a:rPr lang="tr-TR"/>
              <a:pPr fontAlgn="base">
                <a:spcBef>
                  <a:spcPct val="0"/>
                </a:spcBef>
                <a:spcAft>
                  <a:spcPct val="0"/>
                </a:spcAft>
                <a:defRPr/>
              </a:pPr>
              <a:t>11</a:t>
            </a:fld>
            <a:endParaRPr lang="tr-TR"/>
          </a:p>
        </p:txBody>
      </p:sp>
      <p:sp>
        <p:nvSpPr>
          <p:cNvPr id="327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74650A-1E53-4508-B578-E04F0BB036FA}" type="slidenum">
              <a:rPr lang="tr-TR"/>
              <a:pPr fontAlgn="base">
                <a:spcBef>
                  <a:spcPct val="0"/>
                </a:spcBef>
                <a:spcAft>
                  <a:spcPct val="0"/>
                </a:spcAft>
                <a:defRPr/>
              </a:pPr>
              <a:t>13</a:t>
            </a:fld>
            <a:endParaRPr lang="tr-TR"/>
          </a:p>
        </p:txBody>
      </p:sp>
      <p:sp>
        <p:nvSpPr>
          <p:cNvPr id="358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[1], son 4 tane için için [2]’ye de bakılabilir...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TextEdit="1"/>
          </p:cNvSpPr>
          <p:nvPr>
            <p:ph type="sldImg"/>
          </p:nvPr>
        </p:nvSpPr>
        <p:spPr bwMode="auto">
          <a:noFill/>
          <a:ln>
            <a:solidFill>
              <a:srgbClr val="000000"/>
            </a:solidFill>
            <a:miter lim="800000"/>
            <a:headEnd/>
            <a:tailEnd/>
          </a:ln>
        </p:spPr>
      </p:sp>
      <p:sp>
        <p:nvSpPr>
          <p:cNvPr id="37890" name="Rectangle 3"/>
          <p:cNvSpPr>
            <a:spLocks noGrp="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r>
              <a:rPr lang="tr-TR" smtClean="0"/>
              <a:t>[8]</a:t>
            </a:r>
          </a:p>
          <a:p>
            <a:pPr eaLnBrk="1" hangingPunct="1">
              <a:buFontTx/>
              <a:buChar char="-"/>
            </a:pPr>
            <a:r>
              <a:rPr lang="en-US" smtClean="0"/>
              <a:t>NL annotations (possibly with rendering annotation) already associated with images (only way google can find them)</a:t>
            </a:r>
          </a:p>
          <a:p>
            <a:pPr eaLnBrk="1" hangingPunct="1">
              <a:buFontTx/>
              <a:buChar char="-"/>
            </a:pPr>
            <a:r>
              <a:rPr lang="en-US" smtClean="0"/>
              <a:t>Augment NL with semantic annotation.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lvl1pPr>
              <a:defRPr/>
            </a:lvl1pPr>
          </a:lstStyle>
          <a:p>
            <a:pPr>
              <a:defRPr/>
            </a:pPr>
            <a:fld id="{388DF4B6-4E97-4B0F-8A6A-2C888888FA91}" type="datetimeFigureOut">
              <a:rPr lang="tr-TR"/>
              <a:pPr>
                <a:defRPr/>
              </a:pPr>
              <a:t>28.02.2009</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FA23642A-FFC1-4136-A5AE-F7219DF30581}"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pPr>
              <a:defRPr/>
            </a:pPr>
            <a:fld id="{C45900B4-C721-4163-994A-014724AF4D26}" type="datetimeFigureOut">
              <a:rPr lang="tr-TR"/>
              <a:pPr>
                <a:defRPr/>
              </a:pPr>
              <a:t>28.02.2009</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05AAF50E-866E-4BF6-9250-2F68726659DF}"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pPr>
              <a:defRPr/>
            </a:pPr>
            <a:fld id="{9EDF10EF-E56B-40D8-A2D2-CADA65FD2F45}" type="datetimeFigureOut">
              <a:rPr lang="tr-TR"/>
              <a:pPr>
                <a:defRPr/>
              </a:pPr>
              <a:t>28.02.2009</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A4E7F830-099C-4907-BD17-FB321042D86B}"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Rectangle 4"/>
          <p:cNvSpPr>
            <a:spLocks noGrp="1" noChangeArrowheads="1"/>
          </p:cNvSpPr>
          <p:nvPr>
            <p:ph type="dt" sz="half" idx="10"/>
          </p:nvPr>
        </p:nvSpPr>
        <p:spPr/>
        <p:txBody>
          <a:bodyPr/>
          <a:lstStyle>
            <a:lvl1pPr>
              <a:defRPr/>
            </a:lvl1pPr>
          </a:lstStyle>
          <a:p>
            <a:pPr>
              <a:defRPr/>
            </a:pPr>
            <a:endParaRPr lang="tr-TR"/>
          </a:p>
        </p:txBody>
      </p:sp>
      <p:sp>
        <p:nvSpPr>
          <p:cNvPr id="6" name="Rectangle 5"/>
          <p:cNvSpPr>
            <a:spLocks noGrp="1" noChangeArrowheads="1"/>
          </p:cNvSpPr>
          <p:nvPr>
            <p:ph type="ftr" sz="quarter" idx="11"/>
          </p:nvPr>
        </p:nvSpPr>
        <p:spPr/>
        <p:txBody>
          <a:bodyPr/>
          <a:lstStyle>
            <a:lvl1pPr>
              <a:defRPr/>
            </a:lvl1pPr>
          </a:lstStyle>
          <a:p>
            <a:pPr>
              <a:defRPr/>
            </a:pPr>
            <a:endParaRPr lang="tr-TR"/>
          </a:p>
        </p:txBody>
      </p:sp>
      <p:sp>
        <p:nvSpPr>
          <p:cNvPr id="7" name="Rectangle 6"/>
          <p:cNvSpPr>
            <a:spLocks noGrp="1" noChangeArrowheads="1"/>
          </p:cNvSpPr>
          <p:nvPr>
            <p:ph type="sldNum" sz="quarter" idx="12"/>
          </p:nvPr>
        </p:nvSpPr>
        <p:spPr/>
        <p:txBody>
          <a:bodyPr/>
          <a:lstStyle>
            <a:lvl1pPr>
              <a:defRPr/>
            </a:lvl1pPr>
          </a:lstStyle>
          <a:p>
            <a:pPr>
              <a:defRPr/>
            </a:pPr>
            <a:fld id="{A1A451FE-7E92-4B28-9645-4E182EA8FC2C}"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pPr>
              <a:defRPr/>
            </a:pPr>
            <a:fld id="{9EED3675-1869-490A-9CBE-69FACAF0BB71}" type="datetimeFigureOut">
              <a:rPr lang="tr-TR"/>
              <a:pPr>
                <a:defRPr/>
              </a:pPr>
              <a:t>28.02.2009</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464C5F9F-61E5-4776-96B1-C1B03F66319B}"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71B973F-BBFD-4974-A4B9-B33D876EB3A9}" type="datetimeFigureOut">
              <a:rPr lang="tr-TR"/>
              <a:pPr>
                <a:defRPr/>
              </a:pPr>
              <a:t>28.02.2009</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AB6A7DAB-C618-4B09-929E-3266B8287831}"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3"/>
          <p:cNvSpPr>
            <a:spLocks noGrp="1"/>
          </p:cNvSpPr>
          <p:nvPr>
            <p:ph type="dt" sz="half" idx="10"/>
          </p:nvPr>
        </p:nvSpPr>
        <p:spPr/>
        <p:txBody>
          <a:bodyPr/>
          <a:lstStyle>
            <a:lvl1pPr>
              <a:defRPr/>
            </a:lvl1pPr>
          </a:lstStyle>
          <a:p>
            <a:pPr>
              <a:defRPr/>
            </a:pPr>
            <a:fld id="{68CAB9DB-6D84-447C-AB35-5541C0A96D3C}" type="datetimeFigureOut">
              <a:rPr lang="tr-TR"/>
              <a:pPr>
                <a:defRPr/>
              </a:pPr>
              <a:t>28.02.2009</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49103107-C329-4051-B9D9-8240E604E03E}"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3"/>
          <p:cNvSpPr>
            <a:spLocks noGrp="1"/>
          </p:cNvSpPr>
          <p:nvPr>
            <p:ph type="dt" sz="half" idx="10"/>
          </p:nvPr>
        </p:nvSpPr>
        <p:spPr/>
        <p:txBody>
          <a:bodyPr/>
          <a:lstStyle>
            <a:lvl1pPr>
              <a:defRPr/>
            </a:lvl1pPr>
          </a:lstStyle>
          <a:p>
            <a:pPr>
              <a:defRPr/>
            </a:pPr>
            <a:fld id="{08E17375-A7D0-487B-85C5-4C20D43B7C54}" type="datetimeFigureOut">
              <a:rPr lang="tr-TR"/>
              <a:pPr>
                <a:defRPr/>
              </a:pPr>
              <a:t>28.02.2009</a:t>
            </a:fld>
            <a:endParaRPr lang="tr-TR"/>
          </a:p>
        </p:txBody>
      </p:sp>
      <p:sp>
        <p:nvSpPr>
          <p:cNvPr id="8" name="Footer Placeholder 4"/>
          <p:cNvSpPr>
            <a:spLocks noGrp="1"/>
          </p:cNvSpPr>
          <p:nvPr>
            <p:ph type="ftr" sz="quarter" idx="11"/>
          </p:nvPr>
        </p:nvSpPr>
        <p:spPr/>
        <p:txBody>
          <a:bodyPr/>
          <a:lstStyle>
            <a:lvl1pPr>
              <a:defRPr/>
            </a:lvl1pPr>
          </a:lstStyle>
          <a:p>
            <a:pPr>
              <a:defRPr/>
            </a:pPr>
            <a:endParaRPr lang="tr-TR"/>
          </a:p>
        </p:txBody>
      </p:sp>
      <p:sp>
        <p:nvSpPr>
          <p:cNvPr id="9" name="Slide Number Placeholder 5"/>
          <p:cNvSpPr>
            <a:spLocks noGrp="1"/>
          </p:cNvSpPr>
          <p:nvPr>
            <p:ph type="sldNum" sz="quarter" idx="12"/>
          </p:nvPr>
        </p:nvSpPr>
        <p:spPr/>
        <p:txBody>
          <a:bodyPr/>
          <a:lstStyle>
            <a:lvl1pPr>
              <a:defRPr/>
            </a:lvl1pPr>
          </a:lstStyle>
          <a:p>
            <a:pPr>
              <a:defRPr/>
            </a:pPr>
            <a:fld id="{6AFDD33E-CC6D-4AA0-AB2D-A4D2195AD0F1}"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3"/>
          <p:cNvSpPr>
            <a:spLocks noGrp="1"/>
          </p:cNvSpPr>
          <p:nvPr>
            <p:ph type="dt" sz="half" idx="10"/>
          </p:nvPr>
        </p:nvSpPr>
        <p:spPr/>
        <p:txBody>
          <a:bodyPr/>
          <a:lstStyle>
            <a:lvl1pPr>
              <a:defRPr/>
            </a:lvl1pPr>
          </a:lstStyle>
          <a:p>
            <a:pPr>
              <a:defRPr/>
            </a:pPr>
            <a:fld id="{B32B2693-8EF4-4180-A31F-393ADAD4389D}" type="datetimeFigureOut">
              <a:rPr lang="tr-TR"/>
              <a:pPr>
                <a:defRPr/>
              </a:pPr>
              <a:t>28.02.2009</a:t>
            </a:fld>
            <a:endParaRPr lang="tr-TR"/>
          </a:p>
        </p:txBody>
      </p:sp>
      <p:sp>
        <p:nvSpPr>
          <p:cNvPr id="4" name="Footer Placeholder 4"/>
          <p:cNvSpPr>
            <a:spLocks noGrp="1"/>
          </p:cNvSpPr>
          <p:nvPr>
            <p:ph type="ftr" sz="quarter" idx="11"/>
          </p:nvPr>
        </p:nvSpPr>
        <p:spPr/>
        <p:txBody>
          <a:bodyPr/>
          <a:lstStyle>
            <a:lvl1pPr>
              <a:defRPr/>
            </a:lvl1pPr>
          </a:lstStyle>
          <a:p>
            <a:pPr>
              <a:defRPr/>
            </a:pPr>
            <a:endParaRPr lang="tr-TR"/>
          </a:p>
        </p:txBody>
      </p:sp>
      <p:sp>
        <p:nvSpPr>
          <p:cNvPr id="5" name="Slide Number Placeholder 5"/>
          <p:cNvSpPr>
            <a:spLocks noGrp="1"/>
          </p:cNvSpPr>
          <p:nvPr>
            <p:ph type="sldNum" sz="quarter" idx="12"/>
          </p:nvPr>
        </p:nvSpPr>
        <p:spPr/>
        <p:txBody>
          <a:bodyPr/>
          <a:lstStyle>
            <a:lvl1pPr>
              <a:defRPr/>
            </a:lvl1pPr>
          </a:lstStyle>
          <a:p>
            <a:pPr>
              <a:defRPr/>
            </a:pPr>
            <a:fld id="{13CEC32E-40B8-42BA-9E1A-721CB1A3AB36}"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E7ED98-5EC6-4F7C-9F11-3AFF22597736}" type="datetimeFigureOut">
              <a:rPr lang="tr-TR"/>
              <a:pPr>
                <a:defRPr/>
              </a:pPr>
              <a:t>28.02.2009</a:t>
            </a:fld>
            <a:endParaRPr lang="tr-TR"/>
          </a:p>
        </p:txBody>
      </p:sp>
      <p:sp>
        <p:nvSpPr>
          <p:cNvPr id="3" name="Footer Placeholder 4"/>
          <p:cNvSpPr>
            <a:spLocks noGrp="1"/>
          </p:cNvSpPr>
          <p:nvPr>
            <p:ph type="ftr" sz="quarter" idx="11"/>
          </p:nvPr>
        </p:nvSpPr>
        <p:spPr/>
        <p:txBody>
          <a:bodyPr/>
          <a:lstStyle>
            <a:lvl1pPr>
              <a:defRPr/>
            </a:lvl1pPr>
          </a:lstStyle>
          <a:p>
            <a:pPr>
              <a:defRPr/>
            </a:pPr>
            <a:endParaRPr lang="tr-TR"/>
          </a:p>
        </p:txBody>
      </p:sp>
      <p:sp>
        <p:nvSpPr>
          <p:cNvPr id="4" name="Slide Number Placeholder 5"/>
          <p:cNvSpPr>
            <a:spLocks noGrp="1"/>
          </p:cNvSpPr>
          <p:nvPr>
            <p:ph type="sldNum" sz="quarter" idx="12"/>
          </p:nvPr>
        </p:nvSpPr>
        <p:spPr/>
        <p:txBody>
          <a:bodyPr/>
          <a:lstStyle>
            <a:lvl1pPr>
              <a:defRPr/>
            </a:lvl1pPr>
          </a:lstStyle>
          <a:p>
            <a:pPr>
              <a:defRPr/>
            </a:pPr>
            <a:fld id="{8ECEA43F-F146-439A-A6F3-B28C791B4FA0}"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B95EAC8-BF33-4908-B3FC-D423B457115B}" type="datetimeFigureOut">
              <a:rPr lang="tr-TR"/>
              <a:pPr>
                <a:defRPr/>
              </a:pPr>
              <a:t>28.02.2009</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07C5D0E3-C3C1-4D12-AA90-DA48B94D05FC}"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6C62DD-ECF6-46BA-B36A-3B13679E1782}" type="datetimeFigureOut">
              <a:rPr lang="tr-TR"/>
              <a:pPr>
                <a:defRPr/>
              </a:pPr>
              <a:t>28.02.2009</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688E3C8D-6442-494B-8471-FFD5B822F153}"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tr-TR"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CE31691-7107-48CA-81F6-F5B6F9AD69BD}" type="datetimeFigureOut">
              <a:rPr lang="tr-TR"/>
              <a:pPr>
                <a:defRPr/>
              </a:pPr>
              <a:t>28.02.2009</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309E5A2A-82D8-43B8-881A-3AF72CE88A3B}"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a:defRPr>
      </a:lvl2pPr>
      <a:lvl3pPr algn="ctr" rtl="0" eaLnBrk="0" fontAlgn="base" hangingPunct="0">
        <a:spcBef>
          <a:spcPct val="0"/>
        </a:spcBef>
        <a:spcAft>
          <a:spcPct val="0"/>
        </a:spcAft>
        <a:defRPr sz="4400">
          <a:solidFill>
            <a:schemeClr val="tx1"/>
          </a:solidFill>
          <a:latin typeface="Calibri"/>
        </a:defRPr>
      </a:lvl3pPr>
      <a:lvl4pPr algn="ctr" rtl="0" eaLnBrk="0" fontAlgn="base" hangingPunct="0">
        <a:spcBef>
          <a:spcPct val="0"/>
        </a:spcBef>
        <a:spcAft>
          <a:spcPct val="0"/>
        </a:spcAft>
        <a:defRPr sz="4400">
          <a:solidFill>
            <a:schemeClr val="tx1"/>
          </a:solidFill>
          <a:latin typeface="Calibri"/>
        </a:defRPr>
      </a:lvl4pPr>
      <a:lvl5pPr algn="ctr" rtl="0" eaLnBrk="0" fontAlgn="base" hangingPunct="0">
        <a:spcBef>
          <a:spcPct val="0"/>
        </a:spcBef>
        <a:spcAft>
          <a:spcPct val="0"/>
        </a:spcAft>
        <a:defRPr sz="4400">
          <a:solidFill>
            <a:schemeClr val="tx1"/>
          </a:solidFill>
          <a:latin typeface="Calibri"/>
        </a:defRPr>
      </a:lvl5pPr>
      <a:lvl6pPr marL="457200" algn="ctr" rtl="0" fontAlgn="base">
        <a:spcBef>
          <a:spcPct val="0"/>
        </a:spcBef>
        <a:spcAft>
          <a:spcPct val="0"/>
        </a:spcAft>
        <a:defRPr sz="4400">
          <a:solidFill>
            <a:schemeClr val="tx1"/>
          </a:solidFill>
          <a:latin typeface="Calibri"/>
        </a:defRPr>
      </a:lvl6pPr>
      <a:lvl7pPr marL="914400" algn="ctr" rtl="0" fontAlgn="base">
        <a:spcBef>
          <a:spcPct val="0"/>
        </a:spcBef>
        <a:spcAft>
          <a:spcPct val="0"/>
        </a:spcAft>
        <a:defRPr sz="4400">
          <a:solidFill>
            <a:schemeClr val="tx1"/>
          </a:solidFill>
          <a:latin typeface="Calibri"/>
        </a:defRPr>
      </a:lvl7pPr>
      <a:lvl8pPr marL="1371600" algn="ctr" rtl="0" fontAlgn="base">
        <a:spcBef>
          <a:spcPct val="0"/>
        </a:spcBef>
        <a:spcAft>
          <a:spcPct val="0"/>
        </a:spcAft>
        <a:defRPr sz="4400">
          <a:solidFill>
            <a:schemeClr val="tx1"/>
          </a:solidFill>
          <a:latin typeface="Calibri"/>
        </a:defRPr>
      </a:lvl8pPr>
      <a:lvl9pPr marL="1828800" algn="ctr" rtl="0" fontAlgn="base">
        <a:spcBef>
          <a:spcPct val="0"/>
        </a:spcBef>
        <a:spcAft>
          <a:spcPct val="0"/>
        </a:spcAft>
        <a:defRPr sz="4400">
          <a:solidFill>
            <a:schemeClr val="tx1"/>
          </a:solidFill>
          <a:latin typeface="Calibri"/>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hyperlink" Target="http://www.w3.org/"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www.w3.org/RDF/icons/" TargetMode="Externa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hyperlink" Target="http://images.google.fi/imgres?imgurl=http://www.fis.puc-rio.br/fisem1/images/molecula.gif&amp;imgrefurl=http://www.fis.puc-rio.br/fisem1/aprov.html&amp;h=204&amp;w=278&amp;sz=9&amp;tbnid=uRwZl_ZRlfoJ:&amp;tbnh=79&amp;tbnw=107&amp;start=2&amp;prev=/images?q=molecula&amp;hl=fi&amp;lr=" TargetMode="External"/><Relationship Id="rId5" Type="http://schemas.openxmlformats.org/officeDocument/2006/relationships/image" Target="../media/image17.wmf"/><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upload.wikimedia.org/wikipedia/commons/f/ff/URI_Venn_Diagram.svg"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hyperlink" Target="http://en.wikipedia.org/wiki/Image:URI_Venn_Diagram.svg" TargetMode="Externa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tr-TR" sz="4000" smtClean="0"/>
              <a:t>Introduction to Semantic Web and Ontologies</a:t>
            </a:r>
          </a:p>
        </p:txBody>
      </p:sp>
      <p:sp>
        <p:nvSpPr>
          <p:cNvPr id="2051" name="Rectangle 3"/>
          <p:cNvSpPr>
            <a:spLocks noGrp="1" noChangeArrowheads="1"/>
          </p:cNvSpPr>
          <p:nvPr>
            <p:ph type="subTitle" idx="1"/>
          </p:nvPr>
        </p:nvSpPr>
        <p:spPr>
          <a:xfrm>
            <a:off x="1371600" y="4419600"/>
            <a:ext cx="6400800" cy="1600200"/>
          </a:xfrm>
        </p:spPr>
        <p:txBody>
          <a:bodyPr rtlCol="0">
            <a:normAutofit/>
          </a:bodyPr>
          <a:lstStyle/>
          <a:p>
            <a:pPr eaLnBrk="1" fontAlgn="auto" hangingPunct="1">
              <a:lnSpc>
                <a:spcPct val="90000"/>
              </a:lnSpc>
              <a:spcAft>
                <a:spcPts val="0"/>
              </a:spcAft>
              <a:buFont typeface="Arial" pitchFamily="34" charset="0"/>
              <a:buNone/>
              <a:defRPr/>
            </a:pPr>
            <a:r>
              <a:rPr lang="tr-TR" altLang="ko-KR" smtClean="0"/>
              <a:t>Hasan TÜRKSOY</a:t>
            </a:r>
          </a:p>
          <a:p>
            <a:pPr eaLnBrk="1" fontAlgn="auto" hangingPunct="1">
              <a:lnSpc>
                <a:spcPct val="90000"/>
              </a:lnSpc>
              <a:spcAft>
                <a:spcPts val="0"/>
              </a:spcAft>
              <a:buFont typeface="Arial" pitchFamily="34" charset="0"/>
              <a:buNone/>
              <a:defRPr/>
            </a:pPr>
            <a:endParaRPr lang="en-US" altLang="ko-KR" smtClean="0">
              <a:ea typeface="Gulim" pitchFamily="34" charset="-127"/>
            </a:endParaRPr>
          </a:p>
          <a:p>
            <a:pPr eaLnBrk="1" fontAlgn="auto" hangingPunct="1">
              <a:lnSpc>
                <a:spcPct val="80000"/>
              </a:lnSpc>
              <a:spcBef>
                <a:spcPct val="0"/>
              </a:spcBef>
              <a:spcAft>
                <a:spcPts val="0"/>
              </a:spcAft>
              <a:buFont typeface="Arial" pitchFamily="34" charset="0"/>
              <a:buNone/>
              <a:defRPr/>
            </a:pPr>
            <a:r>
              <a:rPr lang="en-US" sz="2000" i="1" smtClean="0">
                <a:solidFill>
                  <a:srgbClr val="CC0000"/>
                </a:solidFill>
              </a:rPr>
              <a:t>Compiled, partly based on various online tutorials and presentations, with respect to their authors</a:t>
            </a:r>
            <a:endParaRPr lang="en-US" altLang="ko-KR" sz="2000" i="1" smtClean="0">
              <a:solidFill>
                <a:srgbClr val="CC0000"/>
              </a:solidFill>
              <a:ea typeface="Gulim" pitchFamily="34"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smtClean="0"/>
              <a:t>What information can a machine see…</a:t>
            </a:r>
            <a:endParaRPr lang="en-US" smtClean="0"/>
          </a:p>
        </p:txBody>
      </p:sp>
      <p:sp>
        <p:nvSpPr>
          <p:cNvPr id="20483" name="Rectangle 3"/>
          <p:cNvSpPr>
            <a:spLocks noChangeArrowheads="1"/>
          </p:cNvSpPr>
          <p:nvPr/>
        </p:nvSpPr>
        <p:spPr bwMode="auto">
          <a:xfrm>
            <a:off x="755650" y="1773238"/>
            <a:ext cx="7661275" cy="4683125"/>
          </a:xfrm>
          <a:prstGeom prst="rect">
            <a:avLst/>
          </a:prstGeom>
          <a:noFill/>
          <a:ln w="9525">
            <a:noFill/>
            <a:miter lim="800000"/>
            <a:headEnd/>
            <a:tailEnd/>
          </a:ln>
        </p:spPr>
        <p:txBody>
          <a:bodyPr/>
          <a:lstStyle/>
          <a:p>
            <a:pPr marL="342900" indent="-342900">
              <a:lnSpc>
                <a:spcPct val="80000"/>
              </a:lnSpc>
              <a:spcBef>
                <a:spcPct val="20000"/>
              </a:spcBef>
            </a:pPr>
            <a:r>
              <a:rPr lang="en-GB" sz="1400">
                <a:latin typeface="Wingdings" pitchFamily="2" charset="2"/>
              </a:rPr>
              <a:t>WWW2002</a:t>
            </a:r>
          </a:p>
          <a:p>
            <a:pPr marL="342900" indent="-342900">
              <a:lnSpc>
                <a:spcPct val="80000"/>
              </a:lnSpc>
              <a:spcBef>
                <a:spcPct val="20000"/>
              </a:spcBef>
            </a:pPr>
            <a:r>
              <a:rPr lang="en-GB" sz="1400">
                <a:latin typeface="Wingdings" pitchFamily="2" charset="2"/>
              </a:rPr>
              <a:t>The eleventh international world wide web conference</a:t>
            </a:r>
          </a:p>
          <a:p>
            <a:pPr marL="342900" indent="-342900">
              <a:lnSpc>
                <a:spcPct val="80000"/>
              </a:lnSpc>
              <a:spcBef>
                <a:spcPct val="20000"/>
              </a:spcBef>
            </a:pPr>
            <a:r>
              <a:rPr lang="en-GB" sz="1400">
                <a:latin typeface="Wingdings" pitchFamily="2" charset="2"/>
              </a:rPr>
              <a:t>Sheraton waikiki hotel</a:t>
            </a:r>
          </a:p>
          <a:p>
            <a:pPr marL="342900" indent="-342900">
              <a:lnSpc>
                <a:spcPct val="80000"/>
              </a:lnSpc>
              <a:spcBef>
                <a:spcPct val="20000"/>
              </a:spcBef>
            </a:pPr>
            <a:r>
              <a:rPr lang="en-GB" sz="1400">
                <a:latin typeface="Wingdings" pitchFamily="2" charset="2"/>
              </a:rPr>
              <a:t>Honolulu, hawaii, USA</a:t>
            </a:r>
          </a:p>
          <a:p>
            <a:pPr marL="342900" indent="-342900">
              <a:lnSpc>
                <a:spcPct val="80000"/>
              </a:lnSpc>
              <a:spcBef>
                <a:spcPct val="20000"/>
              </a:spcBef>
            </a:pPr>
            <a:r>
              <a:rPr lang="en-GB" sz="1400">
                <a:latin typeface="Wingdings" pitchFamily="2" charset="2"/>
              </a:rPr>
              <a:t>7-11 may 2002</a:t>
            </a:r>
          </a:p>
          <a:p>
            <a:pPr marL="342900" indent="-342900">
              <a:lnSpc>
                <a:spcPct val="80000"/>
              </a:lnSpc>
              <a:spcBef>
                <a:spcPct val="20000"/>
              </a:spcBef>
            </a:pPr>
            <a:r>
              <a:rPr lang="en-GB" sz="1400">
                <a:latin typeface="Wingdings" pitchFamily="2" charset="2"/>
              </a:rPr>
              <a:t>1 location 5 days learn interact</a:t>
            </a:r>
          </a:p>
          <a:p>
            <a:pPr marL="342900" indent="-342900">
              <a:lnSpc>
                <a:spcPct val="80000"/>
              </a:lnSpc>
              <a:spcBef>
                <a:spcPct val="20000"/>
              </a:spcBef>
            </a:pPr>
            <a:r>
              <a:rPr lang="en-GB" sz="1400">
                <a:latin typeface="Wingdings" pitchFamily="2" charset="2"/>
              </a:rPr>
              <a:t>Registered participants coming from</a:t>
            </a:r>
          </a:p>
          <a:p>
            <a:pPr marL="342900" indent="-342900">
              <a:lnSpc>
                <a:spcPct val="80000"/>
              </a:lnSpc>
              <a:spcBef>
                <a:spcPct val="20000"/>
              </a:spcBef>
            </a:pPr>
            <a:r>
              <a:rPr lang="en-GB" sz="1400">
                <a:latin typeface="Wingdings" pitchFamily="2" charset="2"/>
              </a:rPr>
              <a:t>australia, canada, chile denmark, france, germany, ghana, hong kong, india, ireland, italy, japan, malta, new zealand, the netherlands, norway, singapore, switzerland, the united kingdom, the united states, vietnam, zaire</a:t>
            </a:r>
          </a:p>
          <a:p>
            <a:pPr marL="342900" indent="-342900">
              <a:lnSpc>
                <a:spcPct val="80000"/>
              </a:lnSpc>
              <a:spcBef>
                <a:spcPct val="20000"/>
              </a:spcBef>
            </a:pPr>
            <a:r>
              <a:rPr lang="en-GB" sz="1400">
                <a:latin typeface="Wingdings" pitchFamily="2" charset="2"/>
              </a:rPr>
              <a:t>Register now</a:t>
            </a:r>
          </a:p>
          <a:p>
            <a:pPr marL="342900" indent="-342900">
              <a:lnSpc>
                <a:spcPct val="80000"/>
              </a:lnSpc>
              <a:spcBef>
                <a:spcPct val="20000"/>
              </a:spcBef>
            </a:pPr>
            <a:r>
              <a:rPr lang="en-GB" sz="1400">
                <a:latin typeface="Wingdings" pitchFamily="2" charset="2"/>
              </a:rPr>
              <a:t>On the 7</a:t>
            </a:r>
            <a:r>
              <a:rPr lang="en-GB" sz="1400" baseline="30000">
                <a:latin typeface="Wingdings" pitchFamily="2" charset="2"/>
              </a:rPr>
              <a:t>th</a:t>
            </a:r>
            <a:r>
              <a:rPr lang="en-GB" sz="1400">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latin typeface="Wingdings" pitchFamily="2" charset="2"/>
              </a:rPr>
              <a:t>Speakers confirmed</a:t>
            </a:r>
          </a:p>
          <a:p>
            <a:pPr marL="342900" indent="-342900">
              <a:lnSpc>
                <a:spcPct val="80000"/>
              </a:lnSpc>
              <a:spcBef>
                <a:spcPct val="20000"/>
              </a:spcBef>
            </a:pPr>
            <a:r>
              <a:rPr lang="en-GB" sz="1400">
                <a:latin typeface="Wingdings" pitchFamily="2" charset="2"/>
              </a:rPr>
              <a:t>Tim berners-lee  </a:t>
            </a:r>
          </a:p>
          <a:p>
            <a:pPr marL="342900" indent="-342900">
              <a:lnSpc>
                <a:spcPct val="80000"/>
              </a:lnSpc>
              <a:spcBef>
                <a:spcPct val="20000"/>
              </a:spcBef>
            </a:pPr>
            <a:r>
              <a:rPr lang="en-GB" sz="1400">
                <a:latin typeface="Wingdings" pitchFamily="2" charset="2"/>
              </a:rPr>
              <a:t>Tim is the well known inventor of the Web, …</a:t>
            </a:r>
          </a:p>
          <a:p>
            <a:pPr marL="342900" indent="-342900">
              <a:lnSpc>
                <a:spcPct val="80000"/>
              </a:lnSpc>
              <a:spcBef>
                <a:spcPct val="20000"/>
              </a:spcBef>
            </a:pPr>
            <a:r>
              <a:rPr lang="en-GB" sz="1400">
                <a:latin typeface="Wingdings" pitchFamily="2" charset="2"/>
              </a:rPr>
              <a:t>Ian Foster</a:t>
            </a:r>
          </a:p>
          <a:p>
            <a:pPr marL="342900" indent="-342900">
              <a:lnSpc>
                <a:spcPct val="80000"/>
              </a:lnSpc>
              <a:spcBef>
                <a:spcPct val="20000"/>
              </a:spcBef>
            </a:pPr>
            <a:r>
              <a:rPr lang="en-GB" sz="1400">
                <a:latin typeface="Wingdings" pitchFamily="2" charset="2"/>
              </a:rPr>
              <a:t>Ian is the pioneer of the Grid, the next generation internet …</a:t>
            </a: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609600"/>
            <a:ext cx="7989888" cy="838200"/>
          </a:xfrm>
        </p:spPr>
        <p:txBody>
          <a:bodyPr rtlCol="0">
            <a:normAutofit fontScale="90000"/>
          </a:bodyPr>
          <a:lstStyle/>
          <a:p>
            <a:pPr eaLnBrk="1" fontAlgn="auto" hangingPunct="1">
              <a:spcAft>
                <a:spcPts val="0"/>
              </a:spcAft>
              <a:defRPr/>
            </a:pPr>
            <a:r>
              <a:rPr lang="en-GB" sz="4000" smtClean="0"/>
              <a:t>Solution: XML markup with “meaningful” tags?</a:t>
            </a:r>
            <a:endParaRPr lang="en-US" sz="4000" smtClean="0"/>
          </a:p>
        </p:txBody>
      </p:sp>
      <p:sp>
        <p:nvSpPr>
          <p:cNvPr id="21507" name="Rectangle 3"/>
          <p:cNvSpPr>
            <a:spLocks noChangeArrowheads="1"/>
          </p:cNvSpPr>
          <p:nvPr/>
        </p:nvSpPr>
        <p:spPr bwMode="auto">
          <a:xfrm>
            <a:off x="755650" y="1752600"/>
            <a:ext cx="7993063" cy="4703763"/>
          </a:xfrm>
          <a:prstGeom prst="rect">
            <a:avLst/>
          </a:prstGeom>
          <a:noFill/>
          <a:ln w="9525">
            <a:noFill/>
            <a:miter lim="800000"/>
            <a:headEnd/>
            <a:tailEnd/>
          </a:ln>
        </p:spPr>
        <p:txBody>
          <a:bodyPr/>
          <a:lstStyle/>
          <a:p>
            <a:pPr marL="342900" indent="-342900">
              <a:lnSpc>
                <a:spcPct val="80000"/>
              </a:lnSpc>
              <a:spcBef>
                <a:spcPct val="20000"/>
              </a:spcBef>
            </a:pPr>
            <a:r>
              <a:rPr lang="en-GB" sz="1400">
                <a:solidFill>
                  <a:srgbClr val="FF9999"/>
                </a:solidFill>
                <a:latin typeface="Calibri"/>
              </a:rPr>
              <a:t>&lt;name&gt;</a:t>
            </a:r>
            <a:r>
              <a:rPr lang="en-GB" sz="1400">
                <a:solidFill>
                  <a:srgbClr val="FF9999"/>
                </a:solidFill>
                <a:latin typeface="Wingdings" pitchFamily="2" charset="2"/>
              </a:rPr>
              <a:t>WWW2002</a:t>
            </a:r>
          </a:p>
          <a:p>
            <a:pPr marL="342900" indent="-342900">
              <a:lnSpc>
                <a:spcPct val="80000"/>
              </a:lnSpc>
              <a:spcBef>
                <a:spcPct val="20000"/>
              </a:spcBef>
            </a:pPr>
            <a:r>
              <a:rPr lang="en-GB" sz="1400">
                <a:solidFill>
                  <a:srgbClr val="FF9999"/>
                </a:solidFill>
                <a:latin typeface="Wingdings" pitchFamily="2" charset="2"/>
              </a:rPr>
              <a:t>The eleventh international world wide webcon</a:t>
            </a:r>
            <a:r>
              <a:rPr lang="en-GB" sz="1400">
                <a:solidFill>
                  <a:srgbClr val="FF9999"/>
                </a:solidFill>
                <a:latin typeface="Calibri"/>
              </a:rPr>
              <a:t>&lt;/name&gt;</a:t>
            </a:r>
            <a:endParaRPr lang="en-GB" sz="1400">
              <a:solidFill>
                <a:srgbClr val="FF9999"/>
              </a:solidFill>
              <a:latin typeface="Wingdings" pitchFamily="2" charset="2"/>
            </a:endParaRPr>
          </a:p>
          <a:p>
            <a:pPr marL="342900" indent="-342900">
              <a:lnSpc>
                <a:spcPct val="80000"/>
              </a:lnSpc>
              <a:spcBef>
                <a:spcPct val="20000"/>
              </a:spcBef>
            </a:pPr>
            <a:r>
              <a:rPr lang="en-GB" sz="1400">
                <a:solidFill>
                  <a:srgbClr val="0099CC"/>
                </a:solidFill>
                <a:latin typeface="Calibri"/>
              </a:rPr>
              <a:t>&lt;location&gt;</a:t>
            </a:r>
            <a:r>
              <a:rPr lang="en-GB" sz="1400">
                <a:solidFill>
                  <a:srgbClr val="0099CC"/>
                </a:solidFill>
                <a:latin typeface="Wingdings" pitchFamily="2" charset="2"/>
              </a:rPr>
              <a:t>Sheraton waikiki hotel</a:t>
            </a:r>
          </a:p>
          <a:p>
            <a:pPr marL="342900" indent="-342900">
              <a:lnSpc>
                <a:spcPct val="80000"/>
              </a:lnSpc>
              <a:spcBef>
                <a:spcPct val="20000"/>
              </a:spcBef>
            </a:pPr>
            <a:r>
              <a:rPr lang="en-GB" sz="1400">
                <a:solidFill>
                  <a:srgbClr val="0099CC"/>
                </a:solidFill>
                <a:latin typeface="Wingdings" pitchFamily="2" charset="2"/>
              </a:rPr>
              <a:t>Honolulu, hawaii, USA</a:t>
            </a:r>
            <a:r>
              <a:rPr lang="en-GB" sz="1400">
                <a:solidFill>
                  <a:srgbClr val="0099CC"/>
                </a:solidFill>
                <a:latin typeface="Calibri"/>
              </a:rPr>
              <a:t>&lt;/location&gt;</a:t>
            </a:r>
            <a:endParaRPr lang="en-GB" sz="1400">
              <a:solidFill>
                <a:srgbClr val="0099CC"/>
              </a:solidFill>
              <a:latin typeface="Wingdings" pitchFamily="2" charset="2"/>
            </a:endParaRPr>
          </a:p>
          <a:p>
            <a:pPr marL="342900" indent="-342900">
              <a:lnSpc>
                <a:spcPct val="80000"/>
              </a:lnSpc>
              <a:spcBef>
                <a:spcPct val="20000"/>
              </a:spcBef>
            </a:pPr>
            <a:r>
              <a:rPr lang="en-GB" sz="1400">
                <a:solidFill>
                  <a:srgbClr val="333399"/>
                </a:solidFill>
                <a:latin typeface="Calibri"/>
              </a:rPr>
              <a:t>&lt;date&gt;</a:t>
            </a:r>
            <a:r>
              <a:rPr lang="en-GB" sz="1400">
                <a:solidFill>
                  <a:srgbClr val="333399"/>
                </a:solidFill>
                <a:latin typeface="Wingdings" pitchFamily="2" charset="2"/>
              </a:rPr>
              <a:t>7-11 may 2002</a:t>
            </a:r>
            <a:r>
              <a:rPr lang="en-GB" sz="1400">
                <a:solidFill>
                  <a:srgbClr val="333399"/>
                </a:solidFill>
                <a:latin typeface="Calibri"/>
              </a:rPr>
              <a:t>&lt;/date&gt;</a:t>
            </a:r>
            <a:endParaRPr lang="en-GB" sz="1400">
              <a:solidFill>
                <a:srgbClr val="333399"/>
              </a:solidFill>
              <a:latin typeface="Wingdings" pitchFamily="2" charset="2"/>
            </a:endParaRPr>
          </a:p>
          <a:p>
            <a:pPr marL="342900" indent="-342900">
              <a:lnSpc>
                <a:spcPct val="80000"/>
              </a:lnSpc>
              <a:spcBef>
                <a:spcPct val="20000"/>
              </a:spcBef>
            </a:pPr>
            <a:r>
              <a:rPr lang="en-GB" sz="1400">
                <a:solidFill>
                  <a:srgbClr val="669900"/>
                </a:solidFill>
                <a:latin typeface="Calibri"/>
              </a:rPr>
              <a:t>&lt;slogan&gt;</a:t>
            </a:r>
            <a:r>
              <a:rPr lang="en-GB" sz="1400">
                <a:solidFill>
                  <a:srgbClr val="669900"/>
                </a:solidFill>
                <a:latin typeface="Wingdings" pitchFamily="2" charset="2"/>
              </a:rPr>
              <a:t>1 location 5 days learn interact</a:t>
            </a:r>
            <a:r>
              <a:rPr lang="en-GB" sz="1400">
                <a:solidFill>
                  <a:srgbClr val="669900"/>
                </a:solidFill>
                <a:latin typeface="Calibri"/>
              </a:rPr>
              <a:t>&lt;/slogan&gt;</a:t>
            </a:r>
            <a:endParaRPr lang="en-GB" sz="1400">
              <a:solidFill>
                <a:srgbClr val="669900"/>
              </a:solidFill>
              <a:latin typeface="Wingdings" pitchFamily="2" charset="2"/>
            </a:endParaRPr>
          </a:p>
          <a:p>
            <a:pPr marL="342900" indent="-342900">
              <a:lnSpc>
                <a:spcPct val="80000"/>
              </a:lnSpc>
              <a:spcBef>
                <a:spcPct val="20000"/>
              </a:spcBef>
            </a:pPr>
            <a:r>
              <a:rPr lang="en-GB" sz="1400">
                <a:solidFill>
                  <a:srgbClr val="0033CC"/>
                </a:solidFill>
                <a:latin typeface="Calibri"/>
              </a:rPr>
              <a:t>&lt;participants&gt;</a:t>
            </a:r>
            <a:r>
              <a:rPr lang="en-GB" sz="1400">
                <a:solidFill>
                  <a:srgbClr val="0033CC"/>
                </a:solidFill>
                <a:latin typeface="Wingdings" pitchFamily="2" charset="2"/>
              </a:rPr>
              <a:t>Registered participants coming from</a:t>
            </a:r>
          </a:p>
          <a:p>
            <a:pPr marL="342900" indent="-342900">
              <a:lnSpc>
                <a:spcPct val="80000"/>
              </a:lnSpc>
              <a:spcBef>
                <a:spcPct val="20000"/>
              </a:spcBef>
            </a:pPr>
            <a:r>
              <a:rPr lang="en-GB" sz="1400">
                <a:solidFill>
                  <a:srgbClr val="0033CC"/>
                </a:solidFill>
                <a:latin typeface="Wingdings" pitchFamily="2" charset="2"/>
              </a:rPr>
              <a:t>australia, canada, chile denmark, france, germany, ghana, hong kong, india, ireland, italy, japan, malta, new zealand, the netherlands, norway, singapore, switzerland, the united kingdom, the united states, vietnam, zaire</a:t>
            </a:r>
            <a:r>
              <a:rPr lang="en-GB" sz="1400">
                <a:solidFill>
                  <a:srgbClr val="0033CC"/>
                </a:solidFill>
                <a:latin typeface="Calibri"/>
              </a:rPr>
              <a:t>&lt;/participants&gt;</a:t>
            </a:r>
            <a:endParaRPr lang="en-GB" sz="1400">
              <a:solidFill>
                <a:srgbClr val="0033CC"/>
              </a:solidFill>
              <a:latin typeface="Wingdings" pitchFamily="2" charset="2"/>
            </a:endParaRPr>
          </a:p>
          <a:p>
            <a:pPr marL="342900" indent="-342900">
              <a:lnSpc>
                <a:spcPct val="80000"/>
              </a:lnSpc>
              <a:spcBef>
                <a:spcPct val="20000"/>
              </a:spcBef>
            </a:pPr>
            <a:r>
              <a:rPr lang="en-GB" sz="1400">
                <a:solidFill>
                  <a:srgbClr val="FF9900"/>
                </a:solidFill>
                <a:latin typeface="Calibri"/>
              </a:rPr>
              <a:t>&lt;introduction&gt;</a:t>
            </a:r>
            <a:r>
              <a:rPr lang="en-GB" sz="1400">
                <a:solidFill>
                  <a:srgbClr val="FF9900"/>
                </a:solidFill>
                <a:latin typeface="Wingdings" pitchFamily="2" charset="2"/>
              </a:rPr>
              <a:t>Register now</a:t>
            </a:r>
          </a:p>
          <a:p>
            <a:pPr marL="342900" indent="-342900">
              <a:lnSpc>
                <a:spcPct val="80000"/>
              </a:lnSpc>
              <a:spcBef>
                <a:spcPct val="20000"/>
              </a:spcBef>
            </a:pPr>
            <a:r>
              <a:rPr lang="en-GB" sz="1400">
                <a:solidFill>
                  <a:srgbClr val="FF9900"/>
                </a:solidFill>
                <a:latin typeface="Wingdings" pitchFamily="2" charset="2"/>
              </a:rPr>
              <a:t>On the 7</a:t>
            </a:r>
            <a:r>
              <a:rPr lang="en-GB" sz="1400" baseline="30000">
                <a:solidFill>
                  <a:srgbClr val="FF9900"/>
                </a:solidFill>
                <a:latin typeface="Wingdings" pitchFamily="2" charset="2"/>
              </a:rPr>
              <a:t>th</a:t>
            </a:r>
            <a:r>
              <a:rPr lang="en-GB" sz="1400">
                <a:solidFill>
                  <a:srgbClr val="FF9900"/>
                </a:solidFill>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solidFill>
                  <a:srgbClr val="FF9900"/>
                </a:solidFill>
                <a:latin typeface="Wingdings" pitchFamily="2" charset="2"/>
              </a:rPr>
              <a:t>Speakers confirmed</a:t>
            </a:r>
            <a:r>
              <a:rPr lang="en-GB" sz="1400">
                <a:solidFill>
                  <a:srgbClr val="FF9900"/>
                </a:solidFill>
                <a:latin typeface="Calibri"/>
              </a:rPr>
              <a:t>&lt;/introduction&gt;</a:t>
            </a:r>
            <a:endParaRPr lang="en-GB" sz="1400">
              <a:solidFill>
                <a:srgbClr val="FF9900"/>
              </a:solidFill>
              <a:latin typeface="Wingdings" pitchFamily="2" charset="2"/>
            </a:endParaRPr>
          </a:p>
          <a:p>
            <a:pPr marL="342900" indent="-342900">
              <a:lnSpc>
                <a:spcPct val="80000"/>
              </a:lnSpc>
              <a:spcBef>
                <a:spcPct val="20000"/>
              </a:spcBef>
            </a:pPr>
            <a:r>
              <a:rPr lang="en-GB" sz="1400">
                <a:solidFill>
                  <a:srgbClr val="99CC00"/>
                </a:solidFill>
                <a:latin typeface="Calibri"/>
              </a:rPr>
              <a:t>&lt;speaker&gt;</a:t>
            </a:r>
            <a:r>
              <a:rPr lang="en-GB" sz="1400">
                <a:solidFill>
                  <a:srgbClr val="99CC00"/>
                </a:solidFill>
                <a:latin typeface="Wingdings" pitchFamily="2" charset="2"/>
              </a:rPr>
              <a:t>Tim berners-lee</a:t>
            </a:r>
            <a:r>
              <a:rPr lang="en-GB" sz="1400">
                <a:solidFill>
                  <a:srgbClr val="99CC00"/>
                </a:solidFill>
                <a:latin typeface="Calibri"/>
              </a:rPr>
              <a:t>&lt;/speaker&gt;</a:t>
            </a:r>
            <a:endParaRPr lang="en-GB" sz="1400">
              <a:solidFill>
                <a:srgbClr val="99CC00"/>
              </a:solidFill>
              <a:latin typeface="Wingdings" pitchFamily="2" charset="2"/>
            </a:endParaRPr>
          </a:p>
          <a:p>
            <a:pPr marL="342900" indent="-342900">
              <a:lnSpc>
                <a:spcPct val="80000"/>
              </a:lnSpc>
              <a:spcBef>
                <a:spcPct val="20000"/>
              </a:spcBef>
            </a:pPr>
            <a:r>
              <a:rPr lang="en-GB" sz="1400">
                <a:solidFill>
                  <a:srgbClr val="FFCC00"/>
                </a:solidFill>
                <a:latin typeface="Calibri"/>
              </a:rPr>
              <a:t>&lt;bio&gt;</a:t>
            </a:r>
            <a:r>
              <a:rPr lang="en-GB" sz="1400">
                <a:solidFill>
                  <a:srgbClr val="FFCC00"/>
                </a:solidFill>
                <a:latin typeface="Wingdings" pitchFamily="2" charset="2"/>
              </a:rPr>
              <a:t>Tim is the well known inventor of the Web,</a:t>
            </a:r>
            <a:r>
              <a:rPr lang="en-GB" sz="1400">
                <a:solidFill>
                  <a:srgbClr val="FFCC00"/>
                </a:solidFill>
                <a:latin typeface="Calibri"/>
              </a:rPr>
              <a:t>&lt;/bio&gt;</a:t>
            </a:r>
            <a:r>
              <a:rPr lang="en-GB" sz="1400">
                <a:latin typeface="Calibri"/>
              </a:rPr>
              <a:t>…</a:t>
            </a: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57200" y="274638"/>
            <a:ext cx="8229600" cy="838200"/>
          </a:xfrm>
        </p:spPr>
        <p:txBody>
          <a:bodyPr/>
          <a:lstStyle/>
          <a:p>
            <a:pPr eaLnBrk="1" hangingPunct="1"/>
            <a:r>
              <a:rPr lang="en-GB" smtClean="0"/>
              <a:t>But What About…</a:t>
            </a:r>
            <a:endParaRPr lang="en-US" smtClean="0"/>
          </a:p>
        </p:txBody>
      </p:sp>
      <p:sp>
        <p:nvSpPr>
          <p:cNvPr id="30723" name="Rectangle 3"/>
          <p:cNvSpPr>
            <a:spLocks noChangeArrowheads="1"/>
          </p:cNvSpPr>
          <p:nvPr/>
        </p:nvSpPr>
        <p:spPr bwMode="auto">
          <a:xfrm>
            <a:off x="755650" y="1371600"/>
            <a:ext cx="7993063" cy="5084763"/>
          </a:xfrm>
          <a:prstGeom prst="rect">
            <a:avLst/>
          </a:prstGeom>
          <a:noFill/>
          <a:ln w="9525">
            <a:noFill/>
            <a:miter lim="800000"/>
            <a:headEnd/>
            <a:tailEnd/>
          </a:ln>
        </p:spPr>
        <p:txBody>
          <a:bodyPr/>
          <a:lstStyle/>
          <a:p>
            <a:pPr marL="342900" indent="-342900">
              <a:lnSpc>
                <a:spcPct val="80000"/>
              </a:lnSpc>
              <a:spcBef>
                <a:spcPct val="20000"/>
              </a:spcBef>
            </a:pPr>
            <a:r>
              <a:rPr lang="en-GB" sz="1400">
                <a:solidFill>
                  <a:srgbClr val="FF9999"/>
                </a:solidFill>
                <a:latin typeface="Calibri"/>
              </a:rPr>
              <a:t>&lt;conf&gt;</a:t>
            </a:r>
            <a:r>
              <a:rPr lang="en-GB" sz="1400">
                <a:solidFill>
                  <a:srgbClr val="FF9999"/>
                </a:solidFill>
                <a:latin typeface="Wingdings" pitchFamily="2" charset="2"/>
              </a:rPr>
              <a:t>WWW2002</a:t>
            </a:r>
          </a:p>
          <a:p>
            <a:pPr marL="342900" indent="-342900">
              <a:lnSpc>
                <a:spcPct val="80000"/>
              </a:lnSpc>
              <a:spcBef>
                <a:spcPct val="20000"/>
              </a:spcBef>
            </a:pPr>
            <a:r>
              <a:rPr lang="en-GB" sz="1400">
                <a:solidFill>
                  <a:srgbClr val="FF9999"/>
                </a:solidFill>
                <a:latin typeface="Wingdings" pitchFamily="2" charset="2"/>
              </a:rPr>
              <a:t>The eleventh international world wide webcon</a:t>
            </a:r>
            <a:r>
              <a:rPr lang="en-GB" sz="1400">
                <a:solidFill>
                  <a:srgbClr val="FF9999"/>
                </a:solidFill>
                <a:latin typeface="Calibri"/>
              </a:rPr>
              <a:t>&lt;/conf&gt;</a:t>
            </a:r>
            <a:endParaRPr lang="en-GB" sz="1400">
              <a:solidFill>
                <a:srgbClr val="FF9999"/>
              </a:solidFill>
              <a:latin typeface="Wingdings" pitchFamily="2" charset="2"/>
            </a:endParaRPr>
          </a:p>
          <a:p>
            <a:pPr marL="342900" indent="-342900">
              <a:lnSpc>
                <a:spcPct val="80000"/>
              </a:lnSpc>
              <a:spcBef>
                <a:spcPct val="20000"/>
              </a:spcBef>
            </a:pPr>
            <a:r>
              <a:rPr lang="en-GB" sz="1400">
                <a:solidFill>
                  <a:srgbClr val="0099CC"/>
                </a:solidFill>
                <a:latin typeface="Calibri"/>
              </a:rPr>
              <a:t>&lt;place&gt;</a:t>
            </a:r>
            <a:r>
              <a:rPr lang="en-GB" sz="1400">
                <a:solidFill>
                  <a:srgbClr val="0099CC"/>
                </a:solidFill>
                <a:latin typeface="Wingdings" pitchFamily="2" charset="2"/>
              </a:rPr>
              <a:t>Sheraton waikiki hotel</a:t>
            </a:r>
          </a:p>
          <a:p>
            <a:pPr marL="342900" indent="-342900">
              <a:lnSpc>
                <a:spcPct val="80000"/>
              </a:lnSpc>
              <a:spcBef>
                <a:spcPct val="20000"/>
              </a:spcBef>
            </a:pPr>
            <a:r>
              <a:rPr lang="en-GB" sz="1400">
                <a:solidFill>
                  <a:srgbClr val="0099CC"/>
                </a:solidFill>
                <a:latin typeface="Wingdings" pitchFamily="2" charset="2"/>
              </a:rPr>
              <a:t>Honolulu, hawaii, USA</a:t>
            </a:r>
            <a:r>
              <a:rPr lang="en-GB" sz="1400">
                <a:solidFill>
                  <a:srgbClr val="0099CC"/>
                </a:solidFill>
                <a:latin typeface="Calibri"/>
              </a:rPr>
              <a:t>&lt;/place&gt;</a:t>
            </a:r>
            <a:endParaRPr lang="en-GB" sz="1400">
              <a:solidFill>
                <a:srgbClr val="0099CC"/>
              </a:solidFill>
              <a:latin typeface="Wingdings" pitchFamily="2" charset="2"/>
            </a:endParaRPr>
          </a:p>
          <a:p>
            <a:pPr marL="342900" indent="-342900">
              <a:lnSpc>
                <a:spcPct val="80000"/>
              </a:lnSpc>
              <a:spcBef>
                <a:spcPct val="20000"/>
              </a:spcBef>
            </a:pPr>
            <a:r>
              <a:rPr lang="en-GB" sz="1400">
                <a:solidFill>
                  <a:srgbClr val="333399"/>
                </a:solidFill>
                <a:latin typeface="Calibri"/>
              </a:rPr>
              <a:t>&lt;date&gt;</a:t>
            </a:r>
            <a:r>
              <a:rPr lang="en-GB" sz="1400">
                <a:solidFill>
                  <a:srgbClr val="333399"/>
                </a:solidFill>
                <a:latin typeface="Wingdings" pitchFamily="2" charset="2"/>
              </a:rPr>
              <a:t>7-11 may 2002</a:t>
            </a:r>
            <a:r>
              <a:rPr lang="en-GB" sz="1400">
                <a:solidFill>
                  <a:srgbClr val="333399"/>
                </a:solidFill>
                <a:latin typeface="Calibri"/>
              </a:rPr>
              <a:t>&lt;/date&gt;</a:t>
            </a:r>
            <a:endParaRPr lang="en-GB" sz="1400">
              <a:solidFill>
                <a:srgbClr val="333399"/>
              </a:solidFill>
              <a:latin typeface="Wingdings" pitchFamily="2" charset="2"/>
            </a:endParaRPr>
          </a:p>
          <a:p>
            <a:pPr marL="342900" indent="-342900">
              <a:lnSpc>
                <a:spcPct val="80000"/>
              </a:lnSpc>
              <a:spcBef>
                <a:spcPct val="20000"/>
              </a:spcBef>
            </a:pPr>
            <a:r>
              <a:rPr lang="en-GB" sz="1400">
                <a:solidFill>
                  <a:srgbClr val="669900"/>
                </a:solidFill>
                <a:latin typeface="Calibri"/>
              </a:rPr>
              <a:t>&lt;slogan&gt;</a:t>
            </a:r>
            <a:r>
              <a:rPr lang="en-GB" sz="1400">
                <a:solidFill>
                  <a:srgbClr val="669900"/>
                </a:solidFill>
                <a:latin typeface="Wingdings" pitchFamily="2" charset="2"/>
              </a:rPr>
              <a:t>1 location 5 days learn interact</a:t>
            </a:r>
            <a:r>
              <a:rPr lang="en-GB" sz="1400">
                <a:solidFill>
                  <a:srgbClr val="669900"/>
                </a:solidFill>
                <a:latin typeface="Calibri"/>
              </a:rPr>
              <a:t>&lt;/slogan&gt;</a:t>
            </a:r>
            <a:endParaRPr lang="en-GB" sz="1400">
              <a:solidFill>
                <a:srgbClr val="669900"/>
              </a:solidFill>
              <a:latin typeface="Wingdings" pitchFamily="2" charset="2"/>
            </a:endParaRPr>
          </a:p>
          <a:p>
            <a:pPr marL="342900" indent="-342900">
              <a:lnSpc>
                <a:spcPct val="80000"/>
              </a:lnSpc>
              <a:spcBef>
                <a:spcPct val="20000"/>
              </a:spcBef>
            </a:pPr>
            <a:r>
              <a:rPr lang="en-GB" sz="1400">
                <a:solidFill>
                  <a:srgbClr val="0033CC"/>
                </a:solidFill>
                <a:latin typeface="Calibri"/>
              </a:rPr>
              <a:t>&lt;participants&gt;</a:t>
            </a:r>
            <a:r>
              <a:rPr lang="en-GB" sz="1400">
                <a:solidFill>
                  <a:srgbClr val="0033CC"/>
                </a:solidFill>
                <a:latin typeface="Wingdings" pitchFamily="2" charset="2"/>
              </a:rPr>
              <a:t>Registered participants coming from</a:t>
            </a:r>
          </a:p>
          <a:p>
            <a:pPr marL="342900" indent="-342900">
              <a:lnSpc>
                <a:spcPct val="80000"/>
              </a:lnSpc>
              <a:spcBef>
                <a:spcPct val="20000"/>
              </a:spcBef>
            </a:pPr>
            <a:r>
              <a:rPr lang="en-GB" sz="1400">
                <a:solidFill>
                  <a:srgbClr val="0033CC"/>
                </a:solidFill>
                <a:latin typeface="Wingdings" pitchFamily="2" charset="2"/>
              </a:rPr>
              <a:t>australia, canada, chile denmark, france, germany, ghana, hong kong, india, ireland, italy, japan, malta, new zealand, the netherlands, norway, singapore, switzerland, the united kingdom, the united states, vietnam, zaire</a:t>
            </a:r>
            <a:r>
              <a:rPr lang="en-GB" sz="1400">
                <a:solidFill>
                  <a:srgbClr val="0033CC"/>
                </a:solidFill>
                <a:latin typeface="Calibri"/>
              </a:rPr>
              <a:t>&lt;/participants&gt;</a:t>
            </a:r>
            <a:endParaRPr lang="en-GB" sz="1400">
              <a:solidFill>
                <a:srgbClr val="0033CC"/>
              </a:solidFill>
              <a:latin typeface="Wingdings" pitchFamily="2" charset="2"/>
            </a:endParaRPr>
          </a:p>
          <a:p>
            <a:pPr marL="342900" indent="-342900">
              <a:lnSpc>
                <a:spcPct val="80000"/>
              </a:lnSpc>
              <a:spcBef>
                <a:spcPct val="20000"/>
              </a:spcBef>
            </a:pPr>
            <a:r>
              <a:rPr lang="en-GB" sz="1400">
                <a:solidFill>
                  <a:srgbClr val="FF9900"/>
                </a:solidFill>
                <a:latin typeface="Calibri"/>
              </a:rPr>
              <a:t>&lt;introduction&gt;</a:t>
            </a:r>
            <a:r>
              <a:rPr lang="en-GB" sz="1400">
                <a:solidFill>
                  <a:srgbClr val="FF9900"/>
                </a:solidFill>
                <a:latin typeface="Wingdings" pitchFamily="2" charset="2"/>
              </a:rPr>
              <a:t>Register now</a:t>
            </a:r>
          </a:p>
          <a:p>
            <a:pPr marL="342900" indent="-342900">
              <a:lnSpc>
                <a:spcPct val="80000"/>
              </a:lnSpc>
              <a:spcBef>
                <a:spcPct val="20000"/>
              </a:spcBef>
            </a:pPr>
            <a:r>
              <a:rPr lang="en-GB" sz="1400">
                <a:solidFill>
                  <a:srgbClr val="FF9900"/>
                </a:solidFill>
                <a:latin typeface="Wingdings" pitchFamily="2" charset="2"/>
              </a:rPr>
              <a:t>On the 7</a:t>
            </a:r>
            <a:r>
              <a:rPr lang="en-GB" sz="1400" baseline="30000">
                <a:solidFill>
                  <a:srgbClr val="FF9900"/>
                </a:solidFill>
                <a:latin typeface="Wingdings" pitchFamily="2" charset="2"/>
              </a:rPr>
              <a:t>th</a:t>
            </a:r>
            <a:r>
              <a:rPr lang="en-GB" sz="1400">
                <a:solidFill>
                  <a:srgbClr val="FF9900"/>
                </a:solidFill>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solidFill>
                  <a:srgbClr val="FF9900"/>
                </a:solidFill>
                <a:latin typeface="Wingdings" pitchFamily="2" charset="2"/>
              </a:rPr>
              <a:t>Speakers confirmed</a:t>
            </a:r>
            <a:r>
              <a:rPr lang="en-GB" sz="1400">
                <a:solidFill>
                  <a:srgbClr val="FF9900"/>
                </a:solidFill>
                <a:latin typeface="Calibri"/>
              </a:rPr>
              <a:t>&lt;/introduction&gt;</a:t>
            </a:r>
            <a:endParaRPr lang="en-GB" sz="1400">
              <a:solidFill>
                <a:srgbClr val="FF9900"/>
              </a:solidFill>
              <a:latin typeface="Wingdings" pitchFamily="2" charset="2"/>
            </a:endParaRPr>
          </a:p>
          <a:p>
            <a:pPr marL="342900" indent="-342900">
              <a:lnSpc>
                <a:spcPct val="80000"/>
              </a:lnSpc>
              <a:spcBef>
                <a:spcPct val="20000"/>
              </a:spcBef>
            </a:pPr>
            <a:r>
              <a:rPr lang="en-GB" sz="1400">
                <a:solidFill>
                  <a:srgbClr val="99CC00"/>
                </a:solidFill>
                <a:latin typeface="Calibri"/>
              </a:rPr>
              <a:t>&lt;speaker&gt;</a:t>
            </a:r>
            <a:r>
              <a:rPr lang="en-GB" sz="1400">
                <a:solidFill>
                  <a:srgbClr val="99CC00"/>
                </a:solidFill>
                <a:latin typeface="Wingdings" pitchFamily="2" charset="2"/>
              </a:rPr>
              <a:t>Tim berners-lee</a:t>
            </a:r>
            <a:r>
              <a:rPr lang="en-GB" sz="1400">
                <a:solidFill>
                  <a:srgbClr val="99CC00"/>
                </a:solidFill>
                <a:latin typeface="Calibri"/>
              </a:rPr>
              <a:t>&lt;/speaker&gt;</a:t>
            </a:r>
            <a:endParaRPr lang="en-GB" sz="1400">
              <a:solidFill>
                <a:srgbClr val="99CC00"/>
              </a:solidFill>
              <a:latin typeface="Wingdings" pitchFamily="2" charset="2"/>
            </a:endParaRPr>
          </a:p>
          <a:p>
            <a:pPr marL="342900" indent="-342900">
              <a:lnSpc>
                <a:spcPct val="80000"/>
              </a:lnSpc>
              <a:spcBef>
                <a:spcPct val="20000"/>
              </a:spcBef>
            </a:pPr>
            <a:r>
              <a:rPr lang="en-GB" sz="1400">
                <a:solidFill>
                  <a:srgbClr val="FFCC00"/>
                </a:solidFill>
                <a:latin typeface="Calibri"/>
              </a:rPr>
              <a:t>&lt;bio&gt;</a:t>
            </a:r>
            <a:r>
              <a:rPr lang="en-GB" sz="1400">
                <a:solidFill>
                  <a:srgbClr val="FFCC00"/>
                </a:solidFill>
                <a:latin typeface="Wingdings" pitchFamily="2" charset="2"/>
              </a:rPr>
              <a:t>Tim is the well known inventor of the Web,</a:t>
            </a:r>
            <a:r>
              <a:rPr lang="en-GB" sz="1400">
                <a:latin typeface="Calibri"/>
              </a:rPr>
              <a:t>…</a:t>
            </a: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457200" y="274638"/>
            <a:ext cx="8229600" cy="1019175"/>
          </a:xfrm>
        </p:spPr>
        <p:txBody>
          <a:bodyPr/>
          <a:lstStyle/>
          <a:p>
            <a:pPr eaLnBrk="1" hangingPunct="1"/>
            <a:r>
              <a:rPr lang="en-GB" smtClean="0"/>
              <a:t>Still the Machine only sees…</a:t>
            </a:r>
            <a:endParaRPr lang="en-US" smtClean="0"/>
          </a:p>
        </p:txBody>
      </p:sp>
      <p:sp>
        <p:nvSpPr>
          <p:cNvPr id="34818" name="Rectangle 3"/>
          <p:cNvSpPr>
            <a:spLocks noChangeArrowheads="1"/>
          </p:cNvSpPr>
          <p:nvPr/>
        </p:nvSpPr>
        <p:spPr bwMode="auto">
          <a:xfrm>
            <a:off x="755650" y="1628775"/>
            <a:ext cx="7993063" cy="4827588"/>
          </a:xfrm>
          <a:prstGeom prst="rect">
            <a:avLst/>
          </a:prstGeom>
          <a:noFill/>
          <a:ln w="9525">
            <a:noFill/>
            <a:miter lim="800000"/>
            <a:headEnd/>
            <a:tailEnd/>
          </a:ln>
        </p:spPr>
        <p:txBody>
          <a:bodyPr/>
          <a:lstStyle/>
          <a:p>
            <a:pPr marL="342900" indent="-342900">
              <a:lnSpc>
                <a:spcPct val="80000"/>
              </a:lnSpc>
              <a:spcBef>
                <a:spcPct val="20000"/>
              </a:spcBef>
            </a:pPr>
            <a:r>
              <a:rPr lang="en-GB" sz="1400">
                <a:solidFill>
                  <a:srgbClr val="FF9999"/>
                </a:solidFill>
                <a:latin typeface="Calibri"/>
              </a:rPr>
              <a:t>&lt;</a:t>
            </a:r>
            <a:r>
              <a:rPr lang="en-GB" sz="1400">
                <a:solidFill>
                  <a:srgbClr val="FF9999"/>
                </a:solidFill>
                <a:latin typeface="Wingdings" pitchFamily="2" charset="2"/>
              </a:rPr>
              <a:t>name</a:t>
            </a:r>
            <a:r>
              <a:rPr lang="en-GB" sz="1400">
                <a:solidFill>
                  <a:srgbClr val="FF9999"/>
                </a:solidFill>
                <a:latin typeface="Calibri"/>
              </a:rPr>
              <a:t>&gt;</a:t>
            </a:r>
            <a:r>
              <a:rPr lang="en-GB" sz="1400">
                <a:solidFill>
                  <a:srgbClr val="FF9999"/>
                </a:solidFill>
                <a:latin typeface="Wingdings" pitchFamily="2" charset="2"/>
              </a:rPr>
              <a:t>WWW2002</a:t>
            </a:r>
          </a:p>
          <a:p>
            <a:pPr marL="342900" indent="-342900">
              <a:lnSpc>
                <a:spcPct val="80000"/>
              </a:lnSpc>
              <a:spcBef>
                <a:spcPct val="20000"/>
              </a:spcBef>
            </a:pPr>
            <a:r>
              <a:rPr lang="en-GB" sz="1400">
                <a:solidFill>
                  <a:srgbClr val="FF9999"/>
                </a:solidFill>
                <a:latin typeface="Wingdings" pitchFamily="2" charset="2"/>
              </a:rPr>
              <a:t>The eleventh international world wide webc</a:t>
            </a:r>
            <a:r>
              <a:rPr lang="en-GB" sz="1400">
                <a:solidFill>
                  <a:srgbClr val="FF9999"/>
                </a:solidFill>
                <a:latin typeface="Calibri"/>
              </a:rPr>
              <a:t>&lt;/</a:t>
            </a:r>
            <a:r>
              <a:rPr lang="en-GB" sz="1400">
                <a:solidFill>
                  <a:srgbClr val="FF9999"/>
                </a:solidFill>
                <a:latin typeface="Wingdings" pitchFamily="2" charset="2"/>
              </a:rPr>
              <a:t>name</a:t>
            </a:r>
            <a:r>
              <a:rPr lang="en-GB" sz="1400">
                <a:solidFill>
                  <a:srgbClr val="FF9999"/>
                </a:solidFill>
                <a:latin typeface="Calibri"/>
              </a:rPr>
              <a:t>&gt;</a:t>
            </a:r>
            <a:endParaRPr lang="en-GB" sz="1400">
              <a:solidFill>
                <a:srgbClr val="FF9999"/>
              </a:solidFill>
              <a:latin typeface="Wingdings" pitchFamily="2" charset="2"/>
            </a:endParaRPr>
          </a:p>
          <a:p>
            <a:pPr marL="342900" indent="-342900">
              <a:lnSpc>
                <a:spcPct val="80000"/>
              </a:lnSpc>
              <a:spcBef>
                <a:spcPct val="20000"/>
              </a:spcBef>
            </a:pPr>
            <a:r>
              <a:rPr lang="en-GB" sz="1400">
                <a:solidFill>
                  <a:srgbClr val="0099CC"/>
                </a:solidFill>
                <a:latin typeface="Calibri"/>
              </a:rPr>
              <a:t>&lt;</a:t>
            </a:r>
            <a:r>
              <a:rPr lang="en-GB" sz="1400">
                <a:solidFill>
                  <a:srgbClr val="0099CC"/>
                </a:solidFill>
                <a:latin typeface="Wingdings" pitchFamily="2" charset="2"/>
              </a:rPr>
              <a:t>location</a:t>
            </a:r>
            <a:r>
              <a:rPr lang="en-GB" sz="1400">
                <a:solidFill>
                  <a:srgbClr val="0099CC"/>
                </a:solidFill>
                <a:latin typeface="Calibri"/>
              </a:rPr>
              <a:t>&gt;</a:t>
            </a:r>
            <a:r>
              <a:rPr lang="en-GB" sz="1400">
                <a:solidFill>
                  <a:srgbClr val="0099CC"/>
                </a:solidFill>
                <a:latin typeface="Wingdings" pitchFamily="2" charset="2"/>
              </a:rPr>
              <a:t>Sheraton waikiki hotel</a:t>
            </a:r>
          </a:p>
          <a:p>
            <a:pPr marL="342900" indent="-342900">
              <a:lnSpc>
                <a:spcPct val="80000"/>
              </a:lnSpc>
              <a:spcBef>
                <a:spcPct val="20000"/>
              </a:spcBef>
            </a:pPr>
            <a:r>
              <a:rPr lang="en-GB" sz="1400">
                <a:solidFill>
                  <a:srgbClr val="0099CC"/>
                </a:solidFill>
                <a:latin typeface="Wingdings" pitchFamily="2" charset="2"/>
              </a:rPr>
              <a:t>Honolulu, hawaii, USA</a:t>
            </a:r>
            <a:r>
              <a:rPr lang="en-GB" sz="1400">
                <a:solidFill>
                  <a:srgbClr val="0099CC"/>
                </a:solidFill>
                <a:latin typeface="Calibri"/>
              </a:rPr>
              <a:t>&lt;/</a:t>
            </a:r>
            <a:r>
              <a:rPr lang="en-GB" sz="1400">
                <a:solidFill>
                  <a:srgbClr val="0099CC"/>
                </a:solidFill>
                <a:latin typeface="Wingdings" pitchFamily="2" charset="2"/>
              </a:rPr>
              <a:t>location</a:t>
            </a:r>
            <a:r>
              <a:rPr lang="en-GB" sz="1400">
                <a:solidFill>
                  <a:srgbClr val="0099CC"/>
                </a:solidFill>
                <a:latin typeface="Calibri"/>
              </a:rPr>
              <a:t>&gt;</a:t>
            </a:r>
            <a:endParaRPr lang="en-GB" sz="1400">
              <a:solidFill>
                <a:srgbClr val="0099CC"/>
              </a:solidFill>
              <a:latin typeface="Wingdings" pitchFamily="2" charset="2"/>
            </a:endParaRPr>
          </a:p>
          <a:p>
            <a:pPr marL="342900" indent="-342900">
              <a:lnSpc>
                <a:spcPct val="80000"/>
              </a:lnSpc>
              <a:spcBef>
                <a:spcPct val="20000"/>
              </a:spcBef>
            </a:pPr>
            <a:r>
              <a:rPr lang="en-GB" sz="1400">
                <a:solidFill>
                  <a:srgbClr val="333399"/>
                </a:solidFill>
                <a:latin typeface="Calibri"/>
              </a:rPr>
              <a:t>&lt;</a:t>
            </a:r>
            <a:r>
              <a:rPr lang="en-GB" sz="1400">
                <a:solidFill>
                  <a:srgbClr val="333399"/>
                </a:solidFill>
                <a:latin typeface="Wingdings" pitchFamily="2" charset="2"/>
              </a:rPr>
              <a:t>date</a:t>
            </a:r>
            <a:r>
              <a:rPr lang="en-GB" sz="1400">
                <a:solidFill>
                  <a:srgbClr val="333399"/>
                </a:solidFill>
                <a:latin typeface="Calibri"/>
              </a:rPr>
              <a:t>&gt;</a:t>
            </a:r>
            <a:r>
              <a:rPr lang="en-GB" sz="1400">
                <a:solidFill>
                  <a:srgbClr val="333399"/>
                </a:solidFill>
                <a:latin typeface="Wingdings" pitchFamily="2" charset="2"/>
              </a:rPr>
              <a:t>7-11 may 2002</a:t>
            </a:r>
            <a:r>
              <a:rPr lang="en-GB" sz="1400">
                <a:solidFill>
                  <a:srgbClr val="333399"/>
                </a:solidFill>
                <a:latin typeface="Calibri"/>
              </a:rPr>
              <a:t>&lt;/</a:t>
            </a:r>
            <a:r>
              <a:rPr lang="en-GB" sz="1400">
                <a:solidFill>
                  <a:srgbClr val="333399"/>
                </a:solidFill>
                <a:latin typeface="Wingdings" pitchFamily="2" charset="2"/>
              </a:rPr>
              <a:t>date</a:t>
            </a:r>
            <a:r>
              <a:rPr lang="en-GB" sz="1400">
                <a:solidFill>
                  <a:srgbClr val="333399"/>
                </a:solidFill>
                <a:latin typeface="Calibri"/>
              </a:rPr>
              <a:t>&gt;</a:t>
            </a:r>
            <a:endParaRPr lang="en-GB" sz="1400">
              <a:solidFill>
                <a:srgbClr val="333399"/>
              </a:solidFill>
              <a:latin typeface="Wingdings" pitchFamily="2" charset="2"/>
            </a:endParaRPr>
          </a:p>
          <a:p>
            <a:pPr marL="342900" indent="-342900">
              <a:lnSpc>
                <a:spcPct val="80000"/>
              </a:lnSpc>
              <a:spcBef>
                <a:spcPct val="20000"/>
              </a:spcBef>
            </a:pPr>
            <a:r>
              <a:rPr lang="en-GB" sz="1400">
                <a:solidFill>
                  <a:srgbClr val="669900"/>
                </a:solidFill>
                <a:latin typeface="Calibri"/>
              </a:rPr>
              <a:t>&lt;</a:t>
            </a:r>
            <a:r>
              <a:rPr lang="en-GB" sz="1400">
                <a:solidFill>
                  <a:srgbClr val="669900"/>
                </a:solidFill>
                <a:latin typeface="Wingdings" pitchFamily="2" charset="2"/>
              </a:rPr>
              <a:t>slogan</a:t>
            </a:r>
            <a:r>
              <a:rPr lang="en-GB" sz="1400">
                <a:solidFill>
                  <a:srgbClr val="669900"/>
                </a:solidFill>
                <a:latin typeface="Calibri"/>
              </a:rPr>
              <a:t>&gt;</a:t>
            </a:r>
            <a:r>
              <a:rPr lang="en-GB" sz="1400">
                <a:solidFill>
                  <a:srgbClr val="669900"/>
                </a:solidFill>
                <a:latin typeface="Wingdings" pitchFamily="2" charset="2"/>
              </a:rPr>
              <a:t>1 location 5 days learn interact</a:t>
            </a:r>
            <a:r>
              <a:rPr lang="en-GB" sz="1400">
                <a:solidFill>
                  <a:srgbClr val="669900"/>
                </a:solidFill>
                <a:latin typeface="Calibri"/>
              </a:rPr>
              <a:t>&lt;/</a:t>
            </a:r>
            <a:r>
              <a:rPr lang="en-GB" sz="1400">
                <a:solidFill>
                  <a:srgbClr val="669900"/>
                </a:solidFill>
                <a:latin typeface="Wingdings" pitchFamily="2" charset="2"/>
              </a:rPr>
              <a:t>slogan</a:t>
            </a:r>
            <a:r>
              <a:rPr lang="en-GB" sz="1400">
                <a:solidFill>
                  <a:srgbClr val="669900"/>
                </a:solidFill>
                <a:latin typeface="Calibri"/>
              </a:rPr>
              <a:t>&gt;</a:t>
            </a:r>
            <a:endParaRPr lang="en-GB" sz="1400">
              <a:solidFill>
                <a:srgbClr val="669900"/>
              </a:solidFill>
              <a:latin typeface="Wingdings" pitchFamily="2" charset="2"/>
            </a:endParaRPr>
          </a:p>
          <a:p>
            <a:pPr marL="342900" indent="-342900">
              <a:lnSpc>
                <a:spcPct val="80000"/>
              </a:lnSpc>
              <a:spcBef>
                <a:spcPct val="20000"/>
              </a:spcBef>
            </a:pPr>
            <a:r>
              <a:rPr lang="en-GB" sz="1400">
                <a:solidFill>
                  <a:srgbClr val="0033CC"/>
                </a:solidFill>
                <a:latin typeface="Calibri"/>
              </a:rPr>
              <a:t>&lt;</a:t>
            </a:r>
            <a:r>
              <a:rPr lang="en-GB" sz="1400">
                <a:solidFill>
                  <a:srgbClr val="0033CC"/>
                </a:solidFill>
                <a:latin typeface="Wingdings" pitchFamily="2" charset="2"/>
              </a:rPr>
              <a:t>participants</a:t>
            </a:r>
            <a:r>
              <a:rPr lang="en-GB" sz="1400">
                <a:solidFill>
                  <a:srgbClr val="0033CC"/>
                </a:solidFill>
                <a:latin typeface="Calibri"/>
              </a:rPr>
              <a:t>&gt;</a:t>
            </a:r>
            <a:r>
              <a:rPr lang="en-GB" sz="1400">
                <a:solidFill>
                  <a:srgbClr val="0033CC"/>
                </a:solidFill>
                <a:latin typeface="Wingdings" pitchFamily="2" charset="2"/>
              </a:rPr>
              <a:t>Registered participants coming from</a:t>
            </a:r>
          </a:p>
          <a:p>
            <a:pPr marL="342900" indent="-342900">
              <a:lnSpc>
                <a:spcPct val="80000"/>
              </a:lnSpc>
              <a:spcBef>
                <a:spcPct val="20000"/>
              </a:spcBef>
            </a:pPr>
            <a:r>
              <a:rPr lang="en-GB" sz="1400">
                <a:solidFill>
                  <a:srgbClr val="0033CC"/>
                </a:solidFill>
                <a:latin typeface="Wingdings" pitchFamily="2" charset="2"/>
              </a:rPr>
              <a:t>australia, canada, chile denmark, france, germany, ghana, hong kong, india, ireland, italy, japan, malta, new zealand, the netherlands, norway, singapore, switzerland, the united kingdom, the united states, vietnam, zaire</a:t>
            </a:r>
            <a:r>
              <a:rPr lang="en-GB" sz="1400">
                <a:solidFill>
                  <a:srgbClr val="0033CC"/>
                </a:solidFill>
                <a:latin typeface="Calibri"/>
              </a:rPr>
              <a:t>&lt;/</a:t>
            </a:r>
            <a:r>
              <a:rPr lang="en-GB" sz="1400">
                <a:solidFill>
                  <a:srgbClr val="0033CC"/>
                </a:solidFill>
                <a:latin typeface="Wingdings" pitchFamily="2" charset="2"/>
              </a:rPr>
              <a:t>participants</a:t>
            </a:r>
            <a:r>
              <a:rPr lang="en-GB" sz="1400">
                <a:solidFill>
                  <a:srgbClr val="0033CC"/>
                </a:solidFill>
                <a:latin typeface="Calibri"/>
              </a:rPr>
              <a:t>&gt;</a:t>
            </a:r>
            <a:endParaRPr lang="en-GB" sz="1400">
              <a:solidFill>
                <a:srgbClr val="0033CC"/>
              </a:solidFill>
              <a:latin typeface="Wingdings" pitchFamily="2" charset="2"/>
            </a:endParaRPr>
          </a:p>
          <a:p>
            <a:pPr marL="342900" indent="-342900">
              <a:lnSpc>
                <a:spcPct val="80000"/>
              </a:lnSpc>
              <a:spcBef>
                <a:spcPct val="20000"/>
              </a:spcBef>
            </a:pPr>
            <a:r>
              <a:rPr lang="en-GB" sz="1400">
                <a:solidFill>
                  <a:srgbClr val="FF9900"/>
                </a:solidFill>
                <a:latin typeface="Calibri"/>
              </a:rPr>
              <a:t>&lt;</a:t>
            </a:r>
            <a:r>
              <a:rPr lang="en-GB" sz="1400">
                <a:solidFill>
                  <a:srgbClr val="FF9900"/>
                </a:solidFill>
                <a:latin typeface="Wingdings" pitchFamily="2" charset="2"/>
              </a:rPr>
              <a:t>introduction</a:t>
            </a:r>
            <a:r>
              <a:rPr lang="en-GB" sz="1400">
                <a:solidFill>
                  <a:srgbClr val="FF9900"/>
                </a:solidFill>
                <a:latin typeface="Calibri"/>
              </a:rPr>
              <a:t>&gt;</a:t>
            </a:r>
            <a:r>
              <a:rPr lang="en-GB" sz="1400">
                <a:solidFill>
                  <a:srgbClr val="FF9900"/>
                </a:solidFill>
                <a:latin typeface="Wingdings" pitchFamily="2" charset="2"/>
              </a:rPr>
              <a:t>Register now</a:t>
            </a:r>
          </a:p>
          <a:p>
            <a:pPr marL="342900" indent="-342900">
              <a:lnSpc>
                <a:spcPct val="80000"/>
              </a:lnSpc>
              <a:spcBef>
                <a:spcPct val="20000"/>
              </a:spcBef>
            </a:pPr>
            <a:r>
              <a:rPr lang="en-GB" sz="1400">
                <a:solidFill>
                  <a:srgbClr val="FF9900"/>
                </a:solidFill>
                <a:latin typeface="Wingdings" pitchFamily="2" charset="2"/>
              </a:rPr>
              <a:t>On the 7</a:t>
            </a:r>
            <a:r>
              <a:rPr lang="en-GB" sz="1400" baseline="30000">
                <a:solidFill>
                  <a:srgbClr val="FF9900"/>
                </a:solidFill>
                <a:latin typeface="Wingdings" pitchFamily="2" charset="2"/>
              </a:rPr>
              <a:t>th</a:t>
            </a:r>
            <a:r>
              <a:rPr lang="en-GB" sz="1400">
                <a:solidFill>
                  <a:srgbClr val="FF9900"/>
                </a:solidFill>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solidFill>
                  <a:srgbClr val="FF9900"/>
                </a:solidFill>
                <a:latin typeface="Wingdings" pitchFamily="2" charset="2"/>
              </a:rPr>
              <a:t>Speakers confirmed</a:t>
            </a:r>
            <a:r>
              <a:rPr lang="en-GB" sz="1400">
                <a:solidFill>
                  <a:srgbClr val="FF9900"/>
                </a:solidFill>
                <a:latin typeface="Calibri"/>
              </a:rPr>
              <a:t>&lt;/</a:t>
            </a:r>
            <a:r>
              <a:rPr lang="en-GB" sz="1400">
                <a:solidFill>
                  <a:srgbClr val="FF9900"/>
                </a:solidFill>
                <a:latin typeface="Wingdings" pitchFamily="2" charset="2"/>
              </a:rPr>
              <a:t>introduction</a:t>
            </a:r>
            <a:r>
              <a:rPr lang="en-GB" sz="1400">
                <a:solidFill>
                  <a:srgbClr val="FF9900"/>
                </a:solidFill>
                <a:latin typeface="Calibri"/>
              </a:rPr>
              <a:t>&gt;</a:t>
            </a:r>
            <a:endParaRPr lang="en-GB" sz="1400">
              <a:solidFill>
                <a:srgbClr val="FF9900"/>
              </a:solidFill>
              <a:latin typeface="Wingdings" pitchFamily="2" charset="2"/>
            </a:endParaRPr>
          </a:p>
          <a:p>
            <a:pPr marL="342900" indent="-342900">
              <a:lnSpc>
                <a:spcPct val="80000"/>
              </a:lnSpc>
              <a:spcBef>
                <a:spcPct val="20000"/>
              </a:spcBef>
            </a:pPr>
            <a:r>
              <a:rPr lang="en-GB" sz="1400">
                <a:solidFill>
                  <a:srgbClr val="99CC00"/>
                </a:solidFill>
                <a:latin typeface="Calibri"/>
              </a:rPr>
              <a:t>&lt;</a:t>
            </a:r>
            <a:r>
              <a:rPr lang="en-GB" sz="1400">
                <a:solidFill>
                  <a:srgbClr val="99CC00"/>
                </a:solidFill>
                <a:latin typeface="Wingdings" pitchFamily="2" charset="2"/>
              </a:rPr>
              <a:t>speaker</a:t>
            </a:r>
            <a:r>
              <a:rPr lang="en-GB" sz="1400">
                <a:solidFill>
                  <a:srgbClr val="99CC00"/>
                </a:solidFill>
                <a:latin typeface="Calibri"/>
              </a:rPr>
              <a:t>&gt;</a:t>
            </a:r>
            <a:r>
              <a:rPr lang="en-GB" sz="1400">
                <a:solidFill>
                  <a:srgbClr val="99CC00"/>
                </a:solidFill>
                <a:latin typeface="Wingdings" pitchFamily="2" charset="2"/>
              </a:rPr>
              <a:t>Tim berners-lee</a:t>
            </a:r>
            <a:r>
              <a:rPr lang="en-GB" sz="1400">
                <a:solidFill>
                  <a:srgbClr val="99CC00"/>
                </a:solidFill>
                <a:latin typeface="Calibri"/>
              </a:rPr>
              <a:t>&lt;/</a:t>
            </a:r>
            <a:r>
              <a:rPr lang="en-GB" sz="1400">
                <a:solidFill>
                  <a:srgbClr val="99CC00"/>
                </a:solidFill>
                <a:latin typeface="Wingdings" pitchFamily="2" charset="2"/>
              </a:rPr>
              <a:t>speaker</a:t>
            </a:r>
            <a:r>
              <a:rPr lang="en-GB" sz="1400">
                <a:solidFill>
                  <a:srgbClr val="99CC00"/>
                </a:solidFill>
                <a:latin typeface="Calibri"/>
              </a:rPr>
              <a:t>&gt;</a:t>
            </a:r>
            <a:endParaRPr lang="en-GB" sz="1400">
              <a:solidFill>
                <a:srgbClr val="99CC00"/>
              </a:solidFill>
              <a:latin typeface="Wingdings" pitchFamily="2" charset="2"/>
            </a:endParaRPr>
          </a:p>
          <a:p>
            <a:pPr marL="342900" indent="-342900">
              <a:lnSpc>
                <a:spcPct val="80000"/>
              </a:lnSpc>
              <a:spcBef>
                <a:spcPct val="20000"/>
              </a:spcBef>
            </a:pPr>
            <a:r>
              <a:rPr lang="en-GB" sz="1400">
                <a:solidFill>
                  <a:srgbClr val="FFCC00"/>
                </a:solidFill>
                <a:latin typeface="Calibri"/>
              </a:rPr>
              <a:t>&lt;</a:t>
            </a:r>
            <a:r>
              <a:rPr lang="en-GB" sz="1400">
                <a:solidFill>
                  <a:srgbClr val="FFCC00"/>
                </a:solidFill>
                <a:latin typeface="Wingdings" pitchFamily="2" charset="2"/>
              </a:rPr>
              <a:t>bio</a:t>
            </a:r>
            <a:r>
              <a:rPr lang="en-GB" sz="1400">
                <a:solidFill>
                  <a:srgbClr val="FFCC00"/>
                </a:solidFill>
                <a:latin typeface="Calibri"/>
              </a:rPr>
              <a:t>&gt;</a:t>
            </a:r>
            <a:r>
              <a:rPr lang="en-GB" sz="1400">
                <a:solidFill>
                  <a:srgbClr val="FFCC00"/>
                </a:solidFill>
                <a:latin typeface="Wingdings" pitchFamily="2" charset="2"/>
              </a:rPr>
              <a:t>Tim is the well known inventor of the W</a:t>
            </a:r>
            <a:r>
              <a:rPr lang="en-GB" sz="1400">
                <a:solidFill>
                  <a:srgbClr val="FFCC00"/>
                </a:solidFill>
                <a:latin typeface="Calibri"/>
              </a:rPr>
              <a:t>&lt;/</a:t>
            </a:r>
            <a:r>
              <a:rPr lang="en-GB" sz="1400">
                <a:solidFill>
                  <a:srgbClr val="FFCC00"/>
                </a:solidFill>
                <a:latin typeface="Wingdings" pitchFamily="2" charset="2"/>
              </a:rPr>
              <a:t>bio</a:t>
            </a:r>
            <a:r>
              <a:rPr lang="en-GB" sz="1400">
                <a:solidFill>
                  <a:srgbClr val="FFCC00"/>
                </a:solidFill>
                <a:latin typeface="Calibri"/>
              </a:rPr>
              <a:t>&gt;</a:t>
            </a:r>
            <a:endParaRPr lang="en-GB" sz="1400">
              <a:solidFill>
                <a:srgbClr val="FFCC00"/>
              </a:solidFill>
              <a:latin typeface="Wingdings" pitchFamily="2" charset="2"/>
            </a:endParaRPr>
          </a:p>
          <a:p>
            <a:pPr marL="342900" indent="-342900">
              <a:lnSpc>
                <a:spcPct val="80000"/>
              </a:lnSpc>
              <a:spcBef>
                <a:spcPct val="20000"/>
              </a:spcBef>
            </a:pPr>
            <a:r>
              <a:rPr lang="en-GB" sz="1400">
                <a:solidFill>
                  <a:srgbClr val="99CC00"/>
                </a:solidFill>
                <a:latin typeface="Calibri"/>
              </a:rPr>
              <a:t>&lt;</a:t>
            </a:r>
            <a:r>
              <a:rPr lang="en-GB" sz="1400">
                <a:solidFill>
                  <a:srgbClr val="99CC00"/>
                </a:solidFill>
                <a:latin typeface="Wingdings" pitchFamily="2" charset="2"/>
              </a:rPr>
              <a:t>speaker</a:t>
            </a:r>
            <a:r>
              <a:rPr lang="en-GB" sz="1400">
                <a:solidFill>
                  <a:srgbClr val="99CC00"/>
                </a:solidFill>
                <a:latin typeface="Calibri"/>
              </a:rPr>
              <a:t>&gt;</a:t>
            </a:r>
            <a:r>
              <a:rPr lang="en-GB" sz="1400">
                <a:solidFill>
                  <a:srgbClr val="99CC00"/>
                </a:solidFill>
                <a:latin typeface="Wingdings" pitchFamily="2" charset="2"/>
              </a:rPr>
              <a:t>Ian Foster</a:t>
            </a:r>
            <a:r>
              <a:rPr lang="en-GB" sz="1400">
                <a:solidFill>
                  <a:srgbClr val="99CC00"/>
                </a:solidFill>
                <a:latin typeface="Calibri"/>
              </a:rPr>
              <a:t>&lt;/</a:t>
            </a:r>
            <a:r>
              <a:rPr lang="en-GB" sz="1400">
                <a:solidFill>
                  <a:srgbClr val="99CC00"/>
                </a:solidFill>
                <a:latin typeface="Wingdings" pitchFamily="2" charset="2"/>
              </a:rPr>
              <a:t>speaker</a:t>
            </a:r>
            <a:r>
              <a:rPr lang="en-GB" sz="1400">
                <a:solidFill>
                  <a:srgbClr val="99CC00"/>
                </a:solidFill>
                <a:latin typeface="Calibri"/>
              </a:rPr>
              <a:t>&gt;</a:t>
            </a:r>
            <a:endParaRPr lang="en-GB" sz="1400">
              <a:solidFill>
                <a:srgbClr val="99CC00"/>
              </a:solidFill>
              <a:latin typeface="Wingdings" pitchFamily="2" charset="2"/>
            </a:endParaRPr>
          </a:p>
          <a:p>
            <a:pPr marL="342900" indent="-342900">
              <a:lnSpc>
                <a:spcPct val="80000"/>
              </a:lnSpc>
              <a:spcBef>
                <a:spcPct val="20000"/>
              </a:spcBef>
            </a:pPr>
            <a:r>
              <a:rPr lang="en-GB" sz="1400">
                <a:solidFill>
                  <a:srgbClr val="FFCC00"/>
                </a:solidFill>
                <a:latin typeface="Calibri"/>
              </a:rPr>
              <a:t>&lt;</a:t>
            </a:r>
            <a:r>
              <a:rPr lang="en-GB" sz="1400">
                <a:solidFill>
                  <a:srgbClr val="FFCC00"/>
                </a:solidFill>
                <a:latin typeface="Wingdings" pitchFamily="2" charset="2"/>
              </a:rPr>
              <a:t>bio</a:t>
            </a:r>
            <a:r>
              <a:rPr lang="en-GB" sz="1400">
                <a:solidFill>
                  <a:srgbClr val="FFCC00"/>
                </a:solidFill>
                <a:latin typeface="Calibri"/>
              </a:rPr>
              <a:t>&gt;</a:t>
            </a:r>
            <a:r>
              <a:rPr lang="en-GB" sz="1400">
                <a:solidFill>
                  <a:srgbClr val="FFCC00"/>
                </a:solidFill>
                <a:latin typeface="Wingdings" pitchFamily="2" charset="2"/>
              </a:rPr>
              <a:t>Ian is the pioneer of the Grid, the ne</a:t>
            </a:r>
            <a:r>
              <a:rPr lang="en-GB" sz="1400">
                <a:solidFill>
                  <a:srgbClr val="FFCC00"/>
                </a:solidFill>
                <a:latin typeface="Calibri"/>
              </a:rPr>
              <a:t>&lt;/</a:t>
            </a:r>
            <a:r>
              <a:rPr lang="en-GB" sz="1400">
                <a:solidFill>
                  <a:srgbClr val="FFCC00"/>
                </a:solidFill>
                <a:latin typeface="Wingdings" pitchFamily="2" charset="2"/>
              </a:rPr>
              <a:t>bio</a:t>
            </a:r>
            <a:r>
              <a:rPr lang="en-GB" sz="1400">
                <a:solidFill>
                  <a:srgbClr val="FFCC00"/>
                </a:solidFill>
                <a:latin typeface="Calibri"/>
              </a:rPr>
              <a:t>&gt;</a:t>
            </a:r>
            <a:endParaRPr lang="en-GB" sz="1400">
              <a:solidFill>
                <a:srgbClr val="FFCC00"/>
              </a:solidFill>
              <a:latin typeface="Wingdings" pitchFamily="2" charset="2"/>
            </a:endParaRP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p:txBody>
          <a:bodyPr/>
          <a:lstStyle/>
          <a:p>
            <a:pPr eaLnBrk="1" hangingPunct="1"/>
            <a:r>
              <a:rPr lang="en-US" smtClean="0"/>
              <a:t>What is the (Proposed) Solution?</a:t>
            </a:r>
          </a:p>
        </p:txBody>
      </p:sp>
      <p:sp>
        <p:nvSpPr>
          <p:cNvPr id="71683" name="Rectangle 3"/>
          <p:cNvSpPr>
            <a:spLocks noGrp="1"/>
          </p:cNvSpPr>
          <p:nvPr>
            <p:ph type="body" idx="1"/>
          </p:nvPr>
        </p:nvSpPr>
        <p:spPr/>
        <p:txBody>
          <a:bodyPr/>
          <a:lstStyle/>
          <a:p>
            <a:pPr eaLnBrk="1" hangingPunct="1"/>
            <a:r>
              <a:rPr lang="en-US" smtClean="0"/>
              <a:t>Add semantic annotations to web resources</a:t>
            </a:r>
          </a:p>
        </p:txBody>
      </p:sp>
      <p:pic>
        <p:nvPicPr>
          <p:cNvPr id="71684" name="Picture 4" descr="alanrector"/>
          <p:cNvPicPr>
            <a:picLocks noChangeAspect="1" noChangeArrowheads="1"/>
          </p:cNvPicPr>
          <p:nvPr/>
        </p:nvPicPr>
        <p:blipFill>
          <a:blip r:embed="rId3"/>
          <a:srcRect/>
          <a:stretch>
            <a:fillRect/>
          </a:stretch>
        </p:blipFill>
        <p:spPr bwMode="auto">
          <a:xfrm>
            <a:off x="1524000" y="2362200"/>
            <a:ext cx="2266950" cy="2898775"/>
          </a:xfrm>
          <a:prstGeom prst="rect">
            <a:avLst/>
          </a:prstGeom>
          <a:noFill/>
          <a:ln w="9525">
            <a:noFill/>
            <a:miter lim="800000"/>
            <a:headEnd/>
            <a:tailEnd/>
          </a:ln>
        </p:spPr>
      </p:pic>
      <p:pic>
        <p:nvPicPr>
          <p:cNvPr id="71685" name="Picture 5" descr="alanb"/>
          <p:cNvPicPr>
            <a:picLocks noChangeAspect="1" noChangeArrowheads="1"/>
          </p:cNvPicPr>
          <p:nvPr/>
        </p:nvPicPr>
        <p:blipFill>
          <a:blip r:embed="rId4"/>
          <a:srcRect/>
          <a:stretch>
            <a:fillRect/>
          </a:stretch>
        </p:blipFill>
        <p:spPr bwMode="auto">
          <a:xfrm>
            <a:off x="4953000" y="2362200"/>
            <a:ext cx="3313113" cy="3016250"/>
          </a:xfrm>
          <a:prstGeom prst="rect">
            <a:avLst/>
          </a:prstGeom>
          <a:noFill/>
          <a:ln w="9525">
            <a:noFill/>
            <a:miter lim="800000"/>
            <a:headEnd/>
            <a:tailEnd/>
          </a:ln>
        </p:spPr>
      </p:pic>
      <p:sp>
        <p:nvSpPr>
          <p:cNvPr id="71686" name="Text Box 6"/>
          <p:cNvSpPr txBox="1">
            <a:spLocks noChangeArrowheads="1"/>
          </p:cNvSpPr>
          <p:nvPr/>
        </p:nvSpPr>
        <p:spPr bwMode="auto">
          <a:xfrm>
            <a:off x="4953000" y="5562600"/>
            <a:ext cx="3313113" cy="730250"/>
          </a:xfrm>
          <a:prstGeom prst="rect">
            <a:avLst/>
          </a:prstGeom>
          <a:noFill/>
          <a:ln w="9525">
            <a:noFill/>
            <a:miter lim="800000"/>
            <a:headEnd/>
            <a:tailEnd/>
          </a:ln>
        </p:spPr>
        <p:txBody>
          <a:bodyPr>
            <a:spAutoFit/>
          </a:bodyPr>
          <a:lstStyle/>
          <a:p>
            <a:pPr>
              <a:spcBef>
                <a:spcPct val="50000"/>
              </a:spcBef>
            </a:pPr>
            <a:r>
              <a:rPr lang="en-US" sz="1400">
                <a:latin typeface="Arial Narrow" pitchFamily="34" charset="0"/>
                <a:ea typeface="ＭＳ Ｐゴシック"/>
                <a:cs typeface="ＭＳ Ｐゴシック"/>
              </a:rPr>
              <a:t>Rev. </a:t>
            </a:r>
            <a:r>
              <a:rPr lang="en-US" sz="1400">
                <a:solidFill>
                  <a:schemeClr val="accent2"/>
                </a:solidFill>
                <a:latin typeface="Arial Narrow" pitchFamily="34" charset="0"/>
                <a:ea typeface="ＭＳ Ｐゴシック"/>
                <a:cs typeface="ＭＳ Ｐゴシック"/>
              </a:rPr>
              <a:t>&lt;Person&gt;</a:t>
            </a:r>
            <a:r>
              <a:rPr lang="en-US" sz="1400">
                <a:latin typeface="Arial Narrow" pitchFamily="34" charset="0"/>
                <a:ea typeface="ＭＳ Ｐゴシック"/>
                <a:cs typeface="ＭＳ Ｐゴシック"/>
              </a:rPr>
              <a:t>Alan M. Gates</a:t>
            </a:r>
            <a:r>
              <a:rPr lang="en-US" sz="1400">
                <a:solidFill>
                  <a:schemeClr val="accent2"/>
                </a:solidFill>
                <a:latin typeface="Arial Narrow" pitchFamily="34" charset="0"/>
                <a:ea typeface="ＭＳ Ｐゴシック"/>
                <a:cs typeface="ＭＳ Ｐゴシック"/>
              </a:rPr>
              <a:t>&lt;/Person&gt;</a:t>
            </a:r>
            <a:r>
              <a:rPr lang="en-US" sz="1400">
                <a:latin typeface="Arial Narrow" pitchFamily="34" charset="0"/>
                <a:ea typeface="ＭＳ Ｐゴシック"/>
                <a:cs typeface="ＭＳ Ｐゴシック"/>
              </a:rPr>
              <a:t>, </a:t>
            </a:r>
            <a:r>
              <a:rPr lang="en-US" sz="1400">
                <a:solidFill>
                  <a:schemeClr val="accent2"/>
                </a:solidFill>
                <a:latin typeface="Arial Narrow" pitchFamily="34" charset="0"/>
                <a:ea typeface="ＭＳ Ｐゴシック"/>
                <a:cs typeface="ＭＳ Ｐゴシック"/>
              </a:rPr>
              <a:t>&lt;Job&gt;</a:t>
            </a:r>
            <a:r>
              <a:rPr lang="en-US" sz="1400">
                <a:latin typeface="Arial Narrow" pitchFamily="34" charset="0"/>
                <a:ea typeface="ＭＳ Ｐゴシック"/>
                <a:cs typeface="ＭＳ Ｐゴシック"/>
              </a:rPr>
              <a:t>Associate Rector</a:t>
            </a:r>
            <a:r>
              <a:rPr lang="en-US" sz="1400">
                <a:solidFill>
                  <a:schemeClr val="accent2"/>
                </a:solidFill>
                <a:latin typeface="Arial Narrow" pitchFamily="34" charset="0"/>
                <a:ea typeface="ＭＳ Ｐゴシック"/>
                <a:cs typeface="ＭＳ Ｐゴシック"/>
              </a:rPr>
              <a:t>&lt;/Job&gt;</a:t>
            </a:r>
            <a:r>
              <a:rPr lang="en-US" sz="1400">
                <a:latin typeface="Arial Narrow" pitchFamily="34" charset="0"/>
                <a:ea typeface="ＭＳ Ｐゴシック"/>
                <a:cs typeface="ＭＳ Ｐゴシック"/>
              </a:rPr>
              <a:t> of the Church of the Holy Spirit, Lake Forest, Illinois</a:t>
            </a:r>
          </a:p>
        </p:txBody>
      </p:sp>
      <p:sp>
        <p:nvSpPr>
          <p:cNvPr id="71687" name="Text Box 7"/>
          <p:cNvSpPr txBox="1">
            <a:spLocks noChangeArrowheads="1"/>
          </p:cNvSpPr>
          <p:nvPr/>
        </p:nvSpPr>
        <p:spPr bwMode="auto">
          <a:xfrm>
            <a:off x="1219200" y="5562600"/>
            <a:ext cx="3313113" cy="730250"/>
          </a:xfrm>
          <a:prstGeom prst="rect">
            <a:avLst/>
          </a:prstGeom>
          <a:noFill/>
          <a:ln w="9525">
            <a:noFill/>
            <a:miter lim="800000"/>
            <a:headEnd/>
            <a:tailEnd/>
          </a:ln>
        </p:spPr>
        <p:txBody>
          <a:bodyPr>
            <a:spAutoFit/>
          </a:bodyPr>
          <a:lstStyle/>
          <a:p>
            <a:pPr>
              <a:spcBef>
                <a:spcPct val="50000"/>
              </a:spcBef>
            </a:pPr>
            <a:r>
              <a:rPr lang="en-US" sz="1400">
                <a:latin typeface="Arial Narrow" pitchFamily="34" charset="0"/>
                <a:ea typeface="ＭＳ Ｐゴシック"/>
                <a:cs typeface="ＭＳ Ｐゴシック"/>
              </a:rPr>
              <a:t>Dr. </a:t>
            </a:r>
            <a:r>
              <a:rPr lang="en-US" sz="1400">
                <a:solidFill>
                  <a:schemeClr val="accent2"/>
                </a:solidFill>
                <a:latin typeface="Arial Narrow" pitchFamily="34" charset="0"/>
                <a:ea typeface="ＭＳ Ｐゴシック"/>
                <a:cs typeface="ＭＳ Ｐゴシック"/>
              </a:rPr>
              <a:t>&lt;Person&gt;</a:t>
            </a:r>
            <a:r>
              <a:rPr lang="en-US" sz="1400">
                <a:latin typeface="Arial Narrow" pitchFamily="34" charset="0"/>
                <a:ea typeface="ＭＳ Ｐゴシック"/>
                <a:cs typeface="ＭＳ Ｐゴシック"/>
              </a:rPr>
              <a:t>Alan Rector</a:t>
            </a:r>
            <a:r>
              <a:rPr lang="en-US" sz="1400">
                <a:solidFill>
                  <a:schemeClr val="accent2"/>
                </a:solidFill>
                <a:latin typeface="Arial Narrow" pitchFamily="34" charset="0"/>
                <a:ea typeface="ＭＳ Ｐゴシック"/>
                <a:cs typeface="ＭＳ Ｐゴシック"/>
              </a:rPr>
              <a:t>&lt;/Person&gt;</a:t>
            </a:r>
            <a:r>
              <a:rPr lang="en-US" sz="1400">
                <a:latin typeface="Arial Narrow" pitchFamily="34" charset="0"/>
                <a:ea typeface="ＭＳ Ｐゴシック"/>
                <a:cs typeface="ＭＳ Ｐゴシック"/>
              </a:rPr>
              <a:t>, </a:t>
            </a:r>
            <a:r>
              <a:rPr lang="en-US" sz="1400">
                <a:solidFill>
                  <a:schemeClr val="accent2"/>
                </a:solidFill>
                <a:latin typeface="Arial Narrow" pitchFamily="34" charset="0"/>
                <a:ea typeface="ＭＳ Ｐゴシック"/>
                <a:cs typeface="ＭＳ Ｐゴシック"/>
              </a:rPr>
              <a:t>&lt;Job&gt;</a:t>
            </a:r>
            <a:r>
              <a:rPr lang="en-US" sz="1400">
                <a:latin typeface="Arial Narrow" pitchFamily="34" charset="0"/>
                <a:ea typeface="ＭＳ Ｐゴシック"/>
                <a:cs typeface="ＭＳ Ｐゴシック"/>
              </a:rPr>
              <a:t>Professor of Computer Science</a:t>
            </a:r>
            <a:r>
              <a:rPr lang="en-US" sz="1400">
                <a:solidFill>
                  <a:schemeClr val="accent2"/>
                </a:solidFill>
                <a:latin typeface="Arial Narrow" pitchFamily="34" charset="0"/>
                <a:ea typeface="ＭＳ Ｐゴシック"/>
                <a:cs typeface="ＭＳ Ｐゴシック"/>
              </a:rPr>
              <a:t>&lt;/Job&gt;</a:t>
            </a:r>
            <a:r>
              <a:rPr lang="en-US" sz="1400">
                <a:latin typeface="Arial Narrow" pitchFamily="34" charset="0"/>
                <a:ea typeface="ＭＳ Ｐゴシック"/>
                <a:cs typeface="ＭＳ Ｐゴシック"/>
              </a:rPr>
              <a:t>, University of Manchester</a:t>
            </a:r>
          </a:p>
        </p:txBody>
      </p:sp>
      <p:sp>
        <p:nvSpPr>
          <p:cNvPr id="71688" name="Text Box 8"/>
          <p:cNvSpPr txBox="1">
            <a:spLocks noChangeArrowheads="1"/>
          </p:cNvSpPr>
          <p:nvPr/>
        </p:nvSpPr>
        <p:spPr bwMode="auto">
          <a:xfrm>
            <a:off x="1219200" y="5562600"/>
            <a:ext cx="3313113" cy="517525"/>
          </a:xfrm>
          <a:prstGeom prst="rect">
            <a:avLst/>
          </a:prstGeom>
          <a:noFill/>
          <a:ln w="9525">
            <a:noFill/>
            <a:miter lim="800000"/>
            <a:headEnd/>
            <a:tailEnd/>
          </a:ln>
        </p:spPr>
        <p:txBody>
          <a:bodyPr>
            <a:spAutoFit/>
          </a:bodyPr>
          <a:lstStyle/>
          <a:p>
            <a:pPr>
              <a:spcBef>
                <a:spcPct val="50000"/>
              </a:spcBef>
            </a:pPr>
            <a:r>
              <a:rPr lang="en-US" sz="1400">
                <a:latin typeface="Arial Narrow" pitchFamily="34" charset="0"/>
                <a:ea typeface="ＭＳ Ｐゴシック"/>
                <a:cs typeface="ＭＳ Ｐゴシック"/>
              </a:rPr>
              <a:t>Dr. Alan Rector, Professor of Computer Science, University of Manchester</a:t>
            </a:r>
          </a:p>
        </p:txBody>
      </p:sp>
      <p:sp>
        <p:nvSpPr>
          <p:cNvPr id="71689" name="Text Box 9"/>
          <p:cNvSpPr txBox="1">
            <a:spLocks noChangeArrowheads="1"/>
          </p:cNvSpPr>
          <p:nvPr/>
        </p:nvSpPr>
        <p:spPr bwMode="auto">
          <a:xfrm>
            <a:off x="4953000" y="5562600"/>
            <a:ext cx="3313113" cy="517525"/>
          </a:xfrm>
          <a:prstGeom prst="rect">
            <a:avLst/>
          </a:prstGeom>
          <a:noFill/>
          <a:ln w="9525">
            <a:noFill/>
            <a:miter lim="800000"/>
            <a:headEnd/>
            <a:tailEnd/>
          </a:ln>
        </p:spPr>
        <p:txBody>
          <a:bodyPr>
            <a:spAutoFit/>
          </a:bodyPr>
          <a:lstStyle/>
          <a:p>
            <a:pPr>
              <a:spcBef>
                <a:spcPct val="50000"/>
              </a:spcBef>
            </a:pPr>
            <a:r>
              <a:rPr lang="en-US" sz="1400">
                <a:latin typeface="Arial Narrow" pitchFamily="34" charset="0"/>
                <a:ea typeface="ＭＳ Ｐゴシック"/>
                <a:cs typeface="ＭＳ Ｐゴシック"/>
              </a:rPr>
              <a:t>Rev. Alan M. Gates, Associate Rector of the Church of the Holy Spirit, Lake Forest, Illinois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16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716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688"/>
                                        </p:tgtEl>
                                        <p:attrNameLst>
                                          <p:attrName>style.visibility</p:attrName>
                                        </p:attrNameLst>
                                      </p:cBhvr>
                                      <p:to>
                                        <p:strVal val="visible"/>
                                      </p:to>
                                    </p:set>
                                  </p:childTnLst>
                                  <p:subTnLst>
                                    <p:set>
                                      <p:cBhvr override="childStyle">
                                        <p:cTn dur="1" fill="hold" display="0" masterRel="nextClick" afterEffect="1"/>
                                        <p:tgtEl>
                                          <p:spTgt spid="71688"/>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499"/>
                                          </p:stCondLst>
                                        </p:cTn>
                                        <p:tgtEl>
                                          <p:spTgt spid="71689"/>
                                        </p:tgtEl>
                                        <p:attrNameLst>
                                          <p:attrName>style.visibility</p:attrName>
                                        </p:attrNameLst>
                                      </p:cBhvr>
                                      <p:to>
                                        <p:strVal val="visible"/>
                                      </p:to>
                                    </p:set>
                                  </p:childTnLst>
                                  <p:subTnLst>
                                    <p:set>
                                      <p:cBhvr override="childStyle">
                                        <p:cTn dur="1" fill="hold" display="0" masterRel="nextClick" afterEffect="1"/>
                                        <p:tgtEl>
                                          <p:spTgt spid="7168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687"/>
                                        </p:tgtEl>
                                        <p:attrNameLst>
                                          <p:attrName>style.visibility</p:attrName>
                                        </p:attrNameLst>
                                      </p:cBhvr>
                                      <p:to>
                                        <p:strVal val="visible"/>
                                      </p:to>
                                    </p:set>
                                    <p:animEffect transition="in" filter="fade">
                                      <p:cBhvr>
                                        <p:cTn id="21" dur="1000"/>
                                        <p:tgtEl>
                                          <p:spTgt spid="7168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686"/>
                                        </p:tgtEl>
                                        <p:attrNameLst>
                                          <p:attrName>style.visibility</p:attrName>
                                        </p:attrNameLst>
                                      </p:cBhvr>
                                      <p:to>
                                        <p:strVal val="visible"/>
                                      </p:to>
                                    </p:set>
                                    <p:animEffect transition="in" filter="fade">
                                      <p:cBhvr>
                                        <p:cTn id="24" dur="10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1686" grpId="0"/>
      <p:bldP spid="71687" grpId="0"/>
      <p:bldP spid="71688" grpId="0" autoUpdateAnimBg="0"/>
      <p:bldP spid="7168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smtClean="0"/>
              <a:t>What is the (Proposed) Solution?</a:t>
            </a:r>
          </a:p>
        </p:txBody>
      </p:sp>
      <p:grpSp>
        <p:nvGrpSpPr>
          <p:cNvPr id="38914" name="Group 11"/>
          <p:cNvGrpSpPr>
            <a:grpSpLocks/>
          </p:cNvGrpSpPr>
          <p:nvPr/>
        </p:nvGrpSpPr>
        <p:grpSpPr bwMode="auto">
          <a:xfrm>
            <a:off x="2057400" y="1752600"/>
            <a:ext cx="5486400" cy="4710113"/>
            <a:chOff x="1296" y="1104"/>
            <a:chExt cx="3456" cy="2967"/>
          </a:xfrm>
        </p:grpSpPr>
        <p:pic>
          <p:nvPicPr>
            <p:cNvPr id="38915" name="Picture 12" descr="semweb-6"/>
            <p:cNvPicPr>
              <a:picLocks noChangeAspect="1" noChangeArrowheads="1"/>
            </p:cNvPicPr>
            <p:nvPr/>
          </p:nvPicPr>
          <p:blipFill>
            <a:blip r:embed="rId3"/>
            <a:srcRect/>
            <a:stretch>
              <a:fillRect/>
            </a:stretch>
          </p:blipFill>
          <p:spPr bwMode="auto">
            <a:xfrm>
              <a:off x="1872" y="1104"/>
              <a:ext cx="2143" cy="2640"/>
            </a:xfrm>
            <a:prstGeom prst="rect">
              <a:avLst/>
            </a:prstGeom>
            <a:noFill/>
            <a:ln w="9525">
              <a:noFill/>
              <a:miter lim="800000"/>
              <a:headEnd/>
              <a:tailEnd/>
            </a:ln>
          </p:spPr>
        </p:pic>
        <p:sp>
          <p:nvSpPr>
            <p:cNvPr id="38916" name="Text Box 13"/>
            <p:cNvSpPr txBox="1">
              <a:spLocks noChangeArrowheads="1"/>
            </p:cNvSpPr>
            <p:nvPr/>
          </p:nvSpPr>
          <p:spPr bwMode="auto">
            <a:xfrm>
              <a:off x="1296" y="3840"/>
              <a:ext cx="3456" cy="231"/>
            </a:xfrm>
            <a:prstGeom prst="rect">
              <a:avLst/>
            </a:prstGeom>
            <a:noFill/>
            <a:ln w="9525">
              <a:noFill/>
              <a:miter lim="800000"/>
              <a:headEnd/>
              <a:tailEnd/>
            </a:ln>
          </p:spPr>
          <p:txBody>
            <a:bodyPr>
              <a:spAutoFit/>
            </a:bodyPr>
            <a:lstStyle/>
            <a:p>
              <a:pPr>
                <a:spcBef>
                  <a:spcPct val="50000"/>
                </a:spcBef>
              </a:pPr>
              <a:r>
                <a:rPr lang="en-US" sz="1800">
                  <a:latin typeface="Calibri"/>
                </a:rPr>
                <a:t>Now... </a:t>
              </a:r>
              <a:r>
                <a:rPr lang="en-US" sz="1800" i="1">
                  <a:latin typeface="Calibri"/>
                </a:rPr>
                <a:t>that</a:t>
              </a:r>
              <a:r>
                <a:rPr lang="en-US" sz="1800">
                  <a:latin typeface="Calibri"/>
                </a:rPr>
                <a:t> should clear up a few things around here</a:t>
              </a:r>
            </a:p>
          </p:txBody>
        </p:sp>
      </p:gr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a:lstStyle/>
          <a:p>
            <a:pPr eaLnBrk="1" hangingPunct="1"/>
            <a:r>
              <a:rPr lang="en-US" sz="3600" smtClean="0"/>
              <a:t>Giving Semantics to Annotations</a:t>
            </a:r>
          </a:p>
        </p:txBody>
      </p:sp>
      <p:sp>
        <p:nvSpPr>
          <p:cNvPr id="73731" name="Rectangle 3"/>
          <p:cNvSpPr>
            <a:spLocks noGrp="1"/>
          </p:cNvSpPr>
          <p:nvPr>
            <p:ph type="body" idx="1"/>
          </p:nvPr>
        </p:nvSpPr>
        <p:spPr>
          <a:xfrm>
            <a:off x="798513" y="1581150"/>
            <a:ext cx="7775575" cy="5048250"/>
          </a:xfrm>
        </p:spPr>
        <p:txBody>
          <a:bodyPr/>
          <a:lstStyle/>
          <a:p>
            <a:pPr eaLnBrk="1" hangingPunct="1"/>
            <a:r>
              <a:rPr lang="en-US" sz="2400" smtClean="0"/>
              <a:t>External agreement on meaning of annotations</a:t>
            </a:r>
          </a:p>
          <a:p>
            <a:pPr lvl="1" eaLnBrk="1" hangingPunct="1"/>
            <a:r>
              <a:rPr lang="en-US" sz="2000" b="1" smtClean="0">
                <a:solidFill>
                  <a:srgbClr val="3875D7"/>
                </a:solidFill>
              </a:rPr>
              <a:t>Agree on meaning</a:t>
            </a:r>
            <a:r>
              <a:rPr lang="en-US" sz="2000" smtClean="0"/>
              <a:t> of a set of annotation tags</a:t>
            </a:r>
          </a:p>
          <a:p>
            <a:pPr lvl="2" eaLnBrk="1" hangingPunct="1"/>
            <a:r>
              <a:rPr lang="en-US" sz="1800" smtClean="0"/>
              <a:t>E.g., Dublin Core</a:t>
            </a:r>
          </a:p>
          <a:p>
            <a:pPr lvl="1" eaLnBrk="1" hangingPunct="1"/>
            <a:r>
              <a:rPr lang="en-US" sz="2000" smtClean="0"/>
              <a:t>Limited flexibility and extensibility</a:t>
            </a:r>
          </a:p>
          <a:p>
            <a:pPr lvl="1" eaLnBrk="1" hangingPunct="1"/>
            <a:r>
              <a:rPr lang="en-US" sz="2000" smtClean="0"/>
              <a:t>Limited number of things can be expressed</a:t>
            </a:r>
          </a:p>
          <a:p>
            <a:pPr eaLnBrk="1" hangingPunct="1"/>
            <a:r>
              <a:rPr lang="en-US" sz="2400" smtClean="0"/>
              <a:t>Use Ontologies to specify meaning of annotations</a:t>
            </a:r>
          </a:p>
          <a:p>
            <a:pPr lvl="1" eaLnBrk="1" hangingPunct="1"/>
            <a:r>
              <a:rPr lang="en-US" sz="2000" b="1" smtClean="0">
                <a:solidFill>
                  <a:srgbClr val="3875D7"/>
                </a:solidFill>
              </a:rPr>
              <a:t>Agree on language</a:t>
            </a:r>
            <a:r>
              <a:rPr lang="en-US" sz="2000" smtClean="0"/>
              <a:t> used to describe meaning</a:t>
            </a:r>
          </a:p>
          <a:p>
            <a:pPr lvl="1" eaLnBrk="1" hangingPunct="1"/>
            <a:r>
              <a:rPr lang="en-US" sz="2000" smtClean="0"/>
              <a:t>Meanings of vocabularies of terms given by ontologies</a:t>
            </a:r>
          </a:p>
          <a:p>
            <a:pPr lvl="2" eaLnBrk="1" hangingPunct="1"/>
            <a:r>
              <a:rPr lang="en-US" sz="1800" smtClean="0"/>
              <a:t>New terms can be formed by combining existing ones</a:t>
            </a:r>
          </a:p>
          <a:p>
            <a:pPr lvl="2" eaLnBrk="1" hangingPunct="1"/>
            <a:r>
              <a:rPr lang="en-US" sz="1800" smtClean="0"/>
              <a:t>Meaning (semantics) of such terms is formally specified</a:t>
            </a:r>
          </a:p>
          <a:p>
            <a:pPr lvl="2" eaLnBrk="1" hangingPunct="1"/>
            <a:r>
              <a:rPr lang="en-US" sz="1800" smtClean="0"/>
              <a:t>Can combine/relate terms in multiple ontologies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7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73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73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73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7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p:txBody>
          <a:bodyPr/>
          <a:lstStyle/>
          <a:p>
            <a:pPr>
              <a:defRPr/>
            </a:pPr>
            <a:fld id="{A14529DF-B61C-40F2-996D-AAE84A3CA83C}" type="slidenum">
              <a:rPr lang="tr-TR"/>
              <a:pPr>
                <a:defRPr/>
              </a:pPr>
              <a:t>17</a:t>
            </a:fld>
            <a:endParaRPr lang="tr-TR"/>
          </a:p>
        </p:txBody>
      </p:sp>
      <p:sp>
        <p:nvSpPr>
          <p:cNvPr id="15363" name="Rectangle 2"/>
          <p:cNvSpPr>
            <a:spLocks noGrp="1" noChangeArrowheads="1"/>
          </p:cNvSpPr>
          <p:nvPr>
            <p:ph type="title"/>
          </p:nvPr>
        </p:nvSpPr>
        <p:spPr>
          <a:xfrm>
            <a:off x="457200" y="7938"/>
            <a:ext cx="8229600" cy="633412"/>
          </a:xfrm>
        </p:spPr>
        <p:txBody>
          <a:bodyPr lIns="92075" tIns="46038" rIns="92075" bIns="46038" rtlCol="0">
            <a:normAutofit fontScale="90000"/>
          </a:bodyPr>
          <a:lstStyle/>
          <a:p>
            <a:pPr eaLnBrk="1" fontAlgn="auto" hangingPunct="1">
              <a:spcAft>
                <a:spcPts val="0"/>
              </a:spcAft>
              <a:defRPr/>
            </a:pPr>
            <a:r>
              <a:rPr lang="en-GB" sz="4000" smtClean="0"/>
              <a:t>Dublin Core</a:t>
            </a:r>
          </a:p>
        </p:txBody>
      </p:sp>
      <p:sp>
        <p:nvSpPr>
          <p:cNvPr id="43011" name="Rectangle 3"/>
          <p:cNvSpPr>
            <a:spLocks noGrp="1" noChangeArrowheads="1"/>
          </p:cNvSpPr>
          <p:nvPr>
            <p:ph type="body" idx="1"/>
          </p:nvPr>
        </p:nvSpPr>
        <p:spPr>
          <a:xfrm>
            <a:off x="457200" y="1600200"/>
            <a:ext cx="8229600" cy="3856038"/>
          </a:xfrm>
        </p:spPr>
        <p:txBody>
          <a:bodyPr lIns="92075" tIns="46038" rIns="92075" bIns="46038"/>
          <a:lstStyle/>
          <a:p>
            <a:pPr eaLnBrk="1" hangingPunct="1"/>
            <a:r>
              <a:rPr lang="en-GB" smtClean="0"/>
              <a:t>A set of fifteen basic properties for describing generalised Web resources</a:t>
            </a:r>
          </a:p>
          <a:p>
            <a:pPr eaLnBrk="1" hangingPunct="1"/>
            <a:r>
              <a:rPr lang="en-US" smtClean="0"/>
              <a:t>ISO Standard 15836-2003 (February 2003): </a:t>
            </a:r>
            <a:r>
              <a:rPr lang="en-US" sz="2800" u="sng" smtClean="0">
                <a:solidFill>
                  <a:srgbClr val="0000CC"/>
                </a:solidFill>
              </a:rPr>
              <a:t>http://www.niso.org/international/SC4/n515.pdf</a:t>
            </a:r>
            <a:r>
              <a:rPr lang="en-US" smtClean="0"/>
              <a:t> </a:t>
            </a:r>
            <a:endParaRPr lang="en-GB" smtClean="0"/>
          </a:p>
        </p:txBody>
      </p:sp>
      <p:sp>
        <p:nvSpPr>
          <p:cNvPr id="43012" name="Text Box 4"/>
          <p:cNvSpPr txBox="1">
            <a:spLocks noChangeArrowheads="1"/>
          </p:cNvSpPr>
          <p:nvPr/>
        </p:nvSpPr>
        <p:spPr bwMode="auto">
          <a:xfrm>
            <a:off x="323850" y="5805488"/>
            <a:ext cx="2778125" cy="457200"/>
          </a:xfrm>
          <a:prstGeom prst="rect">
            <a:avLst/>
          </a:prstGeom>
          <a:noFill/>
          <a:ln w="9525">
            <a:noFill/>
            <a:miter lim="800000"/>
            <a:headEnd/>
            <a:tailEnd/>
          </a:ln>
        </p:spPr>
        <p:txBody>
          <a:bodyPr wrap="none">
            <a:spAutoFit/>
          </a:bodyPr>
          <a:lstStyle/>
          <a:p>
            <a:pPr algn="ctr" eaLnBrk="0" hangingPunct="0"/>
            <a:r>
              <a:rPr lang="en-US" sz="2400" u="sng">
                <a:solidFill>
                  <a:srgbClr val="0000CC"/>
                </a:solidFill>
                <a:latin typeface="Times New Roman" pitchFamily="18" charset="0"/>
              </a:rPr>
              <a:t>http://dublincore.org/</a:t>
            </a:r>
          </a:p>
        </p:txBody>
      </p:sp>
      <p:sp>
        <p:nvSpPr>
          <p:cNvPr id="43013" name="Text Box 5"/>
          <p:cNvSpPr txBox="1">
            <a:spLocks noChangeArrowheads="1"/>
          </p:cNvSpPr>
          <p:nvPr/>
        </p:nvSpPr>
        <p:spPr bwMode="auto">
          <a:xfrm>
            <a:off x="323850" y="4941888"/>
            <a:ext cx="8569325" cy="758825"/>
          </a:xfrm>
          <a:prstGeom prst="rect">
            <a:avLst/>
          </a:prstGeom>
          <a:solidFill>
            <a:srgbClr val="C0C0C0"/>
          </a:solidFill>
          <a:ln w="57150" cmpd="thickThin">
            <a:solidFill>
              <a:schemeClr val="tx1"/>
            </a:solidFill>
            <a:miter lim="800000"/>
            <a:headEnd/>
            <a:tailEnd/>
          </a:ln>
        </p:spPr>
        <p:txBody>
          <a:bodyPr>
            <a:spAutoFit/>
          </a:bodyPr>
          <a:lstStyle/>
          <a:p>
            <a:pPr eaLnBrk="0" hangingPunct="0">
              <a:spcBef>
                <a:spcPct val="50000"/>
              </a:spcBef>
            </a:pPr>
            <a:r>
              <a:rPr lang="en-US" sz="1600">
                <a:latin typeface="Times New Roman" pitchFamily="18" charset="0"/>
              </a:rPr>
              <a:t>The Dublin Core Metadata Initiative is an open forum engaged in the development of interoperable online metadata standards that support a broad range of purposes and business models</a:t>
            </a:r>
            <a:r>
              <a:rPr lang="en-US" sz="1800">
                <a:latin typeface="Times New Roman" pitchFamily="18" charset="0"/>
              </a:rPr>
              <a:t>.</a:t>
            </a:r>
            <a:r>
              <a:rPr lang="en-US" sz="2400">
                <a:latin typeface="Times New Roman" pitchFamily="18"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p:txBody>
          <a:bodyPr/>
          <a:lstStyle/>
          <a:p>
            <a:pPr>
              <a:defRPr/>
            </a:pPr>
            <a:fld id="{98CF3316-E140-4A79-A32B-978C0E29F57E}" type="slidenum">
              <a:rPr lang="tr-TR"/>
              <a:pPr>
                <a:defRPr/>
              </a:pPr>
              <a:t>18</a:t>
            </a:fld>
            <a:endParaRPr lang="tr-TR"/>
          </a:p>
        </p:txBody>
      </p:sp>
      <p:sp>
        <p:nvSpPr>
          <p:cNvPr id="16387" name="Rectangle 2"/>
          <p:cNvSpPr>
            <a:spLocks noGrp="1" noChangeArrowheads="1"/>
          </p:cNvSpPr>
          <p:nvPr>
            <p:ph type="title"/>
          </p:nvPr>
        </p:nvSpPr>
        <p:spPr>
          <a:xfrm>
            <a:off x="1423988" y="0"/>
            <a:ext cx="7413625" cy="620713"/>
          </a:xfrm>
        </p:spPr>
        <p:txBody>
          <a:bodyPr lIns="92075" tIns="46038" rIns="92075" bIns="46038" rtlCol="0">
            <a:normAutofit fontScale="90000"/>
          </a:bodyPr>
          <a:lstStyle/>
          <a:p>
            <a:pPr eaLnBrk="1" fontAlgn="auto" hangingPunct="1">
              <a:spcAft>
                <a:spcPts val="0"/>
              </a:spcAft>
              <a:defRPr/>
            </a:pPr>
            <a:r>
              <a:rPr lang="en-GB" sz="4000" smtClean="0"/>
              <a:t>Dublin Core </a:t>
            </a:r>
            <a:r>
              <a:rPr lang="en-GB" sz="3600" smtClean="0"/>
              <a:t>(15 basic properties):</a:t>
            </a:r>
          </a:p>
        </p:txBody>
      </p:sp>
      <p:sp>
        <p:nvSpPr>
          <p:cNvPr id="45059" name="Rectangle 3"/>
          <p:cNvSpPr>
            <a:spLocks noGrp="1" noChangeArrowheads="1"/>
          </p:cNvSpPr>
          <p:nvPr>
            <p:ph type="body" idx="1"/>
          </p:nvPr>
        </p:nvSpPr>
        <p:spPr>
          <a:xfrm>
            <a:off x="539750" y="1628775"/>
            <a:ext cx="3168650" cy="4392613"/>
          </a:xfrm>
        </p:spPr>
        <p:txBody>
          <a:bodyPr lIns="92075" tIns="46038" rIns="92075" bIns="46038"/>
          <a:lstStyle/>
          <a:p>
            <a:pPr eaLnBrk="1" hangingPunct="1"/>
            <a:r>
              <a:rPr lang="en-GB" smtClean="0"/>
              <a:t>Title</a:t>
            </a:r>
          </a:p>
          <a:p>
            <a:pPr eaLnBrk="1" hangingPunct="1"/>
            <a:r>
              <a:rPr lang="en-GB" smtClean="0"/>
              <a:t>Creator</a:t>
            </a:r>
          </a:p>
          <a:p>
            <a:pPr eaLnBrk="1" hangingPunct="1"/>
            <a:r>
              <a:rPr lang="en-GB" smtClean="0"/>
              <a:t>Subject</a:t>
            </a:r>
          </a:p>
          <a:p>
            <a:pPr eaLnBrk="1" hangingPunct="1"/>
            <a:r>
              <a:rPr lang="en-GB" smtClean="0"/>
              <a:t>Description</a:t>
            </a:r>
          </a:p>
          <a:p>
            <a:pPr eaLnBrk="1" hangingPunct="1"/>
            <a:r>
              <a:rPr lang="en-GB" smtClean="0"/>
              <a:t>Publisher</a:t>
            </a:r>
          </a:p>
          <a:p>
            <a:pPr eaLnBrk="1" hangingPunct="1"/>
            <a:r>
              <a:rPr lang="en-GB" smtClean="0"/>
              <a:t>Contributor</a:t>
            </a:r>
          </a:p>
          <a:p>
            <a:pPr eaLnBrk="1" hangingPunct="1"/>
            <a:r>
              <a:rPr lang="en-GB" smtClean="0"/>
              <a:t>Date</a:t>
            </a:r>
          </a:p>
        </p:txBody>
      </p:sp>
      <p:sp>
        <p:nvSpPr>
          <p:cNvPr id="45060" name="Rectangle 4"/>
          <p:cNvSpPr>
            <a:spLocks noChangeArrowheads="1"/>
          </p:cNvSpPr>
          <p:nvPr/>
        </p:nvSpPr>
        <p:spPr bwMode="auto">
          <a:xfrm>
            <a:off x="5003800" y="1484313"/>
            <a:ext cx="3168650" cy="5184775"/>
          </a:xfrm>
          <a:prstGeom prst="rect">
            <a:avLst/>
          </a:prstGeom>
          <a:noFill/>
          <a:ln w="9525">
            <a:noFill/>
            <a:miter lim="800000"/>
            <a:headEnd/>
            <a:tailEnd/>
          </a:ln>
        </p:spPr>
        <p:txBody>
          <a:bodyPr lIns="92075" tIns="46038" rIns="92075" bIns="46038"/>
          <a:lstStyle/>
          <a:p>
            <a:pPr marL="342900" indent="-342900">
              <a:spcBef>
                <a:spcPct val="20000"/>
              </a:spcBef>
              <a:buFontTx/>
              <a:buChar char="•"/>
            </a:pPr>
            <a:r>
              <a:rPr lang="en-GB" sz="3200">
                <a:latin typeface="Calibri"/>
              </a:rPr>
              <a:t>Type</a:t>
            </a:r>
          </a:p>
          <a:p>
            <a:pPr marL="342900" indent="-342900">
              <a:spcBef>
                <a:spcPct val="20000"/>
              </a:spcBef>
              <a:buFontTx/>
              <a:buChar char="•"/>
            </a:pPr>
            <a:r>
              <a:rPr lang="en-GB" sz="3200">
                <a:latin typeface="Calibri"/>
              </a:rPr>
              <a:t>Format</a:t>
            </a:r>
          </a:p>
          <a:p>
            <a:pPr marL="342900" indent="-342900">
              <a:spcBef>
                <a:spcPct val="20000"/>
              </a:spcBef>
              <a:buFontTx/>
              <a:buChar char="•"/>
            </a:pPr>
            <a:r>
              <a:rPr lang="en-GB" sz="3200">
                <a:latin typeface="Calibri"/>
              </a:rPr>
              <a:t>Identifier</a:t>
            </a:r>
          </a:p>
          <a:p>
            <a:pPr marL="342900" indent="-342900">
              <a:spcBef>
                <a:spcPct val="20000"/>
              </a:spcBef>
              <a:buFontTx/>
              <a:buChar char="•"/>
            </a:pPr>
            <a:r>
              <a:rPr lang="en-GB" sz="3200">
                <a:latin typeface="Calibri"/>
              </a:rPr>
              <a:t>Source</a:t>
            </a:r>
          </a:p>
          <a:p>
            <a:pPr marL="342900" indent="-342900">
              <a:spcBef>
                <a:spcPct val="20000"/>
              </a:spcBef>
              <a:buFontTx/>
              <a:buChar char="•"/>
            </a:pPr>
            <a:r>
              <a:rPr lang="en-GB" sz="3200">
                <a:latin typeface="Calibri"/>
              </a:rPr>
              <a:t>Language</a:t>
            </a:r>
          </a:p>
          <a:p>
            <a:pPr marL="342900" indent="-342900">
              <a:spcBef>
                <a:spcPct val="20000"/>
              </a:spcBef>
              <a:buFontTx/>
              <a:buChar char="•"/>
            </a:pPr>
            <a:r>
              <a:rPr lang="en-GB" sz="3200">
                <a:latin typeface="Calibri"/>
              </a:rPr>
              <a:t>Relation</a:t>
            </a:r>
          </a:p>
          <a:p>
            <a:pPr marL="342900" indent="-342900">
              <a:spcBef>
                <a:spcPct val="20000"/>
              </a:spcBef>
              <a:buFontTx/>
              <a:buChar char="•"/>
            </a:pPr>
            <a:r>
              <a:rPr lang="en-GB" sz="3200">
                <a:latin typeface="Calibri"/>
              </a:rPr>
              <a:t>Coverage</a:t>
            </a:r>
          </a:p>
          <a:p>
            <a:pPr marL="342900" indent="-342900">
              <a:spcBef>
                <a:spcPct val="20000"/>
              </a:spcBef>
              <a:buFontTx/>
              <a:buChar char="•"/>
            </a:pPr>
            <a:r>
              <a:rPr lang="en-GB" sz="3200">
                <a:latin typeface="Calibri"/>
              </a:rPr>
              <a:t>Rights</a:t>
            </a:r>
            <a:endParaRPr lang="en-GB" sz="2800">
              <a:latin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28600" y="990600"/>
            <a:ext cx="8458200" cy="5741988"/>
          </a:xfrm>
          <a:prstGeom prst="rect">
            <a:avLst/>
          </a:prstGeom>
          <a:noFill/>
          <a:ln w="9525">
            <a:noFill/>
            <a:miter lim="800000"/>
            <a:headEnd/>
            <a:tailEnd/>
          </a:ln>
          <a:effectLst/>
        </p:spPr>
        <p:txBody>
          <a:bodyPr>
            <a:spAutoFit/>
          </a:bodyPr>
          <a:lstStyle/>
          <a:p>
            <a:pPr eaLnBrk="0" fontAlgn="auto" hangingPunct="0">
              <a:lnSpc>
                <a:spcPct val="90000"/>
              </a:lnSpc>
              <a:spcBef>
                <a:spcPct val="20000"/>
              </a:spcBef>
              <a:spcAft>
                <a:spcPts val="0"/>
              </a:spcAft>
              <a:buClr>
                <a:schemeClr val="accent2"/>
              </a:buClr>
              <a:defRPr/>
            </a:pPr>
            <a:r>
              <a:rPr lang="en-GB" sz="1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&lt;?xml version="1.0"?&gt;</a:t>
            </a:r>
          </a:p>
          <a:p>
            <a:pPr eaLnBrk="0" fontAlgn="auto" hangingPunct="0">
              <a:lnSpc>
                <a:spcPct val="90000"/>
              </a:lnSpc>
              <a:spcBef>
                <a:spcPct val="20000"/>
              </a:spcBef>
              <a:spcAft>
                <a:spcPts val="0"/>
              </a:spcAft>
              <a:buClr>
                <a:schemeClr val="accent2"/>
              </a:buClr>
              <a:defRPr/>
            </a:pPr>
            <a:r>
              <a:rPr lang="en-GB" sz="1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&lt;rdf:RDF xmlns:rdf=“http://www.w3.org/1999/02/22-rdf-syntax-ns#” </a:t>
            </a:r>
          </a:p>
          <a:p>
            <a:pPr eaLnBrk="0" fontAlgn="auto" hangingPunct="0">
              <a:lnSpc>
                <a:spcPct val="90000"/>
              </a:lnSpc>
              <a:spcBef>
                <a:spcPct val="20000"/>
              </a:spcBef>
              <a:spcAft>
                <a:spcPts val="0"/>
              </a:spcAft>
              <a:buClr>
                <a:schemeClr val="accent2"/>
              </a:buClr>
              <a:defRPr/>
            </a:pPr>
            <a:r>
              <a:rPr lang="en-GB" sz="1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xmlns:dc="http://purl.org/dc/elements/1.0/"&gt;</a:t>
            </a:r>
          </a:p>
          <a:p>
            <a:pPr eaLnBrk="0" fontAlgn="auto" hangingPunct="0">
              <a:lnSpc>
                <a:spcPct val="90000"/>
              </a:lnSpc>
              <a:spcBef>
                <a:spcPct val="20000"/>
              </a:spcBef>
              <a:spcAft>
                <a:spcPts val="0"/>
              </a:spcAft>
              <a:buClr>
                <a:schemeClr val="accent2"/>
              </a:buClr>
              <a:defRPr/>
            </a:pPr>
            <a:r>
              <a:rPr lang="en-GB" sz="1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&lt;rdf:Description rdf:about="http://www.ukoln.ac.uk/metadata/resources/dc/</a:t>
            </a:r>
            <a:br>
              <a:rPr lang="en-GB" sz="1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br>
            <a:r>
              <a:rPr lang="en-GB" sz="1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datamodel/WD-dc-rdf/"&gt;</a:t>
            </a:r>
          </a:p>
          <a:p>
            <a:pPr eaLnBrk="0" fontAlgn="auto" hangingPunct="0">
              <a:lnSpc>
                <a:spcPct val="90000"/>
              </a:lnSpc>
              <a:spcBef>
                <a:spcPct val="20000"/>
              </a:spcBef>
              <a:spcAft>
                <a:spcPts val="0"/>
              </a:spcAft>
              <a:buClr>
                <a:schemeClr val="accent2"/>
              </a:buClr>
              <a:defRPr/>
            </a:pPr>
            <a:r>
              <a:rPr lang="en-GB" sz="1800">
                <a:latin typeface="Times New Roman" pitchFamily="18" charset="0"/>
              </a:rPr>
              <a:t>          &lt;</a:t>
            </a:r>
            <a:r>
              <a:rPr lang="en-GB" sz="1800">
                <a:solidFill>
                  <a:srgbClr val="0000CC"/>
                </a:solidFill>
                <a:latin typeface="Times New Roman" pitchFamily="18" charset="0"/>
              </a:rPr>
              <a:t>dc:title</a:t>
            </a:r>
            <a:r>
              <a:rPr lang="en-GB" sz="1800">
                <a:latin typeface="Times New Roman" pitchFamily="18" charset="0"/>
              </a:rPr>
              <a:t>&gt; Guidance on expressing the Dublin Core within the Resource</a:t>
            </a:r>
          </a:p>
          <a:p>
            <a:pPr eaLnBrk="0" fontAlgn="auto" hangingPunct="0">
              <a:lnSpc>
                <a:spcPct val="90000"/>
              </a:lnSpc>
              <a:spcBef>
                <a:spcPct val="20000"/>
              </a:spcBef>
              <a:spcAft>
                <a:spcPts val="0"/>
              </a:spcAft>
              <a:buClr>
                <a:schemeClr val="accent2"/>
              </a:buClr>
              <a:defRPr/>
            </a:pPr>
            <a:r>
              <a:rPr lang="en-GB" sz="1800">
                <a:latin typeface="Times New Roman" pitchFamily="18" charset="0"/>
              </a:rPr>
              <a:t>                           Description Framework (RDF) &lt;/</a:t>
            </a:r>
            <a:r>
              <a:rPr lang="en-GB" sz="1800">
                <a:solidFill>
                  <a:srgbClr val="0000CC"/>
                </a:solidFill>
                <a:latin typeface="Times New Roman" pitchFamily="18" charset="0"/>
              </a:rPr>
              <a:t>dc:title</a:t>
            </a:r>
            <a:r>
              <a:rPr lang="en-GB" sz="1800">
                <a:latin typeface="Times New Roman" pitchFamily="18" charset="0"/>
              </a:rPr>
              <a:t>&gt;</a:t>
            </a:r>
          </a:p>
          <a:p>
            <a:pPr eaLnBrk="0" fontAlgn="auto" hangingPunct="0">
              <a:lnSpc>
                <a:spcPct val="90000"/>
              </a:lnSpc>
              <a:spcBef>
                <a:spcPct val="20000"/>
              </a:spcBef>
              <a:spcAft>
                <a:spcPts val="0"/>
              </a:spcAft>
              <a:buClr>
                <a:schemeClr val="accent2"/>
              </a:buClr>
              <a:defRPr/>
            </a:pPr>
            <a:r>
              <a:rPr lang="en-GB" sz="1800">
                <a:latin typeface="Times New Roman" pitchFamily="18" charset="0"/>
              </a:rPr>
              <a:t>          &lt;</a:t>
            </a:r>
            <a:r>
              <a:rPr lang="en-GB" sz="1800">
                <a:solidFill>
                  <a:srgbClr val="0000CC"/>
                </a:solidFill>
                <a:latin typeface="Times New Roman" pitchFamily="18" charset="0"/>
              </a:rPr>
              <a:t>dc:creator</a:t>
            </a:r>
            <a:r>
              <a:rPr lang="en-GB" sz="1800">
                <a:latin typeface="Times New Roman" pitchFamily="18" charset="0"/>
              </a:rPr>
              <a:t>&gt; Eric Miller &lt;/</a:t>
            </a:r>
            <a:r>
              <a:rPr lang="en-GB" sz="1800">
                <a:solidFill>
                  <a:srgbClr val="0000CC"/>
                </a:solidFill>
                <a:latin typeface="Times New Roman" pitchFamily="18" charset="0"/>
              </a:rPr>
              <a:t>dc:creator</a:t>
            </a:r>
            <a:r>
              <a:rPr lang="en-GB" sz="1800">
                <a:latin typeface="Times New Roman" pitchFamily="18" charset="0"/>
              </a:rPr>
              <a:t>&gt;</a:t>
            </a:r>
          </a:p>
          <a:p>
            <a:pPr eaLnBrk="0" fontAlgn="auto" hangingPunct="0">
              <a:lnSpc>
                <a:spcPct val="90000"/>
              </a:lnSpc>
              <a:spcBef>
                <a:spcPct val="20000"/>
              </a:spcBef>
              <a:spcAft>
                <a:spcPts val="0"/>
              </a:spcAft>
              <a:buClr>
                <a:schemeClr val="accent2"/>
              </a:buClr>
              <a:defRPr/>
            </a:pPr>
            <a:r>
              <a:rPr lang="en-GB" sz="1800">
                <a:latin typeface="Times New Roman" pitchFamily="18" charset="0"/>
              </a:rPr>
              <a:t>          &lt;</a:t>
            </a:r>
            <a:r>
              <a:rPr lang="en-GB" sz="1800">
                <a:solidFill>
                  <a:srgbClr val="0000CC"/>
                </a:solidFill>
                <a:latin typeface="Times New Roman" pitchFamily="18" charset="0"/>
              </a:rPr>
              <a:t>dc:creator</a:t>
            </a:r>
            <a:r>
              <a:rPr lang="en-GB" sz="1800">
                <a:latin typeface="Times New Roman" pitchFamily="18" charset="0"/>
              </a:rPr>
              <a:t>&gt; Paul Miller &lt;/</a:t>
            </a:r>
            <a:r>
              <a:rPr lang="en-GB" sz="1800">
                <a:solidFill>
                  <a:srgbClr val="0000CC"/>
                </a:solidFill>
                <a:latin typeface="Times New Roman" pitchFamily="18" charset="0"/>
              </a:rPr>
              <a:t>dc:creator</a:t>
            </a:r>
            <a:r>
              <a:rPr lang="en-GB" sz="1800">
                <a:latin typeface="Times New Roman" pitchFamily="18" charset="0"/>
              </a:rPr>
              <a:t>&gt;</a:t>
            </a:r>
          </a:p>
          <a:p>
            <a:pPr eaLnBrk="0" fontAlgn="auto" hangingPunct="0">
              <a:lnSpc>
                <a:spcPct val="90000"/>
              </a:lnSpc>
              <a:spcBef>
                <a:spcPct val="20000"/>
              </a:spcBef>
              <a:spcAft>
                <a:spcPts val="0"/>
              </a:spcAft>
              <a:buClr>
                <a:schemeClr val="accent2"/>
              </a:buClr>
              <a:defRPr/>
            </a:pPr>
            <a:r>
              <a:rPr lang="en-GB" sz="1800">
                <a:latin typeface="Times New Roman" pitchFamily="18" charset="0"/>
              </a:rPr>
              <a:t>          &lt;</a:t>
            </a:r>
            <a:r>
              <a:rPr lang="en-GB" sz="1800">
                <a:solidFill>
                  <a:srgbClr val="0000CC"/>
                </a:solidFill>
                <a:latin typeface="Times New Roman" pitchFamily="18" charset="0"/>
              </a:rPr>
              <a:t>dc:creator</a:t>
            </a:r>
            <a:r>
              <a:rPr lang="en-GB" sz="1800">
                <a:latin typeface="Times New Roman" pitchFamily="18" charset="0"/>
              </a:rPr>
              <a:t>&gt; Dan Brickley &lt;/</a:t>
            </a:r>
            <a:r>
              <a:rPr lang="en-GB" sz="1800">
                <a:solidFill>
                  <a:srgbClr val="0000CC"/>
                </a:solidFill>
                <a:latin typeface="Times New Roman" pitchFamily="18" charset="0"/>
              </a:rPr>
              <a:t>dc:creator</a:t>
            </a:r>
            <a:r>
              <a:rPr lang="en-GB" sz="1800">
                <a:latin typeface="Times New Roman" pitchFamily="18" charset="0"/>
              </a:rPr>
              <a:t>&gt;</a:t>
            </a:r>
          </a:p>
          <a:p>
            <a:pPr eaLnBrk="0" fontAlgn="auto" hangingPunct="0">
              <a:lnSpc>
                <a:spcPct val="90000"/>
              </a:lnSpc>
              <a:spcBef>
                <a:spcPct val="20000"/>
              </a:spcBef>
              <a:spcAft>
                <a:spcPts val="0"/>
              </a:spcAft>
              <a:buClr>
                <a:schemeClr val="accent2"/>
              </a:buClr>
              <a:defRPr/>
            </a:pPr>
            <a:r>
              <a:rPr lang="en-GB" sz="1800">
                <a:latin typeface="Times New Roman" pitchFamily="18" charset="0"/>
              </a:rPr>
              <a:t>          &lt;</a:t>
            </a:r>
            <a:r>
              <a:rPr lang="en-GB" sz="1800">
                <a:solidFill>
                  <a:srgbClr val="0000CC"/>
                </a:solidFill>
                <a:latin typeface="Times New Roman" pitchFamily="18" charset="0"/>
              </a:rPr>
              <a:t>dc:subject</a:t>
            </a:r>
            <a:r>
              <a:rPr lang="en-GB" sz="1800">
                <a:latin typeface="Times New Roman" pitchFamily="18" charset="0"/>
              </a:rPr>
              <a:t>&gt; Dublin Core; Resource Description Framework; RDF; eXtensible</a:t>
            </a:r>
          </a:p>
          <a:p>
            <a:pPr eaLnBrk="0" fontAlgn="auto" hangingPunct="0">
              <a:lnSpc>
                <a:spcPct val="90000"/>
              </a:lnSpc>
              <a:spcBef>
                <a:spcPct val="20000"/>
              </a:spcBef>
              <a:spcAft>
                <a:spcPts val="0"/>
              </a:spcAft>
              <a:buClr>
                <a:schemeClr val="accent2"/>
              </a:buClr>
              <a:defRPr/>
            </a:pPr>
            <a:r>
              <a:rPr lang="en-GB" sz="1800">
                <a:latin typeface="Times New Roman" pitchFamily="18" charset="0"/>
              </a:rPr>
              <a:t>                                 Markup Language; XML &lt;/</a:t>
            </a:r>
            <a:r>
              <a:rPr lang="en-GB" sz="1800">
                <a:solidFill>
                  <a:srgbClr val="0000CC"/>
                </a:solidFill>
                <a:latin typeface="Times New Roman" pitchFamily="18" charset="0"/>
              </a:rPr>
              <a:t>dc:subject</a:t>
            </a:r>
            <a:r>
              <a:rPr lang="en-GB" sz="1800">
                <a:latin typeface="Times New Roman" pitchFamily="18" charset="0"/>
              </a:rPr>
              <a:t>&gt;</a:t>
            </a:r>
          </a:p>
          <a:p>
            <a:pPr eaLnBrk="0" fontAlgn="auto" hangingPunct="0">
              <a:lnSpc>
                <a:spcPct val="90000"/>
              </a:lnSpc>
              <a:spcBef>
                <a:spcPct val="20000"/>
              </a:spcBef>
              <a:spcAft>
                <a:spcPts val="0"/>
              </a:spcAft>
              <a:buClr>
                <a:schemeClr val="accent2"/>
              </a:buClr>
              <a:defRPr/>
            </a:pPr>
            <a:r>
              <a:rPr lang="en-GB" sz="1800">
                <a:latin typeface="Times New Roman" pitchFamily="18" charset="0"/>
              </a:rPr>
              <a:t>          &lt;</a:t>
            </a:r>
            <a:r>
              <a:rPr lang="en-GB" sz="1800">
                <a:solidFill>
                  <a:srgbClr val="0000CC"/>
                </a:solidFill>
                <a:latin typeface="Times New Roman" pitchFamily="18" charset="0"/>
              </a:rPr>
              <a:t>dc:publisher</a:t>
            </a:r>
            <a:r>
              <a:rPr lang="en-GB" sz="1800">
                <a:latin typeface="Times New Roman" pitchFamily="18" charset="0"/>
              </a:rPr>
              <a:t>&gt; Dublin Core Metadata Initiative &lt;/</a:t>
            </a:r>
            <a:r>
              <a:rPr lang="en-GB" sz="1800">
                <a:solidFill>
                  <a:srgbClr val="0000CC"/>
                </a:solidFill>
                <a:latin typeface="Times New Roman" pitchFamily="18" charset="0"/>
              </a:rPr>
              <a:t>dc:publisher</a:t>
            </a:r>
            <a:r>
              <a:rPr lang="en-GB" sz="1800">
                <a:latin typeface="Times New Roman" pitchFamily="18" charset="0"/>
              </a:rPr>
              <a:t>&gt;</a:t>
            </a:r>
          </a:p>
          <a:p>
            <a:pPr eaLnBrk="0" fontAlgn="auto" hangingPunct="0">
              <a:lnSpc>
                <a:spcPct val="90000"/>
              </a:lnSpc>
              <a:spcBef>
                <a:spcPct val="20000"/>
              </a:spcBef>
              <a:spcAft>
                <a:spcPts val="0"/>
              </a:spcAft>
              <a:buClr>
                <a:schemeClr val="accent2"/>
              </a:buClr>
              <a:defRPr/>
            </a:pPr>
            <a:r>
              <a:rPr lang="en-GB" sz="1800">
                <a:latin typeface="Times New Roman" pitchFamily="18" charset="0"/>
              </a:rPr>
              <a:t>          &lt;</a:t>
            </a:r>
            <a:r>
              <a:rPr lang="en-GB" sz="1800">
                <a:solidFill>
                  <a:srgbClr val="0000CC"/>
                </a:solidFill>
                <a:latin typeface="Times New Roman" pitchFamily="18" charset="0"/>
              </a:rPr>
              <a:t>dc:contributor</a:t>
            </a:r>
            <a:r>
              <a:rPr lang="en-GB" sz="1800">
                <a:latin typeface="Times New Roman" pitchFamily="18" charset="0"/>
              </a:rPr>
              <a:t>&gt; Dublin Core Data Model Working Group &lt;/</a:t>
            </a:r>
            <a:r>
              <a:rPr lang="en-GB" sz="1800">
                <a:solidFill>
                  <a:srgbClr val="0000CC"/>
                </a:solidFill>
                <a:latin typeface="Times New Roman" pitchFamily="18" charset="0"/>
              </a:rPr>
              <a:t>dc:contributor</a:t>
            </a:r>
            <a:r>
              <a:rPr lang="en-GB" sz="1800">
                <a:latin typeface="Times New Roman" pitchFamily="18" charset="0"/>
              </a:rPr>
              <a:t>&gt;</a:t>
            </a:r>
          </a:p>
          <a:p>
            <a:pPr eaLnBrk="0" fontAlgn="auto" hangingPunct="0">
              <a:lnSpc>
                <a:spcPct val="90000"/>
              </a:lnSpc>
              <a:spcBef>
                <a:spcPct val="20000"/>
              </a:spcBef>
              <a:spcAft>
                <a:spcPts val="0"/>
              </a:spcAft>
              <a:buClr>
                <a:schemeClr val="accent2"/>
              </a:buClr>
              <a:defRPr/>
            </a:pPr>
            <a:r>
              <a:rPr lang="en-GB" sz="1800">
                <a:latin typeface="Times New Roman" pitchFamily="18" charset="0"/>
              </a:rPr>
              <a:t>          &lt;</a:t>
            </a:r>
            <a:r>
              <a:rPr lang="en-GB" sz="1800">
                <a:solidFill>
                  <a:srgbClr val="0000CC"/>
                </a:solidFill>
                <a:latin typeface="Times New Roman" pitchFamily="18" charset="0"/>
              </a:rPr>
              <a:t>dc:date</a:t>
            </a:r>
            <a:r>
              <a:rPr lang="en-GB" sz="1800">
                <a:latin typeface="Times New Roman" pitchFamily="18" charset="0"/>
              </a:rPr>
              <a:t>&gt; 1999-07-01 &lt;/</a:t>
            </a:r>
            <a:r>
              <a:rPr lang="en-GB" sz="1800">
                <a:solidFill>
                  <a:srgbClr val="0000CC"/>
                </a:solidFill>
                <a:latin typeface="Times New Roman" pitchFamily="18" charset="0"/>
              </a:rPr>
              <a:t>dc:date</a:t>
            </a:r>
            <a:r>
              <a:rPr lang="en-GB" sz="1800">
                <a:latin typeface="Times New Roman" pitchFamily="18" charset="0"/>
              </a:rPr>
              <a:t>&gt;</a:t>
            </a:r>
          </a:p>
          <a:p>
            <a:pPr eaLnBrk="0" fontAlgn="auto" hangingPunct="0">
              <a:lnSpc>
                <a:spcPct val="90000"/>
              </a:lnSpc>
              <a:spcBef>
                <a:spcPct val="20000"/>
              </a:spcBef>
              <a:spcAft>
                <a:spcPts val="0"/>
              </a:spcAft>
              <a:buClr>
                <a:schemeClr val="accent2"/>
              </a:buClr>
              <a:defRPr/>
            </a:pPr>
            <a:r>
              <a:rPr lang="en-GB" sz="1800">
                <a:latin typeface="Times New Roman" pitchFamily="18" charset="0"/>
              </a:rPr>
              <a:t>          &lt;</a:t>
            </a:r>
            <a:r>
              <a:rPr lang="en-GB" sz="1800">
                <a:solidFill>
                  <a:srgbClr val="0000CC"/>
                </a:solidFill>
                <a:latin typeface="Times New Roman" pitchFamily="18" charset="0"/>
              </a:rPr>
              <a:t>dc:format</a:t>
            </a:r>
            <a:r>
              <a:rPr lang="en-GB" sz="1800">
                <a:latin typeface="Times New Roman" pitchFamily="18" charset="0"/>
              </a:rPr>
              <a:t>&gt; text/html &lt;/</a:t>
            </a:r>
            <a:r>
              <a:rPr lang="en-GB" sz="1800">
                <a:solidFill>
                  <a:srgbClr val="0000CC"/>
                </a:solidFill>
                <a:latin typeface="Times New Roman" pitchFamily="18" charset="0"/>
              </a:rPr>
              <a:t>dc:format</a:t>
            </a:r>
            <a:r>
              <a:rPr lang="en-GB" sz="1800">
                <a:latin typeface="Times New Roman" pitchFamily="18" charset="0"/>
              </a:rPr>
              <a:t>&gt;</a:t>
            </a:r>
          </a:p>
          <a:p>
            <a:pPr eaLnBrk="0" fontAlgn="auto" hangingPunct="0">
              <a:lnSpc>
                <a:spcPct val="90000"/>
              </a:lnSpc>
              <a:spcBef>
                <a:spcPct val="20000"/>
              </a:spcBef>
              <a:spcAft>
                <a:spcPts val="0"/>
              </a:spcAft>
              <a:buClr>
                <a:schemeClr val="accent2"/>
              </a:buClr>
              <a:defRPr/>
            </a:pPr>
            <a:r>
              <a:rPr lang="en-GB" sz="1800">
                <a:latin typeface="Times New Roman" pitchFamily="18" charset="0"/>
              </a:rPr>
              <a:t>          &lt;</a:t>
            </a:r>
            <a:r>
              <a:rPr lang="en-GB" sz="1800">
                <a:solidFill>
                  <a:srgbClr val="0000CC"/>
                </a:solidFill>
                <a:latin typeface="Times New Roman" pitchFamily="18" charset="0"/>
              </a:rPr>
              <a:t>dc:language</a:t>
            </a:r>
            <a:r>
              <a:rPr lang="en-GB" sz="1800">
                <a:latin typeface="Times New Roman" pitchFamily="18" charset="0"/>
              </a:rPr>
              <a:t>&gt; en &lt;/</a:t>
            </a:r>
            <a:r>
              <a:rPr lang="en-GB" sz="1800">
                <a:solidFill>
                  <a:srgbClr val="0000CC"/>
                </a:solidFill>
                <a:latin typeface="Times New Roman" pitchFamily="18" charset="0"/>
              </a:rPr>
              <a:t>dc:language</a:t>
            </a:r>
            <a:r>
              <a:rPr lang="en-GB" sz="1800">
                <a:latin typeface="Times New Roman" pitchFamily="18" charset="0"/>
              </a:rPr>
              <a:t>&gt;</a:t>
            </a:r>
          </a:p>
          <a:p>
            <a:pPr eaLnBrk="0" fontAlgn="auto" hangingPunct="0">
              <a:lnSpc>
                <a:spcPct val="90000"/>
              </a:lnSpc>
              <a:spcBef>
                <a:spcPct val="20000"/>
              </a:spcBef>
              <a:spcAft>
                <a:spcPts val="0"/>
              </a:spcAft>
              <a:buClr>
                <a:schemeClr val="accent2"/>
              </a:buClr>
              <a:defRPr/>
            </a:pPr>
            <a:r>
              <a:rPr lang="en-GB" sz="1800">
                <a:latin typeface="Times New Roman" pitchFamily="18" charset="0"/>
              </a:rPr>
              <a:t>      &lt;/</a:t>
            </a:r>
            <a:r>
              <a:rPr lang="en-GB" sz="1800">
                <a:solidFill>
                  <a:srgbClr val="0000CC"/>
                </a:solidFill>
                <a:latin typeface="Times New Roman" pitchFamily="18" charset="0"/>
              </a:rPr>
              <a:t>rdf:Description</a:t>
            </a:r>
            <a:r>
              <a:rPr lang="en-GB" sz="1800">
                <a:latin typeface="Times New Roman" pitchFamily="18" charset="0"/>
              </a:rPr>
              <a:t>&gt;</a:t>
            </a:r>
          </a:p>
          <a:p>
            <a:pPr eaLnBrk="0" fontAlgn="auto" hangingPunct="0">
              <a:lnSpc>
                <a:spcPct val="90000"/>
              </a:lnSpc>
              <a:spcBef>
                <a:spcPct val="20000"/>
              </a:spcBef>
              <a:spcAft>
                <a:spcPts val="0"/>
              </a:spcAft>
              <a:buClr>
                <a:schemeClr val="accent2"/>
              </a:buClr>
              <a:defRPr/>
            </a:pPr>
            <a:r>
              <a:rPr lang="en-GB" sz="1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&lt;/rdf:RDF&gt; </a:t>
            </a:r>
            <a:endParaRPr lang="en-GB"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47106" name="Rectangle 3"/>
          <p:cNvSpPr>
            <a:spLocks noChangeArrowheads="1"/>
          </p:cNvSpPr>
          <p:nvPr/>
        </p:nvSpPr>
        <p:spPr bwMode="auto">
          <a:xfrm>
            <a:off x="609600" y="88900"/>
            <a:ext cx="7772400" cy="468313"/>
          </a:xfrm>
          <a:prstGeom prst="rect">
            <a:avLst/>
          </a:prstGeom>
          <a:noFill/>
          <a:ln w="9525">
            <a:noFill/>
            <a:miter lim="800000"/>
            <a:headEnd/>
            <a:tailEnd/>
          </a:ln>
        </p:spPr>
        <p:txBody>
          <a:bodyPr lIns="92075" tIns="46038" rIns="92075" bIns="46038" anchor="ctr"/>
          <a:lstStyle/>
          <a:p>
            <a:pPr algn="ctr"/>
            <a:r>
              <a:rPr lang="en-GB" sz="4400">
                <a:solidFill>
                  <a:schemeClr val="tx2"/>
                </a:solidFill>
                <a:latin typeface="Calibri"/>
              </a:rPr>
              <a:t>Dublin Core Example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p:txBody>
          <a:bodyPr/>
          <a:lstStyle/>
          <a:p>
            <a:pPr eaLnBrk="1" hangingPunct="1"/>
            <a:r>
              <a:rPr lang="tr-TR" sz="4000" smtClean="0"/>
              <a:t>Introduction to Semantic Web</a:t>
            </a:r>
          </a:p>
        </p:txBody>
      </p:sp>
      <p:sp>
        <p:nvSpPr>
          <p:cNvPr id="3075" name="Rectangle 3"/>
          <p:cNvSpPr>
            <a:spLocks noGrp="1" noChangeArrowheads="1"/>
          </p:cNvSpPr>
          <p:nvPr>
            <p:ph type="subTitle" idx="1"/>
          </p:nvPr>
        </p:nvSpPr>
        <p:spPr>
          <a:xfrm>
            <a:off x="1371600" y="4419600"/>
            <a:ext cx="6400800" cy="1600200"/>
          </a:xfrm>
        </p:spPr>
        <p:txBody>
          <a:bodyPr rtlCol="0">
            <a:normAutofit/>
          </a:bodyPr>
          <a:lstStyle/>
          <a:p>
            <a:pPr eaLnBrk="1" fontAlgn="auto" hangingPunct="1">
              <a:spcAft>
                <a:spcPts val="0"/>
              </a:spcAft>
              <a:buFont typeface="Arial" pitchFamily="34" charset="0"/>
              <a:buNone/>
              <a:defRPr/>
            </a:pPr>
            <a:r>
              <a:rPr lang="en-US" altLang="ko-KR" sz="1800" smtClean="0">
                <a:ea typeface="Gulim" pitchFamily="34" charset="-127"/>
              </a:rPr>
              <a:t>Based on tutorials and presentations:</a:t>
            </a:r>
          </a:p>
          <a:p>
            <a:pPr eaLnBrk="1" fontAlgn="auto" hangingPunct="1">
              <a:spcAft>
                <a:spcPts val="0"/>
              </a:spcAft>
              <a:buFont typeface="Arial" pitchFamily="34" charset="0"/>
              <a:buNone/>
              <a:defRPr/>
            </a:pPr>
            <a:r>
              <a:rPr lang="en-US" altLang="ko-KR" sz="1800" smtClean="0">
                <a:solidFill>
                  <a:srgbClr val="993300"/>
                </a:solidFill>
                <a:ea typeface="Gulim" pitchFamily="34" charset="-127"/>
              </a:rPr>
              <a:t>D. Lee, </a:t>
            </a:r>
            <a:r>
              <a:rPr lang="en-US" sz="1800" smtClean="0">
                <a:solidFill>
                  <a:srgbClr val="993300"/>
                </a:solidFill>
              </a:rPr>
              <a:t>F. Harmelen, M. Arumugam, C. Goble, I. Horrocks, N. F. Noy, D.L. McGuinness, </a:t>
            </a:r>
            <a:r>
              <a:rPr lang="en-GB" sz="1800" smtClean="0">
                <a:solidFill>
                  <a:srgbClr val="993300"/>
                </a:solidFill>
              </a:rPr>
              <a:t>J. Broekstra, M. Klein, S. Decker, D. Fensel, DERI Group, </a:t>
            </a:r>
            <a:r>
              <a:rPr lang="en-US" sz="1800" smtClean="0">
                <a:solidFill>
                  <a:srgbClr val="993300"/>
                </a:solidFill>
              </a:rPr>
              <a:t>H. Knublauch,</a:t>
            </a:r>
          </a:p>
          <a:p>
            <a:pPr eaLnBrk="1" fontAlgn="auto" hangingPunct="1">
              <a:spcAft>
                <a:spcPts val="0"/>
              </a:spcAft>
              <a:buFont typeface="Arial" pitchFamily="34" charset="0"/>
              <a:buNone/>
              <a:defRPr/>
            </a:pPr>
            <a:r>
              <a:rPr lang="en-GB" sz="1800" smtClean="0">
                <a:solidFill>
                  <a:srgbClr val="993300"/>
                </a:solidFill>
              </a:rPr>
              <a:t>N. Drummond, M. Horridge</a:t>
            </a:r>
            <a:endParaRPr lang="en-US" altLang="ko-KR" sz="1800" smtClean="0">
              <a:solidFill>
                <a:srgbClr val="993300"/>
              </a:solidFill>
              <a:ea typeface="Gulim" pitchFamily="34"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ChangeArrowheads="1"/>
          </p:cNvSpPr>
          <p:nvPr/>
        </p:nvSpPr>
        <p:spPr bwMode="auto">
          <a:xfrm>
            <a:off x="0" y="6457950"/>
            <a:ext cx="9144000" cy="36513"/>
          </a:xfrm>
          <a:prstGeom prst="rect">
            <a:avLst/>
          </a:prstGeom>
          <a:solidFill>
            <a:srgbClr val="8DA2B7">
              <a:alpha val="50195"/>
            </a:srgbClr>
          </a:solidFill>
          <a:ln w="3175">
            <a:solidFill>
              <a:srgbClr val="808080"/>
            </a:solidFill>
            <a:miter lim="800000"/>
            <a:headEnd/>
            <a:tailEnd/>
          </a:ln>
        </p:spPr>
        <p:txBody>
          <a:bodyPr wrap="none" anchor="ctr"/>
          <a:lstStyle/>
          <a:p>
            <a:endParaRPr lang="en-US" sz="1800">
              <a:latin typeface="Calibri"/>
            </a:endParaRPr>
          </a:p>
        </p:txBody>
      </p:sp>
      <p:sp>
        <p:nvSpPr>
          <p:cNvPr id="49154" name="Text Box 3"/>
          <p:cNvSpPr txBox="1">
            <a:spLocks noChangeArrowheads="1"/>
          </p:cNvSpPr>
          <p:nvPr/>
        </p:nvSpPr>
        <p:spPr bwMode="auto">
          <a:xfrm>
            <a:off x="1371600" y="161925"/>
            <a:ext cx="7391400" cy="457200"/>
          </a:xfrm>
          <a:prstGeom prst="rect">
            <a:avLst/>
          </a:prstGeom>
          <a:noFill/>
          <a:ln w="9525">
            <a:noFill/>
            <a:miter lim="800000"/>
            <a:headEnd/>
            <a:tailEnd/>
          </a:ln>
        </p:spPr>
        <p:txBody>
          <a:bodyPr>
            <a:spAutoFit/>
          </a:bodyPr>
          <a:lstStyle/>
          <a:p>
            <a:pPr algn="ctr" eaLnBrk="0" hangingPunct="0">
              <a:spcBef>
                <a:spcPct val="50000"/>
              </a:spcBef>
            </a:pPr>
            <a:endParaRPr lang="en-GB" sz="2400">
              <a:latin typeface="Times New Roman" pitchFamily="18" charset="0"/>
            </a:endParaRPr>
          </a:p>
        </p:txBody>
      </p:sp>
      <p:sp>
        <p:nvSpPr>
          <p:cNvPr id="49155" name="Rectangle 4"/>
          <p:cNvSpPr>
            <a:spLocks noChangeArrowheads="1"/>
          </p:cNvSpPr>
          <p:nvPr/>
        </p:nvSpPr>
        <p:spPr bwMode="auto">
          <a:xfrm>
            <a:off x="1143000" y="0"/>
            <a:ext cx="7848600" cy="685800"/>
          </a:xfrm>
          <a:prstGeom prst="rect">
            <a:avLst/>
          </a:prstGeom>
          <a:noFill/>
          <a:ln w="9525">
            <a:noFill/>
            <a:miter lim="800000"/>
            <a:headEnd/>
            <a:tailEnd/>
          </a:ln>
        </p:spPr>
        <p:txBody>
          <a:bodyPr anchor="b"/>
          <a:lstStyle/>
          <a:p>
            <a:pPr algn="ctr"/>
            <a:r>
              <a:rPr lang="en-GB" sz="3600">
                <a:solidFill>
                  <a:schemeClr val="tx2"/>
                </a:solidFill>
                <a:latin typeface="Arial Unicode MS"/>
              </a:rPr>
              <a:t>Ontological Vision of Semantic Web</a:t>
            </a:r>
          </a:p>
        </p:txBody>
      </p:sp>
      <p:sp>
        <p:nvSpPr>
          <p:cNvPr id="49156" name="Rectangle 5"/>
          <p:cNvSpPr>
            <a:spLocks noChangeArrowheads="1"/>
          </p:cNvSpPr>
          <p:nvPr/>
        </p:nvSpPr>
        <p:spPr bwMode="auto">
          <a:xfrm>
            <a:off x="990600" y="923925"/>
            <a:ext cx="7772400" cy="5562600"/>
          </a:xfrm>
          <a:prstGeom prst="rect">
            <a:avLst/>
          </a:prstGeom>
          <a:noFill/>
          <a:ln w="9525">
            <a:noFill/>
            <a:miter lim="800000"/>
            <a:headEnd/>
            <a:tailEnd/>
          </a:ln>
        </p:spPr>
        <p:txBody>
          <a:bodyPr/>
          <a:lstStyle/>
          <a:p>
            <a:pPr marL="342900" indent="-342900">
              <a:spcBef>
                <a:spcPct val="20000"/>
              </a:spcBef>
              <a:buClr>
                <a:schemeClr val="accent2"/>
              </a:buClr>
            </a:pPr>
            <a:r>
              <a:rPr lang="en-GB" sz="2800">
                <a:solidFill>
                  <a:srgbClr val="0033CC"/>
                </a:solidFill>
                <a:latin typeface="Calibri"/>
                <a:cs typeface="Arial" charset="0"/>
              </a:rPr>
              <a:t>Semantic Web needs ontologies</a:t>
            </a:r>
          </a:p>
          <a:p>
            <a:pPr marL="342900" indent="-342900">
              <a:spcBef>
                <a:spcPct val="20000"/>
              </a:spcBef>
              <a:buClr>
                <a:schemeClr val="accent2"/>
              </a:buClr>
            </a:pPr>
            <a:endParaRPr lang="en-GB" sz="2800">
              <a:solidFill>
                <a:schemeClr val="tx2"/>
              </a:solidFill>
              <a:latin typeface="Calibri"/>
              <a:cs typeface="Arial" charset="0"/>
            </a:endParaRPr>
          </a:p>
          <a:p>
            <a:pPr marL="342900" indent="-342900">
              <a:spcBef>
                <a:spcPct val="20000"/>
              </a:spcBef>
              <a:buClr>
                <a:schemeClr val="accent2"/>
              </a:buClr>
            </a:pPr>
            <a:r>
              <a:rPr lang="en-GB" sz="2800">
                <a:solidFill>
                  <a:schemeClr val="tx2"/>
                </a:solidFill>
                <a:latin typeface="Calibri"/>
                <a:cs typeface="Arial" charset="0"/>
              </a:rPr>
              <a:t>An ontology is</a:t>
            </a:r>
          </a:p>
          <a:p>
            <a:pPr marL="742950" lvl="1" indent="-285750">
              <a:spcBef>
                <a:spcPct val="20000"/>
              </a:spcBef>
              <a:buFont typeface="Wingdings" pitchFamily="2" charset="2"/>
              <a:buChar char="§"/>
            </a:pPr>
            <a:r>
              <a:rPr lang="en-GB" sz="2800">
                <a:latin typeface="Calibri"/>
                <a:cs typeface="Arial" charset="0"/>
              </a:rPr>
              <a:t>document or file that formally and in a standardized way defines the hierarchy of classes within the domain, semantic relations among terms and inference rules</a:t>
            </a:r>
          </a:p>
          <a:p>
            <a:pPr marL="342900" indent="-342900">
              <a:spcBef>
                <a:spcPct val="20000"/>
              </a:spcBef>
            </a:pPr>
            <a:r>
              <a:rPr lang="en-GB" sz="2800">
                <a:solidFill>
                  <a:schemeClr val="tx2"/>
                </a:solidFill>
                <a:latin typeface="Calibri"/>
              </a:rPr>
              <a:t>Use of ontologies:</a:t>
            </a:r>
          </a:p>
          <a:p>
            <a:pPr marL="742950" lvl="1" indent="-285750">
              <a:spcBef>
                <a:spcPct val="20000"/>
              </a:spcBef>
              <a:buFont typeface="Wingdings" pitchFamily="2" charset="2"/>
              <a:buChar char="§"/>
            </a:pPr>
            <a:r>
              <a:rPr lang="en-GB" sz="2800">
                <a:latin typeface="Calibri"/>
              </a:rPr>
              <a:t>Sharing semantics of your data across distributed applications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457200" y="271463"/>
            <a:ext cx="8229600" cy="1146175"/>
          </a:xfrm>
        </p:spPr>
        <p:txBody>
          <a:bodyPr/>
          <a:lstStyle/>
          <a:p>
            <a:pPr marL="22225" defTabSz="822325">
              <a:spcAft>
                <a:spcPts val="13"/>
              </a:spcAft>
              <a:tabLst>
                <a:tab pos="285750" algn="l"/>
                <a:tab pos="1108075" algn="l"/>
                <a:tab pos="1931988" algn="l"/>
                <a:tab pos="2754313" algn="l"/>
                <a:tab pos="3578225" algn="l"/>
                <a:tab pos="4400550" algn="l"/>
                <a:tab pos="5222875" algn="l"/>
                <a:tab pos="6046788" algn="l"/>
                <a:tab pos="6869113" algn="l"/>
                <a:tab pos="7693025" algn="l"/>
              </a:tabLst>
            </a:pPr>
            <a:r>
              <a:rPr lang="en-US" smtClean="0"/>
              <a:t>Why Develop an Ontology?</a:t>
            </a:r>
          </a:p>
        </p:txBody>
      </p:sp>
      <p:sp>
        <p:nvSpPr>
          <p:cNvPr id="51202" name="Rectangle 3"/>
          <p:cNvSpPr>
            <a:spLocks noGrp="1"/>
          </p:cNvSpPr>
          <p:nvPr>
            <p:ph type="body" idx="1"/>
          </p:nvPr>
        </p:nvSpPr>
        <p:spPr/>
        <p:txBody>
          <a:bodyPr/>
          <a:lstStyle/>
          <a:p>
            <a:pPr marL="311150" indent="-311150" defTabSz="822325">
              <a:lnSpc>
                <a:spcPct val="90000"/>
              </a:lnSpc>
              <a:tabLst>
                <a:tab pos="307975" algn="l"/>
                <a:tab pos="668338" algn="l"/>
                <a:tab pos="822325" algn="l"/>
                <a:tab pos="1646238" algn="l"/>
                <a:tab pos="2468563" algn="l"/>
                <a:tab pos="3292475" algn="l"/>
                <a:tab pos="4114800" algn="l"/>
                <a:tab pos="4937125" algn="l"/>
                <a:tab pos="5761038" algn="l"/>
                <a:tab pos="6583363" algn="l"/>
              </a:tabLst>
            </a:pPr>
            <a:r>
              <a:rPr lang="en-US" smtClean="0"/>
              <a:t>To share </a:t>
            </a:r>
            <a:r>
              <a:rPr lang="en-US" smtClean="0">
                <a:solidFill>
                  <a:srgbClr val="FFCC00"/>
                </a:solidFill>
              </a:rPr>
              <a:t>common understanding</a:t>
            </a:r>
            <a:r>
              <a:rPr lang="en-US" smtClean="0"/>
              <a:t> of the structure of descriptive information </a:t>
            </a:r>
          </a:p>
          <a:p>
            <a:pPr marL="720725" lvl="1" indent="-309563" defTabSz="822325">
              <a:lnSpc>
                <a:spcPct val="90000"/>
              </a:lnSpc>
              <a:tabLst>
                <a:tab pos="307975" algn="l"/>
                <a:tab pos="668338" algn="l"/>
                <a:tab pos="822325" algn="l"/>
                <a:tab pos="1646238" algn="l"/>
                <a:tab pos="2468563" algn="l"/>
                <a:tab pos="3292475" algn="l"/>
                <a:tab pos="4114800" algn="l"/>
                <a:tab pos="4937125" algn="l"/>
                <a:tab pos="5761038" algn="l"/>
                <a:tab pos="6583363" algn="l"/>
              </a:tabLst>
            </a:pPr>
            <a:r>
              <a:rPr lang="en-US" smtClean="0"/>
              <a:t>among people</a:t>
            </a:r>
          </a:p>
          <a:p>
            <a:pPr marL="720725" lvl="1" indent="-309563" defTabSz="822325">
              <a:lnSpc>
                <a:spcPct val="90000"/>
              </a:lnSpc>
              <a:tabLst>
                <a:tab pos="307975" algn="l"/>
                <a:tab pos="668338" algn="l"/>
                <a:tab pos="822325" algn="l"/>
                <a:tab pos="1646238" algn="l"/>
                <a:tab pos="2468563" algn="l"/>
                <a:tab pos="3292475" algn="l"/>
                <a:tab pos="4114800" algn="l"/>
                <a:tab pos="4937125" algn="l"/>
                <a:tab pos="5761038" algn="l"/>
                <a:tab pos="6583363" algn="l"/>
              </a:tabLst>
            </a:pPr>
            <a:r>
              <a:rPr lang="en-US" smtClean="0"/>
              <a:t>among software agents</a:t>
            </a:r>
          </a:p>
          <a:p>
            <a:pPr marL="720725" lvl="1" indent="-309563" defTabSz="822325">
              <a:lnSpc>
                <a:spcPct val="90000"/>
              </a:lnSpc>
              <a:tabLst>
                <a:tab pos="307975" algn="l"/>
                <a:tab pos="668338" algn="l"/>
                <a:tab pos="822325" algn="l"/>
                <a:tab pos="1646238" algn="l"/>
                <a:tab pos="2468563" algn="l"/>
                <a:tab pos="3292475" algn="l"/>
                <a:tab pos="4114800" algn="l"/>
                <a:tab pos="4937125" algn="l"/>
                <a:tab pos="5761038" algn="l"/>
                <a:tab pos="6583363" algn="l"/>
              </a:tabLst>
            </a:pPr>
            <a:r>
              <a:rPr lang="en-US" smtClean="0"/>
              <a:t>between people and software</a:t>
            </a:r>
          </a:p>
          <a:p>
            <a:pPr marL="311150" indent="-311150" defTabSz="822325">
              <a:lnSpc>
                <a:spcPct val="90000"/>
              </a:lnSpc>
              <a:tabLst>
                <a:tab pos="307975" algn="l"/>
                <a:tab pos="668338" algn="l"/>
                <a:tab pos="822325" algn="l"/>
                <a:tab pos="1646238" algn="l"/>
                <a:tab pos="2468563" algn="l"/>
                <a:tab pos="3292475" algn="l"/>
                <a:tab pos="4114800" algn="l"/>
                <a:tab pos="4937125" algn="l"/>
                <a:tab pos="5761038" algn="l"/>
                <a:tab pos="6583363" algn="l"/>
              </a:tabLst>
            </a:pPr>
            <a:r>
              <a:rPr lang="en-US" smtClean="0"/>
              <a:t>To enable </a:t>
            </a:r>
            <a:r>
              <a:rPr lang="en-US" smtClean="0">
                <a:solidFill>
                  <a:srgbClr val="FFCC00"/>
                </a:solidFill>
              </a:rPr>
              <a:t>reuse</a:t>
            </a:r>
            <a:r>
              <a:rPr lang="en-US" smtClean="0"/>
              <a:t> of domain knowledge</a:t>
            </a:r>
          </a:p>
          <a:p>
            <a:pPr marL="720725" lvl="1" indent="-309563" defTabSz="822325">
              <a:lnSpc>
                <a:spcPct val="90000"/>
              </a:lnSpc>
              <a:tabLst>
                <a:tab pos="307975" algn="l"/>
                <a:tab pos="668338" algn="l"/>
                <a:tab pos="822325" algn="l"/>
                <a:tab pos="1646238" algn="l"/>
                <a:tab pos="2468563" algn="l"/>
                <a:tab pos="3292475" algn="l"/>
                <a:tab pos="4114800" algn="l"/>
                <a:tab pos="4937125" algn="l"/>
                <a:tab pos="5761038" algn="l"/>
                <a:tab pos="6583363" algn="l"/>
              </a:tabLst>
            </a:pPr>
            <a:r>
              <a:rPr lang="en-US" smtClean="0"/>
              <a:t>to avoid “re-inventing the wheel”</a:t>
            </a:r>
          </a:p>
          <a:p>
            <a:pPr marL="720725" lvl="1" indent="-309563" defTabSz="822325">
              <a:lnSpc>
                <a:spcPct val="90000"/>
              </a:lnSpc>
              <a:spcAft>
                <a:spcPts val="13"/>
              </a:spcAft>
              <a:tabLst>
                <a:tab pos="307975" algn="l"/>
                <a:tab pos="668338" algn="l"/>
                <a:tab pos="822325" algn="l"/>
                <a:tab pos="1646238" algn="l"/>
                <a:tab pos="2468563" algn="l"/>
                <a:tab pos="3292475" algn="l"/>
                <a:tab pos="4114800" algn="l"/>
                <a:tab pos="4937125" algn="l"/>
                <a:tab pos="5761038" algn="l"/>
                <a:tab pos="6583363" algn="l"/>
              </a:tabLst>
            </a:pPr>
            <a:r>
              <a:rPr lang="en-US" smtClean="0"/>
              <a:t>to introduce standards to allow interoperability</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a:xfrm>
            <a:off x="207963" y="-36513"/>
            <a:ext cx="7934325" cy="1457326"/>
          </a:xfrm>
        </p:spPr>
        <p:txBody>
          <a:bodyPr/>
          <a:lstStyle/>
          <a:p>
            <a:pPr marL="25400">
              <a:spcAft>
                <a:spcPts val="13"/>
              </a:spcAft>
              <a:tabLst>
                <a:tab pos="317500" algn="l"/>
                <a:tab pos="1231900" algn="l"/>
                <a:tab pos="2146300" algn="l"/>
                <a:tab pos="3060700" algn="l"/>
                <a:tab pos="3975100" algn="l"/>
                <a:tab pos="4889500" algn="l"/>
                <a:tab pos="5803900" algn="l"/>
                <a:tab pos="6718300" algn="l"/>
                <a:tab pos="7632700" algn="l"/>
                <a:tab pos="8547100" algn="l"/>
              </a:tabLst>
            </a:pPr>
            <a:r>
              <a:rPr lang="en-US" smtClean="0"/>
              <a:t>An Ontology should be just the Beginning</a:t>
            </a:r>
          </a:p>
        </p:txBody>
      </p:sp>
      <p:sp>
        <p:nvSpPr>
          <p:cNvPr id="103427" name="Freeform 3"/>
          <p:cNvSpPr>
            <a:spLocks/>
          </p:cNvSpPr>
          <p:nvPr/>
        </p:nvSpPr>
        <p:spPr bwMode="auto">
          <a:xfrm>
            <a:off x="1371600" y="1714500"/>
            <a:ext cx="1782763" cy="1165225"/>
          </a:xfrm>
          <a:custGeom>
            <a:avLst/>
            <a:gdLst/>
            <a:ahLst/>
            <a:cxnLst>
              <a:cxn ang="0">
                <a:pos x="0" y="0"/>
              </a:cxn>
              <a:cxn ang="0">
                <a:pos x="10000" y="0"/>
              </a:cxn>
              <a:cxn ang="0">
                <a:pos x="10000" y="10000"/>
              </a:cxn>
              <a:cxn ang="0">
                <a:pos x="0" y="10000"/>
              </a:cxn>
              <a:cxn ang="0">
                <a:pos x="0" y="0"/>
              </a:cxn>
            </a:cxnLst>
            <a:rect l="0" t="0" r="r" b="b"/>
            <a:pathLst>
              <a:path w="10000" h="10000">
                <a:moveTo>
                  <a:pt x="0" y="0"/>
                </a:moveTo>
                <a:lnTo>
                  <a:pt x="10000" y="0"/>
                </a:lnTo>
                <a:lnTo>
                  <a:pt x="10000" y="10000"/>
                </a:lnTo>
                <a:lnTo>
                  <a:pt x="0" y="10000"/>
                </a:lnTo>
                <a:close/>
                <a:moveTo>
                  <a:pt x="0" y="0"/>
                </a:moveTo>
              </a:path>
            </a:pathLst>
          </a:custGeom>
          <a:solidFill>
            <a:schemeClr val="accent1"/>
          </a:solidFill>
          <a:ln w="9525">
            <a:noFill/>
            <a:round/>
            <a:headEnd/>
            <a:tailEnd/>
          </a:ln>
          <a:effectLst>
            <a:outerShdw dist="17960" dir="2700135" algn="ctr" rotWithShape="0">
              <a:srgbClr val="4C4C00"/>
            </a:outerShdw>
          </a:effectLst>
        </p:spPr>
        <p:txBody>
          <a:bodyPr/>
          <a:lstStyle/>
          <a:p>
            <a:pPr>
              <a:defRPr/>
            </a:pPr>
            <a:endParaRPr lang="en-US"/>
          </a:p>
        </p:txBody>
      </p:sp>
      <p:sp>
        <p:nvSpPr>
          <p:cNvPr id="103428" name="Text Box 4"/>
          <p:cNvSpPr txBox="1">
            <a:spLocks noChangeArrowheads="1"/>
          </p:cNvSpPr>
          <p:nvPr/>
        </p:nvSpPr>
        <p:spPr bwMode="auto">
          <a:xfrm>
            <a:off x="1395413" y="1754188"/>
            <a:ext cx="1722437" cy="331787"/>
          </a:xfrm>
          <a:prstGeom prst="rect">
            <a:avLst/>
          </a:prstGeom>
          <a:noFill/>
          <a:ln w="9525">
            <a:noFill/>
            <a:miter lim="800000"/>
            <a:headEnd/>
            <a:tailEnd/>
          </a:ln>
          <a:effectLst>
            <a:outerShdw dist="17960" dir="2700135" algn="ctr" rotWithShape="0">
              <a:srgbClr val="4C4C00"/>
            </a:outerShdw>
          </a:effectLst>
        </p:spPr>
        <p:txBody>
          <a:bodyPr lIns="0" tIns="0" rIns="0" bIns="0">
            <a:spAutoFit/>
          </a:bodyPr>
          <a:lstStyle/>
          <a:p>
            <a:pPr algn="ctr" defTabSz="822325">
              <a:lnSpc>
                <a:spcPts val="2613"/>
              </a:lnSpc>
              <a:tabLst>
                <a:tab pos="0" algn="l"/>
                <a:tab pos="822325" algn="l"/>
                <a:tab pos="1646238" algn="l"/>
              </a:tabLst>
              <a:defRPr/>
            </a:pPr>
            <a:r>
              <a:rPr lang="en-US" sz="2200" b="1">
                <a:solidFill>
                  <a:srgbClr val="FFFFCC"/>
                </a:solidFill>
                <a:cs typeface="Times New Roman" pitchFamily="18" charset="0"/>
              </a:rPr>
              <a:t>Ontologies</a:t>
            </a:r>
          </a:p>
        </p:txBody>
      </p:sp>
      <p:sp>
        <p:nvSpPr>
          <p:cNvPr id="103429" name="Freeform 5"/>
          <p:cNvSpPr>
            <a:spLocks/>
          </p:cNvSpPr>
          <p:nvPr/>
        </p:nvSpPr>
        <p:spPr bwMode="auto">
          <a:xfrm>
            <a:off x="206375" y="4251325"/>
            <a:ext cx="1439863" cy="1166813"/>
          </a:xfrm>
          <a:custGeom>
            <a:avLst/>
            <a:gdLst/>
            <a:ahLst/>
            <a:cxnLst>
              <a:cxn ang="0">
                <a:pos x="0" y="0"/>
              </a:cxn>
              <a:cxn ang="0">
                <a:pos x="10000" y="0"/>
              </a:cxn>
              <a:cxn ang="0">
                <a:pos x="10000" y="10000"/>
              </a:cxn>
              <a:cxn ang="0">
                <a:pos x="0" y="10000"/>
              </a:cxn>
              <a:cxn ang="0">
                <a:pos x="0" y="0"/>
              </a:cxn>
            </a:cxnLst>
            <a:rect l="0" t="0" r="r" b="b"/>
            <a:pathLst>
              <a:path w="10000" h="10000">
                <a:moveTo>
                  <a:pt x="0" y="0"/>
                </a:moveTo>
                <a:lnTo>
                  <a:pt x="10000" y="0"/>
                </a:lnTo>
                <a:lnTo>
                  <a:pt x="10000" y="10000"/>
                </a:lnTo>
                <a:lnTo>
                  <a:pt x="0" y="10000"/>
                </a:lnTo>
                <a:close/>
                <a:moveTo>
                  <a:pt x="0" y="0"/>
                </a:moveTo>
              </a:path>
            </a:pathLst>
          </a:custGeom>
          <a:solidFill>
            <a:srgbClr val="CC6600"/>
          </a:solidFill>
          <a:ln w="9525">
            <a:noFill/>
            <a:round/>
            <a:headEnd/>
            <a:tailEnd/>
          </a:ln>
          <a:effectLst>
            <a:outerShdw dist="17960" dir="2700135" algn="ctr" rotWithShape="0">
              <a:srgbClr val="7A3D00"/>
            </a:outerShdw>
          </a:effectLst>
        </p:spPr>
        <p:txBody>
          <a:bodyPr/>
          <a:lstStyle/>
          <a:p>
            <a:pPr>
              <a:defRPr/>
            </a:pPr>
            <a:endParaRPr lang="en-US"/>
          </a:p>
        </p:txBody>
      </p:sp>
      <p:sp>
        <p:nvSpPr>
          <p:cNvPr id="103430" name="Text Box 6"/>
          <p:cNvSpPr txBox="1">
            <a:spLocks noChangeArrowheads="1"/>
          </p:cNvSpPr>
          <p:nvPr/>
        </p:nvSpPr>
        <p:spPr bwMode="auto">
          <a:xfrm>
            <a:off x="230188" y="4292600"/>
            <a:ext cx="1377950" cy="663575"/>
          </a:xfrm>
          <a:prstGeom prst="rect">
            <a:avLst/>
          </a:prstGeom>
          <a:noFill/>
          <a:ln w="9525">
            <a:noFill/>
            <a:miter lim="800000"/>
            <a:headEnd/>
            <a:tailEnd/>
          </a:ln>
          <a:effectLst>
            <a:outerShdw dist="17960" dir="2700135" algn="ctr" rotWithShape="0">
              <a:srgbClr val="7A3D00"/>
            </a:outerShdw>
          </a:effectLst>
        </p:spPr>
        <p:txBody>
          <a:bodyPr lIns="0" tIns="0" rIns="0" bIns="0">
            <a:spAutoFit/>
          </a:bodyPr>
          <a:lstStyle/>
          <a:p>
            <a:pPr algn="ctr" defTabSz="822325">
              <a:lnSpc>
                <a:spcPts val="2613"/>
              </a:lnSpc>
              <a:tabLst>
                <a:tab pos="0" algn="l"/>
                <a:tab pos="822325" algn="l"/>
              </a:tabLst>
              <a:defRPr/>
            </a:pPr>
            <a:r>
              <a:rPr lang="en-US" sz="2200" b="1">
                <a:solidFill>
                  <a:srgbClr val="FFFFCC"/>
                </a:solidFill>
                <a:cs typeface="Times New Roman" pitchFamily="18" charset="0"/>
              </a:rPr>
              <a:t>Software agents</a:t>
            </a:r>
          </a:p>
        </p:txBody>
      </p:sp>
      <p:sp>
        <p:nvSpPr>
          <p:cNvPr id="103431" name="Freeform 7"/>
          <p:cNvSpPr>
            <a:spLocks/>
          </p:cNvSpPr>
          <p:nvPr/>
        </p:nvSpPr>
        <p:spPr bwMode="auto">
          <a:xfrm>
            <a:off x="1851025" y="4457700"/>
            <a:ext cx="1509713" cy="1165225"/>
          </a:xfrm>
          <a:custGeom>
            <a:avLst/>
            <a:gdLst/>
            <a:ahLst/>
            <a:cxnLst>
              <a:cxn ang="0">
                <a:pos x="0" y="0"/>
              </a:cxn>
              <a:cxn ang="0">
                <a:pos x="10000" y="0"/>
              </a:cxn>
              <a:cxn ang="0">
                <a:pos x="10000" y="10000"/>
              </a:cxn>
              <a:cxn ang="0">
                <a:pos x="0" y="10000"/>
              </a:cxn>
              <a:cxn ang="0">
                <a:pos x="0" y="0"/>
              </a:cxn>
            </a:cxnLst>
            <a:rect l="0" t="0" r="r" b="b"/>
            <a:pathLst>
              <a:path w="10000" h="10000">
                <a:moveTo>
                  <a:pt x="0" y="0"/>
                </a:moveTo>
                <a:lnTo>
                  <a:pt x="10000" y="0"/>
                </a:lnTo>
                <a:lnTo>
                  <a:pt x="10000" y="10000"/>
                </a:lnTo>
                <a:lnTo>
                  <a:pt x="0" y="10000"/>
                </a:lnTo>
                <a:close/>
                <a:moveTo>
                  <a:pt x="0" y="0"/>
                </a:moveTo>
              </a:path>
            </a:pathLst>
          </a:custGeom>
          <a:solidFill>
            <a:srgbClr val="CC6600"/>
          </a:solidFill>
          <a:ln w="9525">
            <a:noFill/>
            <a:round/>
            <a:headEnd/>
            <a:tailEnd/>
          </a:ln>
          <a:effectLst>
            <a:outerShdw dist="17960" dir="2700135" algn="ctr" rotWithShape="0">
              <a:srgbClr val="7A3D00"/>
            </a:outerShdw>
          </a:effectLst>
        </p:spPr>
        <p:txBody>
          <a:bodyPr/>
          <a:lstStyle/>
          <a:p>
            <a:pPr>
              <a:defRPr/>
            </a:pPr>
            <a:endParaRPr lang="en-US"/>
          </a:p>
        </p:txBody>
      </p:sp>
      <p:sp>
        <p:nvSpPr>
          <p:cNvPr id="103432" name="Text Box 8"/>
          <p:cNvSpPr txBox="1">
            <a:spLocks noChangeArrowheads="1"/>
          </p:cNvSpPr>
          <p:nvPr/>
        </p:nvSpPr>
        <p:spPr bwMode="auto">
          <a:xfrm>
            <a:off x="1876425" y="4497388"/>
            <a:ext cx="1446213" cy="995362"/>
          </a:xfrm>
          <a:prstGeom prst="rect">
            <a:avLst/>
          </a:prstGeom>
          <a:noFill/>
          <a:ln w="9525">
            <a:noFill/>
            <a:miter lim="800000"/>
            <a:headEnd/>
            <a:tailEnd/>
          </a:ln>
          <a:effectLst>
            <a:outerShdw dist="17960" dir="2700135" algn="ctr" rotWithShape="0">
              <a:srgbClr val="7A3D00"/>
            </a:outerShdw>
          </a:effectLst>
        </p:spPr>
        <p:txBody>
          <a:bodyPr lIns="0" tIns="0" rIns="0" bIns="0">
            <a:spAutoFit/>
          </a:bodyPr>
          <a:lstStyle/>
          <a:p>
            <a:pPr algn="ctr" defTabSz="822325">
              <a:lnSpc>
                <a:spcPts val="2613"/>
              </a:lnSpc>
              <a:tabLst>
                <a:tab pos="0" algn="l"/>
                <a:tab pos="822325" algn="l"/>
              </a:tabLst>
              <a:defRPr/>
            </a:pPr>
            <a:r>
              <a:rPr lang="en-US" sz="2200" b="1">
                <a:solidFill>
                  <a:srgbClr val="FFFFCC"/>
                </a:solidFill>
                <a:cs typeface="Times New Roman" pitchFamily="18" charset="0"/>
              </a:rPr>
              <a:t>Problem-solving methods</a:t>
            </a:r>
          </a:p>
        </p:txBody>
      </p:sp>
      <p:grpSp>
        <p:nvGrpSpPr>
          <p:cNvPr id="53256" name="Group 9"/>
          <p:cNvGrpSpPr>
            <a:grpSpLocks/>
          </p:cNvGrpSpPr>
          <p:nvPr/>
        </p:nvGrpSpPr>
        <p:grpSpPr bwMode="auto">
          <a:xfrm>
            <a:off x="3565525" y="5280025"/>
            <a:ext cx="1920875" cy="1098550"/>
            <a:chOff x="2448" y="2880"/>
            <a:chExt cx="1344" cy="768"/>
          </a:xfrm>
        </p:grpSpPr>
        <p:sp>
          <p:nvSpPr>
            <p:cNvPr id="103434" name="Freeform 10"/>
            <p:cNvSpPr>
              <a:spLocks/>
            </p:cNvSpPr>
            <p:nvPr/>
          </p:nvSpPr>
          <p:spPr bwMode="auto">
            <a:xfrm>
              <a:off x="2448" y="2880"/>
              <a:ext cx="1344" cy="768"/>
            </a:xfrm>
            <a:custGeom>
              <a:avLst/>
              <a:gdLst/>
              <a:ahLst/>
              <a:cxnLst>
                <a:cxn ang="0">
                  <a:pos x="0" y="0"/>
                </a:cxn>
                <a:cxn ang="0">
                  <a:pos x="10000" y="0"/>
                </a:cxn>
                <a:cxn ang="0">
                  <a:pos x="10000" y="10000"/>
                </a:cxn>
                <a:cxn ang="0">
                  <a:pos x="0" y="10000"/>
                </a:cxn>
                <a:cxn ang="0">
                  <a:pos x="0" y="0"/>
                </a:cxn>
              </a:cxnLst>
              <a:rect l="0" t="0" r="r" b="b"/>
              <a:pathLst>
                <a:path w="10000" h="10000">
                  <a:moveTo>
                    <a:pt x="0" y="0"/>
                  </a:moveTo>
                  <a:lnTo>
                    <a:pt x="10000" y="0"/>
                  </a:lnTo>
                  <a:lnTo>
                    <a:pt x="10000" y="10000"/>
                  </a:lnTo>
                  <a:lnTo>
                    <a:pt x="0" y="10000"/>
                  </a:lnTo>
                  <a:close/>
                  <a:moveTo>
                    <a:pt x="0" y="0"/>
                  </a:moveTo>
                </a:path>
              </a:pathLst>
            </a:custGeom>
            <a:solidFill>
              <a:srgbClr val="CC6600"/>
            </a:solidFill>
            <a:ln w="9525">
              <a:noFill/>
              <a:round/>
              <a:headEnd/>
              <a:tailEnd/>
            </a:ln>
            <a:effectLst>
              <a:outerShdw dist="17960" dir="2700135" algn="ctr" rotWithShape="0">
                <a:srgbClr val="7A3D00"/>
              </a:outerShdw>
            </a:effectLst>
          </p:spPr>
          <p:txBody>
            <a:bodyPr/>
            <a:lstStyle/>
            <a:p>
              <a:pPr>
                <a:defRPr/>
              </a:pPr>
              <a:endParaRPr lang="en-US"/>
            </a:p>
          </p:txBody>
        </p:sp>
        <p:sp>
          <p:nvSpPr>
            <p:cNvPr id="103435" name="Text Box 11"/>
            <p:cNvSpPr txBox="1">
              <a:spLocks noChangeArrowheads="1"/>
            </p:cNvSpPr>
            <p:nvPr/>
          </p:nvSpPr>
          <p:spPr bwMode="auto">
            <a:xfrm>
              <a:off x="2448" y="2880"/>
              <a:ext cx="1301" cy="696"/>
            </a:xfrm>
            <a:prstGeom prst="rect">
              <a:avLst/>
            </a:prstGeom>
            <a:noFill/>
            <a:ln w="9525">
              <a:noFill/>
              <a:miter lim="800000"/>
              <a:headEnd/>
              <a:tailEnd/>
            </a:ln>
            <a:effectLst>
              <a:outerShdw dist="17960" dir="2700135" algn="ctr" rotWithShape="0">
                <a:srgbClr val="7A3D00"/>
              </a:outerShdw>
            </a:effectLst>
          </p:spPr>
          <p:txBody>
            <a:bodyPr lIns="0" tIns="0" rIns="0" bIns="0">
              <a:spAutoFit/>
            </a:bodyPr>
            <a:lstStyle/>
            <a:p>
              <a:pPr algn="ctr" defTabSz="822325">
                <a:lnSpc>
                  <a:spcPts val="2613"/>
                </a:lnSpc>
                <a:tabLst>
                  <a:tab pos="0" algn="l"/>
                  <a:tab pos="822325" algn="l"/>
                  <a:tab pos="1646238" algn="l"/>
                </a:tabLst>
                <a:defRPr/>
              </a:pPr>
              <a:r>
                <a:rPr lang="en-US" sz="2200" b="1">
                  <a:solidFill>
                    <a:srgbClr val="FFFFCC"/>
                  </a:solidFill>
                  <a:cs typeface="Times New Roman" pitchFamily="18" charset="0"/>
                </a:rPr>
                <a:t>Domain-independent </a:t>
              </a:r>
            </a:p>
            <a:p>
              <a:pPr algn="ctr" defTabSz="822325">
                <a:lnSpc>
                  <a:spcPts val="2613"/>
                </a:lnSpc>
                <a:tabLst>
                  <a:tab pos="0" algn="l"/>
                  <a:tab pos="822325" algn="l"/>
                  <a:tab pos="1646238" algn="l"/>
                </a:tabLst>
                <a:defRPr/>
              </a:pPr>
              <a:r>
                <a:rPr lang="en-US" sz="2200" b="1">
                  <a:solidFill>
                    <a:srgbClr val="FFFFCC"/>
                  </a:solidFill>
                  <a:cs typeface="Times New Roman" pitchFamily="18" charset="0"/>
                </a:rPr>
                <a:t>applications</a:t>
              </a:r>
            </a:p>
          </p:txBody>
        </p:sp>
      </p:grpSp>
      <p:sp>
        <p:nvSpPr>
          <p:cNvPr id="103436" name="Freeform 12"/>
          <p:cNvSpPr>
            <a:spLocks/>
          </p:cNvSpPr>
          <p:nvPr/>
        </p:nvSpPr>
        <p:spPr bwMode="auto">
          <a:xfrm>
            <a:off x="5829300" y="1439863"/>
            <a:ext cx="1646238" cy="823912"/>
          </a:xfrm>
          <a:custGeom>
            <a:avLst/>
            <a:gdLst/>
            <a:ahLst/>
            <a:cxnLst>
              <a:cxn ang="0">
                <a:pos x="0" y="0"/>
              </a:cxn>
              <a:cxn ang="0">
                <a:pos x="10000" y="0"/>
              </a:cxn>
              <a:cxn ang="0">
                <a:pos x="10000" y="10000"/>
              </a:cxn>
              <a:cxn ang="0">
                <a:pos x="0" y="10000"/>
              </a:cxn>
              <a:cxn ang="0">
                <a:pos x="0" y="0"/>
              </a:cxn>
            </a:cxnLst>
            <a:rect l="0" t="0" r="r" b="b"/>
            <a:pathLst>
              <a:path w="10000" h="10000">
                <a:moveTo>
                  <a:pt x="0" y="0"/>
                </a:moveTo>
                <a:lnTo>
                  <a:pt x="10000" y="0"/>
                </a:lnTo>
                <a:lnTo>
                  <a:pt x="10000" y="10000"/>
                </a:lnTo>
                <a:lnTo>
                  <a:pt x="0" y="10000"/>
                </a:lnTo>
                <a:close/>
                <a:moveTo>
                  <a:pt x="0" y="0"/>
                </a:moveTo>
              </a:path>
            </a:pathLst>
          </a:custGeom>
          <a:solidFill>
            <a:srgbClr val="666699"/>
          </a:solidFill>
          <a:ln w="9525">
            <a:noFill/>
            <a:round/>
            <a:headEnd/>
            <a:tailEnd/>
          </a:ln>
          <a:effectLst>
            <a:outerShdw dist="17960" dir="2700135" algn="ctr" rotWithShape="0">
              <a:srgbClr val="3D3D5B"/>
            </a:outerShdw>
          </a:effectLst>
        </p:spPr>
        <p:txBody>
          <a:bodyPr/>
          <a:lstStyle/>
          <a:p>
            <a:pPr>
              <a:defRPr/>
            </a:pPr>
            <a:endParaRPr lang="en-US"/>
          </a:p>
        </p:txBody>
      </p:sp>
      <p:sp>
        <p:nvSpPr>
          <p:cNvPr id="103437" name="Text Box 13"/>
          <p:cNvSpPr txBox="1">
            <a:spLocks noChangeArrowheads="1"/>
          </p:cNvSpPr>
          <p:nvPr/>
        </p:nvSpPr>
        <p:spPr bwMode="auto">
          <a:xfrm>
            <a:off x="5853113" y="1479550"/>
            <a:ext cx="1584325" cy="331788"/>
          </a:xfrm>
          <a:prstGeom prst="rect">
            <a:avLst/>
          </a:prstGeom>
          <a:noFill/>
          <a:ln w="9525">
            <a:noFill/>
            <a:miter lim="800000"/>
            <a:headEnd/>
            <a:tailEnd/>
          </a:ln>
          <a:effectLst>
            <a:outerShdw dist="17960" dir="2700135" algn="ctr" rotWithShape="0">
              <a:srgbClr val="3D3D5B"/>
            </a:outerShdw>
          </a:effectLst>
        </p:spPr>
        <p:txBody>
          <a:bodyPr lIns="0" tIns="0" rIns="0" bIns="0">
            <a:spAutoFit/>
          </a:bodyPr>
          <a:lstStyle/>
          <a:p>
            <a:pPr algn="ctr" defTabSz="822325">
              <a:lnSpc>
                <a:spcPts val="2613"/>
              </a:lnSpc>
              <a:tabLst>
                <a:tab pos="0" algn="l"/>
                <a:tab pos="822325" algn="l"/>
              </a:tabLst>
              <a:defRPr/>
            </a:pPr>
            <a:r>
              <a:rPr lang="en-US" sz="2200" b="1">
                <a:solidFill>
                  <a:srgbClr val="FFFFCC"/>
                </a:solidFill>
                <a:cs typeface="Times New Roman" pitchFamily="18" charset="0"/>
              </a:rPr>
              <a:t>Databases</a:t>
            </a:r>
          </a:p>
        </p:txBody>
      </p:sp>
      <p:sp>
        <p:nvSpPr>
          <p:cNvPr id="103438" name="Freeform 14"/>
          <p:cNvSpPr>
            <a:spLocks/>
          </p:cNvSpPr>
          <p:nvPr/>
        </p:nvSpPr>
        <p:spPr bwMode="auto">
          <a:xfrm>
            <a:off x="3360738" y="2125663"/>
            <a:ext cx="2262187" cy="411162"/>
          </a:xfrm>
          <a:custGeom>
            <a:avLst/>
            <a:gdLst/>
            <a:ahLst/>
            <a:cxnLst>
              <a:cxn ang="0">
                <a:pos x="7500" y="0"/>
              </a:cxn>
              <a:cxn ang="0">
                <a:pos x="7500" y="2500"/>
              </a:cxn>
              <a:cxn ang="0">
                <a:pos x="0" y="2500"/>
              </a:cxn>
              <a:cxn ang="0">
                <a:pos x="0" y="7500"/>
              </a:cxn>
              <a:cxn ang="0">
                <a:pos x="7500" y="7500"/>
              </a:cxn>
              <a:cxn ang="0">
                <a:pos x="7500" y="10000"/>
              </a:cxn>
              <a:cxn ang="0">
                <a:pos x="10000" y="5000"/>
              </a:cxn>
              <a:cxn ang="0">
                <a:pos x="7500" y="0"/>
              </a:cxn>
            </a:cxnLst>
            <a:rect l="0" t="0" r="r" b="b"/>
            <a:pathLst>
              <a:path w="10000" h="10000">
                <a:moveTo>
                  <a:pt x="7500" y="0"/>
                </a:moveTo>
                <a:lnTo>
                  <a:pt x="7500" y="2500"/>
                </a:lnTo>
                <a:lnTo>
                  <a:pt x="0" y="2500"/>
                </a:lnTo>
                <a:lnTo>
                  <a:pt x="0" y="7500"/>
                </a:lnTo>
                <a:lnTo>
                  <a:pt x="7500" y="7500"/>
                </a:lnTo>
                <a:lnTo>
                  <a:pt x="7500" y="10000"/>
                </a:lnTo>
                <a:lnTo>
                  <a:pt x="10000" y="5000"/>
                </a:lnTo>
                <a:close/>
                <a:moveTo>
                  <a:pt x="7500" y="0"/>
                </a:moveTo>
              </a:path>
            </a:pathLst>
          </a:custGeom>
          <a:solidFill>
            <a:srgbClr val="666699"/>
          </a:solidFill>
          <a:ln w="9525">
            <a:noFill/>
            <a:round/>
            <a:headEnd/>
            <a:tailEnd/>
          </a:ln>
          <a:effectLst>
            <a:outerShdw dist="17960" dir="2700135" algn="ctr" rotWithShape="0">
              <a:srgbClr val="3D3D5B"/>
            </a:outerShdw>
          </a:effectLst>
        </p:spPr>
        <p:txBody>
          <a:bodyPr/>
          <a:lstStyle/>
          <a:p>
            <a:pPr>
              <a:defRPr/>
            </a:pPr>
            <a:endParaRPr lang="en-US"/>
          </a:p>
        </p:txBody>
      </p:sp>
      <p:sp>
        <p:nvSpPr>
          <p:cNvPr id="53260" name="Text Box 15"/>
          <p:cNvSpPr txBox="1">
            <a:spLocks noChangeArrowheads="1"/>
          </p:cNvSpPr>
          <p:nvPr/>
        </p:nvSpPr>
        <p:spPr bwMode="auto">
          <a:xfrm>
            <a:off x="3992563" y="1617663"/>
            <a:ext cx="881062" cy="501650"/>
          </a:xfrm>
          <a:prstGeom prst="rect">
            <a:avLst/>
          </a:prstGeom>
          <a:noFill/>
          <a:ln w="9525">
            <a:noFill/>
            <a:miter lim="800000"/>
            <a:headEnd/>
            <a:tailEnd/>
          </a:ln>
        </p:spPr>
        <p:txBody>
          <a:bodyPr wrap="none" lIns="0" tIns="0" rIns="0" bIns="0">
            <a:spAutoFit/>
          </a:bodyPr>
          <a:lstStyle/>
          <a:p>
            <a:pPr algn="ctr" defTabSz="822325">
              <a:lnSpc>
                <a:spcPts val="1975"/>
              </a:lnSpc>
              <a:tabLst>
                <a:tab pos="0" algn="l"/>
                <a:tab pos="822325" algn="l"/>
              </a:tabLst>
            </a:pPr>
            <a:r>
              <a:rPr lang="en-US" sz="1600" b="1">
                <a:solidFill>
                  <a:srgbClr val="FFFFCC"/>
                </a:solidFill>
                <a:cs typeface="Times New Roman" pitchFamily="18" charset="0"/>
              </a:rPr>
              <a:t>Declare</a:t>
            </a:r>
          </a:p>
          <a:p>
            <a:pPr algn="ctr" defTabSz="822325">
              <a:lnSpc>
                <a:spcPts val="1975"/>
              </a:lnSpc>
              <a:tabLst>
                <a:tab pos="0" algn="l"/>
                <a:tab pos="822325" algn="l"/>
              </a:tabLst>
            </a:pPr>
            <a:r>
              <a:rPr lang="en-US" sz="1600" b="1">
                <a:solidFill>
                  <a:srgbClr val="FFFFCC"/>
                </a:solidFill>
                <a:cs typeface="Times New Roman" pitchFamily="18" charset="0"/>
              </a:rPr>
              <a:t>structure</a:t>
            </a:r>
          </a:p>
        </p:txBody>
      </p:sp>
      <p:sp>
        <p:nvSpPr>
          <p:cNvPr id="103440" name="Freeform 16"/>
          <p:cNvSpPr>
            <a:spLocks/>
          </p:cNvSpPr>
          <p:nvPr/>
        </p:nvSpPr>
        <p:spPr bwMode="auto">
          <a:xfrm>
            <a:off x="5829300" y="2400300"/>
            <a:ext cx="1646238" cy="822325"/>
          </a:xfrm>
          <a:custGeom>
            <a:avLst/>
            <a:gdLst/>
            <a:ahLst/>
            <a:cxnLst>
              <a:cxn ang="0">
                <a:pos x="0" y="0"/>
              </a:cxn>
              <a:cxn ang="0">
                <a:pos x="10000" y="0"/>
              </a:cxn>
              <a:cxn ang="0">
                <a:pos x="10000" y="10000"/>
              </a:cxn>
              <a:cxn ang="0">
                <a:pos x="0" y="10000"/>
              </a:cxn>
              <a:cxn ang="0">
                <a:pos x="0" y="0"/>
              </a:cxn>
            </a:cxnLst>
            <a:rect l="0" t="0" r="r" b="b"/>
            <a:pathLst>
              <a:path w="10000" h="10000">
                <a:moveTo>
                  <a:pt x="0" y="0"/>
                </a:moveTo>
                <a:lnTo>
                  <a:pt x="10000" y="0"/>
                </a:lnTo>
                <a:lnTo>
                  <a:pt x="10000" y="10000"/>
                </a:lnTo>
                <a:lnTo>
                  <a:pt x="0" y="10000"/>
                </a:lnTo>
                <a:close/>
                <a:moveTo>
                  <a:pt x="0" y="0"/>
                </a:moveTo>
              </a:path>
            </a:pathLst>
          </a:custGeom>
          <a:solidFill>
            <a:srgbClr val="666699"/>
          </a:solidFill>
          <a:ln w="9525">
            <a:noFill/>
            <a:round/>
            <a:headEnd/>
            <a:tailEnd/>
          </a:ln>
          <a:effectLst>
            <a:outerShdw dist="17960" dir="2700135" algn="ctr" rotWithShape="0">
              <a:srgbClr val="3D3D5B"/>
            </a:outerShdw>
          </a:effectLst>
        </p:spPr>
        <p:txBody>
          <a:bodyPr/>
          <a:lstStyle/>
          <a:p>
            <a:pPr>
              <a:defRPr/>
            </a:pPr>
            <a:endParaRPr lang="en-US"/>
          </a:p>
        </p:txBody>
      </p:sp>
      <p:sp>
        <p:nvSpPr>
          <p:cNvPr id="103441" name="Text Box 17"/>
          <p:cNvSpPr txBox="1">
            <a:spLocks noChangeArrowheads="1"/>
          </p:cNvSpPr>
          <p:nvPr/>
        </p:nvSpPr>
        <p:spPr bwMode="auto">
          <a:xfrm>
            <a:off x="5853113" y="2439988"/>
            <a:ext cx="1584325" cy="663575"/>
          </a:xfrm>
          <a:prstGeom prst="rect">
            <a:avLst/>
          </a:prstGeom>
          <a:noFill/>
          <a:ln w="9525">
            <a:noFill/>
            <a:miter lim="800000"/>
            <a:headEnd/>
            <a:tailEnd/>
          </a:ln>
          <a:effectLst>
            <a:outerShdw dist="17960" dir="2700135" algn="ctr" rotWithShape="0">
              <a:srgbClr val="3D3D5B"/>
            </a:outerShdw>
          </a:effectLst>
        </p:spPr>
        <p:txBody>
          <a:bodyPr lIns="0" tIns="0" rIns="0" bIns="0">
            <a:spAutoFit/>
          </a:bodyPr>
          <a:lstStyle/>
          <a:p>
            <a:pPr algn="ctr" defTabSz="822325">
              <a:lnSpc>
                <a:spcPts val="2613"/>
              </a:lnSpc>
              <a:tabLst>
                <a:tab pos="0" algn="l"/>
                <a:tab pos="822325" algn="l"/>
              </a:tabLst>
              <a:defRPr/>
            </a:pPr>
            <a:r>
              <a:rPr lang="en-US" sz="2200" b="1">
                <a:solidFill>
                  <a:srgbClr val="FFFFCC"/>
                </a:solidFill>
                <a:cs typeface="Times New Roman" pitchFamily="18" charset="0"/>
              </a:rPr>
              <a:t>Knowledge</a:t>
            </a:r>
          </a:p>
          <a:p>
            <a:pPr algn="ctr" defTabSz="822325">
              <a:lnSpc>
                <a:spcPts val="2613"/>
              </a:lnSpc>
              <a:tabLst>
                <a:tab pos="0" algn="l"/>
                <a:tab pos="822325" algn="l"/>
              </a:tabLst>
              <a:defRPr/>
            </a:pPr>
            <a:r>
              <a:rPr lang="en-US" sz="2200" b="1">
                <a:solidFill>
                  <a:srgbClr val="FFFFCC"/>
                </a:solidFill>
                <a:cs typeface="Times New Roman" pitchFamily="18" charset="0"/>
              </a:rPr>
              <a:t>bases</a:t>
            </a:r>
          </a:p>
        </p:txBody>
      </p:sp>
      <p:sp>
        <p:nvSpPr>
          <p:cNvPr id="103442" name="Freeform 18"/>
          <p:cNvSpPr>
            <a:spLocks/>
          </p:cNvSpPr>
          <p:nvPr/>
        </p:nvSpPr>
        <p:spPr bwMode="auto">
          <a:xfrm>
            <a:off x="2193925" y="3017838"/>
            <a:ext cx="481013" cy="1096962"/>
          </a:xfrm>
          <a:custGeom>
            <a:avLst/>
            <a:gdLst/>
            <a:ahLst/>
            <a:cxnLst>
              <a:cxn ang="0">
                <a:pos x="0" y="7500"/>
              </a:cxn>
              <a:cxn ang="0">
                <a:pos x="2500" y="7500"/>
              </a:cxn>
              <a:cxn ang="0">
                <a:pos x="2500" y="0"/>
              </a:cxn>
              <a:cxn ang="0">
                <a:pos x="7500" y="0"/>
              </a:cxn>
              <a:cxn ang="0">
                <a:pos x="7500" y="7500"/>
              </a:cxn>
              <a:cxn ang="0">
                <a:pos x="10000" y="7500"/>
              </a:cxn>
              <a:cxn ang="0">
                <a:pos x="5000" y="10000"/>
              </a:cxn>
              <a:cxn ang="0">
                <a:pos x="0" y="7500"/>
              </a:cxn>
            </a:cxnLst>
            <a:rect l="0" t="0" r="r" b="b"/>
            <a:pathLst>
              <a:path w="10000" h="10000">
                <a:moveTo>
                  <a:pt x="0" y="7500"/>
                </a:moveTo>
                <a:lnTo>
                  <a:pt x="2500" y="7500"/>
                </a:lnTo>
                <a:lnTo>
                  <a:pt x="2500" y="0"/>
                </a:lnTo>
                <a:lnTo>
                  <a:pt x="7500" y="0"/>
                </a:lnTo>
                <a:lnTo>
                  <a:pt x="7500" y="7500"/>
                </a:lnTo>
                <a:lnTo>
                  <a:pt x="10000" y="7500"/>
                </a:lnTo>
                <a:lnTo>
                  <a:pt x="5000" y="10000"/>
                </a:lnTo>
                <a:close/>
                <a:moveTo>
                  <a:pt x="0" y="7500"/>
                </a:moveTo>
              </a:path>
            </a:pathLst>
          </a:custGeom>
          <a:solidFill>
            <a:srgbClr val="CC6600"/>
          </a:solidFill>
          <a:ln w="9525">
            <a:noFill/>
            <a:round/>
            <a:headEnd/>
            <a:tailEnd/>
          </a:ln>
          <a:effectLst>
            <a:outerShdw dist="17960" dir="2700135" algn="ctr" rotWithShape="0">
              <a:srgbClr val="7A3D00"/>
            </a:outerShdw>
          </a:effectLst>
        </p:spPr>
        <p:txBody>
          <a:bodyPr/>
          <a:lstStyle/>
          <a:p>
            <a:pPr>
              <a:defRPr/>
            </a:pPr>
            <a:endParaRPr lang="en-US"/>
          </a:p>
        </p:txBody>
      </p:sp>
      <p:sp>
        <p:nvSpPr>
          <p:cNvPr id="53264" name="Text Box 19"/>
          <p:cNvSpPr txBox="1">
            <a:spLocks noChangeArrowheads="1"/>
          </p:cNvSpPr>
          <p:nvPr/>
        </p:nvSpPr>
        <p:spPr bwMode="auto">
          <a:xfrm>
            <a:off x="935038" y="3125788"/>
            <a:ext cx="1095375" cy="752475"/>
          </a:xfrm>
          <a:prstGeom prst="rect">
            <a:avLst/>
          </a:prstGeom>
          <a:noFill/>
          <a:ln w="9525">
            <a:noFill/>
            <a:miter lim="800000"/>
            <a:headEnd/>
            <a:tailEnd/>
          </a:ln>
        </p:spPr>
        <p:txBody>
          <a:bodyPr wrap="none" lIns="0" tIns="0" rIns="0" bIns="0">
            <a:spAutoFit/>
          </a:bodyPr>
          <a:lstStyle/>
          <a:p>
            <a:pPr algn="ctr" defTabSz="822325">
              <a:lnSpc>
                <a:spcPts val="1975"/>
              </a:lnSpc>
              <a:tabLst>
                <a:tab pos="0" algn="l"/>
                <a:tab pos="822325" algn="l"/>
              </a:tabLst>
            </a:pPr>
            <a:r>
              <a:rPr lang="en-US" sz="1600" b="1">
                <a:solidFill>
                  <a:srgbClr val="FFFFCC"/>
                </a:solidFill>
                <a:cs typeface="Times New Roman" pitchFamily="18" charset="0"/>
              </a:rPr>
              <a:t>Provide</a:t>
            </a:r>
          </a:p>
          <a:p>
            <a:pPr algn="ctr" defTabSz="822325">
              <a:lnSpc>
                <a:spcPts val="1975"/>
              </a:lnSpc>
              <a:tabLst>
                <a:tab pos="0" algn="l"/>
                <a:tab pos="822325" algn="l"/>
              </a:tabLst>
            </a:pPr>
            <a:r>
              <a:rPr lang="en-US" sz="1600" b="1">
                <a:solidFill>
                  <a:srgbClr val="FFFFCC"/>
                </a:solidFill>
                <a:cs typeface="Times New Roman" pitchFamily="18" charset="0"/>
              </a:rPr>
              <a:t>domain</a:t>
            </a:r>
          </a:p>
          <a:p>
            <a:pPr algn="ctr" defTabSz="822325">
              <a:lnSpc>
                <a:spcPts val="1975"/>
              </a:lnSpc>
              <a:tabLst>
                <a:tab pos="0" algn="l"/>
                <a:tab pos="822325" algn="l"/>
              </a:tabLst>
            </a:pPr>
            <a:r>
              <a:rPr lang="en-US" sz="1600" b="1">
                <a:solidFill>
                  <a:srgbClr val="FFFFCC"/>
                </a:solidFill>
                <a:cs typeface="Times New Roman" pitchFamily="18" charset="0"/>
              </a:rPr>
              <a:t>description</a:t>
            </a:r>
          </a:p>
        </p:txBody>
      </p:sp>
      <p:sp>
        <p:nvSpPr>
          <p:cNvPr id="103444" name="Text Box 20"/>
          <p:cNvSpPr txBox="1">
            <a:spLocks noChangeArrowheads="1"/>
          </p:cNvSpPr>
          <p:nvPr/>
        </p:nvSpPr>
        <p:spPr bwMode="auto">
          <a:xfrm>
            <a:off x="3222625" y="2879725"/>
            <a:ext cx="1858963" cy="995363"/>
          </a:xfrm>
          <a:prstGeom prst="rect">
            <a:avLst/>
          </a:prstGeom>
          <a:solidFill>
            <a:srgbClr val="CC9900"/>
          </a:solidFill>
          <a:ln w="9525">
            <a:noFill/>
            <a:miter lim="800000"/>
            <a:headEnd/>
            <a:tailEnd/>
          </a:ln>
          <a:effectLst>
            <a:outerShdw dist="17960" dir="2700135" algn="ctr" rotWithShape="0">
              <a:srgbClr val="4C4C00"/>
            </a:outerShdw>
          </a:effectLst>
        </p:spPr>
        <p:txBody>
          <a:bodyPr lIns="82296" tIns="41148" rIns="82296" bIns="41148"/>
          <a:lstStyle/>
          <a:p>
            <a:pPr algn="ctr" defTabSz="822325">
              <a:lnSpc>
                <a:spcPts val="2613"/>
              </a:lnSpc>
              <a:tabLst>
                <a:tab pos="0" algn="l"/>
                <a:tab pos="822325" algn="l"/>
                <a:tab pos="1646238" algn="l"/>
              </a:tabLst>
              <a:defRPr/>
            </a:pPr>
            <a:r>
              <a:rPr lang="en-US" sz="2200" b="1">
                <a:solidFill>
                  <a:srgbClr val="FFFFCC"/>
                </a:solidFill>
                <a:cs typeface="Times New Roman" pitchFamily="18" charset="0"/>
              </a:rPr>
              <a:t>The “Semantic</a:t>
            </a:r>
            <a:br>
              <a:rPr lang="en-US" sz="2200" b="1">
                <a:solidFill>
                  <a:srgbClr val="FFFFCC"/>
                </a:solidFill>
                <a:cs typeface="Times New Roman" pitchFamily="18" charset="0"/>
              </a:rPr>
            </a:br>
            <a:r>
              <a:rPr lang="en-US" sz="2200" b="1">
                <a:solidFill>
                  <a:srgbClr val="FFFFCC"/>
                </a:solidFill>
                <a:cs typeface="Times New Roman" pitchFamily="18" charset="0"/>
              </a:rPr>
              <a:t>Web”</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7" name="Rectangle 2"/>
          <p:cNvSpPr>
            <a:spLocks noGrp="1"/>
          </p:cNvSpPr>
          <p:nvPr>
            <p:ph type="title"/>
          </p:nvPr>
        </p:nvSpPr>
        <p:spPr/>
        <p:txBody>
          <a:bodyPr/>
          <a:lstStyle/>
          <a:p>
            <a:r>
              <a:rPr lang="en-US" smtClean="0"/>
              <a:t>Ontology Examples</a:t>
            </a:r>
          </a:p>
        </p:txBody>
      </p:sp>
      <p:sp>
        <p:nvSpPr>
          <p:cNvPr id="55298" name="Rectangle 3"/>
          <p:cNvSpPr>
            <a:spLocks noGrp="1"/>
          </p:cNvSpPr>
          <p:nvPr>
            <p:ph type="body" idx="1"/>
          </p:nvPr>
        </p:nvSpPr>
        <p:spPr/>
        <p:txBody>
          <a:bodyPr/>
          <a:lstStyle/>
          <a:p>
            <a:r>
              <a:rPr lang="en-US" sz="2900" smtClean="0"/>
              <a:t>Taxonomies on the Web</a:t>
            </a:r>
          </a:p>
          <a:p>
            <a:pPr lvl="1"/>
            <a:r>
              <a:rPr lang="en-US" sz="2500" smtClean="0"/>
              <a:t>Yahoo! categories</a:t>
            </a:r>
          </a:p>
          <a:p>
            <a:r>
              <a:rPr lang="en-US" sz="2900" smtClean="0"/>
              <a:t>Catalogs for on-line shopping</a:t>
            </a:r>
          </a:p>
          <a:p>
            <a:pPr lvl="1"/>
            <a:r>
              <a:rPr lang="en-US" sz="2500" smtClean="0"/>
              <a:t>Amazon.com product catalog</a:t>
            </a:r>
          </a:p>
          <a:p>
            <a:r>
              <a:rPr lang="en-US" sz="3000" smtClean="0"/>
              <a:t>Dublin Core and other standards for the Web</a:t>
            </a:r>
          </a:p>
          <a:p>
            <a:r>
              <a:rPr lang="en-US" sz="3000" smtClean="0"/>
              <a:t>Domain independent examples</a:t>
            </a:r>
          </a:p>
          <a:p>
            <a:pPr lvl="1"/>
            <a:r>
              <a:rPr lang="en-US" sz="2500" smtClean="0"/>
              <a:t>Ontoclean</a:t>
            </a:r>
          </a:p>
          <a:p>
            <a:pPr lvl="1"/>
            <a:r>
              <a:rPr lang="en-US" sz="2500" smtClean="0"/>
              <a:t>Sumo</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p:cNvSpPr>
            <a:spLocks noGrp="1"/>
          </p:cNvSpPr>
          <p:nvPr>
            <p:ph type="body" idx="1"/>
          </p:nvPr>
        </p:nvSpPr>
        <p:spPr>
          <a:xfrm>
            <a:off x="457200" y="1770063"/>
            <a:ext cx="8229600" cy="4356100"/>
          </a:xfrm>
        </p:spPr>
        <p:txBody>
          <a:bodyPr/>
          <a:lstStyle/>
          <a:p>
            <a:pPr eaLnBrk="1" hangingPunct="1">
              <a:lnSpc>
                <a:spcPct val="80000"/>
              </a:lnSpc>
            </a:pPr>
            <a:r>
              <a:rPr lang="en-GB" sz="2400" smtClean="0">
                <a:solidFill>
                  <a:schemeClr val="tx2"/>
                </a:solidFill>
              </a:rPr>
              <a:t>An ontology is an engineering artefact consisting of: </a:t>
            </a:r>
          </a:p>
          <a:p>
            <a:pPr lvl="1" eaLnBrk="1" hangingPunct="1">
              <a:lnSpc>
                <a:spcPct val="80000"/>
              </a:lnSpc>
            </a:pPr>
            <a:r>
              <a:rPr lang="en-GB" sz="2400" smtClean="0">
                <a:solidFill>
                  <a:schemeClr val="tx2"/>
                </a:solidFill>
              </a:rPr>
              <a:t>A </a:t>
            </a:r>
            <a:r>
              <a:rPr lang="en-GB" sz="2400" b="1" smtClean="0">
                <a:solidFill>
                  <a:srgbClr val="0033CC"/>
                </a:solidFill>
              </a:rPr>
              <a:t>vocabulary</a:t>
            </a:r>
            <a:r>
              <a:rPr lang="en-GB" sz="2400" smtClean="0">
                <a:solidFill>
                  <a:schemeClr val="tx2"/>
                </a:solidFill>
              </a:rPr>
              <a:t> used to describe (a particular view of) some domain</a:t>
            </a:r>
          </a:p>
          <a:p>
            <a:pPr lvl="1" eaLnBrk="1" hangingPunct="1">
              <a:lnSpc>
                <a:spcPct val="80000"/>
              </a:lnSpc>
            </a:pPr>
            <a:r>
              <a:rPr lang="en-GB" sz="2400" smtClean="0">
                <a:solidFill>
                  <a:schemeClr val="tx2"/>
                </a:solidFill>
              </a:rPr>
              <a:t>An </a:t>
            </a:r>
            <a:r>
              <a:rPr lang="en-GB" sz="2400" b="1" smtClean="0">
                <a:solidFill>
                  <a:srgbClr val="0033CC"/>
                </a:solidFill>
              </a:rPr>
              <a:t>explicit specification</a:t>
            </a:r>
            <a:r>
              <a:rPr lang="en-GB" sz="2400" smtClean="0">
                <a:solidFill>
                  <a:schemeClr val="tx2"/>
                </a:solidFill>
              </a:rPr>
              <a:t> of the </a:t>
            </a:r>
            <a:r>
              <a:rPr lang="en-GB" sz="2400" b="1" smtClean="0">
                <a:solidFill>
                  <a:srgbClr val="0033CC"/>
                </a:solidFill>
              </a:rPr>
              <a:t>intended meaning</a:t>
            </a:r>
            <a:r>
              <a:rPr lang="en-GB" sz="2400" smtClean="0">
                <a:solidFill>
                  <a:schemeClr val="tx2"/>
                </a:solidFill>
              </a:rPr>
              <a:t> of the vocabulary. </a:t>
            </a:r>
          </a:p>
          <a:p>
            <a:pPr lvl="2" eaLnBrk="1" hangingPunct="1">
              <a:lnSpc>
                <a:spcPct val="80000"/>
              </a:lnSpc>
            </a:pPr>
            <a:r>
              <a:rPr lang="en-GB" sz="2000" smtClean="0">
                <a:solidFill>
                  <a:schemeClr val="tx2"/>
                </a:solidFill>
              </a:rPr>
              <a:t>Often includes classification based information</a:t>
            </a:r>
          </a:p>
          <a:p>
            <a:pPr lvl="1" eaLnBrk="1" hangingPunct="1">
              <a:lnSpc>
                <a:spcPct val="80000"/>
              </a:lnSpc>
            </a:pPr>
            <a:r>
              <a:rPr lang="en-GB" sz="2400" smtClean="0">
                <a:solidFill>
                  <a:schemeClr val="tx2"/>
                </a:solidFill>
              </a:rPr>
              <a:t>Constraints capturing </a:t>
            </a:r>
            <a:r>
              <a:rPr lang="en-GB" sz="2400" b="1" smtClean="0">
                <a:solidFill>
                  <a:srgbClr val="0033CC"/>
                </a:solidFill>
              </a:rPr>
              <a:t>background knowledge</a:t>
            </a:r>
            <a:r>
              <a:rPr lang="en-GB" sz="2400" smtClean="0">
                <a:solidFill>
                  <a:schemeClr val="tx2"/>
                </a:solidFill>
              </a:rPr>
              <a:t> about the domain</a:t>
            </a:r>
          </a:p>
          <a:p>
            <a:pPr eaLnBrk="1" hangingPunct="1">
              <a:lnSpc>
                <a:spcPct val="80000"/>
              </a:lnSpc>
            </a:pPr>
            <a:endParaRPr lang="en-GB" sz="2000" smtClean="0">
              <a:solidFill>
                <a:schemeClr val="tx2"/>
              </a:solidFill>
            </a:endParaRPr>
          </a:p>
          <a:p>
            <a:pPr eaLnBrk="1" hangingPunct="1">
              <a:lnSpc>
                <a:spcPct val="80000"/>
              </a:lnSpc>
            </a:pPr>
            <a:r>
              <a:rPr lang="en-GB" sz="2400" smtClean="0">
                <a:solidFill>
                  <a:schemeClr val="tx2"/>
                </a:solidFill>
              </a:rPr>
              <a:t>Ideally, an ontology should:</a:t>
            </a:r>
          </a:p>
          <a:p>
            <a:pPr lvl="1" eaLnBrk="1" hangingPunct="1">
              <a:lnSpc>
                <a:spcPct val="80000"/>
              </a:lnSpc>
            </a:pPr>
            <a:r>
              <a:rPr lang="en-GB" sz="2400" smtClean="0"/>
              <a:t>Capture a </a:t>
            </a:r>
            <a:r>
              <a:rPr lang="en-GB" sz="2400" b="1" smtClean="0">
                <a:solidFill>
                  <a:srgbClr val="0033CC"/>
                </a:solidFill>
              </a:rPr>
              <a:t>shared understanding</a:t>
            </a:r>
            <a:r>
              <a:rPr lang="en-GB" sz="2400" smtClean="0"/>
              <a:t> of a domain of interest</a:t>
            </a:r>
          </a:p>
          <a:p>
            <a:pPr lvl="1" eaLnBrk="1" hangingPunct="1">
              <a:lnSpc>
                <a:spcPct val="80000"/>
              </a:lnSpc>
            </a:pPr>
            <a:r>
              <a:rPr lang="en-GB" sz="2400" smtClean="0"/>
              <a:t>Provide a </a:t>
            </a:r>
            <a:r>
              <a:rPr lang="en-GB" sz="2400" b="1" smtClean="0">
                <a:solidFill>
                  <a:srgbClr val="0033CC"/>
                </a:solidFill>
              </a:rPr>
              <a:t>formal</a:t>
            </a:r>
            <a:r>
              <a:rPr lang="en-GB" sz="2400" smtClean="0"/>
              <a:t> and </a:t>
            </a:r>
            <a:r>
              <a:rPr lang="en-GB" sz="2400" b="1" smtClean="0">
                <a:solidFill>
                  <a:srgbClr val="0033CC"/>
                </a:solidFill>
              </a:rPr>
              <a:t>machine manipulable</a:t>
            </a:r>
            <a:r>
              <a:rPr lang="en-GB" sz="2400" smtClean="0"/>
              <a:t> model </a:t>
            </a:r>
          </a:p>
        </p:txBody>
      </p:sp>
      <p:sp>
        <p:nvSpPr>
          <p:cNvPr id="57346" name="Rectangle 3"/>
          <p:cNvSpPr>
            <a:spLocks noGrp="1" noChangeArrowheads="1"/>
          </p:cNvSpPr>
          <p:nvPr>
            <p:ph type="title"/>
          </p:nvPr>
        </p:nvSpPr>
        <p:spPr>
          <a:xfrm>
            <a:off x="685800" y="609600"/>
            <a:ext cx="7772400" cy="1163638"/>
          </a:xfrm>
        </p:spPr>
        <p:txBody>
          <a:bodyPr/>
          <a:lstStyle/>
          <a:p>
            <a:pPr eaLnBrk="1" hangingPunct="1"/>
            <a:r>
              <a:rPr lang="en-GB" smtClean="0"/>
              <a:t>Ontology in Information Science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04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704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04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704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0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a:lstStyle/>
          <a:p>
            <a:pPr eaLnBrk="1" hangingPunct="1"/>
            <a:r>
              <a:rPr lang="en-GB" smtClean="0"/>
              <a:t>Ontology Languages for the Web</a:t>
            </a:r>
          </a:p>
        </p:txBody>
      </p:sp>
      <p:sp>
        <p:nvSpPr>
          <p:cNvPr id="80899" name="Rectangle 3"/>
          <p:cNvSpPr>
            <a:spLocks noGrp="1"/>
          </p:cNvSpPr>
          <p:nvPr>
            <p:ph type="body" idx="1"/>
          </p:nvPr>
        </p:nvSpPr>
        <p:spPr>
          <a:xfrm>
            <a:off x="798513" y="1581150"/>
            <a:ext cx="8040687" cy="5048250"/>
          </a:xfrm>
        </p:spPr>
        <p:txBody>
          <a:bodyPr/>
          <a:lstStyle/>
          <a:p>
            <a:pPr eaLnBrk="1" hangingPunct="1">
              <a:lnSpc>
                <a:spcPct val="90000"/>
              </a:lnSpc>
            </a:pPr>
            <a:r>
              <a:rPr lang="en-GB" sz="2000" smtClean="0"/>
              <a:t>Semantic Web effort led to development of “resource description” language(s)</a:t>
            </a:r>
          </a:p>
          <a:p>
            <a:pPr lvl="1" eaLnBrk="1" hangingPunct="1">
              <a:lnSpc>
                <a:spcPct val="90000"/>
              </a:lnSpc>
            </a:pPr>
            <a:r>
              <a:rPr lang="en-GB" sz="1800" smtClean="0"/>
              <a:t>E.g.,</a:t>
            </a:r>
            <a:r>
              <a:rPr lang="en-GB" sz="1800" smtClean="0">
                <a:solidFill>
                  <a:srgbClr val="0033CC"/>
                </a:solidFill>
              </a:rPr>
              <a:t> </a:t>
            </a:r>
            <a:r>
              <a:rPr lang="en-GB" sz="1800" b="1" smtClean="0">
                <a:solidFill>
                  <a:srgbClr val="0033CC"/>
                </a:solidFill>
              </a:rPr>
              <a:t>RDF</a:t>
            </a:r>
            <a:r>
              <a:rPr lang="en-GB" sz="1800" smtClean="0">
                <a:sym typeface="Symbol" pitchFamily="18" charset="2"/>
              </a:rPr>
              <a:t>, </a:t>
            </a:r>
            <a:r>
              <a:rPr lang="en-GB" sz="1800" smtClean="0"/>
              <a:t>and later RDF Schema (</a:t>
            </a:r>
            <a:r>
              <a:rPr lang="en-GB" sz="1800" b="1" smtClean="0">
                <a:solidFill>
                  <a:srgbClr val="0033CC"/>
                </a:solidFill>
              </a:rPr>
              <a:t>RDFS</a:t>
            </a:r>
            <a:r>
              <a:rPr lang="en-GB" sz="1800" smtClean="0"/>
              <a:t>)</a:t>
            </a:r>
          </a:p>
          <a:p>
            <a:pPr eaLnBrk="1" hangingPunct="1">
              <a:lnSpc>
                <a:spcPct val="90000"/>
              </a:lnSpc>
            </a:pPr>
            <a:r>
              <a:rPr lang="en-GB" sz="2000" smtClean="0"/>
              <a:t>RDFS is recognisable as an ontology language</a:t>
            </a:r>
          </a:p>
          <a:p>
            <a:pPr lvl="1" eaLnBrk="1" hangingPunct="1">
              <a:lnSpc>
                <a:spcPct val="90000"/>
              </a:lnSpc>
            </a:pPr>
            <a:r>
              <a:rPr lang="en-GB" sz="1800" b="1" smtClean="0">
                <a:solidFill>
                  <a:srgbClr val="0033CC"/>
                </a:solidFill>
              </a:rPr>
              <a:t>Classes</a:t>
            </a:r>
            <a:r>
              <a:rPr lang="en-GB" sz="1800" smtClean="0"/>
              <a:t> and </a:t>
            </a:r>
            <a:r>
              <a:rPr lang="en-GB" sz="1800" b="1" smtClean="0">
                <a:solidFill>
                  <a:srgbClr val="0033CC"/>
                </a:solidFill>
              </a:rPr>
              <a:t>properties</a:t>
            </a:r>
            <a:endParaRPr lang="en-GB" sz="1800" smtClean="0">
              <a:solidFill>
                <a:srgbClr val="0033CC"/>
              </a:solidFill>
            </a:endParaRPr>
          </a:p>
          <a:p>
            <a:pPr lvl="1" eaLnBrk="1" hangingPunct="1">
              <a:lnSpc>
                <a:spcPct val="90000"/>
              </a:lnSpc>
            </a:pPr>
            <a:r>
              <a:rPr lang="en-GB" sz="1800" b="1" smtClean="0">
                <a:solidFill>
                  <a:srgbClr val="0033CC"/>
                </a:solidFill>
              </a:rPr>
              <a:t>Sub/super-classes</a:t>
            </a:r>
            <a:r>
              <a:rPr lang="en-GB" sz="1800" smtClean="0"/>
              <a:t> (and properties)</a:t>
            </a:r>
          </a:p>
          <a:p>
            <a:pPr lvl="1" eaLnBrk="1" hangingPunct="1">
              <a:lnSpc>
                <a:spcPct val="90000"/>
              </a:lnSpc>
            </a:pPr>
            <a:r>
              <a:rPr lang="en-GB" sz="1800" b="1" smtClean="0">
                <a:solidFill>
                  <a:srgbClr val="0033CC"/>
                </a:solidFill>
              </a:rPr>
              <a:t>Range</a:t>
            </a:r>
            <a:r>
              <a:rPr lang="en-GB" sz="1800" smtClean="0"/>
              <a:t> and </a:t>
            </a:r>
            <a:r>
              <a:rPr lang="en-GB" sz="1800" b="1" smtClean="0">
                <a:solidFill>
                  <a:srgbClr val="0033CC"/>
                </a:solidFill>
              </a:rPr>
              <a:t>domain</a:t>
            </a:r>
            <a:r>
              <a:rPr lang="en-GB" sz="1800" smtClean="0"/>
              <a:t> (of properties)</a:t>
            </a:r>
          </a:p>
          <a:p>
            <a:pPr eaLnBrk="1" hangingPunct="1"/>
            <a:r>
              <a:rPr lang="en-GB" sz="2000" smtClean="0"/>
              <a:t>But RDFS </a:t>
            </a:r>
            <a:r>
              <a:rPr lang="en-GB" sz="2000" b="1" smtClean="0">
                <a:solidFill>
                  <a:srgbClr val="0033CC"/>
                </a:solidFill>
              </a:rPr>
              <a:t>too weak</a:t>
            </a:r>
            <a:r>
              <a:rPr lang="en-GB" sz="2000" smtClean="0"/>
              <a:t> to describe resources in sufficient detail, e.g.:</a:t>
            </a:r>
          </a:p>
          <a:p>
            <a:pPr lvl="1" eaLnBrk="1" hangingPunct="1"/>
            <a:r>
              <a:rPr lang="en-GB" sz="1800" smtClean="0"/>
              <a:t>No </a:t>
            </a:r>
            <a:r>
              <a:rPr lang="en-GB" sz="1800" b="1" smtClean="0">
                <a:solidFill>
                  <a:srgbClr val="0033CC"/>
                </a:solidFill>
              </a:rPr>
              <a:t>existence/cardinality</a:t>
            </a:r>
            <a:r>
              <a:rPr lang="en-GB" sz="1800" smtClean="0"/>
              <a:t> constraints</a:t>
            </a:r>
          </a:p>
          <a:p>
            <a:pPr lvl="1" eaLnBrk="1" hangingPunct="1"/>
            <a:r>
              <a:rPr lang="en-GB" sz="1800" smtClean="0"/>
              <a:t>No </a:t>
            </a:r>
            <a:r>
              <a:rPr lang="en-GB" sz="1800" b="1" smtClean="0">
                <a:solidFill>
                  <a:srgbClr val="0033CC"/>
                </a:solidFill>
              </a:rPr>
              <a:t>transitive, inverse or symmetrical</a:t>
            </a:r>
            <a:r>
              <a:rPr lang="en-GB" sz="1800" smtClean="0"/>
              <a:t> properties</a:t>
            </a:r>
          </a:p>
          <a:p>
            <a:pPr lvl="1" eaLnBrk="1" hangingPunct="1"/>
            <a:r>
              <a:rPr lang="en-GB" sz="1800" smtClean="0"/>
              <a:t>No </a:t>
            </a:r>
            <a:r>
              <a:rPr lang="en-GB" sz="1800" b="1" smtClean="0">
                <a:solidFill>
                  <a:srgbClr val="0033CC"/>
                </a:solidFill>
              </a:rPr>
              <a:t>localised range and domain</a:t>
            </a:r>
            <a:r>
              <a:rPr lang="en-GB" sz="1800" smtClean="0"/>
              <a:t> constraints</a:t>
            </a:r>
          </a:p>
          <a:p>
            <a:pPr lvl="1" eaLnBrk="1" hangingPunct="1"/>
            <a:r>
              <a:rPr lang="en-GB" sz="1800" smtClean="0"/>
              <a:t>…</a:t>
            </a:r>
          </a:p>
          <a:p>
            <a:pPr eaLnBrk="1" hangingPunct="1"/>
            <a:r>
              <a:rPr lang="en-GB" sz="2000" smtClean="0"/>
              <a:t>And RDF(S) has “higher order flavour” with non-standard semantics</a:t>
            </a:r>
          </a:p>
          <a:p>
            <a:pPr lvl="1" eaLnBrk="1" hangingPunct="1"/>
            <a:r>
              <a:rPr lang="en-GB" sz="1800" smtClean="0"/>
              <a:t>Difficult to provide </a:t>
            </a:r>
            <a:r>
              <a:rPr lang="en-GB" sz="1800" b="1" smtClean="0">
                <a:solidFill>
                  <a:srgbClr val="0033CC"/>
                </a:solidFill>
              </a:rPr>
              <a:t>reasoning support</a:t>
            </a:r>
            <a:endParaRPr lang="en-GB" sz="1800" smtClean="0">
              <a:solidFill>
                <a:srgbClr val="0033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8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8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89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89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0899">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2946" name="Picture 2" descr="wol-2"/>
          <p:cNvPicPr>
            <a:picLocks noChangeAspect="1" noChangeArrowheads="1"/>
          </p:cNvPicPr>
          <p:nvPr/>
        </p:nvPicPr>
        <p:blipFill>
          <a:blip r:embed="rId3"/>
          <a:srcRect/>
          <a:stretch>
            <a:fillRect/>
          </a:stretch>
        </p:blipFill>
        <p:spPr bwMode="auto">
          <a:xfrm>
            <a:off x="6602413" y="3657600"/>
            <a:ext cx="2473325" cy="2841625"/>
          </a:xfrm>
          <a:prstGeom prst="rect">
            <a:avLst/>
          </a:prstGeom>
          <a:noFill/>
          <a:ln w="9525">
            <a:noFill/>
            <a:miter lim="800000"/>
            <a:headEnd/>
            <a:tailEnd/>
          </a:ln>
        </p:spPr>
      </p:pic>
      <p:sp>
        <p:nvSpPr>
          <p:cNvPr id="61442" name="Rectangle 3"/>
          <p:cNvSpPr>
            <a:spLocks noGrp="1"/>
          </p:cNvSpPr>
          <p:nvPr>
            <p:ph type="title"/>
          </p:nvPr>
        </p:nvSpPr>
        <p:spPr/>
        <p:txBody>
          <a:bodyPr/>
          <a:lstStyle/>
          <a:p>
            <a:pPr eaLnBrk="1" hangingPunct="1"/>
            <a:r>
              <a:rPr lang="en-GB" smtClean="0"/>
              <a:t>From RDFS to OWL</a:t>
            </a:r>
          </a:p>
        </p:txBody>
      </p:sp>
      <p:sp>
        <p:nvSpPr>
          <p:cNvPr id="82948" name="Rectangle 4"/>
          <p:cNvSpPr>
            <a:spLocks noGrp="1"/>
          </p:cNvSpPr>
          <p:nvPr>
            <p:ph type="body" idx="1"/>
          </p:nvPr>
        </p:nvSpPr>
        <p:spPr>
          <a:xfrm>
            <a:off x="798513" y="1581150"/>
            <a:ext cx="7888287" cy="4583113"/>
          </a:xfrm>
        </p:spPr>
        <p:txBody>
          <a:bodyPr/>
          <a:lstStyle/>
          <a:p>
            <a:pPr eaLnBrk="1" hangingPunct="1">
              <a:lnSpc>
                <a:spcPct val="90000"/>
              </a:lnSpc>
            </a:pPr>
            <a:r>
              <a:rPr lang="en-GB" sz="2000" smtClean="0"/>
              <a:t>Two languages developed to address deficiencies &amp; problems of RDFS:</a:t>
            </a:r>
          </a:p>
          <a:p>
            <a:pPr lvl="1" eaLnBrk="1" hangingPunct="1"/>
            <a:r>
              <a:rPr lang="en-GB" sz="1800" b="1" smtClean="0">
                <a:solidFill>
                  <a:srgbClr val="0033CC"/>
                </a:solidFill>
              </a:rPr>
              <a:t>OIL</a:t>
            </a:r>
            <a:r>
              <a:rPr lang="en-GB" sz="1800" smtClean="0"/>
              <a:t>: developed by group of (largely) European researchers</a:t>
            </a:r>
          </a:p>
          <a:p>
            <a:pPr lvl="1" eaLnBrk="1" hangingPunct="1"/>
            <a:r>
              <a:rPr lang="en-GB" sz="1800" b="1" smtClean="0">
                <a:solidFill>
                  <a:srgbClr val="0033CC"/>
                </a:solidFill>
              </a:rPr>
              <a:t>DAML-ONT</a:t>
            </a:r>
            <a:r>
              <a:rPr lang="en-GB" sz="1800" smtClean="0"/>
              <a:t>: developed by group of (largely) US researchers</a:t>
            </a:r>
          </a:p>
          <a:p>
            <a:pPr eaLnBrk="1" hangingPunct="1">
              <a:lnSpc>
                <a:spcPct val="90000"/>
              </a:lnSpc>
            </a:pPr>
            <a:r>
              <a:rPr lang="en-GB" sz="2000" smtClean="0"/>
              <a:t>Efforts merged to produce </a:t>
            </a:r>
            <a:r>
              <a:rPr lang="en-GB" sz="2000" b="1" smtClean="0">
                <a:solidFill>
                  <a:srgbClr val="0033CC"/>
                </a:solidFill>
              </a:rPr>
              <a:t>DAML+OIL</a:t>
            </a:r>
            <a:endParaRPr lang="en-GB" sz="2000" smtClean="0">
              <a:solidFill>
                <a:srgbClr val="0033CC"/>
              </a:solidFill>
            </a:endParaRPr>
          </a:p>
          <a:p>
            <a:pPr lvl="1" eaLnBrk="1" hangingPunct="1"/>
            <a:r>
              <a:rPr lang="en-GB" sz="1800" smtClean="0"/>
              <a:t>Development carried out by “Joint EU/US Committee on Agent Markup Languages”</a:t>
            </a:r>
          </a:p>
          <a:p>
            <a:pPr eaLnBrk="1" hangingPunct="1">
              <a:lnSpc>
                <a:spcPct val="90000"/>
              </a:lnSpc>
            </a:pPr>
            <a:r>
              <a:rPr lang="en-GB" sz="2000" smtClean="0"/>
              <a:t>DAML+OIL submitted to          as basis for standardisation</a:t>
            </a:r>
          </a:p>
          <a:p>
            <a:pPr lvl="1" eaLnBrk="1" hangingPunct="1">
              <a:lnSpc>
                <a:spcPct val="90000"/>
              </a:lnSpc>
            </a:pPr>
            <a:r>
              <a:rPr lang="en-GB" sz="1800" smtClean="0"/>
              <a:t>Web-Ontology (</a:t>
            </a:r>
            <a:r>
              <a:rPr lang="en-GB" sz="1800" b="1" smtClean="0">
                <a:solidFill>
                  <a:srgbClr val="0033CC"/>
                </a:solidFill>
              </a:rPr>
              <a:t>WebOnt</a:t>
            </a:r>
            <a:r>
              <a:rPr lang="en-GB" sz="1800" smtClean="0"/>
              <a:t>) Working Group formed</a:t>
            </a:r>
          </a:p>
          <a:p>
            <a:pPr lvl="1" eaLnBrk="1" hangingPunct="1">
              <a:lnSpc>
                <a:spcPct val="90000"/>
              </a:lnSpc>
            </a:pPr>
            <a:r>
              <a:rPr lang="en-GB" sz="1800" smtClean="0"/>
              <a:t>WebOnt developed </a:t>
            </a:r>
            <a:r>
              <a:rPr lang="en-GB" sz="1800" b="1" smtClean="0">
                <a:solidFill>
                  <a:srgbClr val="0033CC"/>
                </a:solidFill>
              </a:rPr>
              <a:t>OWL</a:t>
            </a:r>
            <a:r>
              <a:rPr lang="en-GB" sz="1800" smtClean="0"/>
              <a:t> language based on DAML+OIL</a:t>
            </a:r>
          </a:p>
          <a:p>
            <a:pPr lvl="1" eaLnBrk="1" hangingPunct="1">
              <a:lnSpc>
                <a:spcPct val="90000"/>
              </a:lnSpc>
            </a:pPr>
            <a:r>
              <a:rPr lang="en-GB" sz="1800" smtClean="0"/>
              <a:t>OWL now a W3C </a:t>
            </a:r>
            <a:r>
              <a:rPr lang="en-GB" sz="1800" b="1" smtClean="0">
                <a:solidFill>
                  <a:srgbClr val="0033CC"/>
                </a:solidFill>
              </a:rPr>
              <a:t>recommendation</a:t>
            </a:r>
            <a:r>
              <a:rPr lang="en-GB" sz="1800" smtClean="0">
                <a:solidFill>
                  <a:schemeClr val="accent2"/>
                </a:solidFill>
              </a:rPr>
              <a:t> </a:t>
            </a:r>
            <a:r>
              <a:rPr lang="en-GB" sz="1800" smtClean="0"/>
              <a:t>(i.e., a standard)</a:t>
            </a:r>
          </a:p>
          <a:p>
            <a:pPr eaLnBrk="1" hangingPunct="1">
              <a:lnSpc>
                <a:spcPct val="90000"/>
              </a:lnSpc>
            </a:pPr>
            <a:r>
              <a:rPr lang="en-GB" sz="2000" smtClean="0"/>
              <a:t>OIL, DAML+OIL and OWL based on </a:t>
            </a:r>
            <a:r>
              <a:rPr lang="en-GB" sz="2000" b="1" smtClean="0">
                <a:solidFill>
                  <a:srgbClr val="0033CC"/>
                </a:solidFill>
              </a:rPr>
              <a:t>Description Logics</a:t>
            </a:r>
          </a:p>
          <a:p>
            <a:pPr lvl="1" eaLnBrk="1" hangingPunct="1">
              <a:lnSpc>
                <a:spcPct val="90000"/>
              </a:lnSpc>
            </a:pPr>
            <a:r>
              <a:rPr lang="en-GB" sz="1800" smtClean="0"/>
              <a:t>OWL is effectively a “Web-friendly” syntax for </a:t>
            </a:r>
            <a:r>
              <a:rPr lang="en-GB" sz="2400" b="1" smtClean="0">
                <a:solidFill>
                  <a:srgbClr val="0033CC"/>
                </a:solidFill>
                <a:latin typeface="cmsy10"/>
              </a:rPr>
              <a:t>SHOIN</a:t>
            </a:r>
            <a:r>
              <a:rPr lang="en-GB" sz="1800" smtClean="0"/>
              <a:t> </a:t>
            </a:r>
          </a:p>
        </p:txBody>
      </p:sp>
      <p:pic>
        <p:nvPicPr>
          <p:cNvPr id="82949" name="Picture 5" descr="W3C-logo"/>
          <p:cNvPicPr>
            <a:picLocks noChangeAspect="1" noChangeArrowheads="1"/>
          </p:cNvPicPr>
          <p:nvPr/>
        </p:nvPicPr>
        <p:blipFill>
          <a:blip r:embed="rId4"/>
          <a:srcRect/>
          <a:stretch>
            <a:fillRect/>
          </a:stretch>
        </p:blipFill>
        <p:spPr bwMode="auto">
          <a:xfrm>
            <a:off x="3733800" y="3548063"/>
            <a:ext cx="533400" cy="3000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94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94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9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94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94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948">
                                            <p:txEl>
                                              <p:pRg st="8" end="8"/>
                                            </p:txEl>
                                          </p:spTgt>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82946"/>
                                        </p:tgtEl>
                                        <p:attrNameLst>
                                          <p:attrName>style.visibility</p:attrName>
                                        </p:attrNameLst>
                                      </p:cBhvr>
                                      <p:to>
                                        <p:strVal val="visible"/>
                                      </p:to>
                                    </p:set>
                                    <p:animEffect transition="in" filter="fade">
                                      <p:cBhvr>
                                        <p:cTn id="31" dur="1000"/>
                                        <p:tgtEl>
                                          <p:spTgt spid="8294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2948">
                                            <p:txEl>
                                              <p:pRg st="9" end="9"/>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294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ChangeArrowheads="1"/>
          </p:cNvSpPr>
          <p:nvPr/>
        </p:nvSpPr>
        <p:spPr bwMode="auto">
          <a:xfrm>
            <a:off x="0" y="6448425"/>
            <a:ext cx="9144000" cy="36513"/>
          </a:xfrm>
          <a:prstGeom prst="rect">
            <a:avLst/>
          </a:prstGeom>
          <a:solidFill>
            <a:srgbClr val="8DA2B7">
              <a:alpha val="50195"/>
            </a:srgbClr>
          </a:solidFill>
          <a:ln w="3175">
            <a:solidFill>
              <a:srgbClr val="808080"/>
            </a:solidFill>
            <a:miter lim="800000"/>
            <a:headEnd/>
            <a:tailEnd/>
          </a:ln>
        </p:spPr>
        <p:txBody>
          <a:bodyPr wrap="none" anchor="ctr"/>
          <a:lstStyle/>
          <a:p>
            <a:endParaRPr lang="en-US" sz="1800">
              <a:latin typeface="Calibri"/>
            </a:endParaRPr>
          </a:p>
        </p:txBody>
      </p:sp>
      <p:sp>
        <p:nvSpPr>
          <p:cNvPr id="63490" name="Text Box 3"/>
          <p:cNvSpPr txBox="1">
            <a:spLocks noChangeArrowheads="1"/>
          </p:cNvSpPr>
          <p:nvPr/>
        </p:nvSpPr>
        <p:spPr bwMode="auto">
          <a:xfrm>
            <a:off x="1371600" y="152400"/>
            <a:ext cx="7391400" cy="457200"/>
          </a:xfrm>
          <a:prstGeom prst="rect">
            <a:avLst/>
          </a:prstGeom>
          <a:noFill/>
          <a:ln w="9525">
            <a:noFill/>
            <a:miter lim="800000"/>
            <a:headEnd/>
            <a:tailEnd/>
          </a:ln>
        </p:spPr>
        <p:txBody>
          <a:bodyPr>
            <a:spAutoFit/>
          </a:bodyPr>
          <a:lstStyle/>
          <a:p>
            <a:pPr algn="ctr" eaLnBrk="0" hangingPunct="0">
              <a:spcBef>
                <a:spcPct val="50000"/>
              </a:spcBef>
            </a:pPr>
            <a:endParaRPr lang="en-GB" sz="2400">
              <a:latin typeface="Times New Roman" pitchFamily="18" charset="0"/>
            </a:endParaRPr>
          </a:p>
        </p:txBody>
      </p:sp>
      <p:sp>
        <p:nvSpPr>
          <p:cNvPr id="63491" name="Rectangle 4"/>
          <p:cNvSpPr>
            <a:spLocks noChangeArrowheads="1"/>
          </p:cNvSpPr>
          <p:nvPr/>
        </p:nvSpPr>
        <p:spPr bwMode="auto">
          <a:xfrm>
            <a:off x="1295400" y="0"/>
            <a:ext cx="7467600" cy="685800"/>
          </a:xfrm>
          <a:prstGeom prst="rect">
            <a:avLst/>
          </a:prstGeom>
          <a:noFill/>
          <a:ln w="9525">
            <a:noFill/>
            <a:miter lim="800000"/>
            <a:headEnd/>
            <a:tailEnd/>
          </a:ln>
        </p:spPr>
        <p:txBody>
          <a:bodyPr anchor="b"/>
          <a:lstStyle/>
          <a:p>
            <a:pPr algn="ctr"/>
            <a:r>
              <a:rPr lang="en-US" sz="4000">
                <a:solidFill>
                  <a:schemeClr val="tx2"/>
                </a:solidFill>
                <a:latin typeface="Arial Unicode MS"/>
              </a:rPr>
              <a:t>Semantic Web basics</a:t>
            </a:r>
            <a:r>
              <a:rPr lang="tr-TR" sz="4000">
                <a:solidFill>
                  <a:schemeClr val="tx2"/>
                </a:solidFill>
                <a:latin typeface="Arial Unicode MS"/>
              </a:rPr>
              <a:t>...</a:t>
            </a:r>
            <a:endParaRPr lang="en-US" sz="4000">
              <a:solidFill>
                <a:schemeClr val="tx2"/>
              </a:solidFill>
              <a:latin typeface="Arial Unicode MS"/>
            </a:endParaRPr>
          </a:p>
        </p:txBody>
      </p:sp>
      <p:sp>
        <p:nvSpPr>
          <p:cNvPr id="63492" name="Rectangle 5"/>
          <p:cNvSpPr>
            <a:spLocks noChangeArrowheads="1"/>
          </p:cNvSpPr>
          <p:nvPr/>
        </p:nvSpPr>
        <p:spPr bwMode="auto">
          <a:xfrm>
            <a:off x="457200" y="1066800"/>
            <a:ext cx="8534400" cy="502920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a:solidFill>
                  <a:srgbClr val="0000FF"/>
                </a:solidFill>
                <a:latin typeface="Arial Unicode MS"/>
              </a:rPr>
              <a:t>RDF:</a:t>
            </a:r>
            <a:endParaRPr lang="en-US" sz="1600">
              <a:solidFill>
                <a:srgbClr val="0000FF"/>
              </a:solidFill>
              <a:latin typeface="Arial Unicode MS"/>
            </a:endParaRPr>
          </a:p>
          <a:p>
            <a:pPr marL="742950" lvl="1" indent="-285750">
              <a:spcBef>
                <a:spcPct val="20000"/>
              </a:spcBef>
              <a:buSzPct val="120000"/>
              <a:buFontTx/>
              <a:buChar char="•"/>
            </a:pPr>
            <a:r>
              <a:rPr lang="en-GB" sz="2400">
                <a:latin typeface="Calibri"/>
              </a:rPr>
              <a:t>stands for </a:t>
            </a:r>
            <a:r>
              <a:rPr lang="en-GB" sz="2400">
                <a:solidFill>
                  <a:srgbClr val="0033CC"/>
                </a:solidFill>
                <a:latin typeface="Calibri"/>
              </a:rPr>
              <a:t>R</a:t>
            </a:r>
            <a:r>
              <a:rPr lang="en-GB" sz="2400">
                <a:latin typeface="Calibri"/>
              </a:rPr>
              <a:t>esource </a:t>
            </a:r>
            <a:r>
              <a:rPr lang="en-GB" sz="2400">
                <a:solidFill>
                  <a:srgbClr val="0033CC"/>
                </a:solidFill>
                <a:latin typeface="Calibri"/>
              </a:rPr>
              <a:t>D</a:t>
            </a:r>
            <a:r>
              <a:rPr lang="en-GB" sz="2400">
                <a:latin typeface="Calibri"/>
              </a:rPr>
              <a:t>escription </a:t>
            </a:r>
            <a:r>
              <a:rPr lang="en-GB" sz="2400">
                <a:solidFill>
                  <a:srgbClr val="0033CC"/>
                </a:solidFill>
                <a:latin typeface="Calibri"/>
              </a:rPr>
              <a:t>F</a:t>
            </a:r>
            <a:r>
              <a:rPr lang="en-GB" sz="2400">
                <a:latin typeface="Calibri"/>
              </a:rPr>
              <a:t>ramework</a:t>
            </a:r>
            <a:endParaRPr lang="tr-TR" sz="2400">
              <a:latin typeface="Calibri"/>
            </a:endParaRPr>
          </a:p>
          <a:p>
            <a:pPr marL="742950" lvl="1" indent="-285750">
              <a:spcBef>
                <a:spcPct val="20000"/>
              </a:spcBef>
              <a:buSzPct val="120000"/>
              <a:buFontTx/>
              <a:buChar char="•"/>
            </a:pPr>
            <a:r>
              <a:rPr lang="en-US" sz="2400">
                <a:latin typeface="Calibri"/>
              </a:rPr>
              <a:t>is a W3C standard, which provides</a:t>
            </a:r>
            <a:r>
              <a:rPr lang="en-GB" sz="2400">
                <a:latin typeface="Calibri"/>
              </a:rPr>
              <a:t> tool to describe Web resources </a:t>
            </a:r>
          </a:p>
          <a:p>
            <a:pPr marL="742950" lvl="1" indent="-285750">
              <a:spcBef>
                <a:spcPct val="20000"/>
              </a:spcBef>
              <a:buSzPct val="120000"/>
              <a:buFontTx/>
              <a:buChar char="•"/>
            </a:pPr>
            <a:r>
              <a:rPr lang="en-GB" sz="2400">
                <a:latin typeface="Calibri"/>
              </a:rPr>
              <a:t>provides interoperability between applications that exchange machine-understandable information</a:t>
            </a:r>
            <a:endParaRPr lang="en-US" sz="2400">
              <a:latin typeface="Calibri"/>
            </a:endParaRPr>
          </a:p>
          <a:p>
            <a:pPr marL="742950" lvl="1" indent="-285750">
              <a:spcBef>
                <a:spcPct val="20000"/>
              </a:spcBef>
              <a:buSzPct val="120000"/>
            </a:pPr>
            <a:endParaRPr lang="en-US" sz="1600">
              <a:latin typeface="Calibri"/>
            </a:endParaRPr>
          </a:p>
          <a:p>
            <a:pPr marL="342900" indent="-342900">
              <a:spcBef>
                <a:spcPct val="20000"/>
              </a:spcBef>
              <a:buFont typeface="Wingdings" pitchFamily="2" charset="2"/>
              <a:buChar char="§"/>
            </a:pPr>
            <a:r>
              <a:rPr lang="en-GB" sz="2400">
                <a:solidFill>
                  <a:srgbClr val="0000FF"/>
                </a:solidFill>
                <a:latin typeface="Arial Unicode MS"/>
              </a:rPr>
              <a:t>RDF Schema</a:t>
            </a:r>
            <a:r>
              <a:rPr lang="en-US" sz="2400">
                <a:solidFill>
                  <a:srgbClr val="0000FF"/>
                </a:solidFill>
                <a:latin typeface="Arial Unicode MS"/>
              </a:rPr>
              <a:t>:</a:t>
            </a:r>
            <a:endParaRPr lang="en-US" sz="1600">
              <a:solidFill>
                <a:srgbClr val="0000FF"/>
              </a:solidFill>
              <a:latin typeface="Arial Unicode MS"/>
            </a:endParaRPr>
          </a:p>
          <a:p>
            <a:pPr marL="742950" lvl="1" indent="-285750">
              <a:spcBef>
                <a:spcPct val="20000"/>
              </a:spcBef>
              <a:buSzPct val="40000"/>
              <a:buFontTx/>
              <a:buChar char="–"/>
            </a:pPr>
            <a:r>
              <a:rPr lang="en-US" sz="2400">
                <a:latin typeface="Calibri"/>
              </a:rPr>
              <a:t>is a W3C standard which defines vocabulary for RDF</a:t>
            </a:r>
          </a:p>
          <a:p>
            <a:pPr marL="742950" lvl="1" indent="-285750">
              <a:spcBef>
                <a:spcPct val="20000"/>
              </a:spcBef>
              <a:buSzPct val="40000"/>
              <a:buFontTx/>
              <a:buChar char="–"/>
            </a:pPr>
            <a:r>
              <a:rPr lang="en-US" sz="2400">
                <a:latin typeface="Calibri"/>
              </a:rPr>
              <a:t>organizes this vocabulary in a typed hierarchy </a:t>
            </a:r>
            <a:r>
              <a:rPr lang="tr-TR" sz="1800">
                <a:latin typeface="Calibri"/>
              </a:rPr>
              <a:t>(</a:t>
            </a:r>
            <a:r>
              <a:rPr lang="en-GB" sz="1800">
                <a:latin typeface="Calibri"/>
              </a:rPr>
              <a:t>Class, Property</a:t>
            </a:r>
            <a:r>
              <a:rPr lang="tr-TR" sz="1800">
                <a:latin typeface="Calibri"/>
              </a:rPr>
              <a:t>, type, subClassOf, subPropertyOf, range, domain)</a:t>
            </a:r>
            <a:endParaRPr lang="en-US" sz="1800">
              <a:latin typeface="Calibri"/>
            </a:endParaRPr>
          </a:p>
          <a:p>
            <a:pPr marL="742950" lvl="1" indent="-285750">
              <a:spcBef>
                <a:spcPct val="20000"/>
              </a:spcBef>
              <a:buSzPct val="40000"/>
              <a:buFontTx/>
              <a:buChar char="–"/>
            </a:pPr>
            <a:r>
              <a:rPr lang="en-US" sz="2400">
                <a:latin typeface="Calibri"/>
              </a:rPr>
              <a:t>capable to explicitly declare semantic relations between vocabulary terms</a:t>
            </a:r>
            <a:endParaRPr lang="en-GB" sz="2400">
              <a:latin typeface="Calibri"/>
            </a:endParaRPr>
          </a:p>
        </p:txBody>
      </p:sp>
      <p:pic>
        <p:nvPicPr>
          <p:cNvPr id="63493" name="Picture 6" descr="W3C">
            <a:hlinkClick r:id="rId3"/>
          </p:cNvPr>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172450" y="609600"/>
            <a:ext cx="822325" cy="549275"/>
          </a:xfrm>
          <a:prstGeom prst="rect">
            <a:avLst/>
          </a:prstGeom>
          <a:noFill/>
          <a:ln w="9525">
            <a:noFill/>
            <a:miter lim="800000"/>
            <a:headEnd/>
            <a:tailEnd/>
          </a:ln>
        </p:spPr>
      </p:pic>
      <p:pic>
        <p:nvPicPr>
          <p:cNvPr id="63494" name="Picture 7" descr="rdf icons">
            <a:hlinkClick r:id="rId5"/>
          </p:cNvPr>
          <p:cNvPicPr>
            <a:picLocks noChangeAspect="1" noChangeArrowheads="1"/>
          </p:cNvPicPr>
          <p:nvPr/>
        </p:nvPicPr>
        <p:blipFill>
          <a:blip r:embed="rId6"/>
          <a:srcRect/>
          <a:stretch>
            <a:fillRect/>
          </a:stretch>
        </p:blipFill>
        <p:spPr bwMode="auto">
          <a:xfrm>
            <a:off x="7524750" y="609600"/>
            <a:ext cx="503238" cy="54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7" name="Rectangle 2"/>
          <p:cNvSpPr>
            <a:spLocks noGrp="1"/>
          </p:cNvSpPr>
          <p:nvPr>
            <p:ph type="title"/>
          </p:nvPr>
        </p:nvSpPr>
        <p:spPr/>
        <p:txBody>
          <a:bodyPr/>
          <a:lstStyle/>
          <a:p>
            <a:r>
              <a:rPr lang="en-GB" smtClean="0"/>
              <a:t>RDF and RDFS</a:t>
            </a:r>
          </a:p>
        </p:txBody>
      </p:sp>
      <p:sp>
        <p:nvSpPr>
          <p:cNvPr id="95235" name="Rectangle 3"/>
          <p:cNvSpPr>
            <a:spLocks noGrp="1"/>
          </p:cNvSpPr>
          <p:nvPr>
            <p:ph type="body" idx="1"/>
          </p:nvPr>
        </p:nvSpPr>
        <p:spPr/>
        <p:txBody>
          <a:bodyPr/>
          <a:lstStyle/>
          <a:p>
            <a:r>
              <a:rPr lang="en-GB" sz="2400" smtClean="0">
                <a:solidFill>
                  <a:srgbClr val="0033CC"/>
                </a:solidFill>
              </a:rPr>
              <a:t>RDF</a:t>
            </a:r>
            <a:r>
              <a:rPr lang="en-GB" sz="2400" smtClean="0"/>
              <a:t> stands for </a:t>
            </a:r>
            <a:r>
              <a:rPr lang="en-GB" sz="2400" smtClean="0">
                <a:solidFill>
                  <a:srgbClr val="0033CC"/>
                </a:solidFill>
              </a:rPr>
              <a:t>R</a:t>
            </a:r>
            <a:r>
              <a:rPr lang="en-GB" sz="2400" smtClean="0"/>
              <a:t>esource </a:t>
            </a:r>
            <a:r>
              <a:rPr lang="en-GB" sz="2400" smtClean="0">
                <a:solidFill>
                  <a:srgbClr val="0033CC"/>
                </a:solidFill>
              </a:rPr>
              <a:t>D</a:t>
            </a:r>
            <a:r>
              <a:rPr lang="en-GB" sz="2400" smtClean="0"/>
              <a:t>escription </a:t>
            </a:r>
            <a:r>
              <a:rPr lang="en-GB" sz="2400" smtClean="0">
                <a:solidFill>
                  <a:srgbClr val="0033CC"/>
                </a:solidFill>
              </a:rPr>
              <a:t>F</a:t>
            </a:r>
            <a:r>
              <a:rPr lang="en-GB" sz="2400" smtClean="0"/>
              <a:t>ramework</a:t>
            </a:r>
          </a:p>
          <a:p>
            <a:r>
              <a:rPr lang="en-GB" sz="2400" smtClean="0"/>
              <a:t>It is a W3C candidate recommendation (http://www.w3.org/RDF)</a:t>
            </a:r>
          </a:p>
          <a:p>
            <a:r>
              <a:rPr lang="en-GB" sz="2400" smtClean="0"/>
              <a:t>RDF is </a:t>
            </a:r>
            <a:r>
              <a:rPr lang="en-GB" sz="2400" smtClean="0">
                <a:solidFill>
                  <a:srgbClr val="0033CC"/>
                </a:solidFill>
              </a:rPr>
              <a:t>graphical formalism</a:t>
            </a:r>
            <a:r>
              <a:rPr lang="en-GB" sz="2400" smtClean="0"/>
              <a:t> ( + XML syntax + semantics)</a:t>
            </a:r>
          </a:p>
          <a:p>
            <a:pPr lvl="1"/>
            <a:r>
              <a:rPr lang="en-GB" sz="2000" smtClean="0"/>
              <a:t>for representing metadata</a:t>
            </a:r>
          </a:p>
          <a:p>
            <a:pPr lvl="1"/>
            <a:r>
              <a:rPr lang="en-GB" sz="2000" smtClean="0"/>
              <a:t>for describing the semantics of information in a machine- accessible way</a:t>
            </a:r>
          </a:p>
          <a:p>
            <a:r>
              <a:rPr lang="en-GB" sz="2400" smtClean="0"/>
              <a:t>RDFS extends RDF with “</a:t>
            </a:r>
            <a:r>
              <a:rPr lang="en-GB" sz="2400" smtClean="0">
                <a:solidFill>
                  <a:srgbClr val="0033CC"/>
                </a:solidFill>
              </a:rPr>
              <a:t>schema vocabulary</a:t>
            </a:r>
            <a:r>
              <a:rPr lang="en-GB" sz="2400" smtClean="0"/>
              <a:t>”, e.g.:</a:t>
            </a:r>
          </a:p>
          <a:p>
            <a:pPr lvl="1"/>
            <a:r>
              <a:rPr lang="en-GB" sz="2000" smtClean="0"/>
              <a:t>Class, Property</a:t>
            </a:r>
          </a:p>
          <a:p>
            <a:pPr lvl="1"/>
            <a:r>
              <a:rPr lang="en-GB" sz="2000" smtClean="0"/>
              <a:t>type, subClassOf, subPropertyOf</a:t>
            </a:r>
          </a:p>
          <a:p>
            <a:pPr lvl="1"/>
            <a:r>
              <a:rPr lang="en-GB" sz="2000" smtClean="0"/>
              <a:t>range, domain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2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2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2" descr="bd05045_"/>
          <p:cNvPicPr>
            <a:picLocks noChangeAspect="1" noChangeArrowheads="1"/>
          </p:cNvPicPr>
          <p:nvPr/>
        </p:nvPicPr>
        <p:blipFill>
          <a:blip r:embed="rId3"/>
          <a:srcRect/>
          <a:stretch>
            <a:fillRect/>
          </a:stretch>
        </p:blipFill>
        <p:spPr bwMode="auto">
          <a:xfrm>
            <a:off x="4799013" y="1557338"/>
            <a:ext cx="4232275" cy="4319587"/>
          </a:xfrm>
          <a:prstGeom prst="rect">
            <a:avLst/>
          </a:prstGeom>
          <a:noFill/>
          <a:ln w="9525">
            <a:noFill/>
            <a:miter lim="800000"/>
            <a:headEnd/>
            <a:tailEnd/>
          </a:ln>
        </p:spPr>
      </p:pic>
      <p:pic>
        <p:nvPicPr>
          <p:cNvPr id="67586" name="Picture 3" descr="BD07153_"/>
          <p:cNvPicPr>
            <a:picLocks noChangeAspect="1" noChangeArrowheads="1"/>
          </p:cNvPicPr>
          <p:nvPr/>
        </p:nvPicPr>
        <p:blipFill>
          <a:blip r:embed="rId4"/>
          <a:srcRect/>
          <a:stretch>
            <a:fillRect/>
          </a:stretch>
        </p:blipFill>
        <p:spPr bwMode="auto">
          <a:xfrm>
            <a:off x="3255963" y="1154113"/>
            <a:ext cx="1052512" cy="1152525"/>
          </a:xfrm>
          <a:prstGeom prst="rect">
            <a:avLst/>
          </a:prstGeom>
          <a:noFill/>
          <a:ln w="9525">
            <a:noFill/>
            <a:miter lim="800000"/>
            <a:headEnd/>
            <a:tailEnd/>
          </a:ln>
        </p:spPr>
      </p:pic>
      <p:pic>
        <p:nvPicPr>
          <p:cNvPr id="67587" name="Picture 4" descr="bd05255_"/>
          <p:cNvPicPr>
            <a:picLocks noChangeAspect="1" noChangeArrowheads="1"/>
          </p:cNvPicPr>
          <p:nvPr/>
        </p:nvPicPr>
        <p:blipFill>
          <a:blip r:embed="rId5"/>
          <a:srcRect/>
          <a:stretch>
            <a:fillRect/>
          </a:stretch>
        </p:blipFill>
        <p:spPr bwMode="auto">
          <a:xfrm>
            <a:off x="3276600" y="4724400"/>
            <a:ext cx="1033463" cy="1389063"/>
          </a:xfrm>
          <a:prstGeom prst="rect">
            <a:avLst/>
          </a:prstGeom>
          <a:noFill/>
          <a:ln w="9525">
            <a:noFill/>
            <a:miter lim="800000"/>
            <a:headEnd/>
            <a:tailEnd/>
          </a:ln>
        </p:spPr>
      </p:pic>
      <p:sp>
        <p:nvSpPr>
          <p:cNvPr id="67588" name="Text Box 5"/>
          <p:cNvSpPr txBox="1">
            <a:spLocks noChangeArrowheads="1"/>
          </p:cNvSpPr>
          <p:nvPr/>
        </p:nvSpPr>
        <p:spPr bwMode="auto">
          <a:xfrm>
            <a:off x="3276600" y="6092825"/>
            <a:ext cx="1143000" cy="396875"/>
          </a:xfrm>
          <a:prstGeom prst="rect">
            <a:avLst/>
          </a:prstGeom>
          <a:noFill/>
          <a:ln w="9525">
            <a:noFill/>
            <a:miter lim="800000"/>
            <a:headEnd/>
            <a:tailEnd/>
          </a:ln>
        </p:spPr>
        <p:txBody>
          <a:bodyPr>
            <a:spAutoFit/>
          </a:bodyPr>
          <a:lstStyle/>
          <a:p>
            <a:pPr algn="ctr" eaLnBrk="0" hangingPunct="0">
              <a:spcBef>
                <a:spcPct val="50000"/>
              </a:spcBef>
            </a:pPr>
            <a:r>
              <a:rPr lang="en-US" sz="2000">
                <a:solidFill>
                  <a:srgbClr val="0000CC"/>
                </a:solidFill>
                <a:latin typeface="Times New Roman" pitchFamily="18" charset="0"/>
              </a:rPr>
              <a:t>Mary</a:t>
            </a:r>
            <a:endParaRPr lang="en-GB" sz="2000">
              <a:solidFill>
                <a:srgbClr val="0000CC"/>
              </a:solidFill>
              <a:latin typeface="Times New Roman" pitchFamily="18" charset="0"/>
            </a:endParaRPr>
          </a:p>
        </p:txBody>
      </p:sp>
      <p:sp>
        <p:nvSpPr>
          <p:cNvPr id="67589" name="Text Box 6"/>
          <p:cNvSpPr txBox="1">
            <a:spLocks noChangeArrowheads="1"/>
          </p:cNvSpPr>
          <p:nvPr/>
        </p:nvSpPr>
        <p:spPr bwMode="auto">
          <a:xfrm>
            <a:off x="468313" y="1412875"/>
            <a:ext cx="1143000" cy="406400"/>
          </a:xfrm>
          <a:prstGeom prst="rect">
            <a:avLst/>
          </a:prstGeom>
          <a:solidFill>
            <a:srgbClr val="FFCC99"/>
          </a:solidFill>
          <a:ln w="9525">
            <a:solidFill>
              <a:schemeClr val="tx1"/>
            </a:solidFill>
            <a:miter lim="800000"/>
            <a:headEnd/>
            <a:tailEnd/>
          </a:ln>
        </p:spPr>
        <p:txBody>
          <a:bodyPr>
            <a:spAutoFit/>
          </a:bodyPr>
          <a:lstStyle/>
          <a:p>
            <a:pPr algn="ctr" eaLnBrk="0" hangingPunct="0">
              <a:spcBef>
                <a:spcPct val="50000"/>
              </a:spcBef>
            </a:pPr>
            <a:r>
              <a:rPr lang="en-US" sz="2000">
                <a:solidFill>
                  <a:srgbClr val="996633"/>
                </a:solidFill>
                <a:latin typeface="Times New Roman" pitchFamily="18" charset="0"/>
              </a:rPr>
              <a:t>Director</a:t>
            </a:r>
            <a:endParaRPr lang="en-GB" sz="2000">
              <a:solidFill>
                <a:srgbClr val="996633"/>
              </a:solidFill>
              <a:latin typeface="Times New Roman" pitchFamily="18" charset="0"/>
            </a:endParaRPr>
          </a:p>
        </p:txBody>
      </p:sp>
      <p:sp>
        <p:nvSpPr>
          <p:cNvPr id="67590" name="Text Box 7"/>
          <p:cNvSpPr txBox="1">
            <a:spLocks noChangeArrowheads="1"/>
          </p:cNvSpPr>
          <p:nvPr/>
        </p:nvSpPr>
        <p:spPr bwMode="auto">
          <a:xfrm>
            <a:off x="323850" y="5229225"/>
            <a:ext cx="1295400" cy="406400"/>
          </a:xfrm>
          <a:prstGeom prst="rect">
            <a:avLst/>
          </a:prstGeom>
          <a:solidFill>
            <a:srgbClr val="FFCC99"/>
          </a:solidFill>
          <a:ln w="9525">
            <a:solidFill>
              <a:schemeClr val="tx1"/>
            </a:solidFill>
            <a:miter lim="800000"/>
            <a:headEnd/>
            <a:tailEnd/>
          </a:ln>
        </p:spPr>
        <p:txBody>
          <a:bodyPr>
            <a:spAutoFit/>
          </a:bodyPr>
          <a:lstStyle/>
          <a:p>
            <a:pPr algn="ctr" eaLnBrk="0" hangingPunct="0">
              <a:spcBef>
                <a:spcPct val="50000"/>
              </a:spcBef>
            </a:pPr>
            <a:r>
              <a:rPr lang="en-US" sz="2000">
                <a:solidFill>
                  <a:srgbClr val="996633"/>
                </a:solidFill>
                <a:latin typeface="Times New Roman" pitchFamily="18" charset="0"/>
              </a:rPr>
              <a:t>Secretary</a:t>
            </a:r>
            <a:endParaRPr lang="en-GB" sz="2000">
              <a:solidFill>
                <a:srgbClr val="996633"/>
              </a:solidFill>
              <a:latin typeface="Times New Roman" pitchFamily="18" charset="0"/>
            </a:endParaRPr>
          </a:p>
        </p:txBody>
      </p:sp>
      <p:sp>
        <p:nvSpPr>
          <p:cNvPr id="67591" name="Text Box 8"/>
          <p:cNvSpPr txBox="1">
            <a:spLocks noChangeArrowheads="1"/>
          </p:cNvSpPr>
          <p:nvPr/>
        </p:nvSpPr>
        <p:spPr bwMode="auto">
          <a:xfrm>
            <a:off x="2733675" y="3344863"/>
            <a:ext cx="1141413" cy="641350"/>
          </a:xfrm>
          <a:prstGeom prst="rect">
            <a:avLst/>
          </a:prstGeom>
          <a:noFill/>
          <a:ln w="9525">
            <a:noFill/>
            <a:miter lim="800000"/>
            <a:headEnd/>
            <a:tailEnd/>
          </a:ln>
        </p:spPr>
        <p:txBody>
          <a:bodyPr>
            <a:spAutoFit/>
          </a:bodyPr>
          <a:lstStyle/>
          <a:p>
            <a:pPr algn="r" eaLnBrk="0" hangingPunct="0">
              <a:spcBef>
                <a:spcPct val="50000"/>
              </a:spcBef>
            </a:pPr>
            <a:r>
              <a:rPr lang="en-US" sz="1800" i="1">
                <a:solidFill>
                  <a:srgbClr val="996633"/>
                </a:solidFill>
                <a:latin typeface="Times New Roman" pitchFamily="18" charset="0"/>
              </a:rPr>
              <a:t>to_be_in_love_with</a:t>
            </a:r>
            <a:endParaRPr lang="en-GB" sz="1800" i="1">
              <a:solidFill>
                <a:srgbClr val="996633"/>
              </a:solidFill>
              <a:latin typeface="Times New Roman" pitchFamily="18" charset="0"/>
            </a:endParaRPr>
          </a:p>
        </p:txBody>
      </p:sp>
      <p:sp>
        <p:nvSpPr>
          <p:cNvPr id="67592" name="AutoShape 9"/>
          <p:cNvSpPr>
            <a:spLocks noChangeArrowheads="1"/>
          </p:cNvSpPr>
          <p:nvPr/>
        </p:nvSpPr>
        <p:spPr bwMode="auto">
          <a:xfrm>
            <a:off x="1692275" y="5300663"/>
            <a:ext cx="1655763" cy="215900"/>
          </a:xfrm>
          <a:prstGeom prst="leftArrow">
            <a:avLst>
              <a:gd name="adj1" fmla="val 50000"/>
              <a:gd name="adj2" fmla="val 108078"/>
            </a:avLst>
          </a:prstGeom>
          <a:solidFill>
            <a:schemeClr val="accent1"/>
          </a:solidFill>
          <a:ln w="9525">
            <a:solidFill>
              <a:schemeClr val="tx1"/>
            </a:solidFill>
            <a:miter lim="800000"/>
            <a:headEnd/>
            <a:tailEnd/>
          </a:ln>
        </p:spPr>
        <p:txBody>
          <a:bodyPr lIns="18000" tIns="10800" rIns="18000" bIns="10800" anchor="ctr">
            <a:spAutoFit/>
          </a:bodyPr>
          <a:lstStyle/>
          <a:p>
            <a:endParaRPr lang="en-US" sz="1800">
              <a:latin typeface="Calibri"/>
            </a:endParaRPr>
          </a:p>
        </p:txBody>
      </p:sp>
      <p:sp>
        <p:nvSpPr>
          <p:cNvPr id="67593" name="Text Box 10"/>
          <p:cNvSpPr txBox="1">
            <a:spLocks noChangeArrowheads="1"/>
          </p:cNvSpPr>
          <p:nvPr/>
        </p:nvSpPr>
        <p:spPr bwMode="auto">
          <a:xfrm>
            <a:off x="1927225" y="4973638"/>
            <a:ext cx="1295400" cy="396875"/>
          </a:xfrm>
          <a:prstGeom prst="rect">
            <a:avLst/>
          </a:prstGeom>
          <a:noFill/>
          <a:ln w="9525">
            <a:noFill/>
            <a:miter lim="800000"/>
            <a:headEnd/>
            <a:tailEnd/>
          </a:ln>
        </p:spPr>
        <p:txBody>
          <a:bodyPr>
            <a:spAutoFit/>
          </a:bodyPr>
          <a:lstStyle/>
          <a:p>
            <a:pPr algn="ctr" eaLnBrk="0" hangingPunct="0">
              <a:spcBef>
                <a:spcPct val="50000"/>
              </a:spcBef>
            </a:pPr>
            <a:r>
              <a:rPr lang="en-US" sz="2000" i="1">
                <a:solidFill>
                  <a:srgbClr val="996633"/>
                </a:solidFill>
                <a:latin typeface="Times New Roman" pitchFamily="18" charset="0"/>
              </a:rPr>
              <a:t>has_job</a:t>
            </a:r>
            <a:endParaRPr lang="en-GB" sz="2000" i="1">
              <a:solidFill>
                <a:srgbClr val="996633"/>
              </a:solidFill>
              <a:latin typeface="Times New Roman" pitchFamily="18" charset="0"/>
            </a:endParaRPr>
          </a:p>
        </p:txBody>
      </p:sp>
      <p:sp>
        <p:nvSpPr>
          <p:cNvPr id="67594" name="AutoShape 11"/>
          <p:cNvSpPr>
            <a:spLocks noChangeArrowheads="1"/>
          </p:cNvSpPr>
          <p:nvPr/>
        </p:nvSpPr>
        <p:spPr bwMode="auto">
          <a:xfrm>
            <a:off x="1692275" y="1484313"/>
            <a:ext cx="1512888" cy="215900"/>
          </a:xfrm>
          <a:prstGeom prst="leftArrow">
            <a:avLst>
              <a:gd name="adj1" fmla="val 50000"/>
              <a:gd name="adj2" fmla="val 122045"/>
            </a:avLst>
          </a:prstGeom>
          <a:solidFill>
            <a:schemeClr val="accent1"/>
          </a:solidFill>
          <a:ln w="9525">
            <a:solidFill>
              <a:schemeClr val="tx1"/>
            </a:solidFill>
            <a:miter lim="800000"/>
            <a:headEnd/>
            <a:tailEnd/>
          </a:ln>
        </p:spPr>
        <p:txBody>
          <a:bodyPr lIns="18000" tIns="10800" rIns="18000" bIns="10800" anchor="ctr">
            <a:spAutoFit/>
          </a:bodyPr>
          <a:lstStyle/>
          <a:p>
            <a:endParaRPr lang="en-US" sz="1800">
              <a:latin typeface="Calibri"/>
            </a:endParaRPr>
          </a:p>
        </p:txBody>
      </p:sp>
      <p:sp>
        <p:nvSpPr>
          <p:cNvPr id="67595" name="Text Box 12"/>
          <p:cNvSpPr txBox="1">
            <a:spLocks noChangeArrowheads="1"/>
          </p:cNvSpPr>
          <p:nvPr/>
        </p:nvSpPr>
        <p:spPr bwMode="auto">
          <a:xfrm>
            <a:off x="1908175" y="1628775"/>
            <a:ext cx="1295400" cy="396875"/>
          </a:xfrm>
          <a:prstGeom prst="rect">
            <a:avLst/>
          </a:prstGeom>
          <a:noFill/>
          <a:ln w="9525">
            <a:noFill/>
            <a:miter lim="800000"/>
            <a:headEnd/>
            <a:tailEnd/>
          </a:ln>
        </p:spPr>
        <p:txBody>
          <a:bodyPr>
            <a:spAutoFit/>
          </a:bodyPr>
          <a:lstStyle/>
          <a:p>
            <a:pPr algn="ctr" eaLnBrk="0" hangingPunct="0">
              <a:spcBef>
                <a:spcPct val="50000"/>
              </a:spcBef>
            </a:pPr>
            <a:r>
              <a:rPr lang="en-US" sz="2000" i="1">
                <a:solidFill>
                  <a:srgbClr val="996633"/>
                </a:solidFill>
                <a:latin typeface="Times New Roman" pitchFamily="18" charset="0"/>
              </a:rPr>
              <a:t>has_job</a:t>
            </a:r>
            <a:endParaRPr lang="en-GB" sz="2000" i="1">
              <a:solidFill>
                <a:srgbClr val="996633"/>
              </a:solidFill>
              <a:latin typeface="Times New Roman" pitchFamily="18" charset="0"/>
            </a:endParaRPr>
          </a:p>
        </p:txBody>
      </p:sp>
      <p:pic>
        <p:nvPicPr>
          <p:cNvPr id="67596" name="Picture 13" descr="molecula">
            <a:hlinkClick r:id="rId6"/>
          </p:cNvPr>
          <p:cNvPicPr>
            <a:picLocks noChangeAspect="1" noChangeArrowheads="1"/>
          </p:cNvPicPr>
          <p:nvPr/>
        </p:nvPicPr>
        <p:blipFill>
          <a:blip r:embed="rId7">
            <a:clrChange>
              <a:clrFrom>
                <a:srgbClr val="FFFAFF"/>
              </a:clrFrom>
              <a:clrTo>
                <a:srgbClr val="FFFAFF">
                  <a:alpha val="0"/>
                </a:srgbClr>
              </a:clrTo>
            </a:clrChange>
          </a:blip>
          <a:srcRect/>
          <a:stretch>
            <a:fillRect/>
          </a:stretch>
        </p:blipFill>
        <p:spPr bwMode="auto">
          <a:xfrm>
            <a:off x="55563" y="2921000"/>
            <a:ext cx="2160587" cy="1366838"/>
          </a:xfrm>
          <a:prstGeom prst="rect">
            <a:avLst/>
          </a:prstGeom>
          <a:noFill/>
          <a:ln w="9525">
            <a:noFill/>
            <a:miter lim="800000"/>
            <a:headEnd/>
            <a:tailEnd/>
          </a:ln>
        </p:spPr>
      </p:pic>
      <p:sp>
        <p:nvSpPr>
          <p:cNvPr id="67597" name="Line 14"/>
          <p:cNvSpPr>
            <a:spLocks noChangeShapeType="1"/>
          </p:cNvSpPr>
          <p:nvPr/>
        </p:nvSpPr>
        <p:spPr bwMode="auto">
          <a:xfrm>
            <a:off x="755650" y="4221163"/>
            <a:ext cx="0" cy="1008062"/>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en-US"/>
          </a:p>
        </p:txBody>
      </p:sp>
      <p:sp>
        <p:nvSpPr>
          <p:cNvPr id="67598" name="Line 15"/>
          <p:cNvSpPr>
            <a:spLocks noChangeShapeType="1"/>
          </p:cNvSpPr>
          <p:nvPr/>
        </p:nvSpPr>
        <p:spPr bwMode="auto">
          <a:xfrm flipV="1">
            <a:off x="827088" y="2060575"/>
            <a:ext cx="2665412" cy="863600"/>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en-US"/>
          </a:p>
        </p:txBody>
      </p:sp>
      <p:sp>
        <p:nvSpPr>
          <p:cNvPr id="67599" name="Line 16"/>
          <p:cNvSpPr>
            <a:spLocks noChangeShapeType="1"/>
          </p:cNvSpPr>
          <p:nvPr/>
        </p:nvSpPr>
        <p:spPr bwMode="auto">
          <a:xfrm flipV="1">
            <a:off x="179388" y="1844675"/>
            <a:ext cx="863600" cy="1655763"/>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en-US"/>
          </a:p>
        </p:txBody>
      </p:sp>
      <p:sp>
        <p:nvSpPr>
          <p:cNvPr id="67600" name="Line 17"/>
          <p:cNvSpPr>
            <a:spLocks noChangeShapeType="1"/>
          </p:cNvSpPr>
          <p:nvPr/>
        </p:nvSpPr>
        <p:spPr bwMode="auto">
          <a:xfrm>
            <a:off x="1403350" y="4148138"/>
            <a:ext cx="2160588" cy="793750"/>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en-US"/>
          </a:p>
        </p:txBody>
      </p:sp>
      <p:sp>
        <p:nvSpPr>
          <p:cNvPr id="67601" name="Line 18"/>
          <p:cNvSpPr>
            <a:spLocks noChangeShapeType="1"/>
          </p:cNvSpPr>
          <p:nvPr/>
        </p:nvSpPr>
        <p:spPr bwMode="auto">
          <a:xfrm flipV="1">
            <a:off x="2124075" y="1989138"/>
            <a:ext cx="287338" cy="1727200"/>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en-US"/>
          </a:p>
        </p:txBody>
      </p:sp>
      <p:sp>
        <p:nvSpPr>
          <p:cNvPr id="67602" name="Line 19"/>
          <p:cNvSpPr>
            <a:spLocks noChangeShapeType="1"/>
          </p:cNvSpPr>
          <p:nvPr/>
        </p:nvSpPr>
        <p:spPr bwMode="auto">
          <a:xfrm>
            <a:off x="2124075" y="3716338"/>
            <a:ext cx="503238" cy="1368425"/>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en-US"/>
          </a:p>
        </p:txBody>
      </p:sp>
      <p:sp>
        <p:nvSpPr>
          <p:cNvPr id="67603" name="Text Box 20"/>
          <p:cNvSpPr txBox="1">
            <a:spLocks noChangeArrowheads="1"/>
          </p:cNvSpPr>
          <p:nvPr/>
        </p:nvSpPr>
        <p:spPr bwMode="auto">
          <a:xfrm>
            <a:off x="3348038" y="692150"/>
            <a:ext cx="1143000" cy="396875"/>
          </a:xfrm>
          <a:prstGeom prst="rect">
            <a:avLst/>
          </a:prstGeom>
          <a:noFill/>
          <a:ln w="9525">
            <a:noFill/>
            <a:miter lim="800000"/>
            <a:headEnd/>
            <a:tailEnd/>
          </a:ln>
        </p:spPr>
        <p:txBody>
          <a:bodyPr>
            <a:spAutoFit/>
          </a:bodyPr>
          <a:lstStyle/>
          <a:p>
            <a:pPr algn="ctr" eaLnBrk="0" hangingPunct="0">
              <a:spcBef>
                <a:spcPct val="50000"/>
              </a:spcBef>
            </a:pPr>
            <a:r>
              <a:rPr lang="en-US" sz="2000">
                <a:solidFill>
                  <a:srgbClr val="0000CC"/>
                </a:solidFill>
                <a:latin typeface="Times New Roman" pitchFamily="18" charset="0"/>
              </a:rPr>
              <a:t>John</a:t>
            </a:r>
            <a:endParaRPr lang="en-GB" sz="2000">
              <a:solidFill>
                <a:srgbClr val="0000CC"/>
              </a:solidFill>
              <a:latin typeface="Times New Roman" pitchFamily="18" charset="0"/>
            </a:endParaRPr>
          </a:p>
        </p:txBody>
      </p:sp>
      <p:sp>
        <p:nvSpPr>
          <p:cNvPr id="67604" name="AutoShape 21"/>
          <p:cNvSpPr>
            <a:spLocks noChangeArrowheads="1"/>
          </p:cNvSpPr>
          <p:nvPr/>
        </p:nvSpPr>
        <p:spPr bwMode="auto">
          <a:xfrm rot="10800000">
            <a:off x="4211638" y="1628775"/>
            <a:ext cx="1584325" cy="215900"/>
          </a:xfrm>
          <a:prstGeom prst="leftArrow">
            <a:avLst>
              <a:gd name="adj1" fmla="val 41185"/>
              <a:gd name="adj2" fmla="val 126449"/>
            </a:avLst>
          </a:prstGeom>
          <a:solidFill>
            <a:schemeClr val="accent1"/>
          </a:solidFill>
          <a:ln w="9525">
            <a:solidFill>
              <a:schemeClr val="tx1"/>
            </a:solidFill>
            <a:miter lim="800000"/>
            <a:headEnd/>
            <a:tailEnd/>
          </a:ln>
        </p:spPr>
        <p:txBody>
          <a:bodyPr lIns="18000" tIns="10800" rIns="18000" bIns="10800" anchor="ctr">
            <a:spAutoFit/>
          </a:bodyPr>
          <a:lstStyle/>
          <a:p>
            <a:endParaRPr lang="en-US" sz="1800">
              <a:latin typeface="Calibri"/>
            </a:endParaRPr>
          </a:p>
        </p:txBody>
      </p:sp>
      <p:sp>
        <p:nvSpPr>
          <p:cNvPr id="67605" name="AutoShape 22"/>
          <p:cNvSpPr>
            <a:spLocks noChangeArrowheads="1"/>
          </p:cNvSpPr>
          <p:nvPr/>
        </p:nvSpPr>
        <p:spPr bwMode="auto">
          <a:xfrm rot="-5400000">
            <a:off x="2699544" y="3501232"/>
            <a:ext cx="2376487" cy="215900"/>
          </a:xfrm>
          <a:prstGeom prst="leftArrow">
            <a:avLst>
              <a:gd name="adj1" fmla="val 48537"/>
              <a:gd name="adj2" fmla="val 147019"/>
            </a:avLst>
          </a:prstGeom>
          <a:solidFill>
            <a:schemeClr val="accent1"/>
          </a:solidFill>
          <a:ln w="9525">
            <a:solidFill>
              <a:schemeClr val="tx1"/>
            </a:solidFill>
            <a:miter lim="800000"/>
            <a:headEnd/>
            <a:tailEnd/>
          </a:ln>
        </p:spPr>
        <p:txBody>
          <a:bodyPr lIns="18000" tIns="10800" rIns="18000" bIns="10800" anchor="ctr">
            <a:spAutoFit/>
          </a:bodyPr>
          <a:lstStyle/>
          <a:p>
            <a:endParaRPr lang="en-US" sz="1800">
              <a:latin typeface="Calibri"/>
            </a:endParaRPr>
          </a:p>
        </p:txBody>
      </p:sp>
      <p:sp>
        <p:nvSpPr>
          <p:cNvPr id="67606" name="Text Box 23"/>
          <p:cNvSpPr txBox="1">
            <a:spLocks noChangeArrowheads="1"/>
          </p:cNvSpPr>
          <p:nvPr/>
        </p:nvSpPr>
        <p:spPr bwMode="auto">
          <a:xfrm>
            <a:off x="4178300" y="1320800"/>
            <a:ext cx="1657350" cy="366713"/>
          </a:xfrm>
          <a:prstGeom prst="rect">
            <a:avLst/>
          </a:prstGeom>
          <a:noFill/>
          <a:ln w="9525">
            <a:noFill/>
            <a:miter lim="800000"/>
            <a:headEnd/>
            <a:tailEnd/>
          </a:ln>
        </p:spPr>
        <p:txBody>
          <a:bodyPr>
            <a:spAutoFit/>
          </a:bodyPr>
          <a:lstStyle/>
          <a:p>
            <a:pPr algn="ctr" eaLnBrk="0" hangingPunct="0">
              <a:spcBef>
                <a:spcPct val="50000"/>
              </a:spcBef>
            </a:pPr>
            <a:r>
              <a:rPr lang="en-US" sz="1800" i="1">
                <a:solidFill>
                  <a:srgbClr val="996633"/>
                </a:solidFill>
                <a:latin typeface="Times New Roman" pitchFamily="18" charset="0"/>
              </a:rPr>
              <a:t>has_homepage</a:t>
            </a:r>
            <a:endParaRPr lang="en-GB" sz="1800" i="1">
              <a:solidFill>
                <a:srgbClr val="996633"/>
              </a:solidFill>
              <a:latin typeface="Times New Roman" pitchFamily="18" charset="0"/>
            </a:endParaRPr>
          </a:p>
        </p:txBody>
      </p:sp>
      <p:sp>
        <p:nvSpPr>
          <p:cNvPr id="67607" name="AutoShape 24"/>
          <p:cNvSpPr>
            <a:spLocks noChangeArrowheads="1"/>
          </p:cNvSpPr>
          <p:nvPr/>
        </p:nvSpPr>
        <p:spPr bwMode="auto">
          <a:xfrm rot="10800000">
            <a:off x="4427538" y="5373688"/>
            <a:ext cx="1657350" cy="215900"/>
          </a:xfrm>
          <a:prstGeom prst="leftArrow">
            <a:avLst>
              <a:gd name="adj1" fmla="val 50009"/>
              <a:gd name="adj2" fmla="val 121295"/>
            </a:avLst>
          </a:prstGeom>
          <a:solidFill>
            <a:schemeClr val="accent1"/>
          </a:solidFill>
          <a:ln w="9525">
            <a:solidFill>
              <a:schemeClr val="tx1"/>
            </a:solidFill>
            <a:miter lim="800000"/>
            <a:headEnd/>
            <a:tailEnd/>
          </a:ln>
        </p:spPr>
        <p:txBody>
          <a:bodyPr lIns="18000" tIns="10800" rIns="18000" bIns="10800" anchor="ctr">
            <a:spAutoFit/>
          </a:bodyPr>
          <a:lstStyle/>
          <a:p>
            <a:endParaRPr lang="en-US" sz="1800">
              <a:latin typeface="Calibri"/>
            </a:endParaRPr>
          </a:p>
        </p:txBody>
      </p:sp>
      <p:sp>
        <p:nvSpPr>
          <p:cNvPr id="67608" name="Text Box 25"/>
          <p:cNvSpPr txBox="1">
            <a:spLocks noChangeArrowheads="1"/>
          </p:cNvSpPr>
          <p:nvPr/>
        </p:nvSpPr>
        <p:spPr bwMode="auto">
          <a:xfrm>
            <a:off x="4375150" y="5075238"/>
            <a:ext cx="1657350" cy="366712"/>
          </a:xfrm>
          <a:prstGeom prst="rect">
            <a:avLst/>
          </a:prstGeom>
          <a:noFill/>
          <a:ln w="9525">
            <a:noFill/>
            <a:miter lim="800000"/>
            <a:headEnd/>
            <a:tailEnd/>
          </a:ln>
        </p:spPr>
        <p:txBody>
          <a:bodyPr>
            <a:spAutoFit/>
          </a:bodyPr>
          <a:lstStyle/>
          <a:p>
            <a:pPr algn="ctr" eaLnBrk="0" hangingPunct="0">
              <a:spcBef>
                <a:spcPct val="50000"/>
              </a:spcBef>
            </a:pPr>
            <a:r>
              <a:rPr lang="en-US" sz="1800" i="1">
                <a:solidFill>
                  <a:srgbClr val="996633"/>
                </a:solidFill>
                <a:latin typeface="Times New Roman" pitchFamily="18" charset="0"/>
              </a:rPr>
              <a:t>has_homepage</a:t>
            </a:r>
            <a:endParaRPr lang="en-GB" sz="1800" i="1">
              <a:solidFill>
                <a:srgbClr val="996633"/>
              </a:solidFill>
              <a:latin typeface="Times New Roman" pitchFamily="18" charset="0"/>
            </a:endParaRPr>
          </a:p>
        </p:txBody>
      </p:sp>
      <p:sp>
        <p:nvSpPr>
          <p:cNvPr id="67609" name="Line 26"/>
          <p:cNvSpPr>
            <a:spLocks noChangeShapeType="1"/>
          </p:cNvSpPr>
          <p:nvPr/>
        </p:nvSpPr>
        <p:spPr bwMode="auto">
          <a:xfrm flipV="1">
            <a:off x="2051050" y="1628775"/>
            <a:ext cx="3168650" cy="2376488"/>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en-US"/>
          </a:p>
        </p:txBody>
      </p:sp>
      <p:sp>
        <p:nvSpPr>
          <p:cNvPr id="67610" name="Line 27"/>
          <p:cNvSpPr>
            <a:spLocks noChangeShapeType="1"/>
          </p:cNvSpPr>
          <p:nvPr/>
        </p:nvSpPr>
        <p:spPr bwMode="auto">
          <a:xfrm>
            <a:off x="2051050" y="4005263"/>
            <a:ext cx="3241675" cy="1223962"/>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en-US"/>
          </a:p>
        </p:txBody>
      </p:sp>
      <p:sp>
        <p:nvSpPr>
          <p:cNvPr id="67611" name="Line 28"/>
          <p:cNvSpPr>
            <a:spLocks noChangeShapeType="1"/>
          </p:cNvSpPr>
          <p:nvPr/>
        </p:nvSpPr>
        <p:spPr bwMode="auto">
          <a:xfrm>
            <a:off x="2008188" y="3198813"/>
            <a:ext cx="908050" cy="517525"/>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en-US"/>
          </a:p>
        </p:txBody>
      </p:sp>
      <p:sp>
        <p:nvSpPr>
          <p:cNvPr id="46109" name="Text Box 29"/>
          <p:cNvSpPr txBox="1">
            <a:spLocks noChangeArrowheads="1"/>
          </p:cNvSpPr>
          <p:nvPr/>
        </p:nvSpPr>
        <p:spPr bwMode="auto">
          <a:xfrm>
            <a:off x="395288" y="3357563"/>
            <a:ext cx="1655762" cy="519112"/>
          </a:xfrm>
          <a:prstGeom prst="rect">
            <a:avLst/>
          </a:prstGeom>
          <a:solidFill>
            <a:srgbClr val="C0C0C0">
              <a:alpha val="46001"/>
            </a:srgbClr>
          </a:solidFill>
          <a:ln w="9525">
            <a:noFill/>
            <a:miter lim="800000"/>
            <a:headEnd/>
            <a:tailEnd/>
          </a:ln>
          <a:effectLst/>
        </p:spPr>
        <p:txBody>
          <a:bodyPr>
            <a:spAutoFit/>
          </a:bodyPr>
          <a:lstStyle/>
          <a:p>
            <a:pPr algn="ctr" eaLnBrk="0" fontAlgn="auto" hangingPunct="0">
              <a:spcBef>
                <a:spcPct val="50000"/>
              </a:spcBef>
              <a:spcAft>
                <a:spcPts val="0"/>
              </a:spcAft>
              <a:defRPr/>
            </a:pPr>
            <a:r>
              <a:rPr lang="en-US" sz="2800">
                <a:solidFill>
                  <a:srgbClr val="E00000"/>
                </a:solidFill>
                <a:effectLst>
                  <a:outerShdw blurRad="38100" dist="38100" dir="2700000" algn="tl">
                    <a:srgbClr val="000000"/>
                  </a:outerShdw>
                </a:effectLst>
                <a:latin typeface="Times New Roman" pitchFamily="18" charset="0"/>
              </a:rPr>
              <a:t>Ontology</a:t>
            </a:r>
            <a:endParaRPr lang="en-GB" sz="2800">
              <a:solidFill>
                <a:srgbClr val="E00000"/>
              </a:solidFill>
              <a:effectLst>
                <a:outerShdw blurRad="38100" dist="38100" dir="2700000" algn="tl">
                  <a:srgbClr val="000000"/>
                </a:outerShdw>
              </a:effectLst>
              <a:latin typeface="Times New Roman" pitchFamily="18" charset="0"/>
            </a:endParaRPr>
          </a:p>
        </p:txBody>
      </p:sp>
      <p:sp>
        <p:nvSpPr>
          <p:cNvPr id="67613" name="Rectangle 30"/>
          <p:cNvSpPr>
            <a:spLocks noChangeArrowheads="1"/>
          </p:cNvSpPr>
          <p:nvPr/>
        </p:nvSpPr>
        <p:spPr bwMode="auto">
          <a:xfrm>
            <a:off x="1011238" y="115888"/>
            <a:ext cx="8151812" cy="588962"/>
          </a:xfrm>
          <a:prstGeom prst="rect">
            <a:avLst/>
          </a:prstGeom>
          <a:noFill/>
          <a:ln w="9525">
            <a:noFill/>
            <a:miter lim="800000"/>
            <a:headEnd/>
            <a:tailEnd/>
          </a:ln>
        </p:spPr>
        <p:txBody>
          <a:bodyPr anchor="b"/>
          <a:lstStyle/>
          <a:p>
            <a:pPr algn="ctr"/>
            <a:r>
              <a:rPr lang="en-US" sz="4000">
                <a:solidFill>
                  <a:schemeClr val="tx2"/>
                </a:solidFill>
                <a:latin typeface="Arial Unicode MS"/>
              </a:rPr>
              <a:t>RDF – </a:t>
            </a:r>
            <a:r>
              <a:rPr lang="en-US" sz="2800">
                <a:solidFill>
                  <a:schemeClr val="tx2"/>
                </a:solidFill>
                <a:latin typeface="Arial Unicode MS"/>
              </a:rPr>
              <a:t>Semantic Web over Web Resources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GB" smtClean="0"/>
              <a:t>History of the Semantic Web</a:t>
            </a:r>
          </a:p>
        </p:txBody>
      </p:sp>
      <p:sp>
        <p:nvSpPr>
          <p:cNvPr id="6147" name="Rectangle 3"/>
          <p:cNvSpPr>
            <a:spLocks noGrp="1" noChangeArrowheads="1"/>
          </p:cNvSpPr>
          <p:nvPr>
            <p:ph type="body" sz="half" idx="1"/>
          </p:nvPr>
        </p:nvSpPr>
        <p:spPr>
          <a:xfrm>
            <a:off x="685800" y="1752600"/>
            <a:ext cx="7847013" cy="4572000"/>
          </a:xfrm>
        </p:spPr>
        <p:txBody>
          <a:bodyPr rtlCol="0">
            <a:normAutofit fontScale="70000" lnSpcReduction="20000"/>
          </a:bodyPr>
          <a:lstStyle/>
          <a:p>
            <a:pPr eaLnBrk="1" fontAlgn="auto" hangingPunct="1">
              <a:spcAft>
                <a:spcPts val="0"/>
              </a:spcAft>
              <a:buFont typeface="Arial" pitchFamily="34" charset="0"/>
              <a:buChar char="•"/>
              <a:defRPr/>
            </a:pPr>
            <a:r>
              <a:rPr lang="en-GB" sz="2800" dirty="0" smtClean="0"/>
              <a:t>Web was “invented” by </a:t>
            </a:r>
            <a:r>
              <a:rPr lang="en-GB" sz="2800" dirty="0" smtClean="0">
                <a:solidFill>
                  <a:srgbClr val="0033CC"/>
                </a:solidFill>
              </a:rPr>
              <a:t>Tim Berners-Lee</a:t>
            </a:r>
            <a:r>
              <a:rPr lang="en-GB" sz="2800" dirty="0" smtClean="0"/>
              <a:t> (amongst others), a physicist working at CERN</a:t>
            </a:r>
            <a:endParaRPr lang="tr-TR" sz="2800" dirty="0" smtClean="0"/>
          </a:p>
          <a:p>
            <a:pPr eaLnBrk="1" fontAlgn="auto" hangingPunct="1">
              <a:spcAft>
                <a:spcPts val="0"/>
              </a:spcAft>
              <a:buFont typeface="Arial" pitchFamily="34" charset="0"/>
              <a:buChar char="•"/>
              <a:defRPr/>
            </a:pPr>
            <a:endParaRPr lang="tr-TR" sz="2800" dirty="0" smtClean="0"/>
          </a:p>
          <a:p>
            <a:pPr eaLnBrk="1" fontAlgn="auto" hangingPunct="1">
              <a:spcAft>
                <a:spcPts val="0"/>
              </a:spcAft>
              <a:buFont typeface="Arial" pitchFamily="34" charset="0"/>
              <a:buChar char="•"/>
              <a:defRPr/>
            </a:pPr>
            <a:r>
              <a:rPr lang="en-GB" sz="2800" dirty="0" smtClean="0"/>
              <a:t>TBL’s original vision of the Web was much more ambitious than the reality of the existing (syntactic) Web:</a:t>
            </a:r>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endParaRPr lang="en-GB" sz="2800" dirty="0" smtClean="0"/>
          </a:p>
          <a:p>
            <a:pPr eaLnBrk="1" fontAlgn="auto" hangingPunct="1">
              <a:spcAft>
                <a:spcPts val="0"/>
              </a:spcAft>
              <a:buFont typeface="Arial" pitchFamily="34" charset="0"/>
              <a:buChar char="•"/>
              <a:defRPr/>
            </a:pPr>
            <a:r>
              <a:rPr lang="en-GB" sz="2800" dirty="0" smtClean="0"/>
              <a:t>TBL (and others) have since been working towards realising this vision, which has become known as the </a:t>
            </a:r>
            <a:r>
              <a:rPr lang="en-GB" sz="2800" dirty="0" smtClean="0">
                <a:solidFill>
                  <a:schemeClr val="accent2"/>
                </a:solidFill>
              </a:rPr>
              <a:t>Semantic Web</a:t>
            </a:r>
          </a:p>
          <a:p>
            <a:pPr lvl="1" eaLnBrk="1" fontAlgn="auto" hangingPunct="1">
              <a:spcAft>
                <a:spcPts val="0"/>
              </a:spcAft>
              <a:buFont typeface="Arial" pitchFamily="34" charset="0"/>
              <a:buChar char="–"/>
              <a:defRPr/>
            </a:pPr>
            <a:r>
              <a:rPr lang="en-GB" sz="2400" dirty="0" smtClean="0"/>
              <a:t>E.g., article in May 2001 issue of Scientific American…</a:t>
            </a:r>
          </a:p>
        </p:txBody>
      </p:sp>
      <p:grpSp>
        <p:nvGrpSpPr>
          <p:cNvPr id="2" name="Group 4"/>
          <p:cNvGrpSpPr>
            <a:grpSpLocks/>
          </p:cNvGrpSpPr>
          <p:nvPr/>
        </p:nvGrpSpPr>
        <p:grpSpPr bwMode="auto">
          <a:xfrm>
            <a:off x="1214438" y="3141663"/>
            <a:ext cx="7246937" cy="2014537"/>
            <a:chOff x="765" y="1979"/>
            <a:chExt cx="4565" cy="1269"/>
          </a:xfrm>
        </p:grpSpPr>
        <p:sp>
          <p:nvSpPr>
            <p:cNvPr id="17412" name="Text Box 5"/>
            <p:cNvSpPr txBox="1">
              <a:spLocks noChangeArrowheads="1"/>
            </p:cNvSpPr>
            <p:nvPr/>
          </p:nvSpPr>
          <p:spPr bwMode="auto">
            <a:xfrm>
              <a:off x="1429" y="1979"/>
              <a:ext cx="3901" cy="1269"/>
            </a:xfrm>
            <a:prstGeom prst="rect">
              <a:avLst/>
            </a:prstGeom>
            <a:noFill/>
            <a:ln w="9525">
              <a:noFill/>
              <a:miter lim="800000"/>
              <a:headEnd/>
              <a:tailEnd/>
            </a:ln>
          </p:spPr>
          <p:txBody>
            <a:bodyPr>
              <a:spAutoFit/>
            </a:bodyPr>
            <a:lstStyle/>
            <a:p>
              <a:pPr>
                <a:spcBef>
                  <a:spcPct val="50000"/>
                </a:spcBef>
              </a:pPr>
              <a:r>
                <a:rPr lang="en-GB" sz="1800">
                  <a:latin typeface="Arial Narrow" pitchFamily="34" charset="0"/>
                </a:rPr>
                <a:t>“... a goal of the Web was that, if the interaction between person and hypertext could be so intuitive that the </a:t>
              </a:r>
              <a:r>
                <a:rPr lang="en-GB" sz="1800">
                  <a:solidFill>
                    <a:schemeClr val="accent2"/>
                  </a:solidFill>
                  <a:latin typeface="Arial Narrow" pitchFamily="34" charset="0"/>
                </a:rPr>
                <a:t>machine-readable</a:t>
              </a:r>
              <a:r>
                <a:rPr lang="en-GB" sz="1800">
                  <a:latin typeface="Arial Narrow" pitchFamily="34" charset="0"/>
                </a:rPr>
                <a:t> information space gave an accurate representation of the state of people's thoughts, interactions, and work patterns, then </a:t>
              </a:r>
              <a:r>
                <a:rPr lang="en-GB" sz="1800">
                  <a:solidFill>
                    <a:schemeClr val="accent2"/>
                  </a:solidFill>
                  <a:latin typeface="Arial Narrow" pitchFamily="34" charset="0"/>
                </a:rPr>
                <a:t>machine analysis</a:t>
              </a:r>
              <a:r>
                <a:rPr lang="en-GB" sz="1800">
                  <a:latin typeface="Arial Narrow" pitchFamily="34" charset="0"/>
                </a:rPr>
                <a:t> could become a very powerful management tool, seeing patterns in our work and facilitating our working together through the typical problems which beset the management of large organizations.”</a:t>
              </a:r>
              <a:endParaRPr lang="en-US" sz="1800">
                <a:latin typeface="Arial Narrow" pitchFamily="34" charset="0"/>
              </a:endParaRPr>
            </a:p>
          </p:txBody>
        </p:sp>
        <p:pic>
          <p:nvPicPr>
            <p:cNvPr id="17413" name="Picture 6" descr="tim">
              <a:hlinkClick r:id="rId3"/>
            </p:cNvPr>
            <p:cNvPicPr>
              <a:picLocks noChangeAspect="1" noChangeArrowheads="1"/>
            </p:cNvPicPr>
            <p:nvPr/>
          </p:nvPicPr>
          <p:blipFill>
            <a:blip r:embed="rId4"/>
            <a:srcRect/>
            <a:stretch>
              <a:fillRect/>
            </a:stretch>
          </p:blipFill>
          <p:spPr bwMode="auto">
            <a:xfrm>
              <a:off x="765" y="2205"/>
              <a:ext cx="610" cy="735"/>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GB" smtClean="0"/>
              <a:t>The RDF Data Model</a:t>
            </a:r>
          </a:p>
        </p:txBody>
      </p:sp>
      <p:sp>
        <p:nvSpPr>
          <p:cNvPr id="119811" name="Rectangle 3"/>
          <p:cNvSpPr>
            <a:spLocks noGrp="1" noChangeArrowheads="1"/>
          </p:cNvSpPr>
          <p:nvPr>
            <p:ph type="body" idx="1"/>
          </p:nvPr>
        </p:nvSpPr>
        <p:spPr>
          <a:xfrm>
            <a:off x="457200" y="1600200"/>
            <a:ext cx="8229600" cy="590550"/>
          </a:xfrm>
        </p:spPr>
        <p:txBody>
          <a:bodyPr/>
          <a:lstStyle/>
          <a:p>
            <a:pPr eaLnBrk="1" hangingPunct="1"/>
            <a:r>
              <a:rPr lang="en-GB" sz="1800" smtClean="0"/>
              <a:t>Statements are &lt;subject, predicate, object&gt; triples:</a:t>
            </a:r>
          </a:p>
        </p:txBody>
      </p:sp>
      <p:sp>
        <p:nvSpPr>
          <p:cNvPr id="119817" name="Rectangle 9"/>
          <p:cNvSpPr>
            <a:spLocks noChangeArrowheads="1"/>
          </p:cNvSpPr>
          <p:nvPr/>
        </p:nvSpPr>
        <p:spPr bwMode="auto">
          <a:xfrm>
            <a:off x="685800" y="2362200"/>
            <a:ext cx="7772400" cy="3255963"/>
          </a:xfrm>
          <a:prstGeom prst="rect">
            <a:avLst/>
          </a:prstGeom>
          <a:noFill/>
          <a:ln w="9525">
            <a:noFill/>
            <a:miter lim="800000"/>
            <a:headEnd/>
            <a:tailEnd/>
          </a:ln>
        </p:spPr>
        <p:txBody>
          <a:bodyPr/>
          <a:lstStyle/>
          <a:p>
            <a:pPr marL="342900" indent="-342900">
              <a:lnSpc>
                <a:spcPct val="90000"/>
              </a:lnSpc>
              <a:spcBef>
                <a:spcPct val="20000"/>
              </a:spcBef>
              <a:buClr>
                <a:srgbClr val="993300"/>
              </a:buClr>
              <a:buFontTx/>
              <a:buChar char="•"/>
            </a:pPr>
            <a:r>
              <a:rPr lang="en-GB" sz="2000">
                <a:latin typeface="Calibri"/>
              </a:rPr>
              <a:t>Can be represented using XML serialisation, e.g.:</a:t>
            </a:r>
            <a:endParaRPr lang="tr-TR" sz="2000">
              <a:latin typeface="Calibri"/>
            </a:endParaRPr>
          </a:p>
          <a:p>
            <a:pPr marL="742950" lvl="1" indent="-285750">
              <a:lnSpc>
                <a:spcPct val="90000"/>
              </a:lnSpc>
              <a:spcBef>
                <a:spcPct val="20000"/>
              </a:spcBef>
              <a:buClr>
                <a:srgbClr val="993300"/>
              </a:buClr>
              <a:buFontTx/>
              <a:buChar char="•"/>
            </a:pPr>
            <a:endParaRPr lang="en-GB" sz="2000">
              <a:latin typeface="Calibri"/>
            </a:endParaRPr>
          </a:p>
          <a:p>
            <a:pPr marL="742950" lvl="1" indent="-285750">
              <a:lnSpc>
                <a:spcPct val="90000"/>
              </a:lnSpc>
              <a:spcBef>
                <a:spcPct val="20000"/>
              </a:spcBef>
              <a:buClr>
                <a:srgbClr val="993300"/>
              </a:buClr>
            </a:pPr>
            <a:endParaRPr lang="tr-TR" sz="1800">
              <a:latin typeface="Calibri"/>
            </a:endParaRPr>
          </a:p>
          <a:p>
            <a:pPr marL="742950" lvl="1" indent="-285750">
              <a:lnSpc>
                <a:spcPct val="90000"/>
              </a:lnSpc>
              <a:spcBef>
                <a:spcPct val="20000"/>
              </a:spcBef>
              <a:buClr>
                <a:srgbClr val="993300"/>
              </a:buClr>
            </a:pPr>
            <a:r>
              <a:rPr lang="en-GB" sz="1800">
                <a:latin typeface="Calibri"/>
              </a:rPr>
              <a:t>	</a:t>
            </a:r>
            <a:r>
              <a:rPr lang="en-GB" sz="1800">
                <a:latin typeface="Courier New" pitchFamily="49" charset="0"/>
              </a:rPr>
              <a:t>&lt;Ian,hasColleague,Uli&gt;</a:t>
            </a:r>
            <a:endParaRPr lang="en-GB" sz="2000">
              <a:latin typeface="Calibri"/>
            </a:endParaRPr>
          </a:p>
          <a:p>
            <a:pPr marL="342900" indent="-342900">
              <a:lnSpc>
                <a:spcPct val="90000"/>
              </a:lnSpc>
              <a:spcBef>
                <a:spcPct val="20000"/>
              </a:spcBef>
              <a:buClr>
                <a:srgbClr val="993300"/>
              </a:buClr>
              <a:buFontTx/>
              <a:buChar char="•"/>
            </a:pPr>
            <a:r>
              <a:rPr lang="en-GB" sz="2000">
                <a:latin typeface="Calibri"/>
              </a:rPr>
              <a:t>Statements describe properties of resources</a:t>
            </a:r>
            <a:endParaRPr lang="tr-TR" sz="2000">
              <a:latin typeface="Calibri"/>
            </a:endParaRPr>
          </a:p>
          <a:p>
            <a:pPr marL="342900" indent="-342900">
              <a:lnSpc>
                <a:spcPct val="90000"/>
              </a:lnSpc>
              <a:spcBef>
                <a:spcPct val="20000"/>
              </a:spcBef>
              <a:buClr>
                <a:srgbClr val="993300"/>
              </a:buClr>
              <a:buFontTx/>
              <a:buChar char="•"/>
            </a:pPr>
            <a:endParaRPr lang="tr-TR" sz="2000">
              <a:latin typeface="Calibri"/>
            </a:endParaRPr>
          </a:p>
          <a:p>
            <a:pPr marL="342900" indent="-342900">
              <a:lnSpc>
                <a:spcPct val="90000"/>
              </a:lnSpc>
              <a:spcBef>
                <a:spcPct val="20000"/>
              </a:spcBef>
              <a:buClr>
                <a:srgbClr val="993300"/>
              </a:buClr>
              <a:buFontTx/>
              <a:buChar char="•"/>
            </a:pPr>
            <a:r>
              <a:rPr lang="en-GB" sz="2000">
                <a:latin typeface="Calibri"/>
              </a:rPr>
              <a:t>All things </a:t>
            </a:r>
            <a:r>
              <a:rPr lang="tr-TR" sz="2000" i="1">
                <a:latin typeface="Calibri"/>
              </a:rPr>
              <a:t>(including properties)</a:t>
            </a:r>
            <a:r>
              <a:rPr lang="en-GB" sz="2000">
                <a:latin typeface="Calibri"/>
              </a:rPr>
              <a:t> being described by RDF expressions are called </a:t>
            </a:r>
            <a:r>
              <a:rPr lang="en-GB" sz="2000" i="1">
                <a:solidFill>
                  <a:srgbClr val="0000CC"/>
                </a:solidFill>
                <a:latin typeface="Calibri"/>
              </a:rPr>
              <a:t>resources</a:t>
            </a:r>
            <a:endParaRPr lang="en-GB" sz="2000">
              <a:latin typeface="Calibri"/>
            </a:endParaRPr>
          </a:p>
          <a:p>
            <a:pPr marL="342900" indent="-342900">
              <a:lnSpc>
                <a:spcPct val="90000"/>
              </a:lnSpc>
              <a:spcBef>
                <a:spcPct val="20000"/>
              </a:spcBef>
              <a:buClr>
                <a:srgbClr val="993300"/>
              </a:buClr>
              <a:buFontTx/>
              <a:buChar char="•"/>
            </a:pPr>
            <a:r>
              <a:rPr lang="en-GB" sz="2000">
                <a:latin typeface="Calibri"/>
              </a:rPr>
              <a:t>A resource is a URI representing a (class of) object(s):</a:t>
            </a:r>
          </a:p>
          <a:p>
            <a:pPr marL="742950" lvl="1" indent="-285750">
              <a:lnSpc>
                <a:spcPct val="90000"/>
              </a:lnSpc>
              <a:spcBef>
                <a:spcPct val="20000"/>
              </a:spcBef>
              <a:buClr>
                <a:srgbClr val="993300"/>
              </a:buClr>
              <a:buFontTx/>
              <a:buChar char="–"/>
            </a:pPr>
            <a:r>
              <a:rPr lang="en-GB" sz="1800">
                <a:latin typeface="Calibri"/>
              </a:rPr>
              <a:t>a document, a picture, a paragraph on the Web;</a:t>
            </a:r>
          </a:p>
          <a:p>
            <a:pPr marL="1143000" lvl="2" indent="-228600">
              <a:lnSpc>
                <a:spcPct val="90000"/>
              </a:lnSpc>
              <a:spcBef>
                <a:spcPct val="20000"/>
              </a:spcBef>
              <a:buClr>
                <a:srgbClr val="993300"/>
              </a:buClr>
              <a:buFontTx/>
              <a:buChar char="–"/>
            </a:pPr>
            <a:r>
              <a:rPr lang="en-GB" sz="1800">
                <a:latin typeface="Calibri"/>
              </a:rPr>
              <a:t>http://www.cs.man.ac.uk/index.html</a:t>
            </a:r>
          </a:p>
          <a:p>
            <a:pPr marL="742950" lvl="1" indent="-285750">
              <a:lnSpc>
                <a:spcPct val="90000"/>
              </a:lnSpc>
              <a:spcBef>
                <a:spcPct val="20000"/>
              </a:spcBef>
              <a:buClr>
                <a:srgbClr val="993300"/>
              </a:buClr>
              <a:buFontTx/>
              <a:buChar char="–"/>
            </a:pPr>
            <a:r>
              <a:rPr lang="en-GB" sz="1800">
                <a:latin typeface="Calibri"/>
              </a:rPr>
              <a:t>a book in the library, a real person (?)</a:t>
            </a:r>
          </a:p>
          <a:p>
            <a:pPr marL="1143000" lvl="2" indent="-228600">
              <a:lnSpc>
                <a:spcPct val="90000"/>
              </a:lnSpc>
              <a:spcBef>
                <a:spcPct val="20000"/>
              </a:spcBef>
              <a:buClr>
                <a:srgbClr val="993300"/>
              </a:buClr>
              <a:buFontTx/>
              <a:buChar char="–"/>
            </a:pPr>
            <a:r>
              <a:rPr lang="en-GB" sz="1800">
                <a:latin typeface="Calibri"/>
              </a:rPr>
              <a:t>isbn://5031-4444-3333</a:t>
            </a:r>
          </a:p>
          <a:p>
            <a:pPr marL="742950" lvl="1" indent="-285750">
              <a:lnSpc>
                <a:spcPct val="90000"/>
              </a:lnSpc>
              <a:spcBef>
                <a:spcPct val="20000"/>
              </a:spcBef>
              <a:buClr>
                <a:srgbClr val="993300"/>
              </a:buClr>
              <a:buFontTx/>
              <a:buChar char="–"/>
            </a:pPr>
            <a:r>
              <a:rPr lang="en-GB" sz="1800">
                <a:latin typeface="Calibri"/>
              </a:rPr>
              <a:t>…</a:t>
            </a:r>
            <a:endParaRPr lang="tr-TR" sz="1800">
              <a:latin typeface="Calibri"/>
            </a:endParaRPr>
          </a:p>
        </p:txBody>
      </p:sp>
      <p:grpSp>
        <p:nvGrpSpPr>
          <p:cNvPr id="61445" name="Group 5"/>
          <p:cNvGrpSpPr>
            <a:grpSpLocks/>
          </p:cNvGrpSpPr>
          <p:nvPr/>
        </p:nvGrpSpPr>
        <p:grpSpPr bwMode="auto">
          <a:xfrm>
            <a:off x="1403350" y="2636838"/>
            <a:ext cx="3913188" cy="757237"/>
            <a:chOff x="1249" y="1728"/>
            <a:chExt cx="2465" cy="477"/>
          </a:xfrm>
        </p:grpSpPr>
        <p:sp>
          <p:nvSpPr>
            <p:cNvPr id="69637" name="Oval 6"/>
            <p:cNvSpPr>
              <a:spLocks noChangeArrowheads="1"/>
            </p:cNvSpPr>
            <p:nvPr/>
          </p:nvSpPr>
          <p:spPr bwMode="auto">
            <a:xfrm>
              <a:off x="1249" y="1870"/>
              <a:ext cx="382" cy="330"/>
            </a:xfrm>
            <a:prstGeom prst="ellipse">
              <a:avLst/>
            </a:prstGeom>
            <a:solidFill>
              <a:srgbClr val="FFCC66"/>
            </a:solidFill>
            <a:ln w="9525">
              <a:noFill/>
              <a:round/>
              <a:headEnd/>
              <a:tailEnd/>
            </a:ln>
          </p:spPr>
          <p:txBody>
            <a:bodyPr anchor="ctr">
              <a:spAutoFit/>
            </a:bodyPr>
            <a:lstStyle/>
            <a:p>
              <a:pPr algn="ctr"/>
              <a:r>
                <a:rPr lang="en-GB" sz="2000">
                  <a:latin typeface="Arial Narrow" pitchFamily="34" charset="0"/>
                </a:rPr>
                <a:t>Ian</a:t>
              </a:r>
            </a:p>
          </p:txBody>
        </p:sp>
        <p:sp>
          <p:nvSpPr>
            <p:cNvPr id="69638" name="Oval 7"/>
            <p:cNvSpPr>
              <a:spLocks noChangeArrowheads="1"/>
            </p:cNvSpPr>
            <p:nvPr/>
          </p:nvSpPr>
          <p:spPr bwMode="auto">
            <a:xfrm>
              <a:off x="3360" y="1875"/>
              <a:ext cx="354" cy="330"/>
            </a:xfrm>
            <a:prstGeom prst="ellipse">
              <a:avLst/>
            </a:prstGeom>
            <a:solidFill>
              <a:srgbClr val="FFCC66"/>
            </a:solidFill>
            <a:ln w="9525">
              <a:noFill/>
              <a:round/>
              <a:headEnd/>
              <a:tailEnd/>
            </a:ln>
          </p:spPr>
          <p:txBody>
            <a:bodyPr anchor="ctr">
              <a:spAutoFit/>
            </a:bodyPr>
            <a:lstStyle/>
            <a:p>
              <a:pPr algn="ctr"/>
              <a:r>
                <a:rPr lang="en-GB" sz="2000">
                  <a:latin typeface="Arial Narrow" pitchFamily="34" charset="0"/>
                </a:rPr>
                <a:t>Uli</a:t>
              </a:r>
            </a:p>
          </p:txBody>
        </p:sp>
        <p:sp>
          <p:nvSpPr>
            <p:cNvPr id="69639" name="Line 8"/>
            <p:cNvSpPr>
              <a:spLocks noChangeShapeType="1"/>
            </p:cNvSpPr>
            <p:nvPr/>
          </p:nvSpPr>
          <p:spPr bwMode="auto">
            <a:xfrm>
              <a:off x="1632" y="2016"/>
              <a:ext cx="1728" cy="0"/>
            </a:xfrm>
            <a:prstGeom prst="line">
              <a:avLst/>
            </a:prstGeom>
            <a:noFill/>
            <a:ln w="19050">
              <a:solidFill>
                <a:schemeClr val="tx1"/>
              </a:solidFill>
              <a:round/>
              <a:headEnd/>
              <a:tailEnd type="triangle" w="med" len="med"/>
            </a:ln>
          </p:spPr>
          <p:txBody>
            <a:bodyPr wrap="none">
              <a:spAutoFit/>
            </a:bodyPr>
            <a:lstStyle/>
            <a:p>
              <a:endParaRPr lang="en-US"/>
            </a:p>
          </p:txBody>
        </p:sp>
        <p:sp>
          <p:nvSpPr>
            <p:cNvPr id="69640" name="Text Box 9"/>
            <p:cNvSpPr txBox="1">
              <a:spLocks noChangeArrowheads="1"/>
            </p:cNvSpPr>
            <p:nvPr/>
          </p:nvSpPr>
          <p:spPr bwMode="auto">
            <a:xfrm>
              <a:off x="2016" y="1728"/>
              <a:ext cx="960" cy="231"/>
            </a:xfrm>
            <a:prstGeom prst="rect">
              <a:avLst/>
            </a:prstGeom>
            <a:noFill/>
            <a:ln w="9525">
              <a:noFill/>
              <a:miter lim="800000"/>
              <a:headEnd/>
              <a:tailEnd/>
            </a:ln>
          </p:spPr>
          <p:txBody>
            <a:bodyPr>
              <a:spAutoFit/>
            </a:bodyPr>
            <a:lstStyle/>
            <a:p>
              <a:pPr>
                <a:spcBef>
                  <a:spcPct val="50000"/>
                </a:spcBef>
              </a:pPr>
              <a:r>
                <a:rPr lang="en-GB" sz="1800">
                  <a:latin typeface="Arial Narrow" pitchFamily="34" charset="0"/>
                </a:rPr>
                <a:t>hasColleague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981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981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98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981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981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981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981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981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9817">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19817">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499"/>
                                          </p:stCondLst>
                                        </p:cTn>
                                        <p:tgtEl>
                                          <p:spTgt spid="6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P spid="11981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468313" y="0"/>
            <a:ext cx="8229600" cy="620713"/>
          </a:xfrm>
        </p:spPr>
        <p:txBody>
          <a:bodyPr/>
          <a:lstStyle/>
          <a:p>
            <a:pPr eaLnBrk="1" hangingPunct="1"/>
            <a:r>
              <a:rPr lang="en-US" sz="3200" smtClean="0"/>
              <a:t>URI</a:t>
            </a:r>
          </a:p>
        </p:txBody>
      </p:sp>
      <p:pic>
        <p:nvPicPr>
          <p:cNvPr id="71682" name="Picture 3" descr="Image:URI Venn Diagram.svg">
            <a:hlinkClick r:id="rId3"/>
          </p:cNvPr>
          <p:cNvPicPr>
            <a:picLocks noChangeAspect="1" noChangeArrowheads="1"/>
          </p:cNvPicPr>
          <p:nvPr/>
        </p:nvPicPr>
        <p:blipFill>
          <a:blip r:embed="rId4"/>
          <a:srcRect/>
          <a:stretch>
            <a:fillRect/>
          </a:stretch>
        </p:blipFill>
        <p:spPr bwMode="auto">
          <a:xfrm>
            <a:off x="1905000" y="914400"/>
            <a:ext cx="4175125" cy="2514600"/>
          </a:xfrm>
          <a:prstGeom prst="rect">
            <a:avLst/>
          </a:prstGeom>
          <a:noFill/>
          <a:ln w="9525">
            <a:noFill/>
            <a:miter lim="800000"/>
            <a:headEnd/>
            <a:tailEnd/>
          </a:ln>
        </p:spPr>
      </p:pic>
      <p:sp>
        <p:nvSpPr>
          <p:cNvPr id="71683" name="Text Box 4"/>
          <p:cNvSpPr txBox="1">
            <a:spLocks noChangeArrowheads="1"/>
          </p:cNvSpPr>
          <p:nvPr/>
        </p:nvSpPr>
        <p:spPr bwMode="auto">
          <a:xfrm>
            <a:off x="838200" y="3905250"/>
            <a:ext cx="7272338" cy="2952750"/>
          </a:xfrm>
          <a:prstGeom prst="rect">
            <a:avLst/>
          </a:prstGeom>
          <a:noFill/>
          <a:ln w="9525">
            <a:noFill/>
            <a:miter lim="800000"/>
            <a:headEnd/>
            <a:tailEnd/>
          </a:ln>
        </p:spPr>
        <p:txBody>
          <a:bodyPr lIns="18000" tIns="10800" rIns="18000" bIns="10800" anchorCtr="1">
            <a:spAutoFit/>
          </a:bodyPr>
          <a:lstStyle/>
          <a:p>
            <a:r>
              <a:rPr lang="en-US" sz="1400">
                <a:latin typeface="Calibri"/>
                <a:hlinkClick r:id="rId5" tooltip="Enlarge"/>
              </a:rPr>
              <a:t> </a:t>
            </a:r>
            <a:endParaRPr lang="en-US" sz="1400">
              <a:latin typeface="Calibri"/>
            </a:endParaRPr>
          </a:p>
          <a:p>
            <a:r>
              <a:rPr lang="en-US" sz="1800">
                <a:latin typeface="Calibri"/>
              </a:rPr>
              <a:t>Venn diagram of Uniform Resource Identifier (URI) scheme categories. Schemes in the URL (locator) and URN (name) categories both function as resource IDs, so URL and URN are subsets of URI. They are also, generally, disjoint sets. However, many schemes can't be categorized as strictly one or the other, because all URIs can be treated as names, and some schemes embody aspects of both categories – or neither.</a:t>
            </a:r>
            <a:endParaRPr lang="tr-TR" sz="1800">
              <a:latin typeface="Calibri"/>
            </a:endParaRPr>
          </a:p>
          <a:p>
            <a:endParaRPr lang="tr-TR" sz="1800">
              <a:latin typeface="Calibri"/>
            </a:endParaRPr>
          </a:p>
          <a:p>
            <a:pPr lvl="1">
              <a:lnSpc>
                <a:spcPct val="115000"/>
              </a:lnSpc>
              <a:spcBef>
                <a:spcPct val="20000"/>
              </a:spcBef>
              <a:buClr>
                <a:srgbClr val="993300"/>
              </a:buClr>
              <a:buFontTx/>
              <a:buChar char="–"/>
            </a:pPr>
            <a:r>
              <a:rPr lang="en-GB" sz="1800">
                <a:latin typeface="Calibri"/>
              </a:rPr>
              <a:t>http://www.somedomain.com/some/path/to/file#fragmentID</a:t>
            </a:r>
          </a:p>
          <a:p>
            <a:endParaRPr lang="en-US" sz="1800">
              <a:latin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31913" y="88900"/>
            <a:ext cx="7050087" cy="536575"/>
          </a:xfrm>
        </p:spPr>
        <p:txBody>
          <a:bodyPr rtlCol="0">
            <a:normAutofit fontScale="90000"/>
          </a:bodyPr>
          <a:lstStyle/>
          <a:p>
            <a:pPr eaLnBrk="1" fontAlgn="auto" hangingPunct="1">
              <a:spcAft>
                <a:spcPts val="0"/>
              </a:spcAft>
              <a:defRPr/>
            </a:pPr>
            <a:r>
              <a:rPr lang="en-GB" sz="4000" smtClean="0"/>
              <a:t>Example of RDF Statement</a:t>
            </a:r>
          </a:p>
        </p:txBody>
      </p:sp>
      <p:pic>
        <p:nvPicPr>
          <p:cNvPr id="73730"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3400" y="4267200"/>
            <a:ext cx="7696200" cy="2057400"/>
          </a:xfrm>
          <a:prstGeom prst="rect">
            <a:avLst/>
          </a:prstGeom>
          <a:noFill/>
          <a:ln w="9525">
            <a:noFill/>
            <a:miter lim="800000"/>
            <a:headEnd/>
            <a:tailEnd/>
          </a:ln>
        </p:spPr>
      </p:pic>
      <p:sp>
        <p:nvSpPr>
          <p:cNvPr id="73731" name="Text Box 4"/>
          <p:cNvSpPr txBox="1">
            <a:spLocks noChangeArrowheads="1"/>
          </p:cNvSpPr>
          <p:nvPr/>
        </p:nvSpPr>
        <p:spPr bwMode="auto">
          <a:xfrm>
            <a:off x="609600" y="2514600"/>
            <a:ext cx="31242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a:latin typeface="Times New Roman" pitchFamily="18" charset="0"/>
              </a:rPr>
              <a:t>Subject (resource)</a:t>
            </a:r>
          </a:p>
        </p:txBody>
      </p:sp>
      <p:sp>
        <p:nvSpPr>
          <p:cNvPr id="73732" name="Text Box 5"/>
          <p:cNvSpPr txBox="1">
            <a:spLocks noChangeArrowheads="1"/>
          </p:cNvSpPr>
          <p:nvPr/>
        </p:nvSpPr>
        <p:spPr bwMode="auto">
          <a:xfrm>
            <a:off x="3733800" y="2514600"/>
            <a:ext cx="4495800" cy="5778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ts val="500"/>
              </a:spcBef>
              <a:spcAft>
                <a:spcPts val="500"/>
              </a:spcAft>
            </a:pPr>
            <a:r>
              <a:rPr lang="en-GB" sz="2400">
                <a:latin typeface="Times New Roman" pitchFamily="18" charset="0"/>
              </a:rPr>
              <a:t>http://www.w3.org/Home/Lassila</a:t>
            </a:r>
          </a:p>
        </p:txBody>
      </p:sp>
      <p:sp>
        <p:nvSpPr>
          <p:cNvPr id="73733" name="Text Box 6"/>
          <p:cNvSpPr txBox="1">
            <a:spLocks noChangeArrowheads="1"/>
          </p:cNvSpPr>
          <p:nvPr/>
        </p:nvSpPr>
        <p:spPr bwMode="auto">
          <a:xfrm>
            <a:off x="609600" y="3048000"/>
            <a:ext cx="31242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a:latin typeface="Times New Roman" pitchFamily="18" charset="0"/>
              </a:rPr>
              <a:t>Predicate (property)</a:t>
            </a:r>
          </a:p>
        </p:txBody>
      </p:sp>
      <p:sp>
        <p:nvSpPr>
          <p:cNvPr id="73734" name="Text Box 7"/>
          <p:cNvSpPr txBox="1">
            <a:spLocks noChangeArrowheads="1"/>
          </p:cNvSpPr>
          <p:nvPr/>
        </p:nvSpPr>
        <p:spPr bwMode="auto">
          <a:xfrm>
            <a:off x="3733800" y="3048000"/>
            <a:ext cx="4495800" cy="5778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ts val="500"/>
              </a:spcBef>
              <a:spcAft>
                <a:spcPts val="500"/>
              </a:spcAft>
            </a:pPr>
            <a:r>
              <a:rPr lang="en-GB" sz="2400">
                <a:latin typeface="Times New Roman" pitchFamily="18" charset="0"/>
              </a:rPr>
              <a:t>Creator</a:t>
            </a:r>
          </a:p>
        </p:txBody>
      </p:sp>
      <p:sp>
        <p:nvSpPr>
          <p:cNvPr id="73735" name="Text Box 8"/>
          <p:cNvSpPr txBox="1">
            <a:spLocks noChangeArrowheads="1"/>
          </p:cNvSpPr>
          <p:nvPr/>
        </p:nvSpPr>
        <p:spPr bwMode="auto">
          <a:xfrm>
            <a:off x="609600" y="3581400"/>
            <a:ext cx="31242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a:latin typeface="Times New Roman" pitchFamily="18" charset="0"/>
              </a:rPr>
              <a:t>Object (literal)</a:t>
            </a:r>
          </a:p>
        </p:txBody>
      </p:sp>
      <p:sp>
        <p:nvSpPr>
          <p:cNvPr id="73736" name="Text Box 9"/>
          <p:cNvSpPr txBox="1">
            <a:spLocks noChangeArrowheads="1"/>
          </p:cNvSpPr>
          <p:nvPr/>
        </p:nvSpPr>
        <p:spPr bwMode="auto">
          <a:xfrm>
            <a:off x="3733800" y="3581400"/>
            <a:ext cx="44958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a:latin typeface="Times New Roman" pitchFamily="18" charset="0"/>
              </a:rPr>
              <a:t>“Ora Lassila”</a:t>
            </a:r>
          </a:p>
        </p:txBody>
      </p:sp>
      <p:sp>
        <p:nvSpPr>
          <p:cNvPr id="73737" name="Text Box 10"/>
          <p:cNvSpPr txBox="1">
            <a:spLocks noChangeArrowheads="1"/>
          </p:cNvSpPr>
          <p:nvPr/>
        </p:nvSpPr>
        <p:spPr bwMode="auto">
          <a:xfrm>
            <a:off x="647700" y="1336675"/>
            <a:ext cx="8229600" cy="1130300"/>
          </a:xfrm>
          <a:prstGeom prst="rect">
            <a:avLst/>
          </a:prstGeom>
          <a:noFill/>
          <a:ln w="9525">
            <a:noFill/>
            <a:miter lim="800000"/>
            <a:headEnd/>
            <a:tailEnd/>
          </a:ln>
        </p:spPr>
        <p:txBody>
          <a:bodyPr>
            <a:spAutoFit/>
          </a:bodyPr>
          <a:lstStyle/>
          <a:p>
            <a:pPr eaLnBrk="0" hangingPunct="0">
              <a:spcBef>
                <a:spcPts val="500"/>
              </a:spcBef>
              <a:spcAft>
                <a:spcPts val="500"/>
              </a:spcAft>
            </a:pPr>
            <a:r>
              <a:rPr lang="en-GB" sz="3200" i="1">
                <a:latin typeface="Times New Roman" pitchFamily="18" charset="0"/>
              </a:rPr>
              <a:t>Ora Lassila is the creator of the resource http://www.w3.org/Home/Lassila.</a:t>
            </a:r>
            <a:endParaRPr lang="en-GB" sz="2400">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57300" y="63500"/>
            <a:ext cx="7772400" cy="536575"/>
          </a:xfrm>
        </p:spPr>
        <p:txBody>
          <a:bodyPr rtlCol="0">
            <a:normAutofit fontScale="90000"/>
          </a:bodyPr>
          <a:lstStyle/>
          <a:p>
            <a:pPr eaLnBrk="1" fontAlgn="auto" hangingPunct="1">
              <a:spcAft>
                <a:spcPts val="0"/>
              </a:spcAft>
              <a:defRPr/>
            </a:pPr>
            <a:r>
              <a:rPr lang="en-GB" sz="4000" smtClean="0"/>
              <a:t>RDF Example </a:t>
            </a:r>
            <a:r>
              <a:rPr lang="en-GB" sz="3600" smtClean="0"/>
              <a:t>(serialization syntax)</a:t>
            </a:r>
          </a:p>
        </p:txBody>
      </p:sp>
      <p:sp>
        <p:nvSpPr>
          <p:cNvPr id="75778" name="Text Box 3"/>
          <p:cNvSpPr txBox="1">
            <a:spLocks noChangeArrowheads="1"/>
          </p:cNvSpPr>
          <p:nvPr/>
        </p:nvSpPr>
        <p:spPr bwMode="auto">
          <a:xfrm>
            <a:off x="381000" y="1676400"/>
            <a:ext cx="7924800" cy="1130300"/>
          </a:xfrm>
          <a:prstGeom prst="rect">
            <a:avLst/>
          </a:prstGeom>
          <a:noFill/>
          <a:ln w="9525">
            <a:noFill/>
            <a:miter lim="800000"/>
            <a:headEnd/>
            <a:tailEnd/>
          </a:ln>
        </p:spPr>
        <p:txBody>
          <a:bodyPr>
            <a:spAutoFit/>
          </a:bodyPr>
          <a:lstStyle/>
          <a:p>
            <a:pPr eaLnBrk="0" hangingPunct="0">
              <a:spcBef>
                <a:spcPts val="500"/>
              </a:spcBef>
              <a:spcAft>
                <a:spcPts val="500"/>
              </a:spcAft>
            </a:pPr>
            <a:r>
              <a:rPr lang="en-GB" sz="3200" i="1">
                <a:latin typeface="Times New Roman" pitchFamily="18" charset="0"/>
              </a:rPr>
              <a:t>Ora Lassila is the creator of the resource http://www.w3.org/Home/Lassila.</a:t>
            </a:r>
            <a:endParaRPr lang="en-GB" sz="2400">
              <a:latin typeface="Times New Roman" pitchFamily="18" charset="0"/>
            </a:endParaRPr>
          </a:p>
        </p:txBody>
      </p:sp>
      <p:sp>
        <p:nvSpPr>
          <p:cNvPr id="75779" name="Text Box 4"/>
          <p:cNvSpPr txBox="1">
            <a:spLocks noChangeArrowheads="1"/>
          </p:cNvSpPr>
          <p:nvPr/>
        </p:nvSpPr>
        <p:spPr bwMode="auto">
          <a:xfrm>
            <a:off x="161925" y="3200400"/>
            <a:ext cx="8915400" cy="2654300"/>
          </a:xfrm>
          <a:prstGeom prst="rect">
            <a:avLst/>
          </a:prstGeom>
          <a:noFill/>
          <a:ln w="9525">
            <a:noFill/>
            <a:miter lim="800000"/>
            <a:headEnd/>
            <a:tailEnd/>
          </a:ln>
        </p:spPr>
        <p:txBody>
          <a:bodyPr>
            <a:spAutoFit/>
          </a:bodyPr>
          <a:lstStyle/>
          <a:p>
            <a:pPr eaLnBrk="0" hangingPunct="0"/>
            <a:r>
              <a:rPr lang="en-GB" sz="2800">
                <a:solidFill>
                  <a:srgbClr val="0000CC"/>
                </a:solidFill>
                <a:latin typeface="Courier New" pitchFamily="49" charset="0"/>
              </a:rPr>
              <a:t>&lt;rdf:RDF&gt;</a:t>
            </a:r>
          </a:p>
          <a:p>
            <a:pPr eaLnBrk="0" hangingPunct="0"/>
            <a:r>
              <a:rPr lang="en-GB" sz="2800">
                <a:solidFill>
                  <a:srgbClr val="0000CC"/>
                </a:solidFill>
                <a:latin typeface="Courier New" pitchFamily="49" charset="0"/>
              </a:rPr>
              <a:t>  &lt;rdf:Description </a:t>
            </a:r>
            <a:r>
              <a:rPr lang="en-GB" sz="2800">
                <a:solidFill>
                  <a:srgbClr val="663300"/>
                </a:solidFill>
                <a:latin typeface="Courier New" pitchFamily="49" charset="0"/>
              </a:rPr>
              <a:t>about</a:t>
            </a:r>
            <a:r>
              <a:rPr lang="en-GB" sz="2800">
                <a:solidFill>
                  <a:srgbClr val="0000CC"/>
                </a:solidFill>
                <a:latin typeface="Courier New" pitchFamily="49" charset="0"/>
              </a:rPr>
              <a:t>=  </a:t>
            </a:r>
          </a:p>
          <a:p>
            <a:pPr eaLnBrk="0" hangingPunct="0"/>
            <a:r>
              <a:rPr lang="en-GB" sz="2800">
                <a:solidFill>
                  <a:srgbClr val="0000CC"/>
                </a:solidFill>
                <a:latin typeface="Courier New" pitchFamily="49" charset="0"/>
              </a:rPr>
              <a:t>       "</a:t>
            </a:r>
            <a:r>
              <a:rPr lang="en-GB" sz="2800">
                <a:solidFill>
                  <a:srgbClr val="FF0000"/>
                </a:solidFill>
                <a:latin typeface="Courier New" pitchFamily="49" charset="0"/>
              </a:rPr>
              <a:t>http://www.w3.org/Home/Lassila</a:t>
            </a:r>
            <a:r>
              <a:rPr lang="en-GB" sz="2800">
                <a:solidFill>
                  <a:srgbClr val="0000CC"/>
                </a:solidFill>
                <a:latin typeface="Courier New" pitchFamily="49" charset="0"/>
              </a:rPr>
              <a:t>"&gt;</a:t>
            </a:r>
          </a:p>
          <a:p>
            <a:pPr eaLnBrk="0" hangingPunct="0"/>
            <a:r>
              <a:rPr lang="en-GB" sz="2800">
                <a:solidFill>
                  <a:srgbClr val="0000CC"/>
                </a:solidFill>
                <a:latin typeface="Courier New" pitchFamily="49" charset="0"/>
              </a:rPr>
              <a:t>    &lt;s:Creator&gt;</a:t>
            </a:r>
            <a:r>
              <a:rPr lang="en-GB" sz="2800">
                <a:latin typeface="Courier New" pitchFamily="49" charset="0"/>
              </a:rPr>
              <a:t>Ora Lassila</a:t>
            </a:r>
            <a:r>
              <a:rPr lang="en-GB" sz="2800">
                <a:solidFill>
                  <a:srgbClr val="0000CC"/>
                </a:solidFill>
                <a:latin typeface="Courier New" pitchFamily="49" charset="0"/>
              </a:rPr>
              <a:t>&lt;/s:Creator&gt;</a:t>
            </a:r>
          </a:p>
          <a:p>
            <a:pPr eaLnBrk="0" hangingPunct="0"/>
            <a:r>
              <a:rPr lang="en-GB" sz="2800">
                <a:solidFill>
                  <a:srgbClr val="0000CC"/>
                </a:solidFill>
                <a:latin typeface="Courier New" pitchFamily="49" charset="0"/>
              </a:rPr>
              <a:t>  &lt;/rdf:Description&gt;</a:t>
            </a:r>
          </a:p>
          <a:p>
            <a:pPr eaLnBrk="0" hangingPunct="0"/>
            <a:r>
              <a:rPr lang="en-GB" sz="2800">
                <a:solidFill>
                  <a:srgbClr val="0000CC"/>
                </a:solidFill>
                <a:latin typeface="Courier New" pitchFamily="49" charset="0"/>
              </a:rPr>
              <a:t>&lt;/rdf:RDF&gt;</a:t>
            </a:r>
            <a:endParaRPr lang="en-GB" sz="2800">
              <a:latin typeface="Times New Roman" pitchFamily="18" charset="0"/>
            </a:endParaRPr>
          </a:p>
        </p:txBody>
      </p:sp>
      <p:sp>
        <p:nvSpPr>
          <p:cNvPr id="75780" name="Text Box 5"/>
          <p:cNvSpPr txBox="1">
            <a:spLocks noChangeArrowheads="1"/>
          </p:cNvSpPr>
          <p:nvPr/>
        </p:nvSpPr>
        <p:spPr bwMode="auto">
          <a:xfrm>
            <a:off x="4876800" y="5791200"/>
            <a:ext cx="4038600" cy="931863"/>
          </a:xfrm>
          <a:prstGeom prst="rect">
            <a:avLst/>
          </a:prstGeom>
          <a:solidFill>
            <a:srgbClr val="C0C0C0"/>
          </a:solidFill>
          <a:ln w="9525">
            <a:solidFill>
              <a:schemeClr val="tx1"/>
            </a:solidFill>
            <a:miter lim="800000"/>
            <a:headEnd/>
            <a:tailEnd/>
          </a:ln>
        </p:spPr>
        <p:txBody>
          <a:bodyPr>
            <a:spAutoFit/>
          </a:bodyPr>
          <a:lstStyle/>
          <a:p>
            <a:pPr eaLnBrk="0" hangingPunct="0">
              <a:spcBef>
                <a:spcPts val="500"/>
              </a:spcBef>
              <a:spcAft>
                <a:spcPts val="500"/>
              </a:spcAft>
            </a:pPr>
            <a:r>
              <a:rPr lang="en-GB" sz="2400">
                <a:latin typeface="Times New Roman" pitchFamily="18" charset="0"/>
              </a:rPr>
              <a:t>'</a:t>
            </a:r>
            <a:r>
              <a:rPr lang="en-GB" sz="2400" i="1">
                <a:solidFill>
                  <a:srgbClr val="0000CC"/>
                </a:solidFill>
                <a:latin typeface="Times New Roman" pitchFamily="18" charset="0"/>
              </a:rPr>
              <a:t>s</a:t>
            </a:r>
            <a:r>
              <a:rPr lang="en-GB" sz="2400">
                <a:latin typeface="Times New Roman" pitchFamily="18" charset="0"/>
              </a:rPr>
              <a:t>'</a:t>
            </a:r>
            <a:r>
              <a:rPr lang="en-GB" sz="1800">
                <a:latin typeface="Times New Roman" pitchFamily="18" charset="0"/>
              </a:rPr>
              <a:t> is a specific namespace prefix, e.g. </a:t>
            </a:r>
          </a:p>
          <a:p>
            <a:pPr eaLnBrk="0" hangingPunct="0">
              <a:spcBef>
                <a:spcPts val="500"/>
              </a:spcBef>
              <a:spcAft>
                <a:spcPts val="500"/>
              </a:spcAft>
            </a:pPr>
            <a:r>
              <a:rPr lang="en-GB" sz="1800">
                <a:latin typeface="Times New Roman" pitchFamily="18" charset="0"/>
              </a:rPr>
              <a:t>xmlns:</a:t>
            </a:r>
            <a:r>
              <a:rPr lang="en-GB" sz="1800">
                <a:solidFill>
                  <a:srgbClr val="0000CC"/>
                </a:solidFill>
                <a:latin typeface="Times New Roman" pitchFamily="18" charset="0"/>
              </a:rPr>
              <a:t>s</a:t>
            </a:r>
            <a:r>
              <a:rPr lang="en-GB" sz="1800">
                <a:latin typeface="Times New Roman" pitchFamily="18" charset="0"/>
              </a:rPr>
              <a:t>="http://description.org/schema/"</a:t>
            </a:r>
            <a:r>
              <a:rPr lang="en-GB" sz="2400">
                <a:latin typeface="Times New Roman" pitchFamily="18"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p:cNvSpPr>
          <p:nvPr>
            <p:ph type="title"/>
          </p:nvPr>
        </p:nvSpPr>
        <p:spPr/>
        <p:txBody>
          <a:bodyPr/>
          <a:lstStyle/>
          <a:p>
            <a:r>
              <a:rPr lang="en-GB" smtClean="0"/>
              <a:t>RDF Schema (RDFS)</a:t>
            </a:r>
          </a:p>
        </p:txBody>
      </p:sp>
      <p:sp>
        <p:nvSpPr>
          <p:cNvPr id="93187" name="Rectangle 3"/>
          <p:cNvSpPr>
            <a:spLocks noGrp="1"/>
          </p:cNvSpPr>
          <p:nvPr>
            <p:ph type="body" idx="1"/>
          </p:nvPr>
        </p:nvSpPr>
        <p:spPr/>
        <p:txBody>
          <a:bodyPr/>
          <a:lstStyle/>
          <a:p>
            <a:pPr>
              <a:lnSpc>
                <a:spcPct val="110000"/>
              </a:lnSpc>
            </a:pPr>
            <a:r>
              <a:rPr lang="en-GB" sz="2000" smtClean="0">
                <a:solidFill>
                  <a:srgbClr val="000000"/>
                </a:solidFill>
              </a:rPr>
              <a:t>RDF gives a formalism for meta data annotation, and a way to write it down in XML, but it does not give any special meaning to vocabulary such as </a:t>
            </a:r>
            <a:r>
              <a:rPr lang="en-GB" sz="2000" smtClean="0">
                <a:solidFill>
                  <a:srgbClr val="0033CC"/>
                </a:solidFill>
              </a:rPr>
              <a:t>subClassOf</a:t>
            </a:r>
            <a:r>
              <a:rPr lang="en-GB" sz="2000" smtClean="0">
                <a:solidFill>
                  <a:srgbClr val="000000"/>
                </a:solidFill>
              </a:rPr>
              <a:t> or </a:t>
            </a:r>
            <a:r>
              <a:rPr lang="en-GB" sz="2000" smtClean="0">
                <a:solidFill>
                  <a:srgbClr val="0033CC"/>
                </a:solidFill>
              </a:rPr>
              <a:t>type</a:t>
            </a:r>
          </a:p>
          <a:p>
            <a:pPr lvl="1">
              <a:lnSpc>
                <a:spcPct val="110000"/>
              </a:lnSpc>
            </a:pPr>
            <a:r>
              <a:rPr lang="en-GB" sz="1800" smtClean="0">
                <a:solidFill>
                  <a:srgbClr val="000000"/>
                </a:solidFill>
              </a:rPr>
              <a:t>Interpretation is an arbitrary binary relation</a:t>
            </a:r>
          </a:p>
          <a:p>
            <a:pPr lvl="1">
              <a:lnSpc>
                <a:spcPct val="110000"/>
              </a:lnSpc>
            </a:pPr>
            <a:r>
              <a:rPr lang="en-GB" sz="1800" smtClean="0">
                <a:solidFill>
                  <a:srgbClr val="000000"/>
                </a:solidFill>
              </a:rPr>
              <a:t>I.e., </a:t>
            </a:r>
            <a:r>
              <a:rPr lang="en-GB" sz="1800" smtClean="0"/>
              <a:t>&lt;Person,subClassOf,Animal&gt; has no special meaning</a:t>
            </a:r>
            <a:endParaRPr lang="en-GB" sz="1800" smtClean="0">
              <a:solidFill>
                <a:srgbClr val="000000"/>
              </a:solidFill>
            </a:endParaRPr>
          </a:p>
          <a:p>
            <a:pPr lvl="1">
              <a:lnSpc>
                <a:spcPct val="110000"/>
              </a:lnSpc>
            </a:pPr>
            <a:endParaRPr lang="en-GB" sz="1800" smtClean="0">
              <a:solidFill>
                <a:srgbClr val="000000"/>
              </a:solidFill>
            </a:endParaRPr>
          </a:p>
          <a:p>
            <a:pPr>
              <a:lnSpc>
                <a:spcPct val="110000"/>
              </a:lnSpc>
            </a:pPr>
            <a:r>
              <a:rPr lang="en-GB" sz="2000" smtClean="0">
                <a:solidFill>
                  <a:srgbClr val="000000"/>
                </a:solidFill>
              </a:rPr>
              <a:t>RDF Schema defines “schema vocabulary” that supports definition of ontologies</a:t>
            </a:r>
          </a:p>
          <a:p>
            <a:pPr lvl="1">
              <a:lnSpc>
                <a:spcPct val="110000"/>
              </a:lnSpc>
            </a:pPr>
            <a:r>
              <a:rPr lang="en-GB" sz="1800" smtClean="0">
                <a:solidFill>
                  <a:srgbClr val="000000"/>
                </a:solidFill>
              </a:rPr>
              <a:t>gives “extra meaning” to particular RDF predicates and resources (such as subClasOf)</a:t>
            </a:r>
          </a:p>
          <a:p>
            <a:pPr lvl="1">
              <a:lnSpc>
                <a:spcPct val="110000"/>
              </a:lnSpc>
            </a:pPr>
            <a:r>
              <a:rPr lang="en-GB" sz="1800" smtClean="0">
                <a:solidFill>
                  <a:srgbClr val="000000"/>
                </a:solidFill>
              </a:rPr>
              <a:t>this “extra meaning”, or semantics, specifies how a term should be interpreted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1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1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1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4500" y="12700"/>
            <a:ext cx="7772400" cy="608013"/>
          </a:xfrm>
        </p:spPr>
        <p:txBody>
          <a:bodyPr rtlCol="0">
            <a:normAutofit fontScale="90000"/>
          </a:bodyPr>
          <a:lstStyle/>
          <a:p>
            <a:pPr eaLnBrk="1" fontAlgn="auto" hangingPunct="1">
              <a:spcAft>
                <a:spcPts val="0"/>
              </a:spcAft>
              <a:defRPr/>
            </a:pPr>
            <a:r>
              <a:rPr lang="en-GB" sz="4000" smtClean="0"/>
              <a:t>What is RDFS ?</a:t>
            </a:r>
          </a:p>
        </p:txBody>
      </p:sp>
      <p:sp>
        <p:nvSpPr>
          <p:cNvPr id="79874" name="Rectangle 3"/>
          <p:cNvSpPr>
            <a:spLocks noGrp="1" noChangeArrowheads="1"/>
          </p:cNvSpPr>
          <p:nvPr>
            <p:ph type="body" idx="1"/>
          </p:nvPr>
        </p:nvSpPr>
        <p:spPr>
          <a:xfrm>
            <a:off x="381000" y="1676400"/>
            <a:ext cx="8512175" cy="4114800"/>
          </a:xfrm>
        </p:spPr>
        <p:txBody>
          <a:bodyPr/>
          <a:lstStyle/>
          <a:p>
            <a:pPr eaLnBrk="1" hangingPunct="1">
              <a:lnSpc>
                <a:spcPct val="90000"/>
              </a:lnSpc>
            </a:pPr>
            <a:r>
              <a:rPr lang="en-US" smtClean="0">
                <a:solidFill>
                  <a:schemeClr val="tx2"/>
                </a:solidFill>
              </a:rPr>
              <a:t>RDF Schema</a:t>
            </a:r>
            <a:r>
              <a:rPr lang="en-US" smtClean="0">
                <a:solidFill>
                  <a:srgbClr val="00476E"/>
                </a:solidFill>
              </a:rPr>
              <a:t> </a:t>
            </a:r>
          </a:p>
          <a:p>
            <a:pPr lvl="1" eaLnBrk="1" hangingPunct="1">
              <a:lnSpc>
                <a:spcPct val="90000"/>
              </a:lnSpc>
            </a:pPr>
            <a:r>
              <a:rPr lang="en-US" smtClean="0">
                <a:solidFill>
                  <a:schemeClr val="tx2"/>
                </a:solidFill>
              </a:rPr>
              <a:t>Defines vocabulary for RDF</a:t>
            </a:r>
          </a:p>
          <a:p>
            <a:pPr lvl="1" eaLnBrk="1" hangingPunct="1">
              <a:lnSpc>
                <a:spcPct val="90000"/>
              </a:lnSpc>
            </a:pPr>
            <a:r>
              <a:rPr lang="en-US" smtClean="0">
                <a:solidFill>
                  <a:schemeClr val="tx2"/>
                </a:solidFill>
              </a:rPr>
              <a:t>Organizes this vocabulary in a typed hierarchy</a:t>
            </a:r>
            <a:r>
              <a:rPr lang="en-US" smtClean="0">
                <a:solidFill>
                  <a:srgbClr val="00476E"/>
                </a:solidFill>
              </a:rPr>
              <a:t> </a:t>
            </a:r>
            <a:r>
              <a:rPr lang="en-US" smtClean="0">
                <a:solidFill>
                  <a:schemeClr val="tx2"/>
                </a:solidFill>
              </a:rPr>
              <a:t>(</a:t>
            </a:r>
            <a:r>
              <a:rPr lang="en-US" sz="2400" smtClean="0">
                <a:solidFill>
                  <a:srgbClr val="0000CC"/>
                </a:solidFill>
              </a:rPr>
              <a:t>Class, subClassOf, type, Property, subPropertyOf</a:t>
            </a:r>
            <a:r>
              <a:rPr lang="tr-TR" sz="2400" smtClean="0">
                <a:solidFill>
                  <a:srgbClr val="0000CC"/>
                </a:solidFill>
              </a:rPr>
              <a:t>, range, domain</a:t>
            </a:r>
            <a:r>
              <a:rPr lang="en-US" smtClean="0">
                <a:solidFill>
                  <a:schemeClr val="tx2"/>
                </a:solidFill>
              </a:rPr>
              <a:t>)</a:t>
            </a:r>
            <a:endParaRPr lang="en-US" smtClean="0">
              <a:solidFill>
                <a:srgbClr val="00476E"/>
              </a:solidFill>
            </a:endParaRPr>
          </a:p>
          <a:p>
            <a:pPr eaLnBrk="1" hangingPunct="1">
              <a:lnSpc>
                <a:spcPct val="90000"/>
              </a:lnSpc>
            </a:pPr>
            <a:r>
              <a:rPr lang="en-US" sz="2800" smtClean="0">
                <a:solidFill>
                  <a:schemeClr val="tx2"/>
                </a:solidFill>
              </a:rPr>
              <a:t>Rich, web-based publication format for declaring semantics (XML for exchange)</a:t>
            </a:r>
          </a:p>
          <a:p>
            <a:pPr eaLnBrk="1" hangingPunct="1">
              <a:lnSpc>
                <a:spcPct val="90000"/>
              </a:lnSpc>
            </a:pPr>
            <a:r>
              <a:rPr lang="en-US" sz="2800" smtClean="0">
                <a:solidFill>
                  <a:schemeClr val="tx2"/>
                </a:solidFill>
              </a:rPr>
              <a:t>Capability to explicitly declare semantic relations between vocabulary terms</a:t>
            </a:r>
            <a:endParaRPr lang="en-GB" sz="2800" smtClean="0">
              <a:solidFill>
                <a:schemeClr val="tx2"/>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1" name="Rectangle 2"/>
          <p:cNvSpPr>
            <a:spLocks noChangeArrowheads="1"/>
          </p:cNvSpPr>
          <p:nvPr/>
        </p:nvSpPr>
        <p:spPr bwMode="auto">
          <a:xfrm>
            <a:off x="406400" y="190500"/>
            <a:ext cx="7772400" cy="536575"/>
          </a:xfrm>
          <a:prstGeom prst="rect">
            <a:avLst/>
          </a:prstGeom>
          <a:noFill/>
          <a:ln w="9525">
            <a:noFill/>
            <a:miter lim="800000"/>
            <a:headEnd/>
            <a:tailEnd/>
          </a:ln>
        </p:spPr>
        <p:txBody>
          <a:bodyPr anchor="b"/>
          <a:lstStyle/>
          <a:p>
            <a:pPr algn="ctr"/>
            <a:r>
              <a:rPr lang="en-US" sz="4400">
                <a:solidFill>
                  <a:schemeClr val="tx2"/>
                </a:solidFill>
                <a:latin typeface="Calibri"/>
              </a:rPr>
              <a:t>RDF Schema</a:t>
            </a:r>
          </a:p>
        </p:txBody>
      </p:sp>
      <p:sp>
        <p:nvSpPr>
          <p:cNvPr id="81922" name="Rectangle 3"/>
          <p:cNvSpPr>
            <a:spLocks noChangeArrowheads="1"/>
          </p:cNvSpPr>
          <p:nvPr/>
        </p:nvSpPr>
        <p:spPr bwMode="auto">
          <a:xfrm>
            <a:off x="457200" y="1885950"/>
            <a:ext cx="8178800" cy="3414713"/>
          </a:xfrm>
          <a:prstGeom prst="rect">
            <a:avLst/>
          </a:prstGeom>
          <a:noFill/>
          <a:ln w="9525">
            <a:noFill/>
            <a:miter lim="800000"/>
            <a:headEnd/>
            <a:tailEnd/>
          </a:ln>
        </p:spPr>
        <p:txBody>
          <a:bodyPr/>
          <a:lstStyle/>
          <a:p>
            <a:pPr marL="342900" indent="-342900">
              <a:spcBef>
                <a:spcPct val="20000"/>
              </a:spcBef>
              <a:buFontTx/>
              <a:buChar char="•"/>
            </a:pPr>
            <a:r>
              <a:rPr lang="en-US" sz="3200">
                <a:latin typeface="Calibri"/>
              </a:rPr>
              <a:t>Semantic network on the Web</a:t>
            </a:r>
          </a:p>
          <a:p>
            <a:pPr marL="342900" indent="-342900">
              <a:spcBef>
                <a:spcPct val="20000"/>
              </a:spcBef>
              <a:buFontTx/>
              <a:buChar char="•"/>
            </a:pPr>
            <a:r>
              <a:rPr lang="en-US" sz="3200">
                <a:latin typeface="Calibri"/>
              </a:rPr>
              <a:t>Nodes are identified by URIs</a:t>
            </a:r>
          </a:p>
          <a:p>
            <a:pPr marL="342900" indent="-342900">
              <a:spcBef>
                <a:spcPct val="20000"/>
              </a:spcBef>
              <a:buFontTx/>
              <a:buChar char="•"/>
            </a:pPr>
            <a:r>
              <a:rPr lang="en-US" sz="3200">
                <a:solidFill>
                  <a:srgbClr val="0000CC"/>
                </a:solidFill>
                <a:latin typeface="Calibri"/>
              </a:rPr>
              <a:t>rdfs:</a:t>
            </a:r>
            <a:r>
              <a:rPr lang="en-US" sz="3200">
                <a:solidFill>
                  <a:srgbClr val="FF0000"/>
                </a:solidFill>
                <a:latin typeface="Calibri"/>
              </a:rPr>
              <a:t>Class</a:t>
            </a:r>
            <a:endParaRPr lang="en-US" sz="3200">
              <a:latin typeface="Calibri"/>
            </a:endParaRPr>
          </a:p>
          <a:p>
            <a:pPr marL="342900" indent="-342900">
              <a:spcBef>
                <a:spcPct val="20000"/>
              </a:spcBef>
              <a:buFontTx/>
              <a:buChar char="•"/>
            </a:pPr>
            <a:r>
              <a:rPr lang="en-US" sz="3200">
                <a:solidFill>
                  <a:srgbClr val="0000CC"/>
                </a:solidFill>
                <a:latin typeface="Calibri"/>
              </a:rPr>
              <a:t>rdfs:</a:t>
            </a:r>
            <a:r>
              <a:rPr lang="en-US" sz="3200">
                <a:solidFill>
                  <a:srgbClr val="FF0000"/>
                </a:solidFill>
                <a:latin typeface="Calibri"/>
              </a:rPr>
              <a:t>Property</a:t>
            </a:r>
            <a:endParaRPr lang="en-US" sz="3200">
              <a:latin typeface="Calibri"/>
            </a:endParaRPr>
          </a:p>
          <a:p>
            <a:pPr marL="342900" indent="-342900">
              <a:spcBef>
                <a:spcPct val="20000"/>
              </a:spcBef>
              <a:buFontTx/>
              <a:buChar char="•"/>
            </a:pPr>
            <a:r>
              <a:rPr lang="en-US" sz="3200">
                <a:solidFill>
                  <a:srgbClr val="0000CC"/>
                </a:solidFill>
                <a:latin typeface="Calibri"/>
              </a:rPr>
              <a:t>rdfs:</a:t>
            </a:r>
            <a:r>
              <a:rPr lang="en-US" sz="3200">
                <a:solidFill>
                  <a:srgbClr val="FF0000"/>
                </a:solidFill>
                <a:latin typeface="Calibri"/>
              </a:rPr>
              <a:t>subClassOf</a:t>
            </a:r>
            <a:endParaRPr lang="en-US" sz="3200">
              <a:latin typeface="Calibri"/>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658812"/>
          </a:xfrm>
        </p:spPr>
        <p:txBody>
          <a:bodyPr rtlCol="0">
            <a:normAutofit fontScale="90000"/>
          </a:bodyPr>
          <a:lstStyle/>
          <a:p>
            <a:pPr eaLnBrk="1" fontAlgn="auto" hangingPunct="1">
              <a:spcAft>
                <a:spcPts val="0"/>
              </a:spcAft>
              <a:defRPr/>
            </a:pPr>
            <a:r>
              <a:rPr lang="en-GB" sz="4000" dirty="0" smtClean="0"/>
              <a:t>RDFS Examples</a:t>
            </a:r>
          </a:p>
        </p:txBody>
      </p:sp>
      <p:sp>
        <p:nvSpPr>
          <p:cNvPr id="121859" name="Rectangle 3"/>
          <p:cNvSpPr>
            <a:spLocks noGrp="1" noChangeArrowheads="1"/>
          </p:cNvSpPr>
          <p:nvPr>
            <p:ph type="body" idx="1"/>
          </p:nvPr>
        </p:nvSpPr>
        <p:spPr>
          <a:xfrm>
            <a:off x="685800" y="1341438"/>
            <a:ext cx="7772400" cy="5183187"/>
          </a:xfrm>
        </p:spPr>
        <p:txBody>
          <a:bodyPr/>
          <a:lstStyle/>
          <a:p>
            <a:pPr eaLnBrk="1" hangingPunct="1"/>
            <a:r>
              <a:rPr lang="en-GB" sz="1800" smtClean="0">
                <a:solidFill>
                  <a:srgbClr val="000000"/>
                </a:solidFill>
              </a:rPr>
              <a:t>RDF Schema terms (just a few examples):</a:t>
            </a:r>
          </a:p>
          <a:p>
            <a:pPr lvl="1" eaLnBrk="1" hangingPunct="1"/>
            <a:r>
              <a:rPr lang="en-GB" sz="1800" smtClean="0">
                <a:solidFill>
                  <a:srgbClr val="000000"/>
                </a:solidFill>
              </a:rPr>
              <a:t>Class</a:t>
            </a:r>
          </a:p>
          <a:p>
            <a:pPr lvl="1" eaLnBrk="1" hangingPunct="1"/>
            <a:r>
              <a:rPr lang="en-GB" sz="1800" smtClean="0">
                <a:solidFill>
                  <a:srgbClr val="000000"/>
                </a:solidFill>
              </a:rPr>
              <a:t>Property</a:t>
            </a:r>
          </a:p>
          <a:p>
            <a:pPr lvl="1" eaLnBrk="1" hangingPunct="1"/>
            <a:r>
              <a:rPr lang="en-GB" sz="1800" smtClean="0">
                <a:solidFill>
                  <a:srgbClr val="000000"/>
                </a:solidFill>
              </a:rPr>
              <a:t>type</a:t>
            </a:r>
          </a:p>
          <a:p>
            <a:pPr lvl="1" eaLnBrk="1" hangingPunct="1"/>
            <a:r>
              <a:rPr lang="en-GB" sz="1800" smtClean="0">
                <a:solidFill>
                  <a:srgbClr val="000000"/>
                </a:solidFill>
              </a:rPr>
              <a:t>subClassOf</a:t>
            </a:r>
          </a:p>
          <a:p>
            <a:pPr lvl="1" eaLnBrk="1" hangingPunct="1"/>
            <a:r>
              <a:rPr lang="en-GB" sz="1800" smtClean="0">
                <a:solidFill>
                  <a:srgbClr val="000000"/>
                </a:solidFill>
              </a:rPr>
              <a:t>range</a:t>
            </a:r>
          </a:p>
          <a:p>
            <a:pPr lvl="1" eaLnBrk="1" hangingPunct="1"/>
            <a:r>
              <a:rPr lang="en-GB" sz="1800" smtClean="0">
                <a:solidFill>
                  <a:srgbClr val="000000"/>
                </a:solidFill>
              </a:rPr>
              <a:t>domain</a:t>
            </a:r>
          </a:p>
          <a:p>
            <a:pPr eaLnBrk="1" hangingPunct="1"/>
            <a:r>
              <a:rPr lang="en-GB" sz="1800" smtClean="0">
                <a:solidFill>
                  <a:srgbClr val="000000"/>
                </a:solidFill>
              </a:rPr>
              <a:t>These terms are the RDF Schema building blocks (constructors) used to create vocabularies:</a:t>
            </a:r>
          </a:p>
          <a:p>
            <a:pPr lvl="1" eaLnBrk="1" hangingPunct="1">
              <a:buFontTx/>
              <a:buNone/>
            </a:pPr>
            <a:r>
              <a:rPr lang="en-GB" sz="1800" smtClean="0">
                <a:solidFill>
                  <a:srgbClr val="000000"/>
                </a:solidFill>
                <a:latin typeface="Courier New" pitchFamily="49" charset="0"/>
              </a:rPr>
              <a:t>&lt;Person,</a:t>
            </a:r>
            <a:r>
              <a:rPr lang="en-GB" sz="1800" smtClean="0">
                <a:solidFill>
                  <a:srgbClr val="FF0000"/>
                </a:solidFill>
                <a:latin typeface="Courier New" pitchFamily="49" charset="0"/>
              </a:rPr>
              <a:t>type</a:t>
            </a:r>
            <a:r>
              <a:rPr lang="en-GB" sz="1800" smtClean="0">
                <a:solidFill>
                  <a:srgbClr val="000000"/>
                </a:solidFill>
                <a:latin typeface="Courier New" pitchFamily="49" charset="0"/>
              </a:rPr>
              <a:t>,</a:t>
            </a:r>
            <a:r>
              <a:rPr lang="en-GB" sz="1800" smtClean="0">
                <a:solidFill>
                  <a:srgbClr val="FF0000"/>
                </a:solidFill>
                <a:latin typeface="Courier New" pitchFamily="49" charset="0"/>
              </a:rPr>
              <a:t>Class</a:t>
            </a:r>
            <a:r>
              <a:rPr lang="en-GB" sz="1800" smtClean="0">
                <a:solidFill>
                  <a:srgbClr val="000000"/>
                </a:solidFill>
                <a:latin typeface="Courier New" pitchFamily="49" charset="0"/>
              </a:rPr>
              <a:t>&gt;</a:t>
            </a:r>
          </a:p>
          <a:p>
            <a:pPr lvl="1" eaLnBrk="1" hangingPunct="1">
              <a:buFontTx/>
              <a:buNone/>
            </a:pPr>
            <a:r>
              <a:rPr lang="en-GB" sz="1800" smtClean="0">
                <a:solidFill>
                  <a:srgbClr val="000000"/>
                </a:solidFill>
                <a:latin typeface="Courier New" pitchFamily="49" charset="0"/>
              </a:rPr>
              <a:t>&lt;hasColleague,</a:t>
            </a:r>
            <a:r>
              <a:rPr lang="en-GB" sz="1800" smtClean="0">
                <a:solidFill>
                  <a:srgbClr val="FF0000"/>
                </a:solidFill>
                <a:latin typeface="Courier New" pitchFamily="49" charset="0"/>
              </a:rPr>
              <a:t>type</a:t>
            </a:r>
            <a:r>
              <a:rPr lang="en-GB" sz="1800" smtClean="0">
                <a:solidFill>
                  <a:srgbClr val="000000"/>
                </a:solidFill>
                <a:latin typeface="Courier New" pitchFamily="49" charset="0"/>
              </a:rPr>
              <a:t>,</a:t>
            </a:r>
            <a:r>
              <a:rPr lang="en-GB" sz="1800" smtClean="0">
                <a:solidFill>
                  <a:srgbClr val="FF0000"/>
                </a:solidFill>
                <a:latin typeface="Courier New" pitchFamily="49" charset="0"/>
              </a:rPr>
              <a:t>Property</a:t>
            </a:r>
            <a:r>
              <a:rPr lang="en-GB" sz="1800" smtClean="0">
                <a:solidFill>
                  <a:srgbClr val="000000"/>
                </a:solidFill>
                <a:latin typeface="Courier New" pitchFamily="49" charset="0"/>
              </a:rPr>
              <a:t>&gt;</a:t>
            </a:r>
          </a:p>
          <a:p>
            <a:pPr lvl="1" eaLnBrk="1" hangingPunct="1">
              <a:buFontTx/>
              <a:buNone/>
            </a:pPr>
            <a:r>
              <a:rPr lang="en-GB" sz="1800" smtClean="0">
                <a:solidFill>
                  <a:srgbClr val="000000"/>
                </a:solidFill>
                <a:latin typeface="Courier New" pitchFamily="49" charset="0"/>
              </a:rPr>
              <a:t>&lt;Professor,</a:t>
            </a:r>
            <a:r>
              <a:rPr lang="en-GB" sz="1800" smtClean="0">
                <a:solidFill>
                  <a:srgbClr val="FF0000"/>
                </a:solidFill>
                <a:latin typeface="Courier New" pitchFamily="49" charset="0"/>
              </a:rPr>
              <a:t>subClassOf</a:t>
            </a:r>
            <a:r>
              <a:rPr lang="en-GB" sz="1800" smtClean="0">
                <a:solidFill>
                  <a:srgbClr val="000000"/>
                </a:solidFill>
                <a:latin typeface="Courier New" pitchFamily="49" charset="0"/>
              </a:rPr>
              <a:t>,Person&gt;</a:t>
            </a:r>
          </a:p>
          <a:p>
            <a:pPr lvl="1" eaLnBrk="1" hangingPunct="1">
              <a:buFontTx/>
              <a:buNone/>
            </a:pPr>
            <a:r>
              <a:rPr lang="en-GB" sz="1800" smtClean="0">
                <a:solidFill>
                  <a:srgbClr val="000000"/>
                </a:solidFill>
                <a:latin typeface="Courier New" pitchFamily="49" charset="0"/>
              </a:rPr>
              <a:t>&lt;Carole,</a:t>
            </a:r>
            <a:r>
              <a:rPr lang="en-GB" sz="1800" smtClean="0">
                <a:solidFill>
                  <a:srgbClr val="FF0000"/>
                </a:solidFill>
                <a:latin typeface="Courier New" pitchFamily="49" charset="0"/>
              </a:rPr>
              <a:t>type</a:t>
            </a:r>
            <a:r>
              <a:rPr lang="en-GB" sz="1800" smtClean="0">
                <a:solidFill>
                  <a:srgbClr val="000000"/>
                </a:solidFill>
                <a:latin typeface="Courier New" pitchFamily="49" charset="0"/>
              </a:rPr>
              <a:t>,Professor&gt;</a:t>
            </a:r>
          </a:p>
          <a:p>
            <a:pPr lvl="1" eaLnBrk="1" hangingPunct="1">
              <a:buFontTx/>
              <a:buNone/>
            </a:pPr>
            <a:r>
              <a:rPr lang="en-GB" sz="1800" smtClean="0">
                <a:solidFill>
                  <a:srgbClr val="000000"/>
                </a:solidFill>
                <a:latin typeface="Courier New" pitchFamily="49" charset="0"/>
              </a:rPr>
              <a:t>&lt;hasColleague,</a:t>
            </a:r>
            <a:r>
              <a:rPr lang="en-GB" sz="1800" smtClean="0">
                <a:solidFill>
                  <a:srgbClr val="FF0000"/>
                </a:solidFill>
                <a:latin typeface="Courier New" pitchFamily="49" charset="0"/>
              </a:rPr>
              <a:t>range</a:t>
            </a:r>
            <a:r>
              <a:rPr lang="en-GB" sz="1800" smtClean="0">
                <a:solidFill>
                  <a:srgbClr val="000000"/>
                </a:solidFill>
                <a:latin typeface="Courier New" pitchFamily="49" charset="0"/>
              </a:rPr>
              <a:t>,Person&gt;</a:t>
            </a:r>
          </a:p>
          <a:p>
            <a:pPr lvl="1" eaLnBrk="1" hangingPunct="1">
              <a:buFontTx/>
              <a:buNone/>
            </a:pPr>
            <a:r>
              <a:rPr lang="en-GB" sz="1800" smtClean="0">
                <a:solidFill>
                  <a:srgbClr val="000000"/>
                </a:solidFill>
                <a:latin typeface="Courier New" pitchFamily="49" charset="0"/>
              </a:rPr>
              <a:t>&lt;hasColleague,</a:t>
            </a:r>
            <a:r>
              <a:rPr lang="en-GB" sz="1800" smtClean="0">
                <a:solidFill>
                  <a:srgbClr val="FF0000"/>
                </a:solidFill>
                <a:latin typeface="Courier New" pitchFamily="49" charset="0"/>
              </a:rPr>
              <a:t>domain</a:t>
            </a:r>
            <a:r>
              <a:rPr lang="en-GB" sz="1800" smtClean="0">
                <a:solidFill>
                  <a:srgbClr val="000000"/>
                </a:solidFill>
                <a:latin typeface="Courier New" pitchFamily="49" charset="0"/>
              </a:rPr>
              <a:t>,Person&gt;</a:t>
            </a:r>
          </a:p>
          <a:p>
            <a:pPr lvl="1" eaLnBrk="1" hangingPunct="1">
              <a:buFontTx/>
              <a:buNone/>
            </a:pPr>
            <a:endParaRPr lang="en-GB" sz="1800" smtClean="0">
              <a:solidFill>
                <a:srgbClr val="000000"/>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8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8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8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8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18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18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18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18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185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1859">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8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eaLnBrk="1" hangingPunct="1"/>
            <a:r>
              <a:rPr lang="en-GB" sz="4000" smtClean="0"/>
              <a:t>Problems with RDFS</a:t>
            </a:r>
          </a:p>
        </p:txBody>
      </p:sp>
      <p:sp>
        <p:nvSpPr>
          <p:cNvPr id="123907" name="Rectangle 3"/>
          <p:cNvSpPr>
            <a:spLocks noGrp="1" noChangeArrowheads="1"/>
          </p:cNvSpPr>
          <p:nvPr>
            <p:ph type="body" idx="1"/>
          </p:nvPr>
        </p:nvSpPr>
        <p:spPr/>
        <p:txBody>
          <a:bodyPr/>
          <a:lstStyle/>
          <a:p>
            <a:pPr eaLnBrk="1" hangingPunct="1">
              <a:lnSpc>
                <a:spcPct val="90000"/>
              </a:lnSpc>
            </a:pPr>
            <a:r>
              <a:rPr lang="en-GB" sz="2400" smtClean="0"/>
              <a:t>RDFS </a:t>
            </a:r>
            <a:r>
              <a:rPr lang="en-GB" sz="2400" smtClean="0">
                <a:solidFill>
                  <a:srgbClr val="0033CC"/>
                </a:solidFill>
              </a:rPr>
              <a:t>too weak</a:t>
            </a:r>
            <a:r>
              <a:rPr lang="en-GB" sz="2400" smtClean="0"/>
              <a:t> to describe resources in sufficient detail</a:t>
            </a:r>
          </a:p>
          <a:p>
            <a:pPr lvl="1" eaLnBrk="1" hangingPunct="1">
              <a:lnSpc>
                <a:spcPct val="90000"/>
              </a:lnSpc>
            </a:pPr>
            <a:r>
              <a:rPr lang="en-GB" sz="2000" smtClean="0"/>
              <a:t>No </a:t>
            </a:r>
            <a:r>
              <a:rPr lang="en-GB" sz="2000" smtClean="0">
                <a:solidFill>
                  <a:srgbClr val="0033CC"/>
                </a:solidFill>
              </a:rPr>
              <a:t>localised range and domain</a:t>
            </a:r>
            <a:r>
              <a:rPr lang="en-GB" sz="2000" smtClean="0"/>
              <a:t> constraints</a:t>
            </a:r>
          </a:p>
          <a:p>
            <a:pPr lvl="2" eaLnBrk="1" hangingPunct="1">
              <a:lnSpc>
                <a:spcPct val="90000"/>
              </a:lnSpc>
            </a:pPr>
            <a:r>
              <a:rPr lang="en-GB" sz="1800" smtClean="0"/>
              <a:t>Can’t say that the range of hasChild is person when applied to persons and elephant when applied to elephants</a:t>
            </a:r>
          </a:p>
          <a:p>
            <a:pPr lvl="1" eaLnBrk="1" hangingPunct="1">
              <a:lnSpc>
                <a:spcPct val="90000"/>
              </a:lnSpc>
            </a:pPr>
            <a:r>
              <a:rPr lang="en-GB" sz="2000" smtClean="0"/>
              <a:t>No </a:t>
            </a:r>
            <a:r>
              <a:rPr lang="en-GB" sz="2000" smtClean="0">
                <a:solidFill>
                  <a:srgbClr val="0033CC"/>
                </a:solidFill>
              </a:rPr>
              <a:t>existence/cardinality</a:t>
            </a:r>
            <a:r>
              <a:rPr lang="en-GB" sz="2000" smtClean="0"/>
              <a:t> constraints</a:t>
            </a:r>
          </a:p>
          <a:p>
            <a:pPr lvl="2" eaLnBrk="1" hangingPunct="1">
              <a:lnSpc>
                <a:spcPct val="90000"/>
              </a:lnSpc>
            </a:pPr>
            <a:r>
              <a:rPr lang="en-GB" sz="1800" smtClean="0"/>
              <a:t>Can’t say that all </a:t>
            </a:r>
            <a:r>
              <a:rPr lang="en-GB" sz="1800" i="1" smtClean="0"/>
              <a:t>instances</a:t>
            </a:r>
            <a:r>
              <a:rPr lang="en-GB" sz="1800" smtClean="0"/>
              <a:t> of person have a mother that is also a person, or that persons have exactly 2 parents</a:t>
            </a:r>
          </a:p>
          <a:p>
            <a:pPr lvl="1" eaLnBrk="1" hangingPunct="1">
              <a:lnSpc>
                <a:spcPct val="90000"/>
              </a:lnSpc>
            </a:pPr>
            <a:r>
              <a:rPr lang="en-GB" sz="2000" smtClean="0"/>
              <a:t>No </a:t>
            </a:r>
            <a:r>
              <a:rPr lang="en-GB" sz="2000" smtClean="0">
                <a:solidFill>
                  <a:srgbClr val="0033CC"/>
                </a:solidFill>
              </a:rPr>
              <a:t>transitive, inverse or symmetrical</a:t>
            </a:r>
            <a:r>
              <a:rPr lang="en-GB" sz="2000" smtClean="0"/>
              <a:t> properties</a:t>
            </a:r>
          </a:p>
          <a:p>
            <a:pPr lvl="2" eaLnBrk="1" hangingPunct="1">
              <a:lnSpc>
                <a:spcPct val="90000"/>
              </a:lnSpc>
            </a:pPr>
            <a:r>
              <a:rPr lang="en-GB" sz="1800" smtClean="0"/>
              <a:t>Can’t say that isPartOf is a transitive property, that hasPart is the inverse of isPartOf or that touches is symmetrical</a:t>
            </a:r>
          </a:p>
          <a:p>
            <a:pPr lvl="1" eaLnBrk="1" hangingPunct="1">
              <a:lnSpc>
                <a:spcPct val="90000"/>
              </a:lnSpc>
            </a:pPr>
            <a:r>
              <a:rPr lang="en-GB" sz="2000" smtClean="0"/>
              <a:t>…</a:t>
            </a:r>
          </a:p>
          <a:p>
            <a:pPr eaLnBrk="1" hangingPunct="1">
              <a:lnSpc>
                <a:spcPct val="90000"/>
              </a:lnSpc>
            </a:pPr>
            <a:r>
              <a:rPr lang="en-GB" sz="2400" smtClean="0"/>
              <a:t>Difficult to provide </a:t>
            </a:r>
            <a:r>
              <a:rPr lang="en-GB" sz="2400" smtClean="0">
                <a:solidFill>
                  <a:srgbClr val="0033CC"/>
                </a:solidFill>
              </a:rPr>
              <a:t>reasoning support</a:t>
            </a:r>
          </a:p>
          <a:p>
            <a:pPr lvl="1" eaLnBrk="1" hangingPunct="1">
              <a:lnSpc>
                <a:spcPct val="90000"/>
              </a:lnSpc>
            </a:pPr>
            <a:r>
              <a:rPr lang="en-GB" sz="2000" smtClean="0"/>
              <a:t>No “native” reasoners for non-standard semantics</a:t>
            </a:r>
          </a:p>
          <a:p>
            <a:pPr lvl="1" eaLnBrk="1" hangingPunct="1">
              <a:lnSpc>
                <a:spcPct val="90000"/>
              </a:lnSpc>
            </a:pPr>
            <a:r>
              <a:rPr lang="en-GB" sz="2000" smtClean="0"/>
              <a:t>May be possible to reason via FO axiomatisation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390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907">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ChangeArrowheads="1"/>
          </p:cNvSpPr>
          <p:nvPr/>
        </p:nvSpPr>
        <p:spPr bwMode="auto">
          <a:xfrm>
            <a:off x="762000" y="381000"/>
            <a:ext cx="7772400" cy="668338"/>
          </a:xfrm>
          <a:prstGeom prst="rect">
            <a:avLst/>
          </a:prstGeom>
          <a:noFill/>
          <a:ln w="9525">
            <a:noFill/>
            <a:miter lim="800000"/>
            <a:headEnd/>
            <a:tailEnd/>
          </a:ln>
        </p:spPr>
        <p:txBody>
          <a:bodyPr anchor="b"/>
          <a:lstStyle/>
          <a:p>
            <a:pPr algn="ctr"/>
            <a:r>
              <a:rPr lang="en-US" sz="4000">
                <a:solidFill>
                  <a:schemeClr val="tx2"/>
                </a:solidFill>
                <a:latin typeface="Calibri"/>
              </a:rPr>
              <a:t>OWL became standard</a:t>
            </a:r>
          </a:p>
        </p:txBody>
      </p:sp>
      <p:sp>
        <p:nvSpPr>
          <p:cNvPr id="88066" name="Rectangle 3"/>
          <p:cNvSpPr>
            <a:spLocks noChangeArrowheads="1"/>
          </p:cNvSpPr>
          <p:nvPr/>
        </p:nvSpPr>
        <p:spPr bwMode="auto">
          <a:xfrm>
            <a:off x="323850" y="1981200"/>
            <a:ext cx="8640763" cy="2406650"/>
          </a:xfrm>
          <a:prstGeom prst="rect">
            <a:avLst/>
          </a:prstGeom>
          <a:noFill/>
          <a:ln w="9525">
            <a:noFill/>
            <a:miter lim="800000"/>
            <a:headEnd/>
            <a:tailEnd/>
          </a:ln>
        </p:spPr>
        <p:txBody>
          <a:bodyPr/>
          <a:lstStyle/>
          <a:p>
            <a:pPr marL="342900" indent="-342900">
              <a:spcBef>
                <a:spcPct val="20000"/>
              </a:spcBef>
              <a:buFontTx/>
              <a:buChar char="•"/>
            </a:pPr>
            <a:r>
              <a:rPr lang="en-US" sz="2800">
                <a:latin typeface="Calibri"/>
              </a:rPr>
              <a:t>10 February 2004 the World Wide Web Consortium announced final approval of two key Semantic Web technologies, the revised Resource Description Framework (RDF) and the </a:t>
            </a:r>
            <a:r>
              <a:rPr lang="en-US" sz="2800">
                <a:solidFill>
                  <a:srgbClr val="0033CC"/>
                </a:solidFill>
                <a:latin typeface="Calibri"/>
              </a:rPr>
              <a:t>Web Ontology Language</a:t>
            </a:r>
            <a:r>
              <a:rPr lang="en-US" sz="2800">
                <a:latin typeface="Calibri"/>
              </a:rPr>
              <a:t> (OWL). </a:t>
            </a:r>
          </a:p>
          <a:p>
            <a:pPr marL="342900" indent="-342900">
              <a:spcBef>
                <a:spcPct val="20000"/>
              </a:spcBef>
              <a:buFontTx/>
              <a:buChar char="•"/>
            </a:pPr>
            <a:r>
              <a:rPr lang="en-US" sz="2800">
                <a:latin typeface="Calibri"/>
              </a:rPr>
              <a:t>Read more in: </a:t>
            </a:r>
          </a:p>
          <a:p>
            <a:pPr marL="342900" indent="-342900">
              <a:spcBef>
                <a:spcPct val="20000"/>
              </a:spcBef>
            </a:pPr>
            <a:r>
              <a:rPr lang="en-US" sz="2400" u="sng">
                <a:solidFill>
                  <a:srgbClr val="0000FF"/>
                </a:solidFill>
                <a:latin typeface="Calibri"/>
              </a:rPr>
              <a:t>http://www.w3.org/2004/01/sws-pressrelease.html.en</a:t>
            </a:r>
            <a:r>
              <a:rPr lang="en-US" sz="2800">
                <a:latin typeface="Calibri"/>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7" name="Rectangle 2"/>
          <p:cNvSpPr>
            <a:spLocks noGrp="1"/>
          </p:cNvSpPr>
          <p:nvPr>
            <p:ph type="title" idx="4294967295"/>
          </p:nvPr>
        </p:nvSpPr>
        <p:spPr/>
        <p:txBody>
          <a:bodyPr/>
          <a:lstStyle/>
          <a:p>
            <a:pPr eaLnBrk="1" hangingPunct="1"/>
            <a:r>
              <a:rPr lang="en-GB" smtClean="0"/>
              <a:t>Beware of the Hype</a:t>
            </a:r>
            <a:endParaRPr lang="en-US" smtClean="0"/>
          </a:p>
        </p:txBody>
      </p:sp>
      <p:sp>
        <p:nvSpPr>
          <p:cNvPr id="70659" name="Rectangle 3"/>
          <p:cNvSpPr>
            <a:spLocks noGrp="1" noChangeArrowheads="1"/>
          </p:cNvSpPr>
          <p:nvPr>
            <p:ph type="body" idx="4294967295"/>
          </p:nvPr>
        </p:nvSpPr>
        <p:spPr>
          <a:xfrm>
            <a:off x="685800" y="1700213"/>
            <a:ext cx="5254625" cy="4395787"/>
          </a:xfrm>
        </p:spPr>
        <p:txBody>
          <a:bodyPr/>
          <a:lstStyle/>
          <a:p>
            <a:pPr eaLnBrk="1" hangingPunct="1">
              <a:lnSpc>
                <a:spcPct val="110000"/>
              </a:lnSpc>
            </a:pPr>
            <a:r>
              <a:rPr lang="en-GB" sz="2000" smtClean="0"/>
              <a:t>Hype seems to suggest that Semantic Web  means: “semantics + web = AI”</a:t>
            </a:r>
          </a:p>
          <a:p>
            <a:pPr lvl="1" eaLnBrk="1" hangingPunct="1">
              <a:lnSpc>
                <a:spcPct val="110000"/>
              </a:lnSpc>
            </a:pPr>
            <a:r>
              <a:rPr lang="en-GB" sz="1800" smtClean="0"/>
              <a:t>“A new form of Web content that is meaningful to computers will unleash a revolution of new abilities”</a:t>
            </a:r>
          </a:p>
          <a:p>
            <a:pPr eaLnBrk="1" hangingPunct="1">
              <a:lnSpc>
                <a:spcPct val="110000"/>
              </a:lnSpc>
            </a:pPr>
            <a:r>
              <a:rPr lang="en-GB" sz="2000" smtClean="0"/>
              <a:t>More realistic to think of it as meaning: “semantics + web + AI = more useful web”</a:t>
            </a:r>
          </a:p>
          <a:p>
            <a:pPr lvl="1" eaLnBrk="1" hangingPunct="1">
              <a:lnSpc>
                <a:spcPct val="110000"/>
              </a:lnSpc>
            </a:pPr>
            <a:r>
              <a:rPr lang="en-GB" sz="1800" smtClean="0"/>
              <a:t>Realising the complete “vision” is too hard for now (probably)</a:t>
            </a:r>
          </a:p>
          <a:p>
            <a:pPr lvl="1" eaLnBrk="1" hangingPunct="1">
              <a:lnSpc>
                <a:spcPct val="110000"/>
              </a:lnSpc>
            </a:pPr>
            <a:r>
              <a:rPr lang="en-US" sz="1800" smtClean="0"/>
              <a:t>But we can make a start by adding </a:t>
            </a:r>
            <a:r>
              <a:rPr lang="en-US" sz="1800" smtClean="0">
                <a:solidFill>
                  <a:srgbClr val="0033CC"/>
                </a:solidFill>
              </a:rPr>
              <a:t>semantic annotation</a:t>
            </a:r>
            <a:r>
              <a:rPr lang="en-US" sz="1800" smtClean="0"/>
              <a:t> to web resources</a:t>
            </a:r>
            <a:endParaRPr lang="en-GB" sz="1800" smtClean="0"/>
          </a:p>
        </p:txBody>
      </p:sp>
      <p:pic>
        <p:nvPicPr>
          <p:cNvPr id="70660" name="Picture 4" descr="0529surf_head"/>
          <p:cNvPicPr>
            <a:picLocks noChangeAspect="1" noChangeArrowheads="1"/>
          </p:cNvPicPr>
          <p:nvPr/>
        </p:nvPicPr>
        <p:blipFill>
          <a:blip r:embed="rId2"/>
          <a:srcRect/>
          <a:stretch>
            <a:fillRect/>
          </a:stretch>
        </p:blipFill>
        <p:spPr bwMode="auto">
          <a:xfrm>
            <a:off x="5651500" y="1804988"/>
            <a:ext cx="3168650" cy="3313112"/>
          </a:xfrm>
          <a:prstGeom prst="rect">
            <a:avLst/>
          </a:prstGeom>
          <a:noFill/>
          <a:ln w="9525">
            <a:noFill/>
            <a:miter lim="800000"/>
            <a:headEnd/>
            <a:tailEnd/>
          </a:ln>
        </p:spPr>
      </p:pic>
      <p:pic>
        <p:nvPicPr>
          <p:cNvPr id="70661" name="Picture 5" descr="smarter-machines"/>
          <p:cNvPicPr>
            <a:picLocks noChangeAspect="1" noChangeArrowheads="1"/>
          </p:cNvPicPr>
          <p:nvPr/>
        </p:nvPicPr>
        <p:blipFill>
          <a:blip r:embed="rId3"/>
          <a:srcRect/>
          <a:stretch>
            <a:fillRect/>
          </a:stretch>
        </p:blipFill>
        <p:spPr bwMode="auto">
          <a:xfrm>
            <a:off x="5867400" y="2420938"/>
            <a:ext cx="2881313" cy="2478087"/>
          </a:xfrm>
          <a:prstGeom prst="rect">
            <a:avLst/>
          </a:prstGeom>
          <a:noFill/>
          <a:ln w="9525">
            <a:noFill/>
            <a:miter lim="800000"/>
            <a:headEnd/>
            <a:tailEnd/>
          </a:ln>
        </p:spPr>
      </p:pic>
      <p:sp>
        <p:nvSpPr>
          <p:cNvPr id="70662" name="Text Box 6"/>
          <p:cNvSpPr txBox="1">
            <a:spLocks noChangeArrowheads="1"/>
          </p:cNvSpPr>
          <p:nvPr/>
        </p:nvSpPr>
        <p:spPr bwMode="auto">
          <a:xfrm>
            <a:off x="4500563" y="6165850"/>
            <a:ext cx="4321175" cy="304800"/>
          </a:xfrm>
          <a:prstGeom prst="rect">
            <a:avLst/>
          </a:prstGeom>
          <a:noFill/>
          <a:ln w="9525">
            <a:noFill/>
            <a:miter lim="800000"/>
            <a:headEnd/>
            <a:tailEnd/>
          </a:ln>
        </p:spPr>
        <p:txBody>
          <a:bodyPr>
            <a:spAutoFit/>
          </a:bodyPr>
          <a:lstStyle/>
          <a:p>
            <a:pPr>
              <a:spcBef>
                <a:spcPct val="50000"/>
              </a:spcBef>
            </a:pPr>
            <a:r>
              <a:rPr lang="en-GB" sz="1400"/>
              <a:t>Images from Christine Thompson and David Booth</a:t>
            </a:r>
            <a:endParaRPr lang="en-US" sz="1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70660"/>
                                        </p:tgtEl>
                                        <p:attrNameLst>
                                          <p:attrName>style.visibility</p:attrName>
                                        </p:attrNameLst>
                                      </p:cBhvr>
                                      <p:to>
                                        <p:strVal val="visible"/>
                                      </p:to>
                                    </p:set>
                                    <p:animEffect transition="in" filter="fade">
                                      <p:cBhvr>
                                        <p:cTn id="11" dur="1000"/>
                                        <p:tgtEl>
                                          <p:spTgt spid="70660"/>
                                        </p:tgtEl>
                                      </p:cBhvr>
                                    </p:animEffect>
                                  </p:childTnLst>
                                  <p:subTnLst>
                                    <p:set>
                                      <p:cBhvr override="childStyle">
                                        <p:cTn dur="1" fill="hold" display="0" masterRel="nextClick" afterEffect="1"/>
                                        <p:tgtEl>
                                          <p:spTgt spid="70660"/>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0659">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0659">
                                            <p:txEl>
                                              <p:pRg st="4" end="4"/>
                                            </p:txEl>
                                          </p:spTgt>
                                        </p:tgtEl>
                                        <p:attrNameLst>
                                          <p:attrName>style.visibility</p:attrName>
                                        </p:attrNameLst>
                                      </p:cBhvr>
                                      <p:to>
                                        <p:strVal val="visible"/>
                                      </p:to>
                                    </p:set>
                                  </p:childTnLst>
                                </p:cTn>
                              </p:par>
                              <p:par>
                                <p:cTn id="20" presetID="10" presetClass="entr" presetSubtype="0" fill="hold" nodeType="withEffect">
                                  <p:stCondLst>
                                    <p:cond delay="0"/>
                                  </p:stCondLst>
                                  <p:childTnLst>
                                    <p:set>
                                      <p:cBhvr>
                                        <p:cTn id="21" dur="1" fill="hold">
                                          <p:stCondLst>
                                            <p:cond delay="0"/>
                                          </p:stCondLst>
                                        </p:cTn>
                                        <p:tgtEl>
                                          <p:spTgt spid="70661"/>
                                        </p:tgtEl>
                                        <p:attrNameLst>
                                          <p:attrName>style.visibility</p:attrName>
                                        </p:attrNameLst>
                                      </p:cBhvr>
                                      <p:to>
                                        <p:strVal val="visible"/>
                                      </p:to>
                                    </p:set>
                                    <p:animEffect transition="in" filter="fade">
                                      <p:cBhvr>
                                        <p:cTn id="22" dur="1000"/>
                                        <p:tgtEl>
                                          <p:spTgt spid="70661"/>
                                        </p:tgtEl>
                                      </p:cBhvr>
                                    </p:animEffect>
                                  </p:childTnLst>
                                </p:cTn>
                              </p:par>
                              <p:par>
                                <p:cTn id="23" presetID="1" presetClass="entr" presetSubtype="0" fill="hold" nodeType="withEffect">
                                  <p:stCondLst>
                                    <p:cond delay="0"/>
                                  </p:stCondLst>
                                  <p:childTnLst>
                                    <p:set>
                                      <p:cBhvr>
                                        <p:cTn id="24" dur="1" fill="hold">
                                          <p:stCondLst>
                                            <p:cond delay="0"/>
                                          </p:stCondLst>
                                        </p:cTn>
                                        <p:tgtEl>
                                          <p:spTgt spid="70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ChangeArrowheads="1"/>
          </p:cNvSpPr>
          <p:nvPr/>
        </p:nvSpPr>
        <p:spPr bwMode="auto">
          <a:xfrm>
            <a:off x="990600" y="1295400"/>
            <a:ext cx="8153400" cy="5410200"/>
          </a:xfrm>
          <a:prstGeom prst="rect">
            <a:avLst/>
          </a:prstGeom>
          <a:noFill/>
          <a:ln w="9525">
            <a:noFill/>
            <a:miter lim="800000"/>
            <a:headEnd/>
            <a:tailEnd/>
          </a:ln>
        </p:spPr>
        <p:txBody>
          <a:bodyPr/>
          <a:lstStyle/>
          <a:p>
            <a:pPr marL="342900" indent="-342900">
              <a:spcBef>
                <a:spcPct val="20000"/>
              </a:spcBef>
              <a:buFontTx/>
              <a:buChar char="•"/>
            </a:pPr>
            <a:r>
              <a:rPr lang="en-US" sz="2800" u="sng">
                <a:solidFill>
                  <a:srgbClr val="3399FF"/>
                </a:solidFill>
                <a:latin typeface="Arial Black" pitchFamily="34" charset="0"/>
              </a:rPr>
              <a:t>What is OWL?</a:t>
            </a:r>
            <a:r>
              <a:rPr lang="en-US" sz="2800">
                <a:solidFill>
                  <a:schemeClr val="bg1"/>
                </a:solidFill>
                <a:latin typeface="Arial Black" pitchFamily="34" charset="0"/>
              </a:rPr>
              <a:t> </a:t>
            </a:r>
          </a:p>
          <a:p>
            <a:pPr marL="742950" lvl="1" indent="-285750">
              <a:spcBef>
                <a:spcPct val="20000"/>
              </a:spcBef>
              <a:buFontTx/>
              <a:buChar char="–"/>
            </a:pPr>
            <a:r>
              <a:rPr lang="en-US" sz="2800">
                <a:latin typeface="Calibri"/>
              </a:rPr>
              <a:t>OWL is a language for defining Web Ontologies and their associated Knowledge Bases</a:t>
            </a:r>
          </a:p>
          <a:p>
            <a:pPr marL="742950" lvl="1" indent="-285750">
              <a:spcBef>
                <a:spcPct val="20000"/>
              </a:spcBef>
              <a:buFontTx/>
              <a:buChar char="–"/>
            </a:pPr>
            <a:r>
              <a:rPr lang="en-US" sz="2800">
                <a:latin typeface="Calibri"/>
              </a:rPr>
              <a:t>The OWL language is a revision of the DAML+OIL web ontology language incorporating learning from the design and application use of DAML+OIL.</a:t>
            </a:r>
            <a:r>
              <a:rPr lang="en-US" sz="2400">
                <a:latin typeface="Calibri"/>
              </a:rPr>
              <a:t> </a:t>
            </a:r>
            <a:endParaRPr lang="tr-TR" sz="2400">
              <a:latin typeface="Calibri"/>
            </a:endParaRPr>
          </a:p>
          <a:p>
            <a:pPr marL="742950" lvl="1" indent="-285750">
              <a:spcBef>
                <a:spcPct val="20000"/>
              </a:spcBef>
              <a:buFontTx/>
              <a:buChar char="–"/>
            </a:pPr>
            <a:r>
              <a:rPr lang="en-US" sz="2800">
                <a:latin typeface="Calibri"/>
              </a:rPr>
              <a:t>OWL extends </a:t>
            </a:r>
            <a:r>
              <a:rPr lang="tr-TR" sz="2800">
                <a:latin typeface="Calibri"/>
              </a:rPr>
              <a:t>RDFS </a:t>
            </a:r>
            <a:r>
              <a:rPr lang="en-US" sz="2800">
                <a:latin typeface="Calibri"/>
              </a:rPr>
              <a:t>vocabulary and adds axioms</a:t>
            </a:r>
            <a:r>
              <a:rPr lang="tr-TR" sz="2800">
                <a:latin typeface="Calibri"/>
              </a:rPr>
              <a:t>.</a:t>
            </a:r>
            <a:endParaRPr lang="en-US" sz="2800">
              <a:latin typeface="Calibri"/>
            </a:endParaRPr>
          </a:p>
          <a:p>
            <a:pPr marL="742950" lvl="1" indent="-285750">
              <a:spcBef>
                <a:spcPct val="20000"/>
              </a:spcBef>
              <a:buFontTx/>
              <a:buChar char="–"/>
            </a:pPr>
            <a:endParaRPr lang="en-US" sz="2400" u="sng">
              <a:latin typeface="Arial Black" pitchFamily="34" charset="0"/>
            </a:endParaRPr>
          </a:p>
          <a:p>
            <a:pPr marL="742950" lvl="1" indent="-285750">
              <a:spcBef>
                <a:spcPct val="20000"/>
              </a:spcBef>
            </a:pPr>
            <a:endParaRPr lang="en-US" sz="2800">
              <a:latin typeface="Calibri"/>
            </a:endParaRPr>
          </a:p>
        </p:txBody>
      </p:sp>
      <p:sp>
        <p:nvSpPr>
          <p:cNvPr id="90114" name="Rectangle 3"/>
          <p:cNvSpPr>
            <a:spLocks noChangeArrowheads="1"/>
          </p:cNvSpPr>
          <p:nvPr/>
        </p:nvSpPr>
        <p:spPr bwMode="auto">
          <a:xfrm>
            <a:off x="1066800" y="0"/>
            <a:ext cx="7848600" cy="990600"/>
          </a:xfrm>
          <a:prstGeom prst="rect">
            <a:avLst/>
          </a:prstGeom>
          <a:noFill/>
          <a:ln w="9525">
            <a:noFill/>
            <a:miter lim="800000"/>
            <a:headEnd/>
            <a:tailEnd/>
          </a:ln>
        </p:spPr>
        <p:txBody>
          <a:bodyPr wrap="none" anchor="ctr"/>
          <a:lstStyle/>
          <a:p>
            <a:endParaRPr lang="en-US" sz="1800">
              <a:latin typeface="Calibri"/>
            </a:endParaRPr>
          </a:p>
        </p:txBody>
      </p:sp>
      <p:sp>
        <p:nvSpPr>
          <p:cNvPr id="94212" name="Rectangle 4"/>
          <p:cNvSpPr>
            <a:spLocks noChangeArrowheads="1"/>
          </p:cNvSpPr>
          <p:nvPr/>
        </p:nvSpPr>
        <p:spPr bwMode="auto">
          <a:xfrm>
            <a:off x="990600" y="0"/>
            <a:ext cx="5741988" cy="692150"/>
          </a:xfrm>
          <a:prstGeom prst="rect">
            <a:avLst/>
          </a:prstGeom>
          <a:noFill/>
          <a:ln w="9525">
            <a:noFill/>
            <a:miter lim="800000"/>
            <a:headEnd/>
            <a:tailEnd/>
          </a:ln>
          <a:effectLst/>
        </p:spPr>
        <p:txBody>
          <a:bodyPr wrap="none" anchor="ctr"/>
          <a:lstStyle/>
          <a:p>
            <a:pPr algn="ctr" eaLnBrk="0" fontAlgn="auto" hangingPunct="0">
              <a:spcBef>
                <a:spcPts val="0"/>
              </a:spcBef>
              <a:spcAft>
                <a:spcPts val="0"/>
              </a:spcAft>
              <a:defRPr/>
            </a:pPr>
            <a:r>
              <a:rPr lang="en-US" sz="3200">
                <a:solidFill>
                  <a:srgbClr val="FF9999"/>
                </a:solidFill>
                <a:effectLst>
                  <a:outerShdw blurRad="38100" dist="38100" dir="2700000" algn="tl">
                    <a:srgbClr val="C0C0C0"/>
                  </a:outerShdw>
                </a:effectLst>
                <a:latin typeface="Impact" pitchFamily="34" charset="0"/>
              </a:rPr>
              <a:t> </a:t>
            </a:r>
            <a:r>
              <a:rPr lang="en-US" sz="3200">
                <a:solidFill>
                  <a:schemeClr val="bg2"/>
                </a:solidFill>
                <a:effectLst>
                  <a:outerShdw blurRad="38100" dist="38100" dir="2700000" algn="tl">
                    <a:srgbClr val="C0C0C0"/>
                  </a:outerShdw>
                </a:effectLst>
                <a:latin typeface="Impact" pitchFamily="34" charset="0"/>
              </a:rPr>
              <a:t>OWL Introduction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p:cNvSpPr>
          <p:nvPr>
            <p:ph type="title"/>
          </p:nvPr>
        </p:nvSpPr>
        <p:spPr/>
        <p:txBody>
          <a:bodyPr/>
          <a:lstStyle/>
          <a:p>
            <a:r>
              <a:rPr lang="en-GB" smtClean="0"/>
              <a:t>OWL Language</a:t>
            </a:r>
          </a:p>
        </p:txBody>
      </p:sp>
      <p:sp>
        <p:nvSpPr>
          <p:cNvPr id="97283" name="Rectangle 3"/>
          <p:cNvSpPr>
            <a:spLocks noGrp="1"/>
          </p:cNvSpPr>
          <p:nvPr>
            <p:ph type="body" idx="1"/>
          </p:nvPr>
        </p:nvSpPr>
        <p:spPr/>
        <p:txBody>
          <a:bodyPr/>
          <a:lstStyle/>
          <a:p>
            <a:pPr>
              <a:lnSpc>
                <a:spcPct val="90000"/>
              </a:lnSpc>
            </a:pPr>
            <a:r>
              <a:rPr lang="en-GB" sz="2000" smtClean="0"/>
              <a:t>Three species of OWL</a:t>
            </a:r>
          </a:p>
          <a:p>
            <a:pPr lvl="1">
              <a:lnSpc>
                <a:spcPct val="90000"/>
              </a:lnSpc>
            </a:pPr>
            <a:r>
              <a:rPr lang="en-GB" sz="1800" smtClean="0">
                <a:solidFill>
                  <a:srgbClr val="0033CC"/>
                </a:solidFill>
              </a:rPr>
              <a:t>OWL full</a:t>
            </a:r>
            <a:r>
              <a:rPr lang="en-GB" sz="1800" smtClean="0"/>
              <a:t> is union of OWL syntax and RDF</a:t>
            </a:r>
          </a:p>
          <a:p>
            <a:pPr lvl="1">
              <a:lnSpc>
                <a:spcPct val="90000"/>
              </a:lnSpc>
            </a:pPr>
            <a:r>
              <a:rPr lang="en-GB" sz="1800" smtClean="0">
                <a:solidFill>
                  <a:srgbClr val="0033CC"/>
                </a:solidFill>
              </a:rPr>
              <a:t>OWL DL</a:t>
            </a:r>
            <a:r>
              <a:rPr lang="en-GB" sz="1800" smtClean="0"/>
              <a:t> restricted to FOL fragment (¼ DAML+OIL)</a:t>
            </a:r>
          </a:p>
          <a:p>
            <a:pPr lvl="1">
              <a:lnSpc>
                <a:spcPct val="90000"/>
              </a:lnSpc>
            </a:pPr>
            <a:r>
              <a:rPr lang="en-GB" sz="1800" smtClean="0">
                <a:solidFill>
                  <a:srgbClr val="0033CC"/>
                </a:solidFill>
              </a:rPr>
              <a:t>OWL Lite</a:t>
            </a:r>
            <a:r>
              <a:rPr lang="en-GB" sz="1800" smtClean="0"/>
              <a:t> is “easier to implement” subset of OWL DL </a:t>
            </a:r>
          </a:p>
          <a:p>
            <a:pPr>
              <a:lnSpc>
                <a:spcPct val="90000"/>
              </a:lnSpc>
            </a:pPr>
            <a:r>
              <a:rPr lang="en-GB" sz="2000" smtClean="0"/>
              <a:t>Semantic layering</a:t>
            </a:r>
          </a:p>
          <a:p>
            <a:pPr lvl="1">
              <a:lnSpc>
                <a:spcPct val="90000"/>
              </a:lnSpc>
            </a:pPr>
            <a:r>
              <a:rPr lang="en-GB" sz="1800" smtClean="0"/>
              <a:t>OWL DL ¼ OWL full </a:t>
            </a:r>
            <a:r>
              <a:rPr lang="en-GB" sz="1800" smtClean="0">
                <a:solidFill>
                  <a:srgbClr val="0033CC"/>
                </a:solidFill>
              </a:rPr>
              <a:t>within DL fragment</a:t>
            </a:r>
          </a:p>
          <a:p>
            <a:pPr lvl="1">
              <a:lnSpc>
                <a:spcPct val="90000"/>
              </a:lnSpc>
            </a:pPr>
            <a:r>
              <a:rPr lang="en-GB" sz="1800" smtClean="0"/>
              <a:t>DL semantics </a:t>
            </a:r>
            <a:r>
              <a:rPr lang="en-GB" sz="1800" smtClean="0">
                <a:solidFill>
                  <a:srgbClr val="0033CC"/>
                </a:solidFill>
              </a:rPr>
              <a:t>officially definitive</a:t>
            </a:r>
          </a:p>
          <a:p>
            <a:pPr>
              <a:lnSpc>
                <a:spcPct val="90000"/>
              </a:lnSpc>
            </a:pPr>
            <a:r>
              <a:rPr lang="en-GB" sz="2000" smtClean="0"/>
              <a:t>OWL DL based on </a:t>
            </a:r>
            <a:r>
              <a:rPr lang="en-GB" sz="2000" smtClean="0">
                <a:solidFill>
                  <a:srgbClr val="0033CC"/>
                </a:solidFill>
                <a:latin typeface="cmsy10"/>
              </a:rPr>
              <a:t>SHIQ</a:t>
            </a:r>
            <a:r>
              <a:rPr lang="en-GB" sz="2000" smtClean="0">
                <a:solidFill>
                  <a:srgbClr val="0033CC"/>
                </a:solidFill>
              </a:rPr>
              <a:t> </a:t>
            </a:r>
            <a:r>
              <a:rPr lang="en-GB" sz="2000" smtClean="0"/>
              <a:t>Description Logic</a:t>
            </a:r>
          </a:p>
          <a:p>
            <a:pPr lvl="1">
              <a:lnSpc>
                <a:spcPct val="90000"/>
              </a:lnSpc>
            </a:pPr>
            <a:r>
              <a:rPr lang="en-GB" sz="1800" smtClean="0"/>
              <a:t>In fact it is equivalent to </a:t>
            </a:r>
            <a:r>
              <a:rPr lang="en-GB" sz="1800" smtClean="0">
                <a:solidFill>
                  <a:srgbClr val="0033CC"/>
                </a:solidFill>
                <a:latin typeface="cmsy10"/>
              </a:rPr>
              <a:t>SHOIN</a:t>
            </a:r>
            <a:r>
              <a:rPr lang="en-GB" sz="1800" smtClean="0">
                <a:solidFill>
                  <a:srgbClr val="0033CC"/>
                </a:solidFill>
                <a:latin typeface="Modern No. 20"/>
              </a:rPr>
              <a:t>(D</a:t>
            </a:r>
            <a:r>
              <a:rPr lang="en-GB" sz="1800" baseline="-25000" smtClean="0">
                <a:solidFill>
                  <a:srgbClr val="0033CC"/>
                </a:solidFill>
                <a:latin typeface="Modern No. 20"/>
              </a:rPr>
              <a:t>n</a:t>
            </a:r>
            <a:r>
              <a:rPr lang="en-GB" sz="1800" smtClean="0">
                <a:solidFill>
                  <a:srgbClr val="0033CC"/>
                </a:solidFill>
                <a:latin typeface="Modern No. 20"/>
              </a:rPr>
              <a:t>)</a:t>
            </a:r>
            <a:r>
              <a:rPr lang="en-GB" sz="1800" smtClean="0"/>
              <a:t> DL</a:t>
            </a:r>
          </a:p>
          <a:p>
            <a:pPr>
              <a:lnSpc>
                <a:spcPct val="90000"/>
              </a:lnSpc>
            </a:pPr>
            <a:r>
              <a:rPr lang="en-GB" sz="2000" smtClean="0"/>
              <a:t>OWL DL Benefits from many years of DL research</a:t>
            </a:r>
          </a:p>
          <a:p>
            <a:pPr lvl="1">
              <a:lnSpc>
                <a:spcPct val="90000"/>
              </a:lnSpc>
            </a:pPr>
            <a:r>
              <a:rPr lang="en-GB" sz="1800" smtClean="0"/>
              <a:t>Well defined </a:t>
            </a:r>
            <a:r>
              <a:rPr lang="en-GB" sz="1800" smtClean="0">
                <a:solidFill>
                  <a:srgbClr val="0033CC"/>
                </a:solidFill>
              </a:rPr>
              <a:t>semantics</a:t>
            </a:r>
          </a:p>
          <a:p>
            <a:pPr lvl="1">
              <a:lnSpc>
                <a:spcPct val="90000"/>
              </a:lnSpc>
            </a:pPr>
            <a:r>
              <a:rPr lang="en-GB" sz="1800" smtClean="0">
                <a:solidFill>
                  <a:srgbClr val="0033CC"/>
                </a:solidFill>
              </a:rPr>
              <a:t>Formal properties</a:t>
            </a:r>
            <a:r>
              <a:rPr lang="en-GB" sz="1800" smtClean="0"/>
              <a:t> well understood (complexity, decidability)</a:t>
            </a:r>
          </a:p>
          <a:p>
            <a:pPr lvl="1">
              <a:lnSpc>
                <a:spcPct val="90000"/>
              </a:lnSpc>
            </a:pPr>
            <a:r>
              <a:rPr lang="en-GB" sz="1800" smtClean="0"/>
              <a:t>Known </a:t>
            </a:r>
            <a:r>
              <a:rPr lang="en-GB" sz="1800" smtClean="0">
                <a:solidFill>
                  <a:srgbClr val="0033CC"/>
                </a:solidFill>
              </a:rPr>
              <a:t>reasoning algorithms</a:t>
            </a:r>
          </a:p>
          <a:p>
            <a:pPr lvl="1">
              <a:lnSpc>
                <a:spcPct val="90000"/>
              </a:lnSpc>
            </a:pPr>
            <a:r>
              <a:rPr lang="en-GB" sz="1800" smtClean="0">
                <a:solidFill>
                  <a:srgbClr val="0033CC"/>
                </a:solidFill>
              </a:rPr>
              <a:t>Implemented systems</a:t>
            </a:r>
            <a:r>
              <a:rPr lang="en-GB" sz="1800" smtClean="0"/>
              <a:t> (highly optimised)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2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728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28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728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728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72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p:cNvSpPr>
          <p:nvPr>
            <p:ph type="title"/>
          </p:nvPr>
        </p:nvSpPr>
        <p:spPr/>
        <p:txBody>
          <a:bodyPr/>
          <a:lstStyle/>
          <a:p>
            <a:r>
              <a:rPr lang="en-GB" smtClean="0"/>
              <a:t>What Are Description Logics?</a:t>
            </a:r>
            <a:endParaRPr lang="en-US" smtClean="0"/>
          </a:p>
        </p:txBody>
      </p:sp>
      <p:sp>
        <p:nvSpPr>
          <p:cNvPr id="109571" name="Rectangle 3"/>
          <p:cNvSpPr>
            <a:spLocks noGrp="1"/>
          </p:cNvSpPr>
          <p:nvPr>
            <p:ph type="body" idx="1"/>
          </p:nvPr>
        </p:nvSpPr>
        <p:spPr>
          <a:xfrm>
            <a:off x="457200" y="1600200"/>
            <a:ext cx="8229600" cy="3254375"/>
          </a:xfrm>
        </p:spPr>
        <p:txBody>
          <a:bodyPr/>
          <a:lstStyle/>
          <a:p>
            <a:pPr>
              <a:lnSpc>
                <a:spcPct val="90000"/>
              </a:lnSpc>
            </a:pPr>
            <a:r>
              <a:rPr lang="en-US" smtClean="0"/>
              <a:t>A family of logic based Knowledge Representation formalisms</a:t>
            </a:r>
          </a:p>
          <a:p>
            <a:pPr lvl="1">
              <a:lnSpc>
                <a:spcPct val="90000"/>
              </a:lnSpc>
            </a:pPr>
            <a:r>
              <a:rPr lang="en-US" smtClean="0"/>
              <a:t>Descendants of </a:t>
            </a:r>
            <a:r>
              <a:rPr lang="en-US" b="1" smtClean="0">
                <a:solidFill>
                  <a:srgbClr val="0033CC"/>
                </a:solidFill>
              </a:rPr>
              <a:t>semantic networks</a:t>
            </a:r>
            <a:r>
              <a:rPr lang="en-US" smtClean="0"/>
              <a:t> and </a:t>
            </a:r>
            <a:r>
              <a:rPr lang="en-US" b="1" smtClean="0">
                <a:solidFill>
                  <a:srgbClr val="0033CC"/>
                </a:solidFill>
              </a:rPr>
              <a:t>KL-ONE</a:t>
            </a:r>
            <a:endParaRPr lang="en-US" smtClean="0">
              <a:solidFill>
                <a:srgbClr val="0033CC"/>
              </a:solidFill>
            </a:endParaRPr>
          </a:p>
          <a:p>
            <a:pPr lvl="1">
              <a:lnSpc>
                <a:spcPct val="90000"/>
              </a:lnSpc>
            </a:pPr>
            <a:r>
              <a:rPr lang="en-US" smtClean="0"/>
              <a:t>Describe domain in terms of </a:t>
            </a:r>
            <a:r>
              <a:rPr lang="en-US" b="1" smtClean="0">
                <a:solidFill>
                  <a:srgbClr val="0033CC"/>
                </a:solidFill>
              </a:rPr>
              <a:t>concepts</a:t>
            </a:r>
            <a:r>
              <a:rPr lang="en-US" smtClean="0"/>
              <a:t> (classes), </a:t>
            </a:r>
            <a:r>
              <a:rPr lang="en-US" b="1" smtClean="0">
                <a:solidFill>
                  <a:srgbClr val="0033CC"/>
                </a:solidFill>
              </a:rPr>
              <a:t>roles</a:t>
            </a:r>
            <a:r>
              <a:rPr lang="en-US" smtClean="0"/>
              <a:t> (properties, relationships) and </a:t>
            </a:r>
            <a:r>
              <a:rPr lang="en-US" b="1" smtClean="0">
                <a:solidFill>
                  <a:srgbClr val="0033CC"/>
                </a:solidFill>
              </a:rPr>
              <a:t>individuals</a:t>
            </a:r>
          </a:p>
          <a:p>
            <a:pPr lvl="1">
              <a:lnSpc>
                <a:spcPct val="90000"/>
              </a:lnSpc>
            </a:pPr>
            <a:r>
              <a:rPr lang="en-US" b="1" smtClean="0">
                <a:solidFill>
                  <a:srgbClr val="0033CC"/>
                </a:solidFill>
              </a:rPr>
              <a:t>Operators </a:t>
            </a:r>
            <a:r>
              <a:rPr lang="en-US" smtClean="0"/>
              <a:t>allow for composition of complex concepts</a:t>
            </a:r>
          </a:p>
          <a:p>
            <a:pPr lvl="1">
              <a:lnSpc>
                <a:spcPct val="90000"/>
              </a:lnSpc>
            </a:pPr>
            <a:r>
              <a:rPr lang="en-US" b="1" smtClean="0">
                <a:solidFill>
                  <a:srgbClr val="0033CC"/>
                </a:solidFill>
              </a:rPr>
              <a:t>Names</a:t>
            </a:r>
            <a:r>
              <a:rPr lang="en-US" smtClean="0"/>
              <a:t> can be given to complex concepts, e.g.:</a:t>
            </a:r>
          </a:p>
          <a:p>
            <a:pPr>
              <a:lnSpc>
                <a:spcPct val="90000"/>
              </a:lnSpc>
              <a:buFont typeface="Arial" charset="0"/>
              <a:buNone/>
            </a:pPr>
            <a:endParaRPr lang="en-US" smtClean="0"/>
          </a:p>
        </p:txBody>
      </p:sp>
      <p:sp>
        <p:nvSpPr>
          <p:cNvPr id="109572" name="Text Box 4"/>
          <p:cNvSpPr txBox="1">
            <a:spLocks noChangeArrowheads="1"/>
          </p:cNvSpPr>
          <p:nvPr/>
        </p:nvSpPr>
        <p:spPr bwMode="auto">
          <a:xfrm>
            <a:off x="838200" y="4419600"/>
            <a:ext cx="8001000" cy="457200"/>
          </a:xfrm>
          <a:prstGeom prst="rect">
            <a:avLst/>
          </a:prstGeom>
          <a:noFill/>
          <a:ln w="9525">
            <a:noFill/>
            <a:miter lim="800000"/>
            <a:headEnd/>
            <a:tailEnd/>
          </a:ln>
        </p:spPr>
        <p:txBody>
          <a:bodyPr>
            <a:spAutoFit/>
          </a:bodyPr>
          <a:lstStyle/>
          <a:p>
            <a:pPr eaLnBrk="0" hangingPunct="0">
              <a:spcBef>
                <a:spcPct val="50000"/>
              </a:spcBef>
            </a:pPr>
            <a:r>
              <a:rPr lang="en-US" sz="2400" b="1">
                <a:latin typeface="Times New Roman" pitchFamily="18" charset="0"/>
                <a:ea typeface="ＭＳ Ｐゴシック"/>
                <a:cs typeface="ＭＳ Ｐゴシック"/>
              </a:rPr>
              <a:t>HappyParent</a:t>
            </a:r>
            <a:r>
              <a:rPr lang="en-US" sz="2400" b="1">
                <a:ea typeface="ＭＳ Ｐゴシック"/>
                <a:cs typeface="ＭＳ Ｐゴシック"/>
              </a:rPr>
              <a:t> </a:t>
            </a:r>
            <a:r>
              <a:rPr lang="en-US" sz="2400" b="1">
                <a:latin typeface="cmsy10"/>
                <a:ea typeface="ＭＳ Ｐゴシック"/>
                <a:cs typeface="ＭＳ Ｐゴシック"/>
              </a:rPr>
              <a:t>´</a:t>
            </a:r>
            <a:r>
              <a:rPr lang="en-US" sz="2400" b="1">
                <a:ea typeface="ＭＳ Ｐゴシック"/>
                <a:cs typeface="ＭＳ Ｐゴシック"/>
              </a:rPr>
              <a:t> </a:t>
            </a:r>
            <a:r>
              <a:rPr lang="en-GB" sz="2400" b="1">
                <a:latin typeface="Times New Roman" pitchFamily="18" charset="0"/>
                <a:ea typeface="ＭＳ Ｐゴシック"/>
                <a:cs typeface="ＭＳ Ｐゴシック"/>
              </a:rPr>
              <a:t>Parent </a:t>
            </a:r>
            <a:r>
              <a:rPr lang="en-GB" sz="2400" b="1">
                <a:latin typeface="cmsy10"/>
                <a:ea typeface="ＭＳ Ｐゴシック"/>
                <a:cs typeface="ＭＳ Ｐゴシック"/>
              </a:rPr>
              <a:t>u</a:t>
            </a:r>
            <a:r>
              <a:rPr lang="en-GB" sz="2400" b="1">
                <a:latin typeface="Times New Roman" pitchFamily="18" charset="0"/>
                <a:ea typeface="ＭＳ Ｐゴシック"/>
                <a:cs typeface="ＭＳ Ｐゴシック"/>
              </a:rPr>
              <a:t> </a:t>
            </a:r>
            <a:r>
              <a:rPr lang="en-GB" sz="2400" b="1">
                <a:latin typeface="cmsy10"/>
                <a:ea typeface="ＭＳ Ｐゴシック"/>
                <a:cs typeface="ＭＳ Ｐゴシック"/>
              </a:rPr>
              <a:t>8</a:t>
            </a:r>
            <a:r>
              <a:rPr lang="en-GB" sz="2400" b="1">
                <a:latin typeface="Times New Roman" pitchFamily="18" charset="0"/>
                <a:ea typeface="ＭＳ Ｐゴシック"/>
                <a:cs typeface="ＭＳ Ｐゴシック"/>
              </a:rPr>
              <a:t>hasChild.(Intelligent </a:t>
            </a:r>
            <a:r>
              <a:rPr lang="en-GB" sz="2400" b="1">
                <a:latin typeface="cmsy10"/>
                <a:ea typeface="ＭＳ Ｐゴシック"/>
                <a:cs typeface="ＭＳ Ｐゴシック"/>
              </a:rPr>
              <a:t>t </a:t>
            </a:r>
            <a:r>
              <a:rPr lang="en-GB" sz="2400" b="1">
                <a:latin typeface="Times New Roman" pitchFamily="18" charset="0"/>
                <a:ea typeface="ＭＳ Ｐゴシック"/>
                <a:cs typeface="ＭＳ Ｐゴシック"/>
              </a:rPr>
              <a:t>Athletic)</a:t>
            </a:r>
            <a:endParaRPr lang="en-US" sz="2400" b="1">
              <a:latin typeface="Times New Roman" pitchFamily="18" charset="0"/>
              <a:ea typeface="ＭＳ Ｐゴシック"/>
              <a:cs typeface="ＭＳ Ｐゴシック"/>
            </a:endParaRPr>
          </a:p>
        </p:txBody>
      </p:sp>
      <p:grpSp>
        <p:nvGrpSpPr>
          <p:cNvPr id="109573" name="Group 5"/>
          <p:cNvGrpSpPr>
            <a:grpSpLocks/>
          </p:cNvGrpSpPr>
          <p:nvPr/>
        </p:nvGrpSpPr>
        <p:grpSpPr bwMode="auto">
          <a:xfrm>
            <a:off x="685800" y="4419600"/>
            <a:ext cx="8153400" cy="457200"/>
            <a:chOff x="384" y="3456"/>
            <a:chExt cx="5136" cy="288"/>
          </a:xfrm>
        </p:grpSpPr>
        <p:sp>
          <p:nvSpPr>
            <p:cNvPr id="94223" name="Text Box 6"/>
            <p:cNvSpPr txBox="1">
              <a:spLocks noChangeArrowheads="1"/>
            </p:cNvSpPr>
            <p:nvPr/>
          </p:nvSpPr>
          <p:spPr bwMode="auto">
            <a:xfrm>
              <a:off x="480" y="3456"/>
              <a:ext cx="5040" cy="288"/>
            </a:xfrm>
            <a:prstGeom prst="rect">
              <a:avLst/>
            </a:prstGeom>
            <a:noFill/>
            <a:ln w="9525">
              <a:noFill/>
              <a:miter lim="800000"/>
              <a:headEnd/>
              <a:tailEnd/>
            </a:ln>
          </p:spPr>
          <p:txBody>
            <a:bodyPr>
              <a:spAutoFit/>
            </a:bodyPr>
            <a:lstStyle/>
            <a:p>
              <a:pPr eaLnBrk="0" hangingPunct="0">
                <a:spcBef>
                  <a:spcPct val="50000"/>
                </a:spcBef>
              </a:pPr>
              <a:r>
                <a:rPr lang="en-US" sz="2400" b="1">
                  <a:latin typeface="Times New Roman" pitchFamily="18" charset="0"/>
                  <a:ea typeface="ＭＳ Ｐゴシック"/>
                  <a:cs typeface="ＭＳ Ｐゴシック"/>
                </a:rPr>
                <a:t>HappyParent</a:t>
              </a:r>
              <a:r>
                <a:rPr lang="en-US" sz="2400" b="1">
                  <a:solidFill>
                    <a:schemeClr val="bg2"/>
                  </a:solidFill>
                  <a:ea typeface="ＭＳ Ｐゴシック"/>
                  <a:cs typeface="ＭＳ Ｐゴシック"/>
                </a:rPr>
                <a:t> </a:t>
              </a:r>
              <a:r>
                <a:rPr lang="en-US" sz="2400" b="1">
                  <a:solidFill>
                    <a:schemeClr val="bg2"/>
                  </a:solidFill>
                  <a:latin typeface="cmsy10"/>
                  <a:ea typeface="ＭＳ Ｐゴシック"/>
                  <a:cs typeface="ＭＳ Ｐゴシック"/>
                </a:rPr>
                <a:t>´</a:t>
              </a:r>
              <a:r>
                <a:rPr lang="en-US" sz="2400" b="1">
                  <a:ea typeface="ＭＳ Ｐゴシック"/>
                  <a:cs typeface="ＭＳ Ｐゴシック"/>
                </a:rPr>
                <a:t> </a:t>
              </a:r>
              <a:r>
                <a:rPr lang="en-GB" sz="2400" b="1">
                  <a:latin typeface="Times New Roman" pitchFamily="18" charset="0"/>
                  <a:ea typeface="ＭＳ Ｐゴシック"/>
                  <a:cs typeface="ＭＳ Ｐゴシック"/>
                </a:rPr>
                <a:t>Parent </a:t>
              </a:r>
              <a:r>
                <a:rPr lang="en-GB" sz="2400" b="1">
                  <a:solidFill>
                    <a:schemeClr val="bg2"/>
                  </a:solidFill>
                  <a:latin typeface="cmsy10"/>
                  <a:ea typeface="ＭＳ Ｐゴシック"/>
                  <a:cs typeface="ＭＳ Ｐゴシック"/>
                </a:rPr>
                <a:t>u</a:t>
              </a:r>
              <a:r>
                <a:rPr lang="en-GB" sz="2400" b="1">
                  <a:solidFill>
                    <a:schemeClr val="bg2"/>
                  </a:solidFill>
                  <a:latin typeface="Times New Roman" pitchFamily="18" charset="0"/>
                  <a:ea typeface="ＭＳ Ｐゴシック"/>
                  <a:cs typeface="ＭＳ Ｐゴシック"/>
                </a:rPr>
                <a:t> </a:t>
              </a:r>
              <a:r>
                <a:rPr lang="en-GB" sz="2400" b="1">
                  <a:solidFill>
                    <a:schemeClr val="bg2"/>
                  </a:solidFill>
                  <a:latin typeface="cmsy10"/>
                  <a:ea typeface="ＭＳ Ｐゴシック"/>
                  <a:cs typeface="ＭＳ Ｐゴシック"/>
                </a:rPr>
                <a:t>8</a:t>
              </a:r>
              <a:r>
                <a:rPr lang="en-GB" sz="2400" b="1">
                  <a:solidFill>
                    <a:schemeClr val="bg2"/>
                  </a:solidFill>
                  <a:latin typeface="Times New Roman" pitchFamily="18" charset="0"/>
                  <a:ea typeface="ＭＳ Ｐゴシック"/>
                  <a:cs typeface="ＭＳ Ｐゴシック"/>
                </a:rPr>
                <a:t>hasChild.(</a:t>
              </a:r>
              <a:r>
                <a:rPr lang="en-GB" sz="2400" b="1">
                  <a:latin typeface="Times New Roman" pitchFamily="18" charset="0"/>
                  <a:ea typeface="ＭＳ Ｐゴシック"/>
                  <a:cs typeface="ＭＳ Ｐゴシック"/>
                </a:rPr>
                <a:t>Intelligent </a:t>
              </a:r>
              <a:r>
                <a:rPr lang="en-GB" sz="2400" b="1">
                  <a:solidFill>
                    <a:schemeClr val="bg2"/>
                  </a:solidFill>
                  <a:latin typeface="cmsy10"/>
                  <a:ea typeface="ＭＳ Ｐゴシック"/>
                  <a:cs typeface="ＭＳ Ｐゴシック"/>
                </a:rPr>
                <a:t>t</a:t>
              </a:r>
              <a:r>
                <a:rPr lang="en-GB" sz="2400" b="1">
                  <a:latin typeface="cmsy10"/>
                  <a:ea typeface="ＭＳ Ｐゴシック"/>
                  <a:cs typeface="ＭＳ Ｐゴシック"/>
                </a:rPr>
                <a:t> </a:t>
              </a:r>
              <a:r>
                <a:rPr lang="en-GB" sz="2400" b="1">
                  <a:latin typeface="Times New Roman" pitchFamily="18" charset="0"/>
                  <a:ea typeface="ＭＳ Ｐゴシック"/>
                  <a:cs typeface="ＭＳ Ｐゴシック"/>
                </a:rPr>
                <a:t>Athletic</a:t>
              </a:r>
              <a:r>
                <a:rPr lang="en-GB" sz="2400" b="1">
                  <a:solidFill>
                    <a:schemeClr val="bg2"/>
                  </a:solidFill>
                  <a:latin typeface="Times New Roman" pitchFamily="18" charset="0"/>
                  <a:ea typeface="ＭＳ Ｐゴシック"/>
                  <a:cs typeface="ＭＳ Ｐゴシック"/>
                </a:rPr>
                <a:t>)</a:t>
              </a:r>
              <a:endParaRPr lang="en-US" sz="2400" b="1">
                <a:latin typeface="Times New Roman" pitchFamily="18" charset="0"/>
                <a:ea typeface="ＭＳ Ｐゴシック"/>
                <a:cs typeface="ＭＳ Ｐゴシック"/>
              </a:endParaRPr>
            </a:p>
          </p:txBody>
        </p:sp>
        <p:sp>
          <p:nvSpPr>
            <p:cNvPr id="94224" name="Oval 7"/>
            <p:cNvSpPr>
              <a:spLocks noChangeArrowheads="1"/>
            </p:cNvSpPr>
            <p:nvPr/>
          </p:nvSpPr>
          <p:spPr bwMode="auto">
            <a:xfrm>
              <a:off x="384" y="3456"/>
              <a:ext cx="1392" cy="288"/>
            </a:xfrm>
            <a:prstGeom prst="ellipse">
              <a:avLst/>
            </a:prstGeom>
            <a:noFill/>
            <a:ln w="19050">
              <a:solidFill>
                <a:srgbClr val="FF0000"/>
              </a:solidFill>
              <a:round/>
              <a:headEnd/>
              <a:tailEnd/>
            </a:ln>
          </p:spPr>
          <p:txBody>
            <a:bodyPr wrap="none" anchor="ctr"/>
            <a:lstStyle/>
            <a:p>
              <a:endParaRPr lang="en-US"/>
            </a:p>
          </p:txBody>
        </p:sp>
        <p:sp>
          <p:nvSpPr>
            <p:cNvPr id="94225" name="Oval 8"/>
            <p:cNvSpPr>
              <a:spLocks noChangeArrowheads="1"/>
            </p:cNvSpPr>
            <p:nvPr/>
          </p:nvSpPr>
          <p:spPr bwMode="auto">
            <a:xfrm>
              <a:off x="1824" y="3456"/>
              <a:ext cx="720" cy="288"/>
            </a:xfrm>
            <a:prstGeom prst="ellipse">
              <a:avLst/>
            </a:prstGeom>
            <a:noFill/>
            <a:ln w="19050">
              <a:solidFill>
                <a:srgbClr val="FF0000"/>
              </a:solidFill>
              <a:round/>
              <a:headEnd/>
              <a:tailEnd/>
            </a:ln>
          </p:spPr>
          <p:txBody>
            <a:bodyPr wrap="none" anchor="ctr"/>
            <a:lstStyle/>
            <a:p>
              <a:endParaRPr lang="en-US"/>
            </a:p>
          </p:txBody>
        </p:sp>
        <p:sp>
          <p:nvSpPr>
            <p:cNvPr id="94226" name="Oval 9"/>
            <p:cNvSpPr>
              <a:spLocks noChangeArrowheads="1"/>
            </p:cNvSpPr>
            <p:nvPr/>
          </p:nvSpPr>
          <p:spPr bwMode="auto">
            <a:xfrm>
              <a:off x="3552" y="3456"/>
              <a:ext cx="1008" cy="288"/>
            </a:xfrm>
            <a:prstGeom prst="ellipse">
              <a:avLst/>
            </a:prstGeom>
            <a:noFill/>
            <a:ln w="19050">
              <a:solidFill>
                <a:srgbClr val="FF0000"/>
              </a:solidFill>
              <a:round/>
              <a:headEnd/>
              <a:tailEnd/>
            </a:ln>
          </p:spPr>
          <p:txBody>
            <a:bodyPr wrap="none" anchor="ctr"/>
            <a:lstStyle/>
            <a:p>
              <a:endParaRPr lang="en-US"/>
            </a:p>
          </p:txBody>
        </p:sp>
        <p:sp>
          <p:nvSpPr>
            <p:cNvPr id="94227" name="Oval 10"/>
            <p:cNvSpPr>
              <a:spLocks noChangeArrowheads="1"/>
            </p:cNvSpPr>
            <p:nvPr/>
          </p:nvSpPr>
          <p:spPr bwMode="auto">
            <a:xfrm>
              <a:off x="4656" y="3456"/>
              <a:ext cx="768" cy="288"/>
            </a:xfrm>
            <a:prstGeom prst="ellipse">
              <a:avLst/>
            </a:prstGeom>
            <a:noFill/>
            <a:ln w="19050">
              <a:solidFill>
                <a:srgbClr val="FF0000"/>
              </a:solidFill>
              <a:round/>
              <a:headEnd/>
              <a:tailEnd/>
            </a:ln>
          </p:spPr>
          <p:txBody>
            <a:bodyPr wrap="none" anchor="ctr"/>
            <a:lstStyle/>
            <a:p>
              <a:endParaRPr lang="en-US"/>
            </a:p>
          </p:txBody>
        </p:sp>
      </p:grpSp>
      <p:grpSp>
        <p:nvGrpSpPr>
          <p:cNvPr id="109579" name="Group 11"/>
          <p:cNvGrpSpPr>
            <a:grpSpLocks/>
          </p:cNvGrpSpPr>
          <p:nvPr/>
        </p:nvGrpSpPr>
        <p:grpSpPr bwMode="auto">
          <a:xfrm>
            <a:off x="838200" y="4419600"/>
            <a:ext cx="8001000" cy="457200"/>
            <a:chOff x="480" y="3360"/>
            <a:chExt cx="5040" cy="288"/>
          </a:xfrm>
        </p:grpSpPr>
        <p:sp>
          <p:nvSpPr>
            <p:cNvPr id="94221" name="Text Box 12"/>
            <p:cNvSpPr txBox="1">
              <a:spLocks noChangeArrowheads="1"/>
            </p:cNvSpPr>
            <p:nvPr/>
          </p:nvSpPr>
          <p:spPr bwMode="auto">
            <a:xfrm>
              <a:off x="480" y="3360"/>
              <a:ext cx="5040" cy="288"/>
            </a:xfrm>
            <a:prstGeom prst="rect">
              <a:avLst/>
            </a:prstGeom>
            <a:noFill/>
            <a:ln w="9525">
              <a:noFill/>
              <a:miter lim="800000"/>
              <a:headEnd/>
              <a:tailEnd/>
            </a:ln>
          </p:spPr>
          <p:txBody>
            <a:bodyPr>
              <a:spAutoFit/>
            </a:bodyPr>
            <a:lstStyle/>
            <a:p>
              <a:pPr eaLnBrk="0" hangingPunct="0">
                <a:spcBef>
                  <a:spcPct val="50000"/>
                </a:spcBef>
              </a:pPr>
              <a:r>
                <a:rPr lang="en-US" sz="2400" b="1">
                  <a:solidFill>
                    <a:schemeClr val="bg2"/>
                  </a:solidFill>
                  <a:latin typeface="Times New Roman" pitchFamily="18" charset="0"/>
                  <a:ea typeface="ＭＳ Ｐゴシック"/>
                  <a:cs typeface="ＭＳ Ｐゴシック"/>
                </a:rPr>
                <a:t>HappyParent</a:t>
              </a:r>
              <a:r>
                <a:rPr lang="en-US" sz="2400" b="1">
                  <a:solidFill>
                    <a:schemeClr val="bg2"/>
                  </a:solidFill>
                  <a:ea typeface="ＭＳ Ｐゴシック"/>
                  <a:cs typeface="ＭＳ Ｐゴシック"/>
                </a:rPr>
                <a:t> </a:t>
              </a:r>
              <a:r>
                <a:rPr lang="en-US" sz="2400" b="1">
                  <a:solidFill>
                    <a:schemeClr val="bg2"/>
                  </a:solidFill>
                  <a:latin typeface="cmsy10"/>
                  <a:ea typeface="ＭＳ Ｐゴシック"/>
                  <a:cs typeface="ＭＳ Ｐゴシック"/>
                </a:rPr>
                <a:t>´</a:t>
              </a:r>
              <a:r>
                <a:rPr lang="en-US" sz="2400" b="1">
                  <a:solidFill>
                    <a:schemeClr val="bg2"/>
                  </a:solidFill>
                  <a:ea typeface="ＭＳ Ｐゴシック"/>
                  <a:cs typeface="ＭＳ Ｐゴシック"/>
                </a:rPr>
                <a:t> </a:t>
              </a:r>
              <a:r>
                <a:rPr lang="en-GB" sz="2400" b="1">
                  <a:solidFill>
                    <a:schemeClr val="bg2"/>
                  </a:solidFill>
                  <a:latin typeface="Times New Roman" pitchFamily="18" charset="0"/>
                  <a:ea typeface="ＭＳ Ｐゴシック"/>
                  <a:cs typeface="ＭＳ Ｐゴシック"/>
                </a:rPr>
                <a:t>Parent </a:t>
              </a:r>
              <a:r>
                <a:rPr lang="en-GB" sz="2400" b="1">
                  <a:solidFill>
                    <a:schemeClr val="bg2"/>
                  </a:solidFill>
                  <a:latin typeface="cmsy10"/>
                  <a:ea typeface="ＭＳ Ｐゴシック"/>
                  <a:cs typeface="ＭＳ Ｐゴシック"/>
                </a:rPr>
                <a:t>u</a:t>
              </a:r>
              <a:r>
                <a:rPr lang="en-GB" sz="2400" b="1">
                  <a:solidFill>
                    <a:schemeClr val="bg2"/>
                  </a:solidFill>
                  <a:latin typeface="Times New Roman" pitchFamily="18" charset="0"/>
                  <a:ea typeface="ＭＳ Ｐゴシック"/>
                  <a:cs typeface="ＭＳ Ｐゴシック"/>
                </a:rPr>
                <a:t> </a:t>
              </a:r>
              <a:r>
                <a:rPr lang="en-GB" sz="2400" b="1">
                  <a:solidFill>
                    <a:schemeClr val="bg2"/>
                  </a:solidFill>
                  <a:latin typeface="cmsy10"/>
                  <a:ea typeface="ＭＳ Ｐゴシック"/>
                  <a:cs typeface="ＭＳ Ｐゴシック"/>
                </a:rPr>
                <a:t>8</a:t>
              </a:r>
              <a:r>
                <a:rPr lang="en-GB" sz="2400" b="1">
                  <a:latin typeface="Times New Roman" pitchFamily="18" charset="0"/>
                  <a:ea typeface="ＭＳ Ｐゴシック"/>
                  <a:cs typeface="ＭＳ Ｐゴシック"/>
                </a:rPr>
                <a:t>hasChild</a:t>
              </a:r>
              <a:r>
                <a:rPr lang="en-GB" sz="2400" b="1">
                  <a:solidFill>
                    <a:schemeClr val="bg2"/>
                  </a:solidFill>
                  <a:latin typeface="Times New Roman" pitchFamily="18" charset="0"/>
                  <a:ea typeface="ＭＳ Ｐゴシック"/>
                  <a:cs typeface="ＭＳ Ｐゴシック"/>
                </a:rPr>
                <a:t>.(Intelligent </a:t>
              </a:r>
              <a:r>
                <a:rPr lang="en-GB" sz="2400" b="1">
                  <a:solidFill>
                    <a:schemeClr val="bg2"/>
                  </a:solidFill>
                  <a:latin typeface="cmsy10"/>
                  <a:ea typeface="ＭＳ Ｐゴシック"/>
                  <a:cs typeface="ＭＳ Ｐゴシック"/>
                </a:rPr>
                <a:t>t </a:t>
              </a:r>
              <a:r>
                <a:rPr lang="en-GB" sz="2400" b="1">
                  <a:solidFill>
                    <a:schemeClr val="bg2"/>
                  </a:solidFill>
                  <a:latin typeface="Times New Roman" pitchFamily="18" charset="0"/>
                  <a:ea typeface="ＭＳ Ｐゴシック"/>
                  <a:cs typeface="ＭＳ Ｐゴシック"/>
                </a:rPr>
                <a:t>Athletic)</a:t>
              </a:r>
              <a:endParaRPr lang="en-US" sz="2400" b="1">
                <a:latin typeface="Times New Roman" pitchFamily="18" charset="0"/>
                <a:ea typeface="ＭＳ Ｐゴシック"/>
                <a:cs typeface="ＭＳ Ｐゴシック"/>
              </a:endParaRPr>
            </a:p>
          </p:txBody>
        </p:sp>
        <p:sp>
          <p:nvSpPr>
            <p:cNvPr id="94222" name="Oval 13"/>
            <p:cNvSpPr>
              <a:spLocks noChangeArrowheads="1"/>
            </p:cNvSpPr>
            <p:nvPr/>
          </p:nvSpPr>
          <p:spPr bwMode="auto">
            <a:xfrm>
              <a:off x="2688" y="3360"/>
              <a:ext cx="912" cy="288"/>
            </a:xfrm>
            <a:prstGeom prst="ellipse">
              <a:avLst/>
            </a:prstGeom>
            <a:noFill/>
            <a:ln w="19050">
              <a:solidFill>
                <a:srgbClr val="FF0000"/>
              </a:solidFill>
              <a:round/>
              <a:headEnd/>
              <a:tailEnd/>
            </a:ln>
          </p:spPr>
          <p:txBody>
            <a:bodyPr wrap="none" anchor="ctr"/>
            <a:lstStyle/>
            <a:p>
              <a:endParaRPr lang="en-US"/>
            </a:p>
          </p:txBody>
        </p:sp>
      </p:grpSp>
      <p:grpSp>
        <p:nvGrpSpPr>
          <p:cNvPr id="109582" name="Group 14"/>
          <p:cNvGrpSpPr>
            <a:grpSpLocks/>
          </p:cNvGrpSpPr>
          <p:nvPr/>
        </p:nvGrpSpPr>
        <p:grpSpPr bwMode="auto">
          <a:xfrm>
            <a:off x="838200" y="4419600"/>
            <a:ext cx="8001000" cy="457200"/>
            <a:chOff x="528" y="3744"/>
            <a:chExt cx="5040" cy="288"/>
          </a:xfrm>
        </p:grpSpPr>
        <p:sp>
          <p:nvSpPr>
            <p:cNvPr id="94218" name="Text Box 15"/>
            <p:cNvSpPr txBox="1">
              <a:spLocks noChangeArrowheads="1"/>
            </p:cNvSpPr>
            <p:nvPr/>
          </p:nvSpPr>
          <p:spPr bwMode="auto">
            <a:xfrm>
              <a:off x="528" y="3744"/>
              <a:ext cx="5040" cy="288"/>
            </a:xfrm>
            <a:prstGeom prst="rect">
              <a:avLst/>
            </a:prstGeom>
            <a:noFill/>
            <a:ln w="9525">
              <a:noFill/>
              <a:miter lim="800000"/>
              <a:headEnd/>
              <a:tailEnd/>
            </a:ln>
          </p:spPr>
          <p:txBody>
            <a:bodyPr>
              <a:spAutoFit/>
            </a:bodyPr>
            <a:lstStyle/>
            <a:p>
              <a:pPr eaLnBrk="0" hangingPunct="0">
                <a:spcBef>
                  <a:spcPct val="50000"/>
                </a:spcBef>
              </a:pPr>
              <a:r>
                <a:rPr lang="en-US" sz="2400" b="1">
                  <a:solidFill>
                    <a:schemeClr val="bg2"/>
                  </a:solidFill>
                  <a:latin typeface="Times New Roman" pitchFamily="18" charset="0"/>
                  <a:ea typeface="ＭＳ Ｐゴシック"/>
                  <a:cs typeface="ＭＳ Ｐゴシック"/>
                </a:rPr>
                <a:t>HappyParent</a:t>
              </a:r>
              <a:r>
                <a:rPr lang="en-US" sz="2400" b="1">
                  <a:solidFill>
                    <a:schemeClr val="bg2"/>
                  </a:solidFill>
                  <a:ea typeface="ＭＳ Ｐゴシック"/>
                  <a:cs typeface="ＭＳ Ｐゴシック"/>
                </a:rPr>
                <a:t> </a:t>
              </a:r>
              <a:r>
                <a:rPr lang="en-US" sz="2400" b="1">
                  <a:solidFill>
                    <a:schemeClr val="bg2"/>
                  </a:solidFill>
                  <a:latin typeface="cmsy10"/>
                  <a:ea typeface="ＭＳ Ｐゴシック"/>
                  <a:cs typeface="ＭＳ Ｐゴシック"/>
                </a:rPr>
                <a:t>´</a:t>
              </a:r>
              <a:r>
                <a:rPr lang="en-US" sz="2400" b="1">
                  <a:ea typeface="ＭＳ Ｐゴシック"/>
                  <a:cs typeface="ＭＳ Ｐゴシック"/>
                </a:rPr>
                <a:t> </a:t>
              </a:r>
              <a:r>
                <a:rPr lang="en-GB" sz="2400" b="1">
                  <a:solidFill>
                    <a:schemeClr val="bg2"/>
                  </a:solidFill>
                  <a:latin typeface="Times New Roman" pitchFamily="18" charset="0"/>
                  <a:ea typeface="ＭＳ Ｐゴシック"/>
                  <a:cs typeface="ＭＳ Ｐゴシック"/>
                </a:rPr>
                <a:t>Parent</a:t>
              </a:r>
              <a:r>
                <a:rPr lang="en-GB" sz="2400" b="1">
                  <a:latin typeface="Times New Roman" pitchFamily="18" charset="0"/>
                  <a:ea typeface="ＭＳ Ｐゴシック"/>
                  <a:cs typeface="ＭＳ Ｐゴシック"/>
                </a:rPr>
                <a:t> </a:t>
              </a:r>
              <a:r>
                <a:rPr lang="en-GB" sz="2400" b="1">
                  <a:latin typeface="cmsy10"/>
                  <a:ea typeface="ＭＳ Ｐゴシック"/>
                  <a:cs typeface="ＭＳ Ｐゴシック"/>
                </a:rPr>
                <a:t>u</a:t>
              </a:r>
              <a:r>
                <a:rPr lang="en-GB" sz="2400" b="1">
                  <a:latin typeface="Times New Roman" pitchFamily="18" charset="0"/>
                  <a:ea typeface="ＭＳ Ｐゴシック"/>
                  <a:cs typeface="ＭＳ Ｐゴシック"/>
                </a:rPr>
                <a:t> </a:t>
              </a:r>
              <a:r>
                <a:rPr lang="en-GB" sz="2400" b="1">
                  <a:latin typeface="cmsy10"/>
                  <a:ea typeface="ＭＳ Ｐゴシック"/>
                  <a:cs typeface="ＭＳ Ｐゴシック"/>
                </a:rPr>
                <a:t>8</a:t>
              </a:r>
              <a:r>
                <a:rPr lang="en-GB" sz="2400" b="1">
                  <a:solidFill>
                    <a:schemeClr val="bg2"/>
                  </a:solidFill>
                  <a:latin typeface="Times New Roman" pitchFamily="18" charset="0"/>
                  <a:ea typeface="ＭＳ Ｐゴシック"/>
                  <a:cs typeface="ＭＳ Ｐゴシック"/>
                </a:rPr>
                <a:t>hasChild.(Intelligent</a:t>
              </a:r>
              <a:r>
                <a:rPr lang="en-GB" sz="2400" b="1">
                  <a:latin typeface="Times New Roman" pitchFamily="18" charset="0"/>
                  <a:ea typeface="ＭＳ Ｐゴシック"/>
                  <a:cs typeface="ＭＳ Ｐゴシック"/>
                </a:rPr>
                <a:t> </a:t>
              </a:r>
              <a:r>
                <a:rPr lang="en-GB" sz="2400" b="1">
                  <a:latin typeface="cmsy10"/>
                  <a:ea typeface="ＭＳ Ｐゴシック"/>
                  <a:cs typeface="ＭＳ Ｐゴシック"/>
                </a:rPr>
                <a:t>t </a:t>
              </a:r>
              <a:r>
                <a:rPr lang="en-GB" sz="2400" b="1">
                  <a:solidFill>
                    <a:schemeClr val="bg2"/>
                  </a:solidFill>
                  <a:latin typeface="Times New Roman" pitchFamily="18" charset="0"/>
                  <a:ea typeface="ＭＳ Ｐゴシック"/>
                  <a:cs typeface="ＭＳ Ｐゴシック"/>
                </a:rPr>
                <a:t>Athletic)</a:t>
              </a:r>
              <a:endParaRPr lang="en-US" sz="2400" b="1">
                <a:latin typeface="Times New Roman" pitchFamily="18" charset="0"/>
                <a:ea typeface="ＭＳ Ｐゴシック"/>
                <a:cs typeface="ＭＳ Ｐゴシック"/>
              </a:endParaRPr>
            </a:p>
          </p:txBody>
        </p:sp>
        <p:sp>
          <p:nvSpPr>
            <p:cNvPr id="94219" name="Oval 16"/>
            <p:cNvSpPr>
              <a:spLocks noChangeArrowheads="1"/>
            </p:cNvSpPr>
            <p:nvPr/>
          </p:nvSpPr>
          <p:spPr bwMode="auto">
            <a:xfrm>
              <a:off x="2448" y="3744"/>
              <a:ext cx="480" cy="288"/>
            </a:xfrm>
            <a:prstGeom prst="ellipse">
              <a:avLst/>
            </a:prstGeom>
            <a:noFill/>
            <a:ln w="19050">
              <a:solidFill>
                <a:srgbClr val="FF0000"/>
              </a:solidFill>
              <a:round/>
              <a:headEnd/>
              <a:tailEnd/>
            </a:ln>
          </p:spPr>
          <p:txBody>
            <a:bodyPr wrap="none" anchor="ctr"/>
            <a:lstStyle/>
            <a:p>
              <a:endParaRPr lang="en-US"/>
            </a:p>
          </p:txBody>
        </p:sp>
        <p:sp>
          <p:nvSpPr>
            <p:cNvPr id="94220" name="Oval 17"/>
            <p:cNvSpPr>
              <a:spLocks noChangeArrowheads="1"/>
            </p:cNvSpPr>
            <p:nvPr/>
          </p:nvSpPr>
          <p:spPr bwMode="auto">
            <a:xfrm>
              <a:off x="4512" y="3744"/>
              <a:ext cx="288" cy="288"/>
            </a:xfrm>
            <a:prstGeom prst="ellipse">
              <a:avLst/>
            </a:prstGeom>
            <a:noFill/>
            <a:ln w="19050">
              <a:solidFill>
                <a:srgbClr val="FF0000"/>
              </a:solidFill>
              <a:round/>
              <a:headEnd/>
              <a:tailEnd/>
            </a:ln>
          </p:spPr>
          <p:txBody>
            <a:bodyPr wrap="none" anchor="ctr"/>
            <a:lstStyle/>
            <a:p>
              <a:endParaRPr lang="en-US"/>
            </a:p>
          </p:txBody>
        </p:sp>
      </p:grpSp>
      <p:grpSp>
        <p:nvGrpSpPr>
          <p:cNvPr id="109586" name="Group 18"/>
          <p:cNvGrpSpPr>
            <a:grpSpLocks/>
          </p:cNvGrpSpPr>
          <p:nvPr/>
        </p:nvGrpSpPr>
        <p:grpSpPr bwMode="auto">
          <a:xfrm>
            <a:off x="838200" y="4267200"/>
            <a:ext cx="8001000" cy="762000"/>
            <a:chOff x="528" y="3264"/>
            <a:chExt cx="5040" cy="480"/>
          </a:xfrm>
        </p:grpSpPr>
        <p:sp>
          <p:nvSpPr>
            <p:cNvPr id="94216" name="Text Box 19"/>
            <p:cNvSpPr txBox="1">
              <a:spLocks noChangeArrowheads="1"/>
            </p:cNvSpPr>
            <p:nvPr/>
          </p:nvSpPr>
          <p:spPr bwMode="auto">
            <a:xfrm>
              <a:off x="528" y="3360"/>
              <a:ext cx="5040" cy="288"/>
            </a:xfrm>
            <a:prstGeom prst="rect">
              <a:avLst/>
            </a:prstGeom>
            <a:noFill/>
            <a:ln w="9525">
              <a:noFill/>
              <a:miter lim="800000"/>
              <a:headEnd/>
              <a:tailEnd/>
            </a:ln>
          </p:spPr>
          <p:txBody>
            <a:bodyPr>
              <a:spAutoFit/>
            </a:bodyPr>
            <a:lstStyle/>
            <a:p>
              <a:pPr eaLnBrk="0" hangingPunct="0">
                <a:spcBef>
                  <a:spcPct val="50000"/>
                </a:spcBef>
              </a:pPr>
              <a:r>
                <a:rPr lang="en-US" sz="2400" b="1">
                  <a:solidFill>
                    <a:schemeClr val="bg2"/>
                  </a:solidFill>
                  <a:latin typeface="Times New Roman" pitchFamily="18" charset="0"/>
                  <a:ea typeface="ＭＳ Ｐゴシック"/>
                  <a:cs typeface="ＭＳ Ｐゴシック"/>
                </a:rPr>
                <a:t>HappyParent</a:t>
              </a:r>
              <a:r>
                <a:rPr lang="en-US" sz="2400" b="1">
                  <a:solidFill>
                    <a:schemeClr val="bg2"/>
                  </a:solidFill>
                  <a:ea typeface="ＭＳ Ｐゴシック"/>
                  <a:cs typeface="ＭＳ Ｐゴシック"/>
                </a:rPr>
                <a:t> </a:t>
              </a:r>
              <a:r>
                <a:rPr lang="en-US" sz="2400" b="1">
                  <a:solidFill>
                    <a:schemeClr val="bg2"/>
                  </a:solidFill>
                  <a:latin typeface="cmsy10"/>
                  <a:ea typeface="ＭＳ Ｐゴシック"/>
                  <a:cs typeface="ＭＳ Ｐゴシック"/>
                </a:rPr>
                <a:t>´</a:t>
              </a:r>
              <a:r>
                <a:rPr lang="en-US" sz="2400" b="1">
                  <a:ea typeface="ＭＳ Ｐゴシック"/>
                  <a:cs typeface="ＭＳ Ｐゴシック"/>
                </a:rPr>
                <a:t> </a:t>
              </a:r>
              <a:r>
                <a:rPr lang="en-GB" sz="2400" b="1">
                  <a:latin typeface="Times New Roman" pitchFamily="18" charset="0"/>
                  <a:ea typeface="ＭＳ Ｐゴシック"/>
                  <a:cs typeface="ＭＳ Ｐゴシック"/>
                </a:rPr>
                <a:t>Parent </a:t>
              </a:r>
              <a:r>
                <a:rPr lang="en-GB" sz="2400" b="1">
                  <a:latin typeface="cmsy10"/>
                  <a:ea typeface="ＭＳ Ｐゴシック"/>
                  <a:cs typeface="ＭＳ Ｐゴシック"/>
                </a:rPr>
                <a:t>u</a:t>
              </a:r>
              <a:r>
                <a:rPr lang="en-GB" sz="2400" b="1">
                  <a:latin typeface="Times New Roman" pitchFamily="18" charset="0"/>
                  <a:ea typeface="ＭＳ Ｐゴシック"/>
                  <a:cs typeface="ＭＳ Ｐゴシック"/>
                </a:rPr>
                <a:t> </a:t>
              </a:r>
              <a:r>
                <a:rPr lang="en-GB" sz="2400" b="1">
                  <a:latin typeface="cmsy10"/>
                  <a:ea typeface="ＭＳ Ｐゴシック"/>
                  <a:cs typeface="ＭＳ Ｐゴシック"/>
                </a:rPr>
                <a:t>8</a:t>
              </a:r>
              <a:r>
                <a:rPr lang="en-GB" sz="2400" b="1">
                  <a:latin typeface="Times New Roman" pitchFamily="18" charset="0"/>
                  <a:ea typeface="ＭＳ Ｐゴシック"/>
                  <a:cs typeface="ＭＳ Ｐゴシック"/>
                </a:rPr>
                <a:t>hasChild.(Intelligent </a:t>
              </a:r>
              <a:r>
                <a:rPr lang="en-GB" sz="2400" b="1">
                  <a:latin typeface="cmsy10"/>
                  <a:ea typeface="ＭＳ Ｐゴシック"/>
                  <a:cs typeface="ＭＳ Ｐゴシック"/>
                </a:rPr>
                <a:t>t </a:t>
              </a:r>
              <a:r>
                <a:rPr lang="en-GB" sz="2400" b="1">
                  <a:latin typeface="Times New Roman" pitchFamily="18" charset="0"/>
                  <a:ea typeface="ＭＳ Ｐゴシック"/>
                  <a:cs typeface="ＭＳ Ｐゴシック"/>
                </a:rPr>
                <a:t>Athletic)</a:t>
              </a:r>
              <a:endParaRPr lang="en-US" sz="2400" b="1">
                <a:latin typeface="Times New Roman" pitchFamily="18" charset="0"/>
                <a:ea typeface="ＭＳ Ｐゴシック"/>
                <a:cs typeface="ＭＳ Ｐゴシック"/>
              </a:endParaRPr>
            </a:p>
          </p:txBody>
        </p:sp>
        <p:sp>
          <p:nvSpPr>
            <p:cNvPr id="94217" name="Oval 20"/>
            <p:cNvSpPr>
              <a:spLocks noChangeArrowheads="1"/>
            </p:cNvSpPr>
            <p:nvPr/>
          </p:nvSpPr>
          <p:spPr bwMode="auto">
            <a:xfrm>
              <a:off x="1872" y="3264"/>
              <a:ext cx="3648" cy="480"/>
            </a:xfrm>
            <a:prstGeom prst="ellipse">
              <a:avLst/>
            </a:prstGeom>
            <a:noFill/>
            <a:ln w="19050">
              <a:solidFill>
                <a:srgbClr val="FF0000"/>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9572"/>
                                        </p:tgtEl>
                                        <p:attrNameLst>
                                          <p:attrName>style.visibility</p:attrName>
                                        </p:attrNameLst>
                                      </p:cBhvr>
                                      <p:to>
                                        <p:strVal val="visible"/>
                                      </p:to>
                                    </p:set>
                                  </p:childTnLst>
                                  <p:subTnLst>
                                    <p:set>
                                      <p:cBhvr override="childStyle">
                                        <p:cTn dur="1" fill="hold" display="0" masterRel="nextClick" afterEffect="1"/>
                                        <p:tgtEl>
                                          <p:spTgt spid="10957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3"/>
                                        </p:tgtEl>
                                        <p:attrNameLst>
                                          <p:attrName>style.visibility</p:attrName>
                                        </p:attrNameLst>
                                      </p:cBhvr>
                                      <p:to>
                                        <p:strVal val="visible"/>
                                      </p:to>
                                    </p:set>
                                  </p:childTnLst>
                                  <p:subTnLst>
                                    <p:set>
                                      <p:cBhvr override="childStyle">
                                        <p:cTn dur="1" fill="hold" display="0" masterRel="nextClick" afterEffect="1"/>
                                        <p:tgtEl>
                                          <p:spTgt spid="10957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9"/>
                                        </p:tgtEl>
                                        <p:attrNameLst>
                                          <p:attrName>style.visibility</p:attrName>
                                        </p:attrNameLst>
                                      </p:cBhvr>
                                      <p:to>
                                        <p:strVal val="visible"/>
                                      </p:to>
                                    </p:set>
                                  </p:childTnLst>
                                  <p:subTnLst>
                                    <p:set>
                                      <p:cBhvr override="childStyle">
                                        <p:cTn dur="1" fill="hold" display="0" masterRel="nextClick" afterEffect="1"/>
                                        <p:tgtEl>
                                          <p:spTgt spid="109579"/>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9582"/>
                                        </p:tgtEl>
                                        <p:attrNameLst>
                                          <p:attrName>style.visibility</p:attrName>
                                        </p:attrNameLst>
                                      </p:cBhvr>
                                      <p:to>
                                        <p:strVal val="visible"/>
                                      </p:to>
                                    </p:set>
                                  </p:childTnLst>
                                  <p:subTnLst>
                                    <p:set>
                                      <p:cBhvr override="childStyle">
                                        <p:cTn dur="1" fill="hold" display="0" masterRel="nextClick" afterEffect="1"/>
                                        <p:tgtEl>
                                          <p:spTgt spid="10958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9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2"/>
      <p:bldP spid="109572"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7" name="Rectangle 2"/>
          <p:cNvSpPr>
            <a:spLocks noGrp="1"/>
          </p:cNvSpPr>
          <p:nvPr>
            <p:ph type="title"/>
          </p:nvPr>
        </p:nvSpPr>
        <p:spPr/>
        <p:txBody>
          <a:bodyPr/>
          <a:lstStyle/>
          <a:p>
            <a:r>
              <a:rPr lang="en-GB" smtClean="0"/>
              <a:t>Description Logics</a:t>
            </a:r>
          </a:p>
        </p:txBody>
      </p:sp>
      <p:sp>
        <p:nvSpPr>
          <p:cNvPr id="105475" name="Rectangle 3"/>
          <p:cNvSpPr>
            <a:spLocks noGrp="1"/>
          </p:cNvSpPr>
          <p:nvPr>
            <p:ph type="body" idx="1"/>
          </p:nvPr>
        </p:nvSpPr>
        <p:spPr>
          <a:xfrm>
            <a:off x="0" y="1941513"/>
            <a:ext cx="9258300" cy="4114800"/>
          </a:xfrm>
        </p:spPr>
        <p:txBody>
          <a:bodyPr/>
          <a:lstStyle/>
          <a:p>
            <a:r>
              <a:rPr lang="en-GB" sz="2900" smtClean="0"/>
              <a:t>Underneath: </a:t>
            </a:r>
          </a:p>
          <a:p>
            <a:pPr lvl="1"/>
            <a:r>
              <a:rPr lang="en-GB" sz="2500" smtClean="0"/>
              <a:t>computationally tractable subsets of first order logic</a:t>
            </a:r>
            <a:br>
              <a:rPr lang="en-GB" sz="2500" smtClean="0"/>
            </a:br>
            <a:endParaRPr lang="en-GB" sz="2500" smtClean="0"/>
          </a:p>
          <a:p>
            <a:r>
              <a:rPr lang="en-GB" sz="2900" smtClean="0"/>
              <a:t>Describes relations between Concepts/Classes</a:t>
            </a:r>
          </a:p>
          <a:p>
            <a:pPr lvl="1"/>
            <a:r>
              <a:rPr lang="en-GB" sz="2400" smtClean="0"/>
              <a:t>Individuals secondary</a:t>
            </a:r>
          </a:p>
          <a:p>
            <a:pPr lvl="2"/>
            <a:r>
              <a:rPr lang="en-GB" sz="2100" smtClean="0"/>
              <a:t> </a:t>
            </a:r>
            <a:r>
              <a:rPr lang="en-GB" sz="2100" b="1" i="1" smtClean="0"/>
              <a:t>DL</a:t>
            </a:r>
            <a:r>
              <a:rPr lang="en-GB" sz="2100" smtClean="0"/>
              <a:t> </a:t>
            </a:r>
            <a:r>
              <a:rPr lang="en-GB" sz="2100" b="1" i="1" smtClean="0"/>
              <a:t>Ontologies are NOT databases! </a:t>
            </a:r>
          </a:p>
          <a:p>
            <a:pPr lvl="1">
              <a:buFont typeface="Arial" charset="0"/>
              <a:buNone/>
            </a:pPr>
            <a:endParaRPr lang="en-GB" sz="2400" b="1" i="1"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fade">
                                      <p:cBhvr>
                                        <p:cTn id="7" dur="500"/>
                                        <p:tgtEl>
                                          <p:spTgt spid="1054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5475">
                                            <p:txEl>
                                              <p:pRg st="1" end="1"/>
                                            </p:txEl>
                                          </p:spTgt>
                                        </p:tgtEl>
                                        <p:attrNameLst>
                                          <p:attrName>style.visibility</p:attrName>
                                        </p:attrNameLst>
                                      </p:cBhvr>
                                      <p:to>
                                        <p:strVal val="visible"/>
                                      </p:to>
                                    </p:set>
                                    <p:animEffect transition="in" filter="fade">
                                      <p:cBhvr>
                                        <p:cTn id="10" dur="500"/>
                                        <p:tgtEl>
                                          <p:spTgt spid="1054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5475">
                                            <p:txEl>
                                              <p:pRg st="2" end="2"/>
                                            </p:txEl>
                                          </p:spTgt>
                                        </p:tgtEl>
                                        <p:attrNameLst>
                                          <p:attrName>style.visibility</p:attrName>
                                        </p:attrNameLst>
                                      </p:cBhvr>
                                      <p:to>
                                        <p:strVal val="visible"/>
                                      </p:to>
                                    </p:set>
                                    <p:animEffect transition="in" filter="fade">
                                      <p:cBhvr>
                                        <p:cTn id="15" dur="500"/>
                                        <p:tgtEl>
                                          <p:spTgt spid="10547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5475">
                                            <p:txEl>
                                              <p:pRg st="3" end="3"/>
                                            </p:txEl>
                                          </p:spTgt>
                                        </p:tgtEl>
                                        <p:attrNameLst>
                                          <p:attrName>style.visibility</p:attrName>
                                        </p:attrNameLst>
                                      </p:cBhvr>
                                      <p:to>
                                        <p:strVal val="visible"/>
                                      </p:to>
                                    </p:set>
                                    <p:animEffect transition="in" filter="fade">
                                      <p:cBhvr>
                                        <p:cTn id="18" dur="500"/>
                                        <p:tgtEl>
                                          <p:spTgt spid="10547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5475">
                                            <p:txEl>
                                              <p:pRg st="4" end="4"/>
                                            </p:txEl>
                                          </p:spTgt>
                                        </p:tgtEl>
                                        <p:attrNameLst>
                                          <p:attrName>style.visibility</p:attrName>
                                        </p:attrNameLst>
                                      </p:cBhvr>
                                      <p:to>
                                        <p:strVal val="visible"/>
                                      </p:to>
                                    </p:set>
                                    <p:animEffect transition="in" filter="fade">
                                      <p:cBhvr>
                                        <p:cTn id="21" dur="500"/>
                                        <p:tgtEl>
                                          <p:spTgt spid="105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idx="4294967295"/>
          </p:nvPr>
        </p:nvSpPr>
        <p:spPr>
          <a:xfrm>
            <a:off x="457200" y="274638"/>
            <a:ext cx="8229600" cy="668337"/>
          </a:xfrm>
        </p:spPr>
        <p:txBody>
          <a:bodyPr/>
          <a:lstStyle/>
          <a:p>
            <a:r>
              <a:rPr lang="en-US" sz="4000" smtClean="0"/>
              <a:t>Description Logic Family</a:t>
            </a:r>
          </a:p>
        </p:txBody>
      </p:sp>
      <p:sp>
        <p:nvSpPr>
          <p:cNvPr id="98306" name="Rectangle 3"/>
          <p:cNvSpPr>
            <a:spLocks noGrp="1" noChangeArrowheads="1"/>
          </p:cNvSpPr>
          <p:nvPr>
            <p:ph type="body" idx="4294967295"/>
          </p:nvPr>
        </p:nvSpPr>
        <p:spPr>
          <a:xfrm>
            <a:off x="827088" y="1268413"/>
            <a:ext cx="7772400" cy="5329237"/>
          </a:xfrm>
        </p:spPr>
        <p:txBody>
          <a:bodyPr/>
          <a:lstStyle/>
          <a:p>
            <a:pPr>
              <a:lnSpc>
                <a:spcPct val="80000"/>
              </a:lnSpc>
            </a:pPr>
            <a:r>
              <a:rPr lang="en-US" sz="2000" smtClean="0"/>
              <a:t>DLs are a family of logic based KR formalisms</a:t>
            </a:r>
          </a:p>
          <a:p>
            <a:pPr>
              <a:lnSpc>
                <a:spcPct val="80000"/>
              </a:lnSpc>
            </a:pPr>
            <a:r>
              <a:rPr lang="en-US" sz="2000" smtClean="0"/>
              <a:t>Particular languages mainly characterized by:</a:t>
            </a:r>
          </a:p>
          <a:p>
            <a:pPr lvl="1">
              <a:lnSpc>
                <a:spcPct val="80000"/>
              </a:lnSpc>
            </a:pPr>
            <a:r>
              <a:rPr lang="en-US" sz="1800" smtClean="0"/>
              <a:t>Set of constructors for building complex </a:t>
            </a:r>
            <a:r>
              <a:rPr lang="en-US" sz="1800" smtClean="0">
                <a:solidFill>
                  <a:srgbClr val="F30F4B"/>
                </a:solidFill>
              </a:rPr>
              <a:t>concepts</a:t>
            </a:r>
            <a:r>
              <a:rPr lang="en-US" sz="1800" smtClean="0"/>
              <a:t> and </a:t>
            </a:r>
            <a:r>
              <a:rPr lang="en-US" sz="1800" smtClean="0">
                <a:solidFill>
                  <a:srgbClr val="F30F4B"/>
                </a:solidFill>
              </a:rPr>
              <a:t>roles</a:t>
            </a:r>
            <a:r>
              <a:rPr lang="en-US" sz="1800" smtClean="0"/>
              <a:t> from simpler ones</a:t>
            </a:r>
          </a:p>
          <a:p>
            <a:pPr lvl="1">
              <a:lnSpc>
                <a:spcPct val="80000"/>
              </a:lnSpc>
            </a:pPr>
            <a:r>
              <a:rPr lang="en-US" sz="1800" smtClean="0"/>
              <a:t>Set of </a:t>
            </a:r>
            <a:r>
              <a:rPr lang="en-US" sz="1800" smtClean="0">
                <a:solidFill>
                  <a:srgbClr val="F30F4B"/>
                </a:solidFill>
              </a:rPr>
              <a:t>axioms</a:t>
            </a:r>
            <a:r>
              <a:rPr lang="en-US" sz="1800" smtClean="0"/>
              <a:t> for asserting facts about concepts, roles and individuals</a:t>
            </a:r>
          </a:p>
          <a:p>
            <a:pPr>
              <a:lnSpc>
                <a:spcPct val="80000"/>
              </a:lnSpc>
              <a:buFontTx/>
              <a:buNone/>
            </a:pPr>
            <a:endParaRPr lang="de-DE" sz="2000" smtClean="0"/>
          </a:p>
          <a:p>
            <a:pPr>
              <a:lnSpc>
                <a:spcPct val="80000"/>
              </a:lnSpc>
            </a:pPr>
            <a:r>
              <a:rPr lang="de-DE" sz="2000" smtClean="0"/>
              <a:t>Examples:</a:t>
            </a:r>
          </a:p>
          <a:p>
            <a:pPr lvl="1">
              <a:lnSpc>
                <a:spcPct val="80000"/>
              </a:lnSpc>
            </a:pPr>
            <a:r>
              <a:rPr lang="es-ES_tradnl" sz="2000" smtClean="0"/>
              <a:t>“Female persons”</a:t>
            </a:r>
          </a:p>
          <a:p>
            <a:pPr lvl="2">
              <a:lnSpc>
                <a:spcPct val="80000"/>
              </a:lnSpc>
            </a:pPr>
            <a:r>
              <a:rPr lang="es-ES_tradnl" sz="1600" smtClean="0"/>
              <a:t>Person </a:t>
            </a:r>
            <a:r>
              <a:rPr lang="ru-RU" sz="1600" smtClean="0">
                <a:latin typeface="Arial Unicode MS"/>
                <a:ea typeface="Arial Unicode MS"/>
                <a:cs typeface="Arial Unicode MS"/>
              </a:rPr>
              <a:t>⊓</a:t>
            </a:r>
            <a:r>
              <a:rPr lang="es-ES_tradnl" sz="1600" smtClean="0">
                <a:cs typeface="Arial" charset="0"/>
              </a:rPr>
              <a:t> Female</a:t>
            </a:r>
          </a:p>
          <a:p>
            <a:pPr lvl="1">
              <a:lnSpc>
                <a:spcPct val="80000"/>
              </a:lnSpc>
            </a:pPr>
            <a:r>
              <a:rPr lang="es-ES_tradnl" sz="2000" smtClean="0">
                <a:cs typeface="Arial" charset="0"/>
              </a:rPr>
              <a:t>“Non-female persons”</a:t>
            </a:r>
          </a:p>
          <a:p>
            <a:pPr lvl="2">
              <a:lnSpc>
                <a:spcPct val="80000"/>
              </a:lnSpc>
            </a:pPr>
            <a:r>
              <a:rPr lang="es-ES_tradnl" sz="1600" smtClean="0">
                <a:cs typeface="Arial" charset="0"/>
              </a:rPr>
              <a:t>Person </a:t>
            </a:r>
            <a:r>
              <a:rPr lang="ru-RU" sz="1600" smtClean="0">
                <a:latin typeface="Arial Unicode MS"/>
                <a:ea typeface="Arial Unicode MS"/>
                <a:cs typeface="Arial Unicode MS"/>
              </a:rPr>
              <a:t>⊓</a:t>
            </a:r>
            <a:r>
              <a:rPr lang="es-ES_tradnl" sz="1600" smtClean="0">
                <a:cs typeface="Arial" charset="0"/>
              </a:rPr>
              <a:t> </a:t>
            </a:r>
            <a:r>
              <a:rPr lang="en-US" sz="1600" b="1" smtClean="0">
                <a:cs typeface="Times New Roman" pitchFamily="18" charset="0"/>
                <a:sym typeface="Symbol" pitchFamily="18" charset="2"/>
              </a:rPr>
              <a:t></a:t>
            </a:r>
            <a:r>
              <a:rPr lang="es-ES_tradnl" sz="1600" smtClean="0">
                <a:cs typeface="Arial" charset="0"/>
              </a:rPr>
              <a:t>Female</a:t>
            </a:r>
          </a:p>
          <a:p>
            <a:pPr lvl="1">
              <a:lnSpc>
                <a:spcPct val="80000"/>
              </a:lnSpc>
            </a:pPr>
            <a:r>
              <a:rPr lang="es-ES_tradnl" sz="2000" smtClean="0">
                <a:cs typeface="Arial" charset="0"/>
              </a:rPr>
              <a:t>“Persons that have a child”</a:t>
            </a:r>
          </a:p>
          <a:p>
            <a:pPr lvl="2">
              <a:lnSpc>
                <a:spcPct val="80000"/>
              </a:lnSpc>
            </a:pPr>
            <a:r>
              <a:rPr lang="es-ES_tradnl" sz="1600" smtClean="0">
                <a:cs typeface="Arial" charset="0"/>
              </a:rPr>
              <a:t>Person </a:t>
            </a:r>
            <a:r>
              <a:rPr lang="ru-RU" sz="1600" smtClean="0">
                <a:latin typeface="Arial Unicode MS"/>
                <a:ea typeface="Arial Unicode MS"/>
                <a:cs typeface="Arial Unicode MS"/>
              </a:rPr>
              <a:t>⊓</a:t>
            </a:r>
            <a:r>
              <a:rPr lang="es-ES_tradnl" sz="1600" smtClean="0">
                <a:cs typeface="Arial" charset="0"/>
              </a:rPr>
              <a:t> </a:t>
            </a:r>
            <a:r>
              <a:rPr lang="en-US" sz="1600" smtClean="0">
                <a:sym typeface="Symbol" pitchFamily="18" charset="2"/>
              </a:rPr>
              <a:t>hasChild.Person</a:t>
            </a:r>
          </a:p>
          <a:p>
            <a:pPr lvl="1">
              <a:lnSpc>
                <a:spcPct val="80000"/>
              </a:lnSpc>
            </a:pPr>
            <a:r>
              <a:rPr lang="es-ES_tradnl" sz="2000" smtClean="0">
                <a:sym typeface="Symbol" pitchFamily="18" charset="2"/>
              </a:rPr>
              <a:t>“Persons all of whose children are female”</a:t>
            </a:r>
          </a:p>
          <a:p>
            <a:pPr lvl="2">
              <a:lnSpc>
                <a:spcPct val="80000"/>
              </a:lnSpc>
            </a:pPr>
            <a:r>
              <a:rPr lang="es-ES_tradnl" sz="1600" smtClean="0">
                <a:sym typeface="Symbol" pitchFamily="18" charset="2"/>
              </a:rPr>
              <a:t>Person </a:t>
            </a:r>
            <a:r>
              <a:rPr lang="ru-RU" sz="1600" smtClean="0">
                <a:latin typeface="Arial Unicode MS"/>
                <a:ea typeface="Arial Unicode MS"/>
                <a:cs typeface="Arial Unicode MS"/>
              </a:rPr>
              <a:t>⊓</a:t>
            </a:r>
            <a:r>
              <a:rPr lang="ru-RU" sz="1600" smtClean="0">
                <a:cs typeface="Arial" charset="0"/>
              </a:rPr>
              <a:t> </a:t>
            </a:r>
            <a:r>
              <a:rPr lang="en-US" sz="1600" smtClean="0">
                <a:sym typeface="Symbol" pitchFamily="18" charset="2"/>
              </a:rPr>
              <a:t>hasChild.Female</a:t>
            </a:r>
          </a:p>
          <a:p>
            <a:pPr lvl="1">
              <a:lnSpc>
                <a:spcPct val="80000"/>
              </a:lnSpc>
            </a:pPr>
            <a:r>
              <a:rPr lang="en-US" sz="2000" smtClean="0">
                <a:sym typeface="Symbol" pitchFamily="18" charset="2"/>
              </a:rPr>
              <a:t>“Persons that are employed or self-eployed”</a:t>
            </a:r>
          </a:p>
          <a:p>
            <a:pPr lvl="2">
              <a:lnSpc>
                <a:spcPct val="80000"/>
              </a:lnSpc>
            </a:pPr>
            <a:r>
              <a:rPr lang="en-US" sz="1600" smtClean="0">
                <a:sym typeface="Symbol" pitchFamily="18" charset="2"/>
              </a:rPr>
              <a:t>Person </a:t>
            </a:r>
            <a:r>
              <a:rPr lang="ru-RU" sz="1600" smtClean="0">
                <a:latin typeface="Arial Unicode MS"/>
                <a:ea typeface="Arial Unicode MS"/>
                <a:cs typeface="Arial Unicode MS"/>
              </a:rPr>
              <a:t>⊓</a:t>
            </a:r>
            <a:r>
              <a:rPr lang="de-DE" sz="1600" smtClean="0">
                <a:cs typeface="Arial" charset="0"/>
              </a:rPr>
              <a:t> (Employee </a:t>
            </a:r>
            <a:r>
              <a:rPr lang="de-DE" sz="1600" smtClean="0">
                <a:latin typeface="Arial Unicode MS"/>
                <a:ea typeface="Arial Unicode MS"/>
                <a:cs typeface="Arial Unicode MS"/>
              </a:rPr>
              <a:t>⊔ SelfEmployed)</a:t>
            </a:r>
          </a:p>
          <a:p>
            <a:pPr lvl="1">
              <a:lnSpc>
                <a:spcPct val="80000"/>
              </a:lnSpc>
            </a:pPr>
            <a:r>
              <a:rPr lang="de-DE" sz="2000" smtClean="0">
                <a:latin typeface="Times New Roman" pitchFamily="18" charset="0"/>
                <a:ea typeface="Arial Unicode MS"/>
                <a:cs typeface="Arial Unicode MS"/>
              </a:rPr>
              <a:t>“</a:t>
            </a:r>
            <a:r>
              <a:rPr lang="de-DE" sz="2000" smtClean="0">
                <a:ea typeface="Arial Unicode MS"/>
                <a:cs typeface="Arial Unicode MS"/>
              </a:rPr>
              <a:t>Persons that have at most one father</a:t>
            </a:r>
            <a:r>
              <a:rPr lang="de-DE" sz="2000" smtClean="0">
                <a:latin typeface="Times New Roman" pitchFamily="18" charset="0"/>
                <a:ea typeface="Arial Unicode MS"/>
                <a:cs typeface="Arial Unicode MS"/>
              </a:rPr>
              <a:t>“</a:t>
            </a:r>
            <a:endParaRPr lang="de-DE" sz="2000" smtClean="0">
              <a:ea typeface="Arial Unicode MS"/>
              <a:cs typeface="Arial Unicode MS"/>
            </a:endParaRPr>
          </a:p>
          <a:p>
            <a:pPr lvl="2">
              <a:lnSpc>
                <a:spcPct val="80000"/>
              </a:lnSpc>
            </a:pPr>
            <a:r>
              <a:rPr lang="en-US" sz="1600" smtClean="0">
                <a:sym typeface="Symbol" pitchFamily="18" charset="2"/>
              </a:rPr>
              <a:t>Person </a:t>
            </a:r>
            <a:r>
              <a:rPr lang="ru-RU" sz="1600" smtClean="0">
                <a:latin typeface="Arial Unicode MS"/>
                <a:ea typeface="Arial Unicode MS"/>
                <a:cs typeface="Arial Unicode MS"/>
              </a:rPr>
              <a:t>⊓</a:t>
            </a:r>
            <a:r>
              <a:rPr lang="de-DE" sz="1600" smtClean="0">
                <a:cs typeface="Arial" charset="0"/>
              </a:rPr>
              <a:t> ≤1.hasFather</a:t>
            </a:r>
            <a:endParaRPr lang="de-DE" sz="1600" smtClean="0">
              <a:ea typeface="Arial Unicode MS"/>
              <a:cs typeface="Arial Unicode MS"/>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p:cNvSpPr>
          <p:nvPr>
            <p:ph type="title"/>
          </p:nvPr>
        </p:nvSpPr>
        <p:spPr>
          <a:xfrm>
            <a:off x="685800" y="152400"/>
            <a:ext cx="7772400" cy="1143000"/>
          </a:xfrm>
        </p:spPr>
        <p:txBody>
          <a:bodyPr/>
          <a:lstStyle/>
          <a:p>
            <a:r>
              <a:rPr lang="en-GB" smtClean="0"/>
              <a:t>And beware</a:t>
            </a:r>
            <a:br>
              <a:rPr lang="en-GB" smtClean="0"/>
            </a:br>
            <a:r>
              <a:rPr lang="en-GB" smtClean="0"/>
              <a:t>Ontologies are not databases!</a:t>
            </a:r>
          </a:p>
        </p:txBody>
      </p:sp>
      <p:sp>
        <p:nvSpPr>
          <p:cNvPr id="100354" name="Rectangle 3"/>
          <p:cNvSpPr>
            <a:spLocks noGrp="1"/>
          </p:cNvSpPr>
          <p:nvPr>
            <p:ph type="body" idx="1"/>
          </p:nvPr>
        </p:nvSpPr>
        <p:spPr>
          <a:xfrm>
            <a:off x="685800" y="1600200"/>
            <a:ext cx="7772400" cy="4114800"/>
          </a:xfrm>
        </p:spPr>
        <p:txBody>
          <a:bodyPr/>
          <a:lstStyle/>
          <a:p>
            <a:pPr>
              <a:lnSpc>
                <a:spcPct val="90000"/>
              </a:lnSpc>
            </a:pPr>
            <a:r>
              <a:rPr lang="en-GB" sz="1800" smtClean="0"/>
              <a:t>Ontologies are (mostly) about the classes – </a:t>
            </a:r>
          </a:p>
          <a:p>
            <a:pPr lvl="1">
              <a:lnSpc>
                <a:spcPct val="90000"/>
              </a:lnSpc>
            </a:pPr>
            <a:r>
              <a:rPr lang="en-GB" sz="1600" smtClean="0"/>
              <a:t>Can be used to represent database aspects of </a:t>
            </a:r>
            <a:r>
              <a:rPr lang="en-GB" sz="1600" b="1" i="1" smtClean="0"/>
              <a:t>schemas</a:t>
            </a:r>
          </a:p>
          <a:p>
            <a:pPr lvl="2">
              <a:lnSpc>
                <a:spcPct val="90000"/>
              </a:lnSpc>
            </a:pPr>
            <a:r>
              <a:rPr lang="en-GB" sz="1400" i="1" smtClean="0"/>
              <a:t>What must be true of any database consistent with the schema</a:t>
            </a:r>
          </a:p>
          <a:p>
            <a:pPr lvl="1">
              <a:lnSpc>
                <a:spcPct val="90000"/>
              </a:lnSpc>
            </a:pPr>
            <a:r>
              <a:rPr lang="en-GB" sz="1600" smtClean="0"/>
              <a:t>The Terminology</a:t>
            </a:r>
          </a:p>
          <a:p>
            <a:pPr lvl="2">
              <a:lnSpc>
                <a:spcPct val="90000"/>
              </a:lnSpc>
            </a:pPr>
            <a:r>
              <a:rPr lang="en-GB" sz="1400" i="1" smtClean="0"/>
              <a:t>What must be true of any concept consistent with the ontology</a:t>
            </a:r>
          </a:p>
          <a:p>
            <a:pPr lvl="1">
              <a:lnSpc>
                <a:spcPct val="90000"/>
              </a:lnSpc>
            </a:pPr>
            <a:r>
              <a:rPr lang="en-GB" sz="1600" smtClean="0"/>
              <a:t>The “T-Box” – for “terminology box”</a:t>
            </a:r>
          </a:p>
          <a:p>
            <a:pPr>
              <a:lnSpc>
                <a:spcPct val="90000"/>
              </a:lnSpc>
            </a:pPr>
            <a:r>
              <a:rPr lang="en-GB" sz="1800" smtClean="0"/>
              <a:t>Limited functionality for individuals (‘instances’)</a:t>
            </a:r>
          </a:p>
          <a:p>
            <a:pPr lvl="1">
              <a:lnSpc>
                <a:spcPct val="90000"/>
              </a:lnSpc>
            </a:pPr>
            <a:r>
              <a:rPr lang="en-GB" sz="1600" smtClean="0"/>
              <a:t>Primarily to help define classes</a:t>
            </a:r>
          </a:p>
          <a:p>
            <a:pPr lvl="2">
              <a:lnSpc>
                <a:spcPct val="90000"/>
              </a:lnSpc>
            </a:pPr>
            <a:r>
              <a:rPr lang="en-GB" sz="1400" smtClean="0"/>
              <a:t>The class of John’s shirts, The class of cities in Japan</a:t>
            </a:r>
          </a:p>
          <a:p>
            <a:pPr lvl="1">
              <a:lnSpc>
                <a:spcPct val="90000"/>
              </a:lnSpc>
            </a:pPr>
            <a:r>
              <a:rPr lang="en-GB" sz="1600" smtClean="0"/>
              <a:t>To describe individuals use</a:t>
            </a:r>
          </a:p>
          <a:p>
            <a:pPr lvl="3">
              <a:lnSpc>
                <a:spcPct val="90000"/>
              </a:lnSpc>
            </a:pPr>
            <a:r>
              <a:rPr lang="en-GB" sz="1200" smtClean="0"/>
              <a:t>A database</a:t>
            </a:r>
          </a:p>
          <a:p>
            <a:pPr lvl="3">
              <a:lnSpc>
                <a:spcPct val="90000"/>
              </a:lnSpc>
            </a:pPr>
            <a:r>
              <a:rPr lang="en-GB" sz="1200" smtClean="0"/>
              <a:t>Triple representation (RDF or Topic Maps)</a:t>
            </a:r>
          </a:p>
          <a:p>
            <a:pPr lvl="3">
              <a:lnSpc>
                <a:spcPct val="90000"/>
              </a:lnSpc>
            </a:pPr>
            <a:r>
              <a:rPr lang="en-GB" sz="1200" smtClean="0"/>
              <a:t>An instance store</a:t>
            </a:r>
          </a:p>
          <a:p>
            <a:pPr lvl="2">
              <a:lnSpc>
                <a:spcPct val="90000"/>
              </a:lnSpc>
            </a:pPr>
            <a:r>
              <a:rPr lang="en-GB" sz="1400" smtClean="0"/>
              <a:t>Perhaps with an ontology as the schema</a:t>
            </a:r>
          </a:p>
          <a:p>
            <a:pPr lvl="1">
              <a:lnSpc>
                <a:spcPct val="90000"/>
              </a:lnSpc>
            </a:pPr>
            <a:r>
              <a:rPr lang="en-GB" sz="1600" smtClean="0"/>
              <a:t>Open world instead of closed world</a:t>
            </a:r>
          </a:p>
          <a:p>
            <a:pPr lvl="2">
              <a:lnSpc>
                <a:spcPct val="90000"/>
              </a:lnSpc>
            </a:pPr>
            <a:r>
              <a:rPr lang="en-GB" sz="1400" smtClean="0"/>
              <a:t>Individuals in ontologies (The “A-Box”) poorly understood and very high computational complexity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p:cNvSpPr>
          <p:nvPr>
            <p:ph type="title"/>
          </p:nvPr>
        </p:nvSpPr>
        <p:spPr/>
        <p:txBody>
          <a:bodyPr/>
          <a:lstStyle/>
          <a:p>
            <a:r>
              <a:rPr lang="en-GB" smtClean="0"/>
              <a:t>OWL RDF/XML Exchange Syntax</a:t>
            </a:r>
          </a:p>
        </p:txBody>
      </p:sp>
      <p:sp>
        <p:nvSpPr>
          <p:cNvPr id="111619" name="Rectangle 3"/>
          <p:cNvSpPr>
            <a:spLocks noGrp="1"/>
          </p:cNvSpPr>
          <p:nvPr>
            <p:ph type="body" idx="1"/>
          </p:nvPr>
        </p:nvSpPr>
        <p:spPr>
          <a:xfrm>
            <a:off x="990600" y="1752600"/>
            <a:ext cx="8153400" cy="4876800"/>
          </a:xfrm>
        </p:spPr>
        <p:txBody>
          <a:bodyPr/>
          <a:lstStyle/>
          <a:p>
            <a:pPr>
              <a:spcBef>
                <a:spcPct val="0"/>
              </a:spcBef>
              <a:buFont typeface="Arial" charset="0"/>
              <a:buNone/>
            </a:pPr>
            <a:endParaRPr lang="en-GB" sz="1800" smtClean="0"/>
          </a:p>
          <a:p>
            <a:pPr>
              <a:spcBef>
                <a:spcPct val="0"/>
              </a:spcBef>
              <a:buFont typeface="Arial" charset="0"/>
              <a:buNone/>
            </a:pPr>
            <a:endParaRPr lang="en-GB" sz="1800" b="1" smtClean="0">
              <a:latin typeface="Courier New" pitchFamily="49" charset="0"/>
            </a:endParaRPr>
          </a:p>
          <a:p>
            <a:pPr>
              <a:spcBef>
                <a:spcPct val="0"/>
              </a:spcBef>
              <a:buFont typeface="Arial" charset="0"/>
              <a:buNone/>
            </a:pPr>
            <a:r>
              <a:rPr lang="en-GB" sz="2000" b="1" smtClean="0">
                <a:latin typeface="Courier New" pitchFamily="49" charset="0"/>
              </a:rPr>
              <a:t>&lt;owl:Class&gt;</a:t>
            </a:r>
          </a:p>
          <a:p>
            <a:pPr>
              <a:lnSpc>
                <a:spcPct val="70000"/>
              </a:lnSpc>
              <a:spcBef>
                <a:spcPct val="0"/>
              </a:spcBef>
              <a:buFont typeface="Arial" charset="0"/>
              <a:buNone/>
            </a:pPr>
            <a:r>
              <a:rPr lang="en-GB" sz="2000" b="1" smtClean="0">
                <a:latin typeface="Courier New" pitchFamily="49" charset="0"/>
              </a:rPr>
              <a:t>  &lt;owl:intersectionOf rdf:parseType=" collection"&gt;</a:t>
            </a:r>
          </a:p>
          <a:p>
            <a:pPr>
              <a:lnSpc>
                <a:spcPct val="70000"/>
              </a:lnSpc>
              <a:spcBef>
                <a:spcPct val="0"/>
              </a:spcBef>
              <a:buFont typeface="Arial" charset="0"/>
              <a:buNone/>
            </a:pPr>
            <a:r>
              <a:rPr lang="en-GB" sz="2000" b="1" smtClean="0">
                <a:latin typeface="Courier New" pitchFamily="49" charset="0"/>
              </a:rPr>
              <a:t>    &lt;owl:Class rdf:about="#Parent"/&gt;</a:t>
            </a:r>
          </a:p>
          <a:p>
            <a:pPr>
              <a:lnSpc>
                <a:spcPct val="70000"/>
              </a:lnSpc>
              <a:spcBef>
                <a:spcPct val="0"/>
              </a:spcBef>
              <a:buFont typeface="Arial" charset="0"/>
              <a:buNone/>
            </a:pPr>
            <a:r>
              <a:rPr lang="en-GB" sz="2000" b="1" smtClean="0">
                <a:latin typeface="Courier New" pitchFamily="49" charset="0"/>
              </a:rPr>
              <a:t>    &lt;owl:Restriction&gt;</a:t>
            </a:r>
          </a:p>
          <a:p>
            <a:pPr>
              <a:lnSpc>
                <a:spcPct val="70000"/>
              </a:lnSpc>
              <a:spcBef>
                <a:spcPct val="0"/>
              </a:spcBef>
              <a:buFont typeface="Arial" charset="0"/>
              <a:buNone/>
            </a:pPr>
            <a:r>
              <a:rPr lang="en-GB" sz="2000" b="1" smtClean="0">
                <a:latin typeface="Courier New" pitchFamily="49" charset="0"/>
              </a:rPr>
              <a:t>      &lt;owl:onProperty rdf:resource="#hasChild"/&gt;</a:t>
            </a:r>
          </a:p>
          <a:p>
            <a:pPr>
              <a:lnSpc>
                <a:spcPct val="70000"/>
              </a:lnSpc>
              <a:spcBef>
                <a:spcPct val="0"/>
              </a:spcBef>
              <a:buFont typeface="Arial" charset="0"/>
              <a:buNone/>
            </a:pPr>
            <a:r>
              <a:rPr lang="en-GB" sz="2000" b="1" smtClean="0">
                <a:latin typeface="Courier New" pitchFamily="49" charset="0"/>
              </a:rPr>
              <a:t>      &lt;owl:allValuesFrom&gt;</a:t>
            </a:r>
          </a:p>
          <a:p>
            <a:pPr>
              <a:lnSpc>
                <a:spcPct val="70000"/>
              </a:lnSpc>
              <a:spcBef>
                <a:spcPct val="0"/>
              </a:spcBef>
              <a:buFont typeface="Arial" charset="0"/>
              <a:buNone/>
            </a:pPr>
            <a:r>
              <a:rPr lang="en-GB" sz="2000" b="1" smtClean="0">
                <a:latin typeface="Courier New" pitchFamily="49" charset="0"/>
              </a:rPr>
              <a:t>        &lt;owl:unionOf rdf:parseType=" collection"&gt;</a:t>
            </a:r>
          </a:p>
          <a:p>
            <a:pPr>
              <a:lnSpc>
                <a:spcPct val="70000"/>
              </a:lnSpc>
              <a:spcBef>
                <a:spcPct val="0"/>
              </a:spcBef>
              <a:buFont typeface="Arial" charset="0"/>
              <a:buNone/>
            </a:pPr>
            <a:r>
              <a:rPr lang="en-GB" sz="2000" b="1" smtClean="0">
                <a:latin typeface="Courier New" pitchFamily="49" charset="0"/>
              </a:rPr>
              <a:t>          &lt;owl:Class rdf:about="#Intelligent"/&gt;</a:t>
            </a:r>
          </a:p>
          <a:p>
            <a:pPr>
              <a:lnSpc>
                <a:spcPct val="70000"/>
              </a:lnSpc>
              <a:spcBef>
                <a:spcPct val="0"/>
              </a:spcBef>
              <a:buFont typeface="Arial" charset="0"/>
              <a:buNone/>
            </a:pPr>
            <a:r>
              <a:rPr lang="en-GB" sz="2000" b="1" smtClean="0">
                <a:latin typeface="Courier New" pitchFamily="49" charset="0"/>
              </a:rPr>
              <a:t>          &lt;owl:Class rdf:about="#Athletic"/&gt;</a:t>
            </a:r>
          </a:p>
          <a:p>
            <a:pPr>
              <a:lnSpc>
                <a:spcPct val="70000"/>
              </a:lnSpc>
              <a:spcBef>
                <a:spcPct val="0"/>
              </a:spcBef>
              <a:buFont typeface="Arial" charset="0"/>
              <a:buNone/>
            </a:pPr>
            <a:r>
              <a:rPr lang="en-GB" sz="2000" b="1" smtClean="0">
                <a:latin typeface="Courier New" pitchFamily="49" charset="0"/>
              </a:rPr>
              <a:t>        &lt;/owl:unionOf&gt;</a:t>
            </a:r>
          </a:p>
          <a:p>
            <a:pPr>
              <a:lnSpc>
                <a:spcPct val="70000"/>
              </a:lnSpc>
              <a:spcBef>
                <a:spcPct val="0"/>
              </a:spcBef>
              <a:buFont typeface="Arial" charset="0"/>
              <a:buNone/>
            </a:pPr>
            <a:r>
              <a:rPr lang="en-GB" sz="2000" b="1" smtClean="0">
                <a:latin typeface="Courier New" pitchFamily="49" charset="0"/>
              </a:rPr>
              <a:t>      &lt;/owl:allValuesFrom&gt;</a:t>
            </a:r>
          </a:p>
          <a:p>
            <a:pPr>
              <a:lnSpc>
                <a:spcPct val="70000"/>
              </a:lnSpc>
              <a:spcBef>
                <a:spcPct val="0"/>
              </a:spcBef>
              <a:buFont typeface="Arial" charset="0"/>
              <a:buNone/>
            </a:pPr>
            <a:r>
              <a:rPr lang="en-GB" sz="2000" b="1" smtClean="0">
                <a:latin typeface="Courier New" pitchFamily="49" charset="0"/>
              </a:rPr>
              <a:t>    &lt;/owl:Restriction&gt;</a:t>
            </a:r>
          </a:p>
          <a:p>
            <a:pPr>
              <a:lnSpc>
                <a:spcPct val="70000"/>
              </a:lnSpc>
              <a:spcBef>
                <a:spcPct val="0"/>
              </a:spcBef>
              <a:buFont typeface="Arial" charset="0"/>
              <a:buNone/>
            </a:pPr>
            <a:r>
              <a:rPr lang="en-GB" sz="2000" b="1" smtClean="0">
                <a:latin typeface="Courier New" pitchFamily="49" charset="0"/>
              </a:rPr>
              <a:t>  &lt;/owl:intersectionOf&gt;</a:t>
            </a:r>
          </a:p>
          <a:p>
            <a:pPr>
              <a:lnSpc>
                <a:spcPct val="70000"/>
              </a:lnSpc>
              <a:spcBef>
                <a:spcPct val="0"/>
              </a:spcBef>
              <a:buFont typeface="Arial" charset="0"/>
              <a:buNone/>
            </a:pPr>
            <a:r>
              <a:rPr lang="en-GB" sz="2000" b="1" smtClean="0">
                <a:latin typeface="Courier New" pitchFamily="49" charset="0"/>
              </a:rPr>
              <a:t>&lt;/owl:Class&gt;</a:t>
            </a:r>
            <a:endParaRPr lang="en-GB" sz="1800" b="1" smtClean="0">
              <a:latin typeface="Courier New" pitchFamily="49" charset="0"/>
            </a:endParaRPr>
          </a:p>
        </p:txBody>
      </p:sp>
      <p:sp>
        <p:nvSpPr>
          <p:cNvPr id="111620" name="Rectangle 4"/>
          <p:cNvSpPr>
            <a:spLocks noChangeArrowheads="1"/>
          </p:cNvSpPr>
          <p:nvPr/>
        </p:nvSpPr>
        <p:spPr bwMode="auto">
          <a:xfrm>
            <a:off x="914400" y="1676400"/>
            <a:ext cx="8229600" cy="431800"/>
          </a:xfrm>
          <a:prstGeom prst="rect">
            <a:avLst/>
          </a:prstGeom>
          <a:noFill/>
          <a:ln w="9525">
            <a:noFill/>
            <a:miter lim="800000"/>
            <a:headEnd/>
            <a:tailEnd/>
          </a:ln>
        </p:spPr>
        <p:txBody>
          <a:bodyPr/>
          <a:lstStyle/>
          <a:p>
            <a:pPr>
              <a:lnSpc>
                <a:spcPct val="90000"/>
              </a:lnSpc>
            </a:pPr>
            <a:r>
              <a:rPr lang="en-GB" sz="1800">
                <a:ea typeface="ＭＳ Ｐゴシック"/>
                <a:cs typeface="ＭＳ Ｐゴシック"/>
              </a:rPr>
              <a:t>E.g.,</a:t>
            </a:r>
            <a:r>
              <a:rPr lang="en-GB" sz="1800">
                <a:latin typeface="Times New Roman" pitchFamily="18" charset="0"/>
                <a:ea typeface="ＭＳ Ｐゴシック"/>
                <a:cs typeface="ＭＳ Ｐゴシック"/>
              </a:rPr>
              <a:t> Parent </a:t>
            </a:r>
            <a:r>
              <a:rPr lang="en-GB" sz="1800">
                <a:latin typeface="cmsy10"/>
                <a:ea typeface="ＭＳ Ｐゴシック"/>
                <a:cs typeface="ＭＳ Ｐゴシック"/>
              </a:rPr>
              <a:t>u</a:t>
            </a:r>
            <a:r>
              <a:rPr lang="en-GB" sz="1800">
                <a:latin typeface="Times New Roman" pitchFamily="18" charset="0"/>
                <a:ea typeface="ＭＳ Ｐゴシック"/>
                <a:cs typeface="ＭＳ Ｐゴシック"/>
              </a:rPr>
              <a:t> </a:t>
            </a:r>
            <a:r>
              <a:rPr lang="en-GB" sz="1800">
                <a:latin typeface="cmsy10"/>
                <a:ea typeface="ＭＳ Ｐゴシック"/>
                <a:cs typeface="ＭＳ Ｐゴシック"/>
              </a:rPr>
              <a:t>8</a:t>
            </a:r>
            <a:r>
              <a:rPr lang="en-GB" sz="1800">
                <a:latin typeface="Times New Roman" pitchFamily="18" charset="0"/>
                <a:ea typeface="ＭＳ Ｐゴシック"/>
                <a:cs typeface="ＭＳ Ｐゴシック"/>
              </a:rPr>
              <a:t>hasChild.(Intelligent </a:t>
            </a:r>
            <a:r>
              <a:rPr lang="en-GB" sz="1800">
                <a:latin typeface="cmsy10"/>
                <a:ea typeface="ＭＳ Ｐゴシック"/>
                <a:cs typeface="ＭＳ Ｐゴシック"/>
              </a:rPr>
              <a:t>t </a:t>
            </a:r>
            <a:r>
              <a:rPr lang="en-GB" sz="1800">
                <a:latin typeface="Times New Roman" pitchFamily="18" charset="0"/>
                <a:ea typeface="ＭＳ Ｐゴシック"/>
                <a:cs typeface="ＭＳ Ｐゴシック"/>
              </a:rPr>
              <a:t>Athletic):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P spid="111620"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49" name="Rectangle 2"/>
          <p:cNvSpPr>
            <a:spLocks noGrp="1"/>
          </p:cNvSpPr>
          <p:nvPr>
            <p:ph type="title"/>
          </p:nvPr>
        </p:nvSpPr>
        <p:spPr/>
        <p:txBody>
          <a:bodyPr/>
          <a:lstStyle/>
          <a:p>
            <a:r>
              <a:rPr lang="en-GB" smtClean="0"/>
              <a:t>Tools and Infrastructure</a:t>
            </a:r>
            <a:endParaRPr lang="en-US" smtClean="0"/>
          </a:p>
        </p:txBody>
      </p:sp>
      <p:sp>
        <p:nvSpPr>
          <p:cNvPr id="82947" name="Rectangle 3"/>
          <p:cNvSpPr>
            <a:spLocks noGrp="1"/>
          </p:cNvSpPr>
          <p:nvPr>
            <p:ph type="body" idx="1"/>
          </p:nvPr>
        </p:nvSpPr>
        <p:spPr>
          <a:xfrm>
            <a:off x="798513" y="1581150"/>
            <a:ext cx="8345487" cy="4583113"/>
          </a:xfrm>
        </p:spPr>
        <p:txBody>
          <a:bodyPr/>
          <a:lstStyle/>
          <a:p>
            <a:pPr>
              <a:lnSpc>
                <a:spcPct val="90000"/>
              </a:lnSpc>
            </a:pPr>
            <a:r>
              <a:rPr lang="en-US" b="1" smtClean="0">
                <a:solidFill>
                  <a:srgbClr val="0033CC"/>
                </a:solidFill>
              </a:rPr>
              <a:t>Editors/environments</a:t>
            </a:r>
            <a:endParaRPr lang="en-US" smtClean="0"/>
          </a:p>
          <a:p>
            <a:pPr lvl="1">
              <a:lnSpc>
                <a:spcPct val="90000"/>
              </a:lnSpc>
            </a:pPr>
            <a:r>
              <a:rPr lang="en-US" smtClean="0"/>
              <a:t>Oiled, Protégé, Swoop, Construct, Ontotrack, …</a:t>
            </a:r>
          </a:p>
        </p:txBody>
      </p:sp>
      <p:grpSp>
        <p:nvGrpSpPr>
          <p:cNvPr id="82948" name="Group 4"/>
          <p:cNvGrpSpPr>
            <a:grpSpLocks/>
          </p:cNvGrpSpPr>
          <p:nvPr/>
        </p:nvGrpSpPr>
        <p:grpSpPr bwMode="auto">
          <a:xfrm>
            <a:off x="685800" y="2743200"/>
            <a:ext cx="8255000" cy="4002088"/>
            <a:chOff x="432" y="1728"/>
            <a:chExt cx="5200" cy="2521"/>
          </a:xfrm>
        </p:grpSpPr>
        <p:pic>
          <p:nvPicPr>
            <p:cNvPr id="104452" name="Picture 5" descr="oiled"/>
            <p:cNvPicPr>
              <a:picLocks noChangeAspect="1" noChangeArrowheads="1"/>
            </p:cNvPicPr>
            <p:nvPr/>
          </p:nvPicPr>
          <p:blipFill>
            <a:blip r:embed="rId3"/>
            <a:srcRect/>
            <a:stretch>
              <a:fillRect/>
            </a:stretch>
          </p:blipFill>
          <p:spPr bwMode="auto">
            <a:xfrm>
              <a:off x="432" y="2688"/>
              <a:ext cx="1872" cy="1561"/>
            </a:xfrm>
            <a:prstGeom prst="rect">
              <a:avLst/>
            </a:prstGeom>
            <a:noFill/>
            <a:ln w="9525">
              <a:noFill/>
              <a:miter lim="800000"/>
              <a:headEnd/>
              <a:tailEnd/>
            </a:ln>
          </p:spPr>
        </p:pic>
        <p:pic>
          <p:nvPicPr>
            <p:cNvPr id="104453" name="Picture 6" descr="ontotrack"/>
            <p:cNvPicPr>
              <a:picLocks noChangeAspect="1" noChangeArrowheads="1"/>
            </p:cNvPicPr>
            <p:nvPr/>
          </p:nvPicPr>
          <p:blipFill>
            <a:blip r:embed="rId4"/>
            <a:srcRect/>
            <a:stretch>
              <a:fillRect/>
            </a:stretch>
          </p:blipFill>
          <p:spPr bwMode="auto">
            <a:xfrm>
              <a:off x="672" y="1728"/>
              <a:ext cx="2304" cy="1572"/>
            </a:xfrm>
            <a:prstGeom prst="rect">
              <a:avLst/>
            </a:prstGeom>
            <a:noFill/>
            <a:ln w="9525">
              <a:noFill/>
              <a:miter lim="800000"/>
              <a:headEnd/>
              <a:tailEnd/>
            </a:ln>
          </p:spPr>
        </p:pic>
        <p:pic>
          <p:nvPicPr>
            <p:cNvPr id="104454" name="Picture 7" descr="constuct"/>
            <p:cNvPicPr>
              <a:picLocks noChangeAspect="1" noChangeArrowheads="1"/>
            </p:cNvPicPr>
            <p:nvPr/>
          </p:nvPicPr>
          <p:blipFill>
            <a:blip r:embed="rId5"/>
            <a:srcRect/>
            <a:stretch>
              <a:fillRect/>
            </a:stretch>
          </p:blipFill>
          <p:spPr bwMode="auto">
            <a:xfrm>
              <a:off x="1680" y="2448"/>
              <a:ext cx="2146" cy="1626"/>
            </a:xfrm>
            <a:prstGeom prst="rect">
              <a:avLst/>
            </a:prstGeom>
            <a:noFill/>
            <a:ln w="9525">
              <a:noFill/>
              <a:miter lim="800000"/>
              <a:headEnd/>
              <a:tailEnd/>
            </a:ln>
          </p:spPr>
        </p:pic>
        <p:pic>
          <p:nvPicPr>
            <p:cNvPr id="104455" name="Picture 8" descr="swoop"/>
            <p:cNvPicPr>
              <a:picLocks noChangeAspect="1" noChangeArrowheads="1"/>
            </p:cNvPicPr>
            <p:nvPr/>
          </p:nvPicPr>
          <p:blipFill>
            <a:blip r:embed="rId6"/>
            <a:srcRect/>
            <a:stretch>
              <a:fillRect/>
            </a:stretch>
          </p:blipFill>
          <p:spPr bwMode="auto">
            <a:xfrm>
              <a:off x="3072" y="1824"/>
              <a:ext cx="2256" cy="1630"/>
            </a:xfrm>
            <a:prstGeom prst="rect">
              <a:avLst/>
            </a:prstGeom>
            <a:noFill/>
            <a:ln w="9525">
              <a:noFill/>
              <a:miter lim="800000"/>
              <a:headEnd/>
              <a:tailEnd/>
            </a:ln>
          </p:spPr>
        </p:pic>
        <p:pic>
          <p:nvPicPr>
            <p:cNvPr id="104456" name="Picture 9" descr="protege"/>
            <p:cNvPicPr>
              <a:picLocks noChangeAspect="1" noChangeArrowheads="1"/>
            </p:cNvPicPr>
            <p:nvPr/>
          </p:nvPicPr>
          <p:blipFill>
            <a:blip r:embed="rId7"/>
            <a:srcRect/>
            <a:stretch>
              <a:fillRect/>
            </a:stretch>
          </p:blipFill>
          <p:spPr bwMode="auto">
            <a:xfrm>
              <a:off x="3552" y="2640"/>
              <a:ext cx="2080" cy="1568"/>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fade">
                                      <p:cBhvr>
                                        <p:cTn id="7" dur="500"/>
                                        <p:tgtEl>
                                          <p:spTgt spid="829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947">
                                            <p:txEl>
                                              <p:pRg st="1" end="1"/>
                                            </p:txEl>
                                          </p:spTgt>
                                        </p:tgtEl>
                                        <p:attrNameLst>
                                          <p:attrName>style.visibility</p:attrName>
                                        </p:attrNameLst>
                                      </p:cBhvr>
                                      <p:to>
                                        <p:strVal val="visible"/>
                                      </p:to>
                                    </p:set>
                                    <p:animEffect transition="in" filter="fade">
                                      <p:cBhvr>
                                        <p:cTn id="10" dur="500"/>
                                        <p:tgtEl>
                                          <p:spTgt spid="8294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2948"/>
                                        </p:tgtEl>
                                        <p:attrNameLst>
                                          <p:attrName>style.visibility</p:attrName>
                                        </p:attrNameLst>
                                      </p:cBhvr>
                                      <p:to>
                                        <p:strVal val="visible"/>
                                      </p:to>
                                    </p:set>
                                    <p:animEffect transition="in" filter="fade">
                                      <p:cBhvr>
                                        <p:cTn id="13"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p:cNvSpPr>
          <p:nvPr>
            <p:ph type="title"/>
          </p:nvPr>
        </p:nvSpPr>
        <p:spPr/>
        <p:txBody>
          <a:bodyPr/>
          <a:lstStyle/>
          <a:p>
            <a:r>
              <a:rPr lang="en-GB" smtClean="0"/>
              <a:t>Tools and Infrastructure</a:t>
            </a:r>
            <a:endParaRPr lang="en-US" smtClean="0"/>
          </a:p>
        </p:txBody>
      </p:sp>
      <p:sp>
        <p:nvSpPr>
          <p:cNvPr id="106498" name="Rectangle 3"/>
          <p:cNvSpPr>
            <a:spLocks noGrp="1"/>
          </p:cNvSpPr>
          <p:nvPr>
            <p:ph type="body" idx="1"/>
          </p:nvPr>
        </p:nvSpPr>
        <p:spPr>
          <a:xfrm>
            <a:off x="798513" y="1581150"/>
            <a:ext cx="8345487" cy="4583113"/>
          </a:xfrm>
        </p:spPr>
        <p:txBody>
          <a:bodyPr/>
          <a:lstStyle/>
          <a:p>
            <a:pPr>
              <a:lnSpc>
                <a:spcPct val="90000"/>
              </a:lnSpc>
            </a:pPr>
            <a:r>
              <a:rPr lang="en-US" sz="2800" b="1" smtClean="0">
                <a:solidFill>
                  <a:srgbClr val="0033CC"/>
                </a:solidFill>
              </a:rPr>
              <a:t>Editors/environments</a:t>
            </a:r>
            <a:endParaRPr lang="en-US" sz="2800" smtClean="0"/>
          </a:p>
          <a:p>
            <a:pPr lvl="1">
              <a:lnSpc>
                <a:spcPct val="90000"/>
              </a:lnSpc>
            </a:pPr>
            <a:r>
              <a:rPr lang="en-US" sz="2400" smtClean="0"/>
              <a:t>Oiled, Protégé, Swoop, Construct, Ontotrack, …</a:t>
            </a:r>
          </a:p>
          <a:p>
            <a:pPr>
              <a:lnSpc>
                <a:spcPct val="90000"/>
              </a:lnSpc>
            </a:pPr>
            <a:r>
              <a:rPr lang="en-US" sz="2800" b="1" smtClean="0">
                <a:solidFill>
                  <a:srgbClr val="0033CC"/>
                </a:solidFill>
              </a:rPr>
              <a:t>Reasoning systems</a:t>
            </a:r>
            <a:endParaRPr lang="en-US" sz="2800" smtClean="0"/>
          </a:p>
          <a:p>
            <a:pPr lvl="1">
              <a:lnSpc>
                <a:spcPct val="90000"/>
              </a:lnSpc>
            </a:pPr>
            <a:r>
              <a:rPr lang="en-US" sz="2400" smtClean="0"/>
              <a:t>Cerebra, FaCT++, Kaon2, Pellet, Racer, …</a:t>
            </a:r>
          </a:p>
        </p:txBody>
      </p:sp>
      <p:pic>
        <p:nvPicPr>
          <p:cNvPr id="106499" name="Picture 4" descr="cerebra"/>
          <p:cNvPicPr>
            <a:picLocks noChangeAspect="1" noChangeArrowheads="1"/>
          </p:cNvPicPr>
          <p:nvPr/>
        </p:nvPicPr>
        <p:blipFill>
          <a:blip r:embed="rId3"/>
          <a:srcRect/>
          <a:stretch>
            <a:fillRect/>
          </a:stretch>
        </p:blipFill>
        <p:spPr bwMode="auto">
          <a:xfrm>
            <a:off x="1600200" y="3733800"/>
            <a:ext cx="2730500" cy="800100"/>
          </a:xfrm>
          <a:prstGeom prst="rect">
            <a:avLst/>
          </a:prstGeom>
          <a:noFill/>
          <a:ln w="9525">
            <a:noFill/>
            <a:miter lim="800000"/>
            <a:headEnd/>
            <a:tailEnd/>
          </a:ln>
        </p:spPr>
      </p:pic>
      <p:pic>
        <p:nvPicPr>
          <p:cNvPr id="106500" name="Picture 5" descr="racer"/>
          <p:cNvPicPr>
            <a:picLocks noChangeAspect="1" noChangeArrowheads="1"/>
          </p:cNvPicPr>
          <p:nvPr/>
        </p:nvPicPr>
        <p:blipFill>
          <a:blip r:embed="rId4"/>
          <a:srcRect/>
          <a:stretch>
            <a:fillRect/>
          </a:stretch>
        </p:blipFill>
        <p:spPr bwMode="auto">
          <a:xfrm>
            <a:off x="1600200" y="4953000"/>
            <a:ext cx="2654300" cy="711200"/>
          </a:xfrm>
          <a:prstGeom prst="rect">
            <a:avLst/>
          </a:prstGeom>
          <a:noFill/>
          <a:ln w="9525">
            <a:noFill/>
            <a:miter lim="800000"/>
            <a:headEnd/>
            <a:tailEnd/>
          </a:ln>
        </p:spPr>
      </p:pic>
      <p:pic>
        <p:nvPicPr>
          <p:cNvPr id="106501" name="Picture 6" descr="fact"/>
          <p:cNvPicPr>
            <a:picLocks noChangeAspect="1" noChangeArrowheads="1"/>
          </p:cNvPicPr>
          <p:nvPr/>
        </p:nvPicPr>
        <p:blipFill>
          <a:blip r:embed="rId5"/>
          <a:srcRect/>
          <a:stretch>
            <a:fillRect/>
          </a:stretch>
        </p:blipFill>
        <p:spPr bwMode="auto">
          <a:xfrm>
            <a:off x="5105400" y="3810000"/>
            <a:ext cx="3048000" cy="787400"/>
          </a:xfrm>
          <a:prstGeom prst="rect">
            <a:avLst/>
          </a:prstGeom>
          <a:noFill/>
          <a:ln w="9525">
            <a:noFill/>
            <a:miter lim="800000"/>
            <a:headEnd/>
            <a:tailEnd/>
          </a:ln>
        </p:spPr>
      </p:pic>
      <p:pic>
        <p:nvPicPr>
          <p:cNvPr id="106502" name="Picture 7"/>
          <p:cNvPicPr>
            <a:picLocks noChangeAspect="1" noChangeArrowheads="1"/>
          </p:cNvPicPr>
          <p:nvPr/>
        </p:nvPicPr>
        <p:blipFill>
          <a:blip r:embed="rId6"/>
          <a:srcRect/>
          <a:stretch>
            <a:fillRect/>
          </a:stretch>
        </p:blipFill>
        <p:spPr bwMode="auto">
          <a:xfrm>
            <a:off x="5562600" y="5029200"/>
            <a:ext cx="768350" cy="838200"/>
          </a:xfrm>
          <a:prstGeom prst="rect">
            <a:avLst/>
          </a:prstGeom>
          <a:noFill/>
          <a:ln w="9525">
            <a:noFill/>
            <a:miter lim="800000"/>
            <a:headEnd/>
            <a:tailEnd/>
          </a:ln>
        </p:spPr>
      </p:pic>
      <p:sp>
        <p:nvSpPr>
          <p:cNvPr id="106503" name="Text Box 8"/>
          <p:cNvSpPr txBox="1">
            <a:spLocks noChangeArrowheads="1"/>
          </p:cNvSpPr>
          <p:nvPr/>
        </p:nvSpPr>
        <p:spPr bwMode="auto">
          <a:xfrm>
            <a:off x="6400800" y="5029200"/>
            <a:ext cx="1905000" cy="823913"/>
          </a:xfrm>
          <a:prstGeom prst="rect">
            <a:avLst/>
          </a:prstGeom>
          <a:noFill/>
          <a:ln w="9525">
            <a:noFill/>
            <a:miter lim="800000"/>
            <a:headEnd/>
            <a:tailEnd/>
          </a:ln>
        </p:spPr>
        <p:txBody>
          <a:bodyPr>
            <a:spAutoFit/>
          </a:bodyPr>
          <a:lstStyle/>
          <a:p>
            <a:pPr eaLnBrk="0" hangingPunct="0">
              <a:spcBef>
                <a:spcPct val="50000"/>
              </a:spcBef>
            </a:pPr>
            <a:r>
              <a:rPr lang="en-US" sz="4800" b="1">
                <a:ea typeface="ＭＳ Ｐゴシック"/>
                <a:cs typeface="ＭＳ Ｐゴシック"/>
              </a:rPr>
              <a:t>Pellet</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p:cNvSpPr>
          <p:nvPr>
            <p:ph type="title"/>
          </p:nvPr>
        </p:nvSpPr>
        <p:spPr/>
        <p:txBody>
          <a:bodyPr/>
          <a:lstStyle/>
          <a:p>
            <a:r>
              <a:rPr lang="en-GB" smtClean="0"/>
              <a:t>Tools and Infrastructure</a:t>
            </a:r>
            <a:endParaRPr lang="en-US" smtClean="0"/>
          </a:p>
        </p:txBody>
      </p:sp>
      <p:sp>
        <p:nvSpPr>
          <p:cNvPr id="108546" name="Rectangle 3"/>
          <p:cNvSpPr>
            <a:spLocks noGrp="1"/>
          </p:cNvSpPr>
          <p:nvPr>
            <p:ph type="body" idx="1"/>
          </p:nvPr>
        </p:nvSpPr>
        <p:spPr>
          <a:xfrm>
            <a:off x="798513" y="1581150"/>
            <a:ext cx="8345487" cy="4583113"/>
          </a:xfrm>
        </p:spPr>
        <p:txBody>
          <a:bodyPr/>
          <a:lstStyle/>
          <a:p>
            <a:pPr>
              <a:lnSpc>
                <a:spcPct val="90000"/>
              </a:lnSpc>
            </a:pPr>
            <a:r>
              <a:rPr lang="en-US" sz="2800" b="1" smtClean="0">
                <a:solidFill>
                  <a:srgbClr val="0033CC"/>
                </a:solidFill>
              </a:rPr>
              <a:t>Editors/environments</a:t>
            </a:r>
            <a:endParaRPr lang="en-US" sz="2800" smtClean="0"/>
          </a:p>
          <a:p>
            <a:pPr lvl="1">
              <a:lnSpc>
                <a:spcPct val="90000"/>
              </a:lnSpc>
            </a:pPr>
            <a:r>
              <a:rPr lang="en-US" sz="2400" smtClean="0"/>
              <a:t>Oiled, Protégé, Swoop, Construct, Ontotrack, …</a:t>
            </a:r>
          </a:p>
          <a:p>
            <a:pPr>
              <a:lnSpc>
                <a:spcPct val="90000"/>
              </a:lnSpc>
            </a:pPr>
            <a:r>
              <a:rPr lang="en-US" sz="2800" b="1" smtClean="0">
                <a:solidFill>
                  <a:srgbClr val="0033CC"/>
                </a:solidFill>
              </a:rPr>
              <a:t>Reasoning systems</a:t>
            </a:r>
            <a:endParaRPr lang="en-US" sz="2800" smtClean="0"/>
          </a:p>
          <a:p>
            <a:pPr lvl="1">
              <a:lnSpc>
                <a:spcPct val="90000"/>
              </a:lnSpc>
            </a:pPr>
            <a:r>
              <a:rPr lang="en-US" sz="2400" smtClean="0"/>
              <a:t>Cerebra, FaCT++, Kaon2, Pellet, Racer, …</a:t>
            </a:r>
          </a:p>
          <a:p>
            <a:pPr>
              <a:lnSpc>
                <a:spcPct val="90000"/>
              </a:lnSpc>
            </a:pPr>
            <a:r>
              <a:rPr lang="en-US" sz="2800" b="1" smtClean="0">
                <a:solidFill>
                  <a:srgbClr val="0033CC"/>
                </a:solidFill>
              </a:rPr>
              <a:t>Non-standard inferences</a:t>
            </a:r>
            <a:endParaRPr lang="en-US" sz="2800" smtClean="0"/>
          </a:p>
          <a:p>
            <a:pPr lvl="1">
              <a:lnSpc>
                <a:spcPct val="90000"/>
              </a:lnSpc>
            </a:pPr>
            <a:r>
              <a:rPr lang="en-US" sz="2400" smtClean="0"/>
              <a:t>Explanation, matching, least common subsumer, …</a:t>
            </a:r>
          </a:p>
        </p:txBody>
      </p:sp>
      <p:pic>
        <p:nvPicPr>
          <p:cNvPr id="108547" name="Picture 4" descr="mad-cow-ont"/>
          <p:cNvPicPr>
            <a:picLocks noChangeAspect="1" noChangeArrowheads="1"/>
          </p:cNvPicPr>
          <p:nvPr/>
        </p:nvPicPr>
        <p:blipFill>
          <a:blip r:embed="rId3"/>
          <a:srcRect/>
          <a:stretch>
            <a:fillRect/>
          </a:stretch>
        </p:blipFill>
        <p:spPr bwMode="auto">
          <a:xfrm>
            <a:off x="1522413" y="4425950"/>
            <a:ext cx="6942137" cy="16097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GB" smtClean="0"/>
              <a:t>Where we are Today: the </a:t>
            </a:r>
            <a:r>
              <a:rPr lang="en-GB" i="1" smtClean="0"/>
              <a:t>Syntactic</a:t>
            </a:r>
            <a:r>
              <a:rPr lang="en-GB" smtClean="0"/>
              <a:t> Web</a:t>
            </a:r>
            <a:endParaRPr lang="en-US" smtClean="0"/>
          </a:p>
        </p:txBody>
      </p:sp>
      <p:sp>
        <p:nvSpPr>
          <p:cNvPr id="11267" name="Text Box 3"/>
          <p:cNvSpPr txBox="1">
            <a:spLocks noChangeArrowheads="1"/>
          </p:cNvSpPr>
          <p:nvPr/>
        </p:nvSpPr>
        <p:spPr bwMode="auto">
          <a:xfrm>
            <a:off x="6516688" y="6092825"/>
            <a:ext cx="2212975" cy="336550"/>
          </a:xfrm>
          <a:prstGeom prst="rect">
            <a:avLst/>
          </a:prstGeom>
          <a:noFill/>
          <a:ln w="12700">
            <a:noFill/>
            <a:miter lim="800000"/>
            <a:headEnd type="none" w="sm" len="sm"/>
            <a:tailEnd type="none" w="sm" len="sm"/>
          </a:ln>
        </p:spPr>
        <p:txBody>
          <a:bodyPr wrap="none">
            <a:spAutoFit/>
          </a:bodyPr>
          <a:lstStyle/>
          <a:p>
            <a:r>
              <a:rPr lang="en-GB" sz="1600">
                <a:solidFill>
                  <a:schemeClr val="bg2"/>
                </a:solidFill>
                <a:latin typeface="Comic Sans MS" pitchFamily="66" charset="0"/>
              </a:rPr>
              <a:t>[Hendler &amp; Miller 02]</a:t>
            </a:r>
          </a:p>
        </p:txBody>
      </p:sp>
      <p:pic>
        <p:nvPicPr>
          <p:cNvPr id="11268" name="Picture 4" descr="web"/>
          <p:cNvPicPr>
            <a:picLocks noChangeAspect="1" noChangeArrowheads="1"/>
          </p:cNvPicPr>
          <p:nvPr/>
        </p:nvPicPr>
        <p:blipFill>
          <a:blip r:embed="rId3"/>
          <a:srcRect/>
          <a:stretch>
            <a:fillRect/>
          </a:stretch>
        </p:blipFill>
        <p:spPr bwMode="auto">
          <a:xfrm>
            <a:off x="4572000" y="2246313"/>
            <a:ext cx="3910013" cy="3544887"/>
          </a:xfrm>
          <a:prstGeom prst="rect">
            <a:avLst/>
          </a:prstGeom>
          <a:noFill/>
          <a:ln w="9525">
            <a:noFill/>
            <a:miter lim="800000"/>
            <a:headEnd/>
            <a:tailEnd/>
          </a:ln>
        </p:spPr>
      </p:pic>
      <p:grpSp>
        <p:nvGrpSpPr>
          <p:cNvPr id="2" name="Group 5"/>
          <p:cNvGrpSpPr>
            <a:grpSpLocks/>
          </p:cNvGrpSpPr>
          <p:nvPr/>
        </p:nvGrpSpPr>
        <p:grpSpPr bwMode="auto">
          <a:xfrm>
            <a:off x="395288" y="1844675"/>
            <a:ext cx="3616325" cy="4176713"/>
            <a:chOff x="249" y="1162"/>
            <a:chExt cx="2278" cy="2631"/>
          </a:xfrm>
        </p:grpSpPr>
        <p:pic>
          <p:nvPicPr>
            <p:cNvPr id="20485" name="Picture 6" descr="Slide0001hendler"/>
            <p:cNvPicPr>
              <a:picLocks noChangeAspect="1" noChangeArrowheads="1"/>
            </p:cNvPicPr>
            <p:nvPr/>
          </p:nvPicPr>
          <p:blipFill>
            <a:blip r:embed="rId4"/>
            <a:srcRect t="13580" b="8643"/>
            <a:stretch>
              <a:fillRect/>
            </a:stretch>
          </p:blipFill>
          <p:spPr bwMode="auto">
            <a:xfrm>
              <a:off x="249" y="1162"/>
              <a:ext cx="1731" cy="1147"/>
            </a:xfrm>
            <a:prstGeom prst="rect">
              <a:avLst/>
            </a:prstGeom>
            <a:noFill/>
            <a:ln w="9525">
              <a:noFill/>
              <a:miter lim="800000"/>
              <a:headEnd/>
              <a:tailEnd/>
            </a:ln>
          </p:spPr>
        </p:pic>
        <p:pic>
          <p:nvPicPr>
            <p:cNvPr id="20486" name="Picture 7"/>
            <p:cNvPicPr>
              <a:picLocks noChangeAspect="1" noChangeArrowheads="1"/>
            </p:cNvPicPr>
            <p:nvPr/>
          </p:nvPicPr>
          <p:blipFill>
            <a:blip r:embed="rId5"/>
            <a:srcRect/>
            <a:stretch>
              <a:fillRect/>
            </a:stretch>
          </p:blipFill>
          <p:spPr bwMode="auto">
            <a:xfrm>
              <a:off x="839" y="2659"/>
              <a:ext cx="1688" cy="1134"/>
            </a:xfrm>
            <a:prstGeom prst="rect">
              <a:avLst/>
            </a:prstGeom>
            <a:noFill/>
            <a:ln w="9525">
              <a:noFill/>
              <a:miter lim="800000"/>
              <a:headEnd/>
              <a:tailEnd/>
            </a:ln>
          </p:spPr>
        </p:pic>
        <p:sp>
          <p:nvSpPr>
            <p:cNvPr id="20487" name="Line 8"/>
            <p:cNvSpPr>
              <a:spLocks noChangeShapeType="1"/>
            </p:cNvSpPr>
            <p:nvPr/>
          </p:nvSpPr>
          <p:spPr bwMode="auto">
            <a:xfrm>
              <a:off x="657" y="2205"/>
              <a:ext cx="363" cy="454"/>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26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p:cNvSpPr>
          <p:nvPr>
            <p:ph type="title"/>
          </p:nvPr>
        </p:nvSpPr>
        <p:spPr/>
        <p:txBody>
          <a:bodyPr/>
          <a:lstStyle/>
          <a:p>
            <a:r>
              <a:rPr lang="en-GB" smtClean="0"/>
              <a:t>Tools and Infrastructure</a:t>
            </a:r>
            <a:endParaRPr lang="en-US" smtClean="0"/>
          </a:p>
        </p:txBody>
      </p:sp>
      <p:sp>
        <p:nvSpPr>
          <p:cNvPr id="110594" name="Rectangle 3"/>
          <p:cNvSpPr>
            <a:spLocks noGrp="1"/>
          </p:cNvSpPr>
          <p:nvPr>
            <p:ph type="body" idx="1"/>
          </p:nvPr>
        </p:nvSpPr>
        <p:spPr>
          <a:xfrm>
            <a:off x="798513" y="1581150"/>
            <a:ext cx="8345487" cy="4583113"/>
          </a:xfrm>
        </p:spPr>
        <p:txBody>
          <a:bodyPr/>
          <a:lstStyle/>
          <a:p>
            <a:pPr>
              <a:lnSpc>
                <a:spcPct val="90000"/>
              </a:lnSpc>
            </a:pPr>
            <a:r>
              <a:rPr lang="en-US" sz="2800" b="1" smtClean="0">
                <a:solidFill>
                  <a:srgbClr val="0033CC"/>
                </a:solidFill>
              </a:rPr>
              <a:t>Editors/environments</a:t>
            </a:r>
            <a:endParaRPr lang="en-US" sz="2800" smtClean="0"/>
          </a:p>
          <a:p>
            <a:pPr lvl="1">
              <a:lnSpc>
                <a:spcPct val="90000"/>
              </a:lnSpc>
            </a:pPr>
            <a:r>
              <a:rPr lang="en-US" sz="2400" smtClean="0"/>
              <a:t>Oiled, Protégé, Swoop, Construct, Ontotrack, …</a:t>
            </a:r>
          </a:p>
          <a:p>
            <a:pPr>
              <a:lnSpc>
                <a:spcPct val="90000"/>
              </a:lnSpc>
            </a:pPr>
            <a:r>
              <a:rPr lang="en-US" sz="2800" b="1" smtClean="0">
                <a:solidFill>
                  <a:srgbClr val="0033CC"/>
                </a:solidFill>
              </a:rPr>
              <a:t>Reasoning systems</a:t>
            </a:r>
            <a:endParaRPr lang="en-US" sz="2800" smtClean="0"/>
          </a:p>
          <a:p>
            <a:pPr lvl="1">
              <a:lnSpc>
                <a:spcPct val="90000"/>
              </a:lnSpc>
            </a:pPr>
            <a:r>
              <a:rPr lang="en-US" sz="2400" smtClean="0"/>
              <a:t>Cerebra, FaCT++, Kaon2, Pellet, Racer, …</a:t>
            </a:r>
          </a:p>
          <a:p>
            <a:pPr>
              <a:lnSpc>
                <a:spcPct val="90000"/>
              </a:lnSpc>
            </a:pPr>
            <a:r>
              <a:rPr lang="en-US" sz="2800" b="1" smtClean="0">
                <a:solidFill>
                  <a:srgbClr val="0033CC"/>
                </a:solidFill>
              </a:rPr>
              <a:t>Non-standard inferences</a:t>
            </a:r>
            <a:endParaRPr lang="en-US" sz="2800" smtClean="0"/>
          </a:p>
          <a:p>
            <a:pPr lvl="1">
              <a:lnSpc>
                <a:spcPct val="90000"/>
              </a:lnSpc>
            </a:pPr>
            <a:r>
              <a:rPr lang="en-US" sz="2400" smtClean="0"/>
              <a:t>Explanation, matching, least common subsumer, …</a:t>
            </a:r>
          </a:p>
          <a:p>
            <a:pPr>
              <a:lnSpc>
                <a:spcPct val="90000"/>
              </a:lnSpc>
            </a:pPr>
            <a:r>
              <a:rPr lang="en-US" sz="2800" b="1" smtClean="0">
                <a:solidFill>
                  <a:srgbClr val="0033CC"/>
                </a:solidFill>
              </a:rPr>
              <a:t>Design methodologies</a:t>
            </a:r>
            <a:endParaRPr lang="en-US" sz="2800" smtClean="0"/>
          </a:p>
          <a:p>
            <a:pPr lvl="1">
              <a:lnSpc>
                <a:spcPct val="90000"/>
              </a:lnSpc>
            </a:pPr>
            <a:r>
              <a:rPr lang="en-US" sz="2400" smtClean="0"/>
              <a:t>Foundational ontologies, 					       modularisation, etc.</a:t>
            </a:r>
          </a:p>
        </p:txBody>
      </p:sp>
      <p:grpSp>
        <p:nvGrpSpPr>
          <p:cNvPr id="110595" name="Group 4"/>
          <p:cNvGrpSpPr>
            <a:grpSpLocks/>
          </p:cNvGrpSpPr>
          <p:nvPr/>
        </p:nvGrpSpPr>
        <p:grpSpPr bwMode="auto">
          <a:xfrm>
            <a:off x="4800600" y="4419600"/>
            <a:ext cx="4191000" cy="1936750"/>
            <a:chOff x="720" y="768"/>
            <a:chExt cx="2640" cy="1220"/>
          </a:xfrm>
        </p:grpSpPr>
        <p:sp>
          <p:nvSpPr>
            <p:cNvPr id="110596" name="Text Box 5"/>
            <p:cNvSpPr txBox="1">
              <a:spLocks noChangeArrowheads="1"/>
            </p:cNvSpPr>
            <p:nvPr/>
          </p:nvSpPr>
          <p:spPr bwMode="auto">
            <a:xfrm>
              <a:off x="1728" y="768"/>
              <a:ext cx="528" cy="212"/>
            </a:xfrm>
            <a:prstGeom prst="rect">
              <a:avLst/>
            </a:prstGeom>
            <a:noFill/>
            <a:ln w="9525">
              <a:noFill/>
              <a:miter lim="800000"/>
              <a:headEnd/>
              <a:tailEnd/>
            </a:ln>
          </p:spPr>
          <p:txBody>
            <a:bodyPr>
              <a:spAutoFit/>
            </a:bodyPr>
            <a:lstStyle/>
            <a:p>
              <a:pPr eaLnBrk="0" hangingPunct="0">
                <a:spcBef>
                  <a:spcPct val="50000"/>
                </a:spcBef>
              </a:pPr>
              <a:r>
                <a:rPr lang="en-US" sz="1600">
                  <a:latin typeface="Times New Roman" pitchFamily="18" charset="0"/>
                  <a:ea typeface="ＭＳ Ｐゴシック"/>
                  <a:cs typeface="ＭＳ Ｐゴシック"/>
                </a:rPr>
                <a:t>Entity</a:t>
              </a:r>
            </a:p>
          </p:txBody>
        </p:sp>
        <p:sp>
          <p:nvSpPr>
            <p:cNvPr id="110597" name="Text Box 6"/>
            <p:cNvSpPr txBox="1">
              <a:spLocks noChangeArrowheads="1"/>
            </p:cNvSpPr>
            <p:nvPr/>
          </p:nvSpPr>
          <p:spPr bwMode="auto">
            <a:xfrm>
              <a:off x="1296" y="1440"/>
              <a:ext cx="720" cy="212"/>
            </a:xfrm>
            <a:prstGeom prst="rect">
              <a:avLst/>
            </a:prstGeom>
            <a:noFill/>
            <a:ln w="9525">
              <a:noFill/>
              <a:miter lim="800000"/>
              <a:headEnd/>
              <a:tailEnd/>
            </a:ln>
          </p:spPr>
          <p:txBody>
            <a:bodyPr>
              <a:spAutoFit/>
            </a:bodyPr>
            <a:lstStyle/>
            <a:p>
              <a:pPr eaLnBrk="0" hangingPunct="0">
                <a:spcBef>
                  <a:spcPct val="50000"/>
                </a:spcBef>
              </a:pPr>
              <a:r>
                <a:rPr lang="en-US" sz="1600">
                  <a:latin typeface="Times New Roman" pitchFamily="18" charset="0"/>
                  <a:ea typeface="ＭＳ Ｐゴシック"/>
                  <a:cs typeface="ＭＳ Ｐゴシック"/>
                </a:rPr>
                <a:t>Substantial</a:t>
              </a:r>
            </a:p>
          </p:txBody>
        </p:sp>
        <p:sp>
          <p:nvSpPr>
            <p:cNvPr id="110598" name="Text Box 7"/>
            <p:cNvSpPr txBox="1">
              <a:spLocks noChangeArrowheads="1"/>
            </p:cNvSpPr>
            <p:nvPr/>
          </p:nvSpPr>
          <p:spPr bwMode="auto">
            <a:xfrm>
              <a:off x="720" y="1440"/>
              <a:ext cx="528" cy="212"/>
            </a:xfrm>
            <a:prstGeom prst="rect">
              <a:avLst/>
            </a:prstGeom>
            <a:noFill/>
            <a:ln w="9525">
              <a:noFill/>
              <a:miter lim="800000"/>
              <a:headEnd/>
              <a:tailEnd/>
            </a:ln>
          </p:spPr>
          <p:txBody>
            <a:bodyPr>
              <a:spAutoFit/>
            </a:bodyPr>
            <a:lstStyle/>
            <a:p>
              <a:pPr eaLnBrk="0" hangingPunct="0">
                <a:spcBef>
                  <a:spcPct val="50000"/>
                </a:spcBef>
              </a:pPr>
              <a:r>
                <a:rPr lang="en-US" sz="1600">
                  <a:latin typeface="Times New Roman" pitchFamily="18" charset="0"/>
                  <a:ea typeface="ＭＳ Ｐゴシック"/>
                  <a:cs typeface="ＭＳ Ｐゴシック"/>
                </a:rPr>
                <a:t>Quality</a:t>
              </a:r>
            </a:p>
          </p:txBody>
        </p:sp>
        <p:sp>
          <p:nvSpPr>
            <p:cNvPr id="110599" name="Text Box 8"/>
            <p:cNvSpPr txBox="1">
              <a:spLocks noChangeArrowheads="1"/>
            </p:cNvSpPr>
            <p:nvPr/>
          </p:nvSpPr>
          <p:spPr bwMode="auto">
            <a:xfrm>
              <a:off x="2112" y="1440"/>
              <a:ext cx="528" cy="212"/>
            </a:xfrm>
            <a:prstGeom prst="rect">
              <a:avLst/>
            </a:prstGeom>
            <a:noFill/>
            <a:ln w="9525">
              <a:noFill/>
              <a:miter lim="800000"/>
              <a:headEnd/>
              <a:tailEnd/>
            </a:ln>
          </p:spPr>
          <p:txBody>
            <a:bodyPr>
              <a:spAutoFit/>
            </a:bodyPr>
            <a:lstStyle/>
            <a:p>
              <a:pPr eaLnBrk="0" hangingPunct="0">
                <a:spcBef>
                  <a:spcPct val="50000"/>
                </a:spcBef>
              </a:pPr>
              <a:r>
                <a:rPr lang="en-US" sz="1600">
                  <a:latin typeface="Times New Roman" pitchFamily="18" charset="0"/>
                  <a:ea typeface="ＭＳ Ｐゴシック"/>
                  <a:cs typeface="ＭＳ Ｐゴシック"/>
                </a:rPr>
                <a:t>Event</a:t>
              </a:r>
            </a:p>
          </p:txBody>
        </p:sp>
        <p:sp>
          <p:nvSpPr>
            <p:cNvPr id="110600" name="Text Box 9"/>
            <p:cNvSpPr txBox="1">
              <a:spLocks noChangeArrowheads="1"/>
            </p:cNvSpPr>
            <p:nvPr/>
          </p:nvSpPr>
          <p:spPr bwMode="auto">
            <a:xfrm>
              <a:off x="1440" y="1776"/>
              <a:ext cx="816" cy="212"/>
            </a:xfrm>
            <a:prstGeom prst="rect">
              <a:avLst/>
            </a:prstGeom>
            <a:noFill/>
            <a:ln w="9525">
              <a:noFill/>
              <a:miter lim="800000"/>
              <a:headEnd/>
              <a:tailEnd/>
            </a:ln>
          </p:spPr>
          <p:txBody>
            <a:bodyPr>
              <a:spAutoFit/>
            </a:bodyPr>
            <a:lstStyle/>
            <a:p>
              <a:pPr eaLnBrk="0" hangingPunct="0">
                <a:spcBef>
                  <a:spcPct val="50000"/>
                </a:spcBef>
              </a:pPr>
              <a:r>
                <a:rPr lang="en-US" sz="1600">
                  <a:latin typeface="Times New Roman" pitchFamily="18" charset="0"/>
                  <a:ea typeface="ＭＳ Ｐゴシック"/>
                  <a:cs typeface="ＭＳ Ｐゴシック"/>
                </a:rPr>
                <a:t>Achievement</a:t>
              </a:r>
            </a:p>
          </p:txBody>
        </p:sp>
        <p:sp>
          <p:nvSpPr>
            <p:cNvPr id="110601" name="Text Box 10"/>
            <p:cNvSpPr txBox="1">
              <a:spLocks noChangeArrowheads="1"/>
            </p:cNvSpPr>
            <p:nvPr/>
          </p:nvSpPr>
          <p:spPr bwMode="auto">
            <a:xfrm>
              <a:off x="2592" y="1440"/>
              <a:ext cx="528" cy="212"/>
            </a:xfrm>
            <a:prstGeom prst="rect">
              <a:avLst/>
            </a:prstGeom>
            <a:noFill/>
            <a:ln w="9525">
              <a:noFill/>
              <a:miter lim="800000"/>
              <a:headEnd/>
              <a:tailEnd/>
            </a:ln>
          </p:spPr>
          <p:txBody>
            <a:bodyPr>
              <a:spAutoFit/>
            </a:bodyPr>
            <a:lstStyle/>
            <a:p>
              <a:pPr eaLnBrk="0" hangingPunct="0">
                <a:spcBef>
                  <a:spcPct val="50000"/>
                </a:spcBef>
              </a:pPr>
              <a:r>
                <a:rPr lang="en-US" sz="1600">
                  <a:latin typeface="Times New Roman" pitchFamily="18" charset="0"/>
                  <a:ea typeface="ＭＳ Ｐゴシック"/>
                  <a:cs typeface="ＭＳ Ｐゴシック"/>
                </a:rPr>
                <a:t>Stative</a:t>
              </a:r>
            </a:p>
          </p:txBody>
        </p:sp>
        <p:sp>
          <p:nvSpPr>
            <p:cNvPr id="110602" name="Text Box 11"/>
            <p:cNvSpPr txBox="1">
              <a:spLocks noChangeArrowheads="1"/>
            </p:cNvSpPr>
            <p:nvPr/>
          </p:nvSpPr>
          <p:spPr bwMode="auto">
            <a:xfrm>
              <a:off x="2304" y="1776"/>
              <a:ext cx="1056" cy="212"/>
            </a:xfrm>
            <a:prstGeom prst="rect">
              <a:avLst/>
            </a:prstGeom>
            <a:noFill/>
            <a:ln w="9525">
              <a:noFill/>
              <a:miter lim="800000"/>
              <a:headEnd/>
              <a:tailEnd/>
            </a:ln>
          </p:spPr>
          <p:txBody>
            <a:bodyPr>
              <a:spAutoFit/>
            </a:bodyPr>
            <a:lstStyle/>
            <a:p>
              <a:pPr eaLnBrk="0" hangingPunct="0">
                <a:spcBef>
                  <a:spcPct val="50000"/>
                </a:spcBef>
              </a:pPr>
              <a:r>
                <a:rPr lang="en-US" sz="1600">
                  <a:latin typeface="Times New Roman" pitchFamily="18" charset="0"/>
                  <a:ea typeface="ＭＳ Ｐゴシック"/>
                  <a:cs typeface="ＭＳ Ｐゴシック"/>
                </a:rPr>
                <a:t>Accomplishment</a:t>
              </a:r>
            </a:p>
          </p:txBody>
        </p:sp>
        <p:sp>
          <p:nvSpPr>
            <p:cNvPr id="110603" name="Text Box 12"/>
            <p:cNvSpPr txBox="1">
              <a:spLocks noChangeArrowheads="1"/>
            </p:cNvSpPr>
            <p:nvPr/>
          </p:nvSpPr>
          <p:spPr bwMode="auto">
            <a:xfrm>
              <a:off x="2256" y="1104"/>
              <a:ext cx="624" cy="212"/>
            </a:xfrm>
            <a:prstGeom prst="rect">
              <a:avLst/>
            </a:prstGeom>
            <a:noFill/>
            <a:ln w="9525">
              <a:noFill/>
              <a:miter lim="800000"/>
              <a:headEnd/>
              <a:tailEnd/>
            </a:ln>
          </p:spPr>
          <p:txBody>
            <a:bodyPr>
              <a:spAutoFit/>
            </a:bodyPr>
            <a:lstStyle/>
            <a:p>
              <a:pPr eaLnBrk="0" hangingPunct="0">
                <a:spcBef>
                  <a:spcPct val="50000"/>
                </a:spcBef>
              </a:pPr>
              <a:r>
                <a:rPr lang="en-US" sz="1600">
                  <a:latin typeface="Times New Roman" pitchFamily="18" charset="0"/>
                  <a:ea typeface="ＭＳ Ｐゴシック"/>
                  <a:cs typeface="ＭＳ Ｐゴシック"/>
                </a:rPr>
                <a:t>Perdurant</a:t>
              </a:r>
            </a:p>
          </p:txBody>
        </p:sp>
        <p:sp>
          <p:nvSpPr>
            <p:cNvPr id="110604" name="Text Box 13"/>
            <p:cNvSpPr txBox="1">
              <a:spLocks noChangeArrowheads="1"/>
            </p:cNvSpPr>
            <p:nvPr/>
          </p:nvSpPr>
          <p:spPr bwMode="auto">
            <a:xfrm>
              <a:off x="1008" y="1104"/>
              <a:ext cx="624" cy="212"/>
            </a:xfrm>
            <a:prstGeom prst="rect">
              <a:avLst/>
            </a:prstGeom>
            <a:noFill/>
            <a:ln w="9525">
              <a:noFill/>
              <a:miter lim="800000"/>
              <a:headEnd/>
              <a:tailEnd/>
            </a:ln>
          </p:spPr>
          <p:txBody>
            <a:bodyPr>
              <a:spAutoFit/>
            </a:bodyPr>
            <a:lstStyle/>
            <a:p>
              <a:pPr eaLnBrk="0" hangingPunct="0">
                <a:spcBef>
                  <a:spcPct val="50000"/>
                </a:spcBef>
              </a:pPr>
              <a:r>
                <a:rPr lang="en-US" sz="1600">
                  <a:latin typeface="Times New Roman" pitchFamily="18" charset="0"/>
                  <a:ea typeface="ＭＳ Ｐゴシック"/>
                  <a:cs typeface="ＭＳ Ｐゴシック"/>
                </a:rPr>
                <a:t>Endurant</a:t>
              </a:r>
            </a:p>
          </p:txBody>
        </p:sp>
        <p:sp>
          <p:nvSpPr>
            <p:cNvPr id="110605" name="Line 14"/>
            <p:cNvSpPr>
              <a:spLocks noChangeShapeType="1"/>
            </p:cNvSpPr>
            <p:nvPr/>
          </p:nvSpPr>
          <p:spPr bwMode="auto">
            <a:xfrm flipH="1">
              <a:off x="1296" y="960"/>
              <a:ext cx="624" cy="192"/>
            </a:xfrm>
            <a:prstGeom prst="line">
              <a:avLst/>
            </a:prstGeom>
            <a:noFill/>
            <a:ln w="9525">
              <a:solidFill>
                <a:schemeClr val="tx1"/>
              </a:solidFill>
              <a:round/>
              <a:headEnd/>
              <a:tailEnd/>
            </a:ln>
          </p:spPr>
          <p:txBody>
            <a:bodyPr wrap="none" anchor="ctr"/>
            <a:lstStyle/>
            <a:p>
              <a:endParaRPr lang="en-US"/>
            </a:p>
          </p:txBody>
        </p:sp>
        <p:sp>
          <p:nvSpPr>
            <p:cNvPr id="110606" name="Line 15"/>
            <p:cNvSpPr>
              <a:spLocks noChangeShapeType="1"/>
            </p:cNvSpPr>
            <p:nvPr/>
          </p:nvSpPr>
          <p:spPr bwMode="auto">
            <a:xfrm flipH="1" flipV="1">
              <a:off x="1920" y="960"/>
              <a:ext cx="624" cy="192"/>
            </a:xfrm>
            <a:prstGeom prst="line">
              <a:avLst/>
            </a:prstGeom>
            <a:noFill/>
            <a:ln w="9525">
              <a:solidFill>
                <a:schemeClr val="tx1"/>
              </a:solidFill>
              <a:round/>
              <a:headEnd/>
              <a:tailEnd/>
            </a:ln>
          </p:spPr>
          <p:txBody>
            <a:bodyPr wrap="none" anchor="ctr"/>
            <a:lstStyle/>
            <a:p>
              <a:endParaRPr lang="en-US"/>
            </a:p>
          </p:txBody>
        </p:sp>
        <p:sp>
          <p:nvSpPr>
            <p:cNvPr id="110607" name="Line 16"/>
            <p:cNvSpPr>
              <a:spLocks noChangeShapeType="1"/>
            </p:cNvSpPr>
            <p:nvPr/>
          </p:nvSpPr>
          <p:spPr bwMode="auto">
            <a:xfrm flipH="1">
              <a:off x="960" y="1296"/>
              <a:ext cx="288" cy="192"/>
            </a:xfrm>
            <a:prstGeom prst="line">
              <a:avLst/>
            </a:prstGeom>
            <a:noFill/>
            <a:ln w="9525">
              <a:solidFill>
                <a:schemeClr val="tx1"/>
              </a:solidFill>
              <a:round/>
              <a:headEnd/>
              <a:tailEnd/>
            </a:ln>
          </p:spPr>
          <p:txBody>
            <a:bodyPr wrap="none" anchor="ctr"/>
            <a:lstStyle/>
            <a:p>
              <a:endParaRPr lang="en-US"/>
            </a:p>
          </p:txBody>
        </p:sp>
        <p:sp>
          <p:nvSpPr>
            <p:cNvPr id="110608" name="Line 17"/>
            <p:cNvSpPr>
              <a:spLocks noChangeShapeType="1"/>
            </p:cNvSpPr>
            <p:nvPr/>
          </p:nvSpPr>
          <p:spPr bwMode="auto">
            <a:xfrm>
              <a:off x="1248" y="1296"/>
              <a:ext cx="384" cy="192"/>
            </a:xfrm>
            <a:prstGeom prst="line">
              <a:avLst/>
            </a:prstGeom>
            <a:noFill/>
            <a:ln w="9525">
              <a:solidFill>
                <a:schemeClr val="tx1"/>
              </a:solidFill>
              <a:round/>
              <a:headEnd/>
              <a:tailEnd/>
            </a:ln>
          </p:spPr>
          <p:txBody>
            <a:bodyPr wrap="none" anchor="ctr"/>
            <a:lstStyle/>
            <a:p>
              <a:endParaRPr lang="en-US"/>
            </a:p>
          </p:txBody>
        </p:sp>
        <p:sp>
          <p:nvSpPr>
            <p:cNvPr id="110609" name="Line 18"/>
            <p:cNvSpPr>
              <a:spLocks noChangeShapeType="1"/>
            </p:cNvSpPr>
            <p:nvPr/>
          </p:nvSpPr>
          <p:spPr bwMode="auto">
            <a:xfrm>
              <a:off x="2592" y="1296"/>
              <a:ext cx="240" cy="192"/>
            </a:xfrm>
            <a:prstGeom prst="line">
              <a:avLst/>
            </a:prstGeom>
            <a:noFill/>
            <a:ln w="9525">
              <a:solidFill>
                <a:schemeClr val="tx1"/>
              </a:solidFill>
              <a:round/>
              <a:headEnd/>
              <a:tailEnd/>
            </a:ln>
          </p:spPr>
          <p:txBody>
            <a:bodyPr wrap="none" anchor="ctr"/>
            <a:lstStyle/>
            <a:p>
              <a:endParaRPr lang="en-US"/>
            </a:p>
          </p:txBody>
        </p:sp>
        <p:sp>
          <p:nvSpPr>
            <p:cNvPr id="110610" name="Line 19"/>
            <p:cNvSpPr>
              <a:spLocks noChangeShapeType="1"/>
            </p:cNvSpPr>
            <p:nvPr/>
          </p:nvSpPr>
          <p:spPr bwMode="auto">
            <a:xfrm flipH="1">
              <a:off x="2352" y="1296"/>
              <a:ext cx="240" cy="192"/>
            </a:xfrm>
            <a:prstGeom prst="line">
              <a:avLst/>
            </a:prstGeom>
            <a:noFill/>
            <a:ln w="9525">
              <a:solidFill>
                <a:schemeClr val="tx1"/>
              </a:solidFill>
              <a:round/>
              <a:headEnd/>
              <a:tailEnd/>
            </a:ln>
          </p:spPr>
          <p:txBody>
            <a:bodyPr wrap="none" anchor="ctr"/>
            <a:lstStyle/>
            <a:p>
              <a:endParaRPr lang="en-US"/>
            </a:p>
          </p:txBody>
        </p:sp>
        <p:sp>
          <p:nvSpPr>
            <p:cNvPr id="110611" name="Line 20"/>
            <p:cNvSpPr>
              <a:spLocks noChangeShapeType="1"/>
            </p:cNvSpPr>
            <p:nvPr/>
          </p:nvSpPr>
          <p:spPr bwMode="auto">
            <a:xfrm flipH="1">
              <a:off x="1824" y="1632"/>
              <a:ext cx="432" cy="192"/>
            </a:xfrm>
            <a:prstGeom prst="line">
              <a:avLst/>
            </a:prstGeom>
            <a:noFill/>
            <a:ln w="9525">
              <a:solidFill>
                <a:schemeClr val="tx1"/>
              </a:solidFill>
              <a:round/>
              <a:headEnd/>
              <a:tailEnd/>
            </a:ln>
          </p:spPr>
          <p:txBody>
            <a:bodyPr wrap="none" anchor="ctr"/>
            <a:lstStyle/>
            <a:p>
              <a:endParaRPr lang="en-US"/>
            </a:p>
          </p:txBody>
        </p:sp>
        <p:sp>
          <p:nvSpPr>
            <p:cNvPr id="110612" name="Line 21"/>
            <p:cNvSpPr>
              <a:spLocks noChangeShapeType="1"/>
            </p:cNvSpPr>
            <p:nvPr/>
          </p:nvSpPr>
          <p:spPr bwMode="auto">
            <a:xfrm>
              <a:off x="2256" y="1632"/>
              <a:ext cx="528" cy="192"/>
            </a:xfrm>
            <a:prstGeom prst="line">
              <a:avLst/>
            </a:prstGeom>
            <a:noFill/>
            <a:ln w="9525">
              <a:solidFill>
                <a:schemeClr val="tx1"/>
              </a:solidFill>
              <a:round/>
              <a:headEnd/>
              <a:tailEnd/>
            </a:ln>
          </p:spPr>
          <p:txBody>
            <a:bodyPr wrap="none" anchor="ctr"/>
            <a:lstStyle/>
            <a:p>
              <a:endParaRPr lang="en-US"/>
            </a:p>
          </p:txBody>
        </p:sp>
      </p:gr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p:cNvSpPr>
          <p:nvPr>
            <p:ph type="title"/>
          </p:nvPr>
        </p:nvSpPr>
        <p:spPr/>
        <p:txBody>
          <a:bodyPr/>
          <a:lstStyle/>
          <a:p>
            <a:r>
              <a:rPr lang="en-GB" smtClean="0"/>
              <a:t>Summary</a:t>
            </a:r>
            <a:endParaRPr lang="en-US" smtClean="0"/>
          </a:p>
        </p:txBody>
      </p:sp>
      <p:sp>
        <p:nvSpPr>
          <p:cNvPr id="91139" name="Rectangle 3"/>
          <p:cNvSpPr>
            <a:spLocks noGrp="1"/>
          </p:cNvSpPr>
          <p:nvPr>
            <p:ph type="body" idx="1"/>
          </p:nvPr>
        </p:nvSpPr>
        <p:spPr>
          <a:xfrm>
            <a:off x="762000" y="1752600"/>
            <a:ext cx="8077200" cy="4495800"/>
          </a:xfrm>
        </p:spPr>
        <p:txBody>
          <a:bodyPr/>
          <a:lstStyle/>
          <a:p>
            <a:r>
              <a:rPr lang="en-GB" sz="2400" b="1" smtClean="0">
                <a:solidFill>
                  <a:srgbClr val="0033CC"/>
                </a:solidFill>
              </a:rPr>
              <a:t>Semantic Web</a:t>
            </a:r>
            <a:r>
              <a:rPr lang="en-GB" sz="2400" smtClean="0">
                <a:solidFill>
                  <a:srgbClr val="0033CC"/>
                </a:solidFill>
              </a:rPr>
              <a:t> </a:t>
            </a:r>
            <a:r>
              <a:rPr lang="en-GB" sz="2400" smtClean="0"/>
              <a:t>aims to make web content more accessible to automated processes</a:t>
            </a:r>
          </a:p>
          <a:p>
            <a:pPr lvl="1"/>
            <a:r>
              <a:rPr lang="en-US" sz="2000" smtClean="0"/>
              <a:t>Adds semantic annotations to web resources</a:t>
            </a:r>
            <a:endParaRPr lang="en-GB" sz="2000" smtClean="0"/>
          </a:p>
          <a:p>
            <a:r>
              <a:rPr lang="en-GB" sz="2400" b="1" smtClean="0">
                <a:solidFill>
                  <a:srgbClr val="0033CC"/>
                </a:solidFill>
              </a:rPr>
              <a:t>Ontologies</a:t>
            </a:r>
            <a:r>
              <a:rPr lang="en-GB" sz="2400" smtClean="0">
                <a:solidFill>
                  <a:srgbClr val="0033CC"/>
                </a:solidFill>
              </a:rPr>
              <a:t> </a:t>
            </a:r>
            <a:r>
              <a:rPr lang="en-GB" sz="2400" smtClean="0"/>
              <a:t>provide vocabulary for annotations</a:t>
            </a:r>
          </a:p>
          <a:p>
            <a:pPr lvl="1"/>
            <a:r>
              <a:rPr lang="en-GB" sz="1800" smtClean="0">
                <a:solidFill>
                  <a:schemeClr val="tx2"/>
                </a:solidFill>
              </a:rPr>
              <a:t>Terms have well defined meaning </a:t>
            </a:r>
          </a:p>
          <a:p>
            <a:r>
              <a:rPr lang="en-GB" sz="2400" b="1" smtClean="0">
                <a:solidFill>
                  <a:srgbClr val="0033CC"/>
                </a:solidFill>
              </a:rPr>
              <a:t>OWL</a:t>
            </a:r>
            <a:r>
              <a:rPr lang="en-GB" sz="2400" smtClean="0">
                <a:solidFill>
                  <a:srgbClr val="0033CC"/>
                </a:solidFill>
              </a:rPr>
              <a:t> </a:t>
            </a:r>
            <a:r>
              <a:rPr lang="en-GB" sz="2400" smtClean="0"/>
              <a:t>ontology language based on (description) logic</a:t>
            </a:r>
          </a:p>
          <a:p>
            <a:pPr lvl="1"/>
            <a:r>
              <a:rPr lang="en-GB" sz="2000" smtClean="0"/>
              <a:t>Exploits results of basic research on complexity, reasoning, etc.</a:t>
            </a:r>
          </a:p>
          <a:p>
            <a:r>
              <a:rPr lang="en-GB" sz="2400" smtClean="0"/>
              <a:t>Many </a:t>
            </a:r>
            <a:r>
              <a:rPr lang="en-GB" sz="2400" b="1" smtClean="0">
                <a:solidFill>
                  <a:srgbClr val="0033CC"/>
                </a:solidFill>
              </a:rPr>
              <a:t>research challenges</a:t>
            </a:r>
            <a:r>
              <a:rPr lang="en-GB" sz="2400" smtClean="0">
                <a:solidFill>
                  <a:srgbClr val="0033CC"/>
                </a:solidFill>
              </a:rPr>
              <a:t> </a:t>
            </a:r>
            <a:r>
              <a:rPr lang="en-GB" sz="2400" smtClean="0"/>
              <a:t>remain</a:t>
            </a:r>
          </a:p>
          <a:p>
            <a:pPr lvl="1"/>
            <a:r>
              <a:rPr lang="en-GB" sz="2000" smtClean="0"/>
              <a:t>Including expressive power, scalability and tools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113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p:txBody>
          <a:bodyPr/>
          <a:lstStyle/>
          <a:p>
            <a:pPr>
              <a:defRPr/>
            </a:pPr>
            <a:fld id="{80AE6FA3-BC48-43D4-BF15-041DD3D853DB}" type="slidenum">
              <a:rPr lang="tr-TR"/>
              <a:pPr>
                <a:defRPr/>
              </a:pPr>
              <a:t>52</a:t>
            </a:fld>
            <a:endParaRPr lang="tr-TR"/>
          </a:p>
        </p:txBody>
      </p:sp>
      <p:sp>
        <p:nvSpPr>
          <p:cNvPr id="28675" name="Rectangle 2"/>
          <p:cNvSpPr>
            <a:spLocks noGrp="1" noChangeArrowheads="1"/>
          </p:cNvSpPr>
          <p:nvPr>
            <p:ph type="title"/>
          </p:nvPr>
        </p:nvSpPr>
        <p:spPr>
          <a:xfrm>
            <a:off x="457200" y="-30163"/>
            <a:ext cx="8229600" cy="633413"/>
          </a:xfrm>
        </p:spPr>
        <p:txBody>
          <a:bodyPr lIns="92075" tIns="46038" rIns="92075" bIns="46038" rtlCol="0">
            <a:normAutofit fontScale="90000"/>
          </a:bodyPr>
          <a:lstStyle/>
          <a:p>
            <a:pPr eaLnBrk="1" fontAlgn="auto" hangingPunct="1">
              <a:spcAft>
                <a:spcPts val="0"/>
              </a:spcAft>
              <a:defRPr/>
            </a:pPr>
            <a:r>
              <a:rPr lang="en-GB" sz="4000" smtClean="0"/>
              <a:t>Where to look next</a:t>
            </a:r>
          </a:p>
        </p:txBody>
      </p:sp>
      <p:sp>
        <p:nvSpPr>
          <p:cNvPr id="114691" name="Rectangle 3"/>
          <p:cNvSpPr>
            <a:spLocks noGrp="1" noChangeArrowheads="1"/>
          </p:cNvSpPr>
          <p:nvPr>
            <p:ph type="body" idx="1"/>
          </p:nvPr>
        </p:nvSpPr>
        <p:spPr>
          <a:xfrm>
            <a:off x="228600" y="1981200"/>
            <a:ext cx="8610600" cy="4114800"/>
          </a:xfrm>
        </p:spPr>
        <p:txBody>
          <a:bodyPr lIns="92075" tIns="46038" rIns="92075" bIns="46038"/>
          <a:lstStyle/>
          <a:p>
            <a:pPr eaLnBrk="1" hangingPunct="1"/>
            <a:r>
              <a:rPr lang="en-GB" smtClean="0"/>
              <a:t>RDF:</a:t>
            </a:r>
            <a:br>
              <a:rPr lang="en-GB" smtClean="0"/>
            </a:br>
            <a:r>
              <a:rPr lang="en-GB" u="sng" smtClean="0">
                <a:solidFill>
                  <a:srgbClr val="0000CC"/>
                </a:solidFill>
              </a:rPr>
              <a:t>http://www.w3.org/RDF/</a:t>
            </a:r>
            <a:endParaRPr lang="en-GB" smtClean="0"/>
          </a:p>
          <a:p>
            <a:pPr eaLnBrk="1" hangingPunct="1"/>
            <a:r>
              <a:rPr lang="en-GB" smtClean="0"/>
              <a:t>RDF Schema:</a:t>
            </a:r>
            <a:br>
              <a:rPr lang="en-GB" smtClean="0"/>
            </a:br>
            <a:r>
              <a:rPr lang="en-GB" u="sng" smtClean="0">
                <a:solidFill>
                  <a:srgbClr val="0000CC"/>
                </a:solidFill>
              </a:rPr>
              <a:t>http://www.w3.org/TR/rdf-schema/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p:cNvSpPr>
          <p:nvPr>
            <p:ph type="title"/>
          </p:nvPr>
        </p:nvSpPr>
        <p:spPr/>
        <p:txBody>
          <a:bodyPr/>
          <a:lstStyle/>
          <a:p>
            <a:pPr eaLnBrk="1" hangingPunct="1"/>
            <a:endParaRPr lang="en-US" smtClean="0"/>
          </a:p>
        </p:txBody>
      </p:sp>
      <p:sp>
        <p:nvSpPr>
          <p:cNvPr id="116738" name="Rectangle 3"/>
          <p:cNvSpPr>
            <a:spLocks noGrp="1"/>
          </p:cNvSpPr>
          <p:nvPr>
            <p:ph type="body" idx="1"/>
          </p:nvPr>
        </p:nvSpPr>
        <p:spPr/>
        <p:txBody>
          <a:bodyPr/>
          <a:lstStyle/>
          <a:p>
            <a:pPr eaLnBrk="1" hangingPunct="1"/>
            <a:r>
              <a:rPr lang="tr-TR" smtClean="0"/>
              <a:t>OWL</a:t>
            </a:r>
          </a:p>
          <a:p>
            <a:pPr eaLnBrk="1" hangingPunct="1"/>
            <a:r>
              <a:rPr lang="tr-TR" smtClean="0"/>
              <a:t>DL</a:t>
            </a:r>
          </a:p>
          <a:p>
            <a:pPr eaLnBrk="1" hangingPunct="1"/>
            <a:r>
              <a:rPr lang="tr-TR" smtClean="0"/>
              <a:t>Ontology vs Database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GB" smtClean="0"/>
              <a:t>The Syntactic Web is…</a:t>
            </a:r>
            <a:endParaRPr lang="en-US" smtClean="0"/>
          </a:p>
        </p:txBody>
      </p:sp>
      <p:sp>
        <p:nvSpPr>
          <p:cNvPr id="624643" name="Rectangle 3"/>
          <p:cNvSpPr>
            <a:spLocks noGrp="1" noChangeArrowheads="1"/>
          </p:cNvSpPr>
          <p:nvPr>
            <p:ph type="body" idx="1"/>
          </p:nvPr>
        </p:nvSpPr>
        <p:spPr/>
        <p:txBody>
          <a:bodyPr/>
          <a:lstStyle/>
          <a:p>
            <a:pPr eaLnBrk="1" hangingPunct="1">
              <a:lnSpc>
                <a:spcPct val="90000"/>
              </a:lnSpc>
            </a:pPr>
            <a:r>
              <a:rPr lang="en-GB" sz="1800" smtClean="0">
                <a:solidFill>
                  <a:srgbClr val="FF3300"/>
                </a:solidFill>
              </a:rPr>
              <a:t>A hypermedia, a digital library</a:t>
            </a:r>
          </a:p>
          <a:p>
            <a:pPr lvl="1" eaLnBrk="1" hangingPunct="1">
              <a:lnSpc>
                <a:spcPct val="90000"/>
              </a:lnSpc>
            </a:pPr>
            <a:r>
              <a:rPr lang="en-GB" sz="1600" smtClean="0"/>
              <a:t>A library of documents called (web pages) interconnected by a hypermedia of links</a:t>
            </a:r>
          </a:p>
          <a:p>
            <a:pPr eaLnBrk="1" hangingPunct="1">
              <a:lnSpc>
                <a:spcPct val="90000"/>
              </a:lnSpc>
            </a:pPr>
            <a:r>
              <a:rPr lang="en-GB" sz="1800" smtClean="0">
                <a:solidFill>
                  <a:srgbClr val="FF3300"/>
                </a:solidFill>
              </a:rPr>
              <a:t>A database, an application platform</a:t>
            </a:r>
          </a:p>
          <a:p>
            <a:pPr lvl="1" eaLnBrk="1" hangingPunct="1">
              <a:lnSpc>
                <a:spcPct val="90000"/>
              </a:lnSpc>
            </a:pPr>
            <a:r>
              <a:rPr lang="en-GB" sz="1600" smtClean="0"/>
              <a:t>A common portal to applications accessible through web pages, and presenting their results as web pages</a:t>
            </a:r>
          </a:p>
          <a:p>
            <a:pPr eaLnBrk="1" hangingPunct="1">
              <a:lnSpc>
                <a:spcPct val="90000"/>
              </a:lnSpc>
            </a:pPr>
            <a:r>
              <a:rPr lang="en-GB" sz="1800" smtClean="0">
                <a:solidFill>
                  <a:srgbClr val="FF3300"/>
                </a:solidFill>
              </a:rPr>
              <a:t>A platform for multimedia</a:t>
            </a:r>
          </a:p>
          <a:p>
            <a:pPr lvl="1" eaLnBrk="1" hangingPunct="1">
              <a:lnSpc>
                <a:spcPct val="90000"/>
              </a:lnSpc>
            </a:pPr>
            <a:r>
              <a:rPr lang="en-GB" sz="1600" smtClean="0"/>
              <a:t>BBC Radio 4 anywhere in the world!  Terminator 3 trailers!</a:t>
            </a:r>
          </a:p>
          <a:p>
            <a:pPr eaLnBrk="1" hangingPunct="1">
              <a:lnSpc>
                <a:spcPct val="90000"/>
              </a:lnSpc>
            </a:pPr>
            <a:r>
              <a:rPr lang="en-GB" sz="1800" smtClean="0">
                <a:solidFill>
                  <a:srgbClr val="FF3300"/>
                </a:solidFill>
              </a:rPr>
              <a:t>A naming scheme</a:t>
            </a:r>
          </a:p>
          <a:p>
            <a:pPr lvl="1" eaLnBrk="1" hangingPunct="1">
              <a:lnSpc>
                <a:spcPct val="90000"/>
              </a:lnSpc>
            </a:pPr>
            <a:r>
              <a:rPr lang="en-GB" sz="1600" smtClean="0"/>
              <a:t>Unique identity for those documents</a:t>
            </a:r>
          </a:p>
          <a:p>
            <a:pPr lvl="1" eaLnBrk="1" hangingPunct="1">
              <a:lnSpc>
                <a:spcPct val="90000"/>
              </a:lnSpc>
            </a:pPr>
            <a:endParaRPr lang="en-GB" sz="1600" smtClean="0"/>
          </a:p>
          <a:p>
            <a:pPr eaLnBrk="1" hangingPunct="1">
              <a:lnSpc>
                <a:spcPct val="90000"/>
              </a:lnSpc>
              <a:buFontTx/>
              <a:buNone/>
            </a:pPr>
            <a:r>
              <a:rPr lang="en-GB" sz="1800" smtClean="0"/>
              <a:t>     </a:t>
            </a:r>
            <a:r>
              <a:rPr lang="en-GB" sz="1800" smtClean="0">
                <a:solidFill>
                  <a:srgbClr val="3333FF"/>
                </a:solidFill>
              </a:rPr>
              <a:t>A place where computers do the presentation (easy) and people do the linking and interpreting (hard). </a:t>
            </a:r>
          </a:p>
          <a:p>
            <a:pPr eaLnBrk="1" hangingPunct="1">
              <a:lnSpc>
                <a:spcPct val="90000"/>
              </a:lnSpc>
              <a:buFontTx/>
              <a:buNone/>
            </a:pPr>
            <a:endParaRPr lang="en-GB" sz="1800" smtClean="0">
              <a:solidFill>
                <a:srgbClr val="3333FF"/>
              </a:solidFill>
            </a:endParaRPr>
          </a:p>
          <a:p>
            <a:pPr eaLnBrk="1" hangingPunct="1">
              <a:lnSpc>
                <a:spcPct val="90000"/>
              </a:lnSpc>
              <a:buFontTx/>
              <a:buNone/>
            </a:pPr>
            <a:r>
              <a:rPr lang="en-GB" sz="1800" smtClean="0">
                <a:solidFill>
                  <a:srgbClr val="3333FF"/>
                </a:solidFill>
              </a:rPr>
              <a:t>     Why not get computers to do more of the hard work?</a:t>
            </a:r>
          </a:p>
          <a:p>
            <a:pPr eaLnBrk="1" hangingPunct="1">
              <a:lnSpc>
                <a:spcPct val="90000"/>
              </a:lnSpc>
              <a:buFontTx/>
              <a:buNone/>
            </a:pPr>
            <a:endParaRPr lang="en-US" sz="1800" smtClean="0"/>
          </a:p>
        </p:txBody>
      </p:sp>
      <p:sp>
        <p:nvSpPr>
          <p:cNvPr id="22531" name="Text Box 6"/>
          <p:cNvSpPr txBox="1">
            <a:spLocks noChangeArrowheads="1"/>
          </p:cNvSpPr>
          <p:nvPr/>
        </p:nvSpPr>
        <p:spPr bwMode="auto">
          <a:xfrm>
            <a:off x="7524750" y="6092825"/>
            <a:ext cx="1176338" cy="336550"/>
          </a:xfrm>
          <a:prstGeom prst="rect">
            <a:avLst/>
          </a:prstGeom>
          <a:noFill/>
          <a:ln w="12700">
            <a:noFill/>
            <a:miter lim="800000"/>
            <a:headEnd type="none" w="sm" len="sm"/>
            <a:tailEnd type="none" w="sm" len="sm"/>
          </a:ln>
        </p:spPr>
        <p:txBody>
          <a:bodyPr wrap="none">
            <a:spAutoFit/>
          </a:bodyPr>
          <a:lstStyle/>
          <a:p>
            <a:r>
              <a:rPr lang="en-GB" sz="1600">
                <a:solidFill>
                  <a:schemeClr val="bg2"/>
                </a:solidFill>
                <a:latin typeface="Comic Sans MS" pitchFamily="66" charset="0"/>
              </a:rPr>
              <a:t>[Goble 03]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46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6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464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464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464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6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GB" sz="3600" smtClean="0"/>
              <a:t>Impossible (?) using the Syntactic Web…</a:t>
            </a:r>
            <a:endParaRPr lang="en-US" sz="3600" smtClean="0"/>
          </a:p>
        </p:txBody>
      </p:sp>
      <p:sp>
        <p:nvSpPr>
          <p:cNvPr id="697347" name="Rectangle 3"/>
          <p:cNvSpPr>
            <a:spLocks noGrp="1" noChangeArrowheads="1"/>
          </p:cNvSpPr>
          <p:nvPr>
            <p:ph type="body" idx="1"/>
          </p:nvPr>
        </p:nvSpPr>
        <p:spPr>
          <a:xfrm>
            <a:off x="684213" y="1773238"/>
            <a:ext cx="7991475" cy="4572000"/>
          </a:xfrm>
        </p:spPr>
        <p:txBody>
          <a:bodyPr rtlCol="0">
            <a:normAutofit lnSpcReduction="10000"/>
          </a:bodyPr>
          <a:lstStyle/>
          <a:p>
            <a:pPr eaLnBrk="1" fontAlgn="auto" hangingPunct="1">
              <a:spcAft>
                <a:spcPts val="0"/>
              </a:spcAft>
              <a:buFont typeface="Arial" pitchFamily="34" charset="0"/>
              <a:buChar char="•"/>
              <a:defRPr/>
            </a:pPr>
            <a:r>
              <a:rPr lang="en-GB" sz="2400" dirty="0"/>
              <a:t>Complex queries involving </a:t>
            </a:r>
            <a:r>
              <a:rPr lang="en-GB" sz="2400" dirty="0">
                <a:solidFill>
                  <a:srgbClr val="0033CC"/>
                </a:solidFill>
              </a:rPr>
              <a:t>background knowledge</a:t>
            </a:r>
          </a:p>
          <a:p>
            <a:pPr lvl="1" eaLnBrk="1" fontAlgn="auto" hangingPunct="1">
              <a:spcAft>
                <a:spcPts val="0"/>
              </a:spcAft>
              <a:buFont typeface="Arial" pitchFamily="34" charset="0"/>
              <a:buChar char="–"/>
              <a:defRPr/>
            </a:pPr>
            <a:r>
              <a:rPr lang="en-GB" sz="2000" dirty="0"/>
              <a:t>Find information about “animals that use sonar but are not either bats or dolphins”</a:t>
            </a:r>
          </a:p>
          <a:p>
            <a:pPr eaLnBrk="1" fontAlgn="auto" hangingPunct="1">
              <a:spcAft>
                <a:spcPts val="0"/>
              </a:spcAft>
              <a:buFont typeface="Arial" pitchFamily="34" charset="0"/>
              <a:buChar char="•"/>
              <a:defRPr/>
            </a:pPr>
            <a:r>
              <a:rPr lang="en-GB" sz="2400" dirty="0"/>
              <a:t>Locating information in </a:t>
            </a:r>
            <a:r>
              <a:rPr lang="en-GB" sz="2400" dirty="0">
                <a:solidFill>
                  <a:srgbClr val="0033CC"/>
                </a:solidFill>
              </a:rPr>
              <a:t>data repositories</a:t>
            </a:r>
          </a:p>
          <a:p>
            <a:pPr lvl="1" eaLnBrk="1" fontAlgn="auto" hangingPunct="1">
              <a:spcAft>
                <a:spcPts val="0"/>
              </a:spcAft>
              <a:buFont typeface="Arial" pitchFamily="34" charset="0"/>
              <a:buChar char="–"/>
              <a:defRPr/>
            </a:pPr>
            <a:r>
              <a:rPr lang="en-GB" sz="2000" dirty="0"/>
              <a:t>Travel enquiries</a:t>
            </a:r>
          </a:p>
          <a:p>
            <a:pPr lvl="1" eaLnBrk="1" fontAlgn="auto" hangingPunct="1">
              <a:spcAft>
                <a:spcPts val="0"/>
              </a:spcAft>
              <a:buFont typeface="Arial" pitchFamily="34" charset="0"/>
              <a:buChar char="–"/>
              <a:defRPr/>
            </a:pPr>
            <a:r>
              <a:rPr lang="en-GB" sz="2000" dirty="0"/>
              <a:t>Prices of goods and services</a:t>
            </a:r>
          </a:p>
          <a:p>
            <a:pPr lvl="1" eaLnBrk="1" fontAlgn="auto" hangingPunct="1">
              <a:spcAft>
                <a:spcPts val="0"/>
              </a:spcAft>
              <a:buFont typeface="Arial" pitchFamily="34" charset="0"/>
              <a:buChar char="–"/>
              <a:defRPr/>
            </a:pPr>
            <a:r>
              <a:rPr lang="en-GB" sz="2000" dirty="0"/>
              <a:t>Results of human genome experiments</a:t>
            </a:r>
          </a:p>
          <a:p>
            <a:pPr eaLnBrk="1" fontAlgn="auto" hangingPunct="1">
              <a:spcAft>
                <a:spcPts val="0"/>
              </a:spcAft>
              <a:buFont typeface="Arial" pitchFamily="34" charset="0"/>
              <a:buChar char="•"/>
              <a:defRPr/>
            </a:pPr>
            <a:r>
              <a:rPr lang="en-GB" sz="2400" dirty="0"/>
              <a:t>Finding and using “</a:t>
            </a:r>
            <a:r>
              <a:rPr lang="en-GB" sz="2400" dirty="0">
                <a:solidFill>
                  <a:srgbClr val="0033CC"/>
                </a:solidFill>
              </a:rPr>
              <a:t>web services</a:t>
            </a:r>
            <a:r>
              <a:rPr lang="en-GB" sz="2400" dirty="0"/>
              <a:t>”</a:t>
            </a:r>
          </a:p>
          <a:p>
            <a:pPr lvl="1" eaLnBrk="1" fontAlgn="auto" hangingPunct="1">
              <a:spcAft>
                <a:spcPts val="0"/>
              </a:spcAft>
              <a:buFont typeface="Arial" pitchFamily="34" charset="0"/>
              <a:buChar char="–"/>
              <a:defRPr/>
            </a:pPr>
            <a:r>
              <a:rPr lang="en-US" sz="2000" dirty="0" smtClean="0"/>
              <a:t>Visualize </a:t>
            </a:r>
            <a:r>
              <a:rPr lang="en-US" sz="2000" dirty="0"/>
              <a:t>surface interactions between two proteins</a:t>
            </a:r>
          </a:p>
          <a:p>
            <a:pPr eaLnBrk="1" fontAlgn="auto" hangingPunct="1">
              <a:spcAft>
                <a:spcPts val="0"/>
              </a:spcAft>
              <a:buFont typeface="Arial" pitchFamily="34" charset="0"/>
              <a:buChar char="•"/>
              <a:defRPr/>
            </a:pPr>
            <a:r>
              <a:rPr lang="en-GB" sz="2400" dirty="0"/>
              <a:t>Delegating complex tasks to web “</a:t>
            </a:r>
            <a:r>
              <a:rPr lang="en-GB" sz="2400" dirty="0">
                <a:solidFill>
                  <a:srgbClr val="0033CC"/>
                </a:solidFill>
              </a:rPr>
              <a:t>agents</a:t>
            </a:r>
            <a:r>
              <a:rPr lang="en-GB" sz="2400" dirty="0"/>
              <a:t>”</a:t>
            </a:r>
          </a:p>
          <a:p>
            <a:pPr lvl="1" eaLnBrk="1" fontAlgn="auto" hangingPunct="1">
              <a:spcAft>
                <a:spcPts val="0"/>
              </a:spcAft>
              <a:buFont typeface="Arial" pitchFamily="34" charset="0"/>
              <a:buChar char="–"/>
              <a:defRPr/>
            </a:pPr>
            <a:r>
              <a:rPr lang="en-GB" sz="2000" dirty="0"/>
              <a:t>Book me a holiday next weekend somewhere warm, not too far away, and where they speak French or English</a:t>
            </a:r>
            <a:endParaRPr lang="en-US" sz="2000" dirty="0"/>
          </a:p>
        </p:txBody>
      </p:sp>
      <p:grpSp>
        <p:nvGrpSpPr>
          <p:cNvPr id="2" name="Group 4"/>
          <p:cNvGrpSpPr>
            <a:grpSpLocks/>
          </p:cNvGrpSpPr>
          <p:nvPr/>
        </p:nvGrpSpPr>
        <p:grpSpPr bwMode="auto">
          <a:xfrm>
            <a:off x="3214688" y="2462213"/>
            <a:ext cx="2101850" cy="3824287"/>
            <a:chOff x="2160" y="1575"/>
            <a:chExt cx="1324" cy="2409"/>
          </a:xfrm>
        </p:grpSpPr>
        <p:pic>
          <p:nvPicPr>
            <p:cNvPr id="24580" name="Picture 5" descr="eyeviewowl"/>
            <p:cNvPicPr>
              <a:picLocks noChangeAspect="1" noChangeArrowheads="1"/>
            </p:cNvPicPr>
            <p:nvPr/>
          </p:nvPicPr>
          <p:blipFill>
            <a:blip r:embed="rId2"/>
            <a:srcRect/>
            <a:stretch>
              <a:fillRect/>
            </a:stretch>
          </p:blipFill>
          <p:spPr bwMode="auto">
            <a:xfrm>
              <a:off x="2160" y="1872"/>
              <a:ext cx="1324" cy="2112"/>
            </a:xfrm>
            <a:prstGeom prst="rect">
              <a:avLst/>
            </a:prstGeom>
            <a:noFill/>
            <a:ln w="9525">
              <a:noFill/>
              <a:miter lim="800000"/>
              <a:headEnd/>
              <a:tailEnd/>
            </a:ln>
          </p:spPr>
        </p:pic>
        <p:sp>
          <p:nvSpPr>
            <p:cNvPr id="24581" name="Text Box 6"/>
            <p:cNvSpPr txBox="1">
              <a:spLocks noChangeArrowheads="1"/>
            </p:cNvSpPr>
            <p:nvPr/>
          </p:nvSpPr>
          <p:spPr bwMode="auto">
            <a:xfrm>
              <a:off x="2160" y="1575"/>
              <a:ext cx="1305" cy="250"/>
            </a:xfrm>
            <a:prstGeom prst="rect">
              <a:avLst/>
            </a:prstGeom>
            <a:noFill/>
            <a:ln w="9525">
              <a:noFill/>
              <a:miter lim="800000"/>
              <a:headEnd/>
              <a:tailEnd/>
            </a:ln>
          </p:spPr>
          <p:txBody>
            <a:bodyPr>
              <a:spAutoFit/>
            </a:bodyPr>
            <a:lstStyle/>
            <a:p>
              <a:pPr>
                <a:spcBef>
                  <a:spcPct val="50000"/>
                </a:spcBef>
              </a:pPr>
              <a:r>
                <a:rPr lang="en-GB" sz="2000" b="1"/>
                <a:t>, e.g., Barn Owl</a:t>
              </a:r>
              <a:endParaRPr lang="en-US" sz="20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73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734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734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734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73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734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734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734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73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57200" y="274638"/>
            <a:ext cx="8229600" cy="803275"/>
          </a:xfrm>
        </p:spPr>
        <p:txBody>
          <a:bodyPr/>
          <a:lstStyle/>
          <a:p>
            <a:pPr eaLnBrk="1" hangingPunct="1"/>
            <a:r>
              <a:rPr lang="en-GB" smtClean="0"/>
              <a:t>What is the Problem?</a:t>
            </a:r>
            <a:endParaRPr lang="en-US" smtClean="0"/>
          </a:p>
        </p:txBody>
      </p:sp>
      <p:pic>
        <p:nvPicPr>
          <p:cNvPr id="18435" name="Picture 3" descr="Slide0001hendler"/>
          <p:cNvPicPr>
            <a:picLocks noGrp="1" noChangeAspect="1" noChangeArrowheads="1"/>
          </p:cNvPicPr>
          <p:nvPr>
            <p:ph idx="1"/>
          </p:nvPr>
        </p:nvPicPr>
        <p:blipFill>
          <a:blip r:embed="rId3"/>
          <a:srcRect t="13580" b="8643"/>
          <a:stretch>
            <a:fillRect/>
          </a:stretch>
        </p:blipFill>
        <p:spPr>
          <a:xfrm>
            <a:off x="323850" y="1844675"/>
            <a:ext cx="5832475" cy="4375150"/>
          </a:xfrm>
        </p:spPr>
      </p:pic>
      <p:sp>
        <p:nvSpPr>
          <p:cNvPr id="18436" name="Rectangle 4"/>
          <p:cNvSpPr>
            <a:spLocks noChangeArrowheads="1"/>
          </p:cNvSpPr>
          <p:nvPr/>
        </p:nvSpPr>
        <p:spPr bwMode="auto">
          <a:xfrm>
            <a:off x="684213" y="1412875"/>
            <a:ext cx="4967287" cy="647700"/>
          </a:xfrm>
          <a:prstGeom prst="rect">
            <a:avLst/>
          </a:prstGeom>
          <a:noFill/>
          <a:ln w="9525">
            <a:noFill/>
            <a:miter lim="800000"/>
            <a:headEnd/>
            <a:tailEnd/>
          </a:ln>
        </p:spPr>
        <p:txBody>
          <a:bodyPr/>
          <a:lstStyle/>
          <a:p>
            <a:pPr marL="342900" indent="-342900">
              <a:spcBef>
                <a:spcPct val="20000"/>
              </a:spcBef>
              <a:buFontTx/>
              <a:buChar char="•"/>
            </a:pPr>
            <a:r>
              <a:rPr lang="en-GB" sz="1800">
                <a:latin typeface="Calibri"/>
              </a:rPr>
              <a:t>Consider a typical web page:</a:t>
            </a:r>
            <a:endParaRPr lang="en-US" sz="1800">
              <a:latin typeface="Calibri"/>
            </a:endParaRPr>
          </a:p>
        </p:txBody>
      </p:sp>
      <p:sp>
        <p:nvSpPr>
          <p:cNvPr id="18437" name="Rectangle 5"/>
          <p:cNvSpPr>
            <a:spLocks noChangeArrowheads="1"/>
          </p:cNvSpPr>
          <p:nvPr/>
        </p:nvSpPr>
        <p:spPr bwMode="auto">
          <a:xfrm>
            <a:off x="6084888" y="1916113"/>
            <a:ext cx="2808287" cy="4537075"/>
          </a:xfrm>
          <a:prstGeom prst="rect">
            <a:avLst/>
          </a:prstGeom>
          <a:noFill/>
          <a:ln w="9525">
            <a:noFill/>
            <a:miter lim="800000"/>
            <a:headEnd/>
            <a:tailEnd/>
          </a:ln>
        </p:spPr>
        <p:txBody>
          <a:bodyPr/>
          <a:lstStyle/>
          <a:p>
            <a:pPr marL="342900" indent="-342900">
              <a:spcBef>
                <a:spcPct val="20000"/>
              </a:spcBef>
              <a:buFontTx/>
              <a:buChar char="•"/>
            </a:pPr>
            <a:r>
              <a:rPr lang="en-GB" sz="1800">
                <a:latin typeface="Calibri"/>
              </a:rPr>
              <a:t>Markup consists of: </a:t>
            </a:r>
          </a:p>
          <a:p>
            <a:pPr marL="742950" lvl="1" indent="-285750">
              <a:spcBef>
                <a:spcPct val="20000"/>
              </a:spcBef>
              <a:buFontTx/>
              <a:buChar char="–"/>
            </a:pPr>
            <a:r>
              <a:rPr lang="en-GB" sz="1800">
                <a:latin typeface="Calibri"/>
              </a:rPr>
              <a:t>rendering information (e.g., font size and colour)</a:t>
            </a:r>
          </a:p>
          <a:p>
            <a:pPr marL="742950" lvl="1" indent="-285750">
              <a:spcBef>
                <a:spcPct val="20000"/>
              </a:spcBef>
              <a:buFontTx/>
              <a:buChar char="–"/>
            </a:pPr>
            <a:r>
              <a:rPr lang="en-GB" sz="1800">
                <a:latin typeface="Calibri"/>
              </a:rPr>
              <a:t>Hyper-links to related content</a:t>
            </a:r>
          </a:p>
          <a:p>
            <a:pPr marL="342900" indent="-342900">
              <a:spcBef>
                <a:spcPct val="20000"/>
              </a:spcBef>
              <a:buFontTx/>
              <a:buChar char="•"/>
            </a:pPr>
            <a:r>
              <a:rPr lang="en-GB" sz="1800">
                <a:latin typeface="Calibri"/>
              </a:rPr>
              <a:t>Semantic content is accessible to humans but not (easily) to computers…</a:t>
            </a:r>
            <a:endParaRPr lang="en-US" sz="1800">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843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843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P spid="1843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GB" smtClean="0"/>
              <a:t>What information can we see…</a:t>
            </a:r>
            <a:endParaRPr lang="en-US" smtClean="0"/>
          </a:p>
        </p:txBody>
      </p:sp>
      <p:sp>
        <p:nvSpPr>
          <p:cNvPr id="19459" name="Rectangle 3"/>
          <p:cNvSpPr>
            <a:spLocks noChangeArrowheads="1"/>
          </p:cNvSpPr>
          <p:nvPr/>
        </p:nvSpPr>
        <p:spPr bwMode="auto">
          <a:xfrm>
            <a:off x="755650" y="1773238"/>
            <a:ext cx="7661275" cy="4683125"/>
          </a:xfrm>
          <a:prstGeom prst="rect">
            <a:avLst/>
          </a:prstGeom>
          <a:noFill/>
          <a:ln w="9525">
            <a:noFill/>
            <a:miter lim="800000"/>
            <a:headEnd/>
            <a:tailEnd/>
          </a:ln>
        </p:spPr>
        <p:txBody>
          <a:bodyPr/>
          <a:lstStyle/>
          <a:p>
            <a:pPr marL="342900" indent="-342900">
              <a:lnSpc>
                <a:spcPct val="80000"/>
              </a:lnSpc>
              <a:spcBef>
                <a:spcPct val="20000"/>
              </a:spcBef>
            </a:pPr>
            <a:r>
              <a:rPr lang="en-GB" sz="1800">
                <a:latin typeface="Calibri"/>
              </a:rPr>
              <a:t>WWW2002</a:t>
            </a:r>
          </a:p>
          <a:p>
            <a:pPr marL="342900" indent="-342900">
              <a:lnSpc>
                <a:spcPct val="80000"/>
              </a:lnSpc>
              <a:spcBef>
                <a:spcPct val="20000"/>
              </a:spcBef>
            </a:pPr>
            <a:r>
              <a:rPr lang="en-GB" sz="1800">
                <a:latin typeface="Calibri"/>
              </a:rPr>
              <a:t>The eleventh international world wide web conference</a:t>
            </a:r>
          </a:p>
          <a:p>
            <a:pPr marL="342900" indent="-342900">
              <a:lnSpc>
                <a:spcPct val="80000"/>
              </a:lnSpc>
              <a:spcBef>
                <a:spcPct val="20000"/>
              </a:spcBef>
            </a:pPr>
            <a:r>
              <a:rPr lang="en-GB" sz="1800">
                <a:latin typeface="Calibri"/>
              </a:rPr>
              <a:t>Sheraton waikiki hotel</a:t>
            </a:r>
          </a:p>
          <a:p>
            <a:pPr marL="342900" indent="-342900">
              <a:lnSpc>
                <a:spcPct val="80000"/>
              </a:lnSpc>
              <a:spcBef>
                <a:spcPct val="20000"/>
              </a:spcBef>
            </a:pPr>
            <a:r>
              <a:rPr lang="en-GB" sz="1800">
                <a:latin typeface="Calibri"/>
              </a:rPr>
              <a:t>Honolulu, hawaii, USA</a:t>
            </a:r>
          </a:p>
          <a:p>
            <a:pPr marL="342900" indent="-342900">
              <a:lnSpc>
                <a:spcPct val="80000"/>
              </a:lnSpc>
              <a:spcBef>
                <a:spcPct val="20000"/>
              </a:spcBef>
            </a:pPr>
            <a:r>
              <a:rPr lang="en-GB" sz="1800">
                <a:latin typeface="Calibri"/>
              </a:rPr>
              <a:t>7-11 may 2002</a:t>
            </a:r>
          </a:p>
          <a:p>
            <a:pPr marL="342900" indent="-342900">
              <a:lnSpc>
                <a:spcPct val="80000"/>
              </a:lnSpc>
              <a:spcBef>
                <a:spcPct val="20000"/>
              </a:spcBef>
            </a:pPr>
            <a:r>
              <a:rPr lang="en-GB" sz="1800">
                <a:latin typeface="Calibri"/>
              </a:rPr>
              <a:t>1 location 5 days learn interact</a:t>
            </a:r>
          </a:p>
          <a:p>
            <a:pPr marL="342900" indent="-342900">
              <a:lnSpc>
                <a:spcPct val="80000"/>
              </a:lnSpc>
              <a:spcBef>
                <a:spcPct val="20000"/>
              </a:spcBef>
            </a:pPr>
            <a:r>
              <a:rPr lang="en-GB" sz="1800">
                <a:latin typeface="Calibri"/>
              </a:rPr>
              <a:t>Registered participants coming from</a:t>
            </a:r>
          </a:p>
          <a:p>
            <a:pPr marL="342900" indent="-342900">
              <a:lnSpc>
                <a:spcPct val="80000"/>
              </a:lnSpc>
              <a:spcBef>
                <a:spcPct val="20000"/>
              </a:spcBef>
            </a:pPr>
            <a:r>
              <a:rPr lang="en-GB" sz="1800">
                <a:latin typeface="Calibri"/>
              </a:rPr>
              <a:t>australia, canada, chile denmark, france, germany, ghana, hong kong, india, ireland, italy, japan, malta, new zealand, the netherlands, norway, singapore, switzerland, the united kingdom, the united states, vietnam, zaire</a:t>
            </a:r>
          </a:p>
          <a:p>
            <a:pPr marL="342900" indent="-342900">
              <a:lnSpc>
                <a:spcPct val="80000"/>
              </a:lnSpc>
              <a:spcBef>
                <a:spcPct val="20000"/>
              </a:spcBef>
            </a:pPr>
            <a:r>
              <a:rPr lang="en-GB" sz="1800">
                <a:latin typeface="Calibri"/>
              </a:rPr>
              <a:t>Register now</a:t>
            </a:r>
          </a:p>
          <a:p>
            <a:pPr marL="342900" indent="-342900">
              <a:lnSpc>
                <a:spcPct val="80000"/>
              </a:lnSpc>
              <a:spcBef>
                <a:spcPct val="20000"/>
              </a:spcBef>
            </a:pPr>
            <a:r>
              <a:rPr lang="en-GB" sz="1800">
                <a:latin typeface="Calibri"/>
              </a:rPr>
              <a:t>On the 7</a:t>
            </a:r>
            <a:r>
              <a:rPr lang="en-GB" sz="1800" baseline="30000">
                <a:latin typeface="Calibri"/>
              </a:rPr>
              <a:t>th</a:t>
            </a:r>
            <a:r>
              <a:rPr lang="en-GB" sz="1800">
                <a:latin typeface="Calibri"/>
              </a:rPr>
              <a:t> May Honolulu will provide the backdrop of the eleventh international world wide web conference. This prestigious event …</a:t>
            </a:r>
          </a:p>
          <a:p>
            <a:pPr marL="342900" indent="-342900">
              <a:lnSpc>
                <a:spcPct val="80000"/>
              </a:lnSpc>
              <a:spcBef>
                <a:spcPct val="20000"/>
              </a:spcBef>
            </a:pPr>
            <a:r>
              <a:rPr lang="en-GB" sz="1800">
                <a:latin typeface="Calibri"/>
              </a:rPr>
              <a:t>Speakers confirmed</a:t>
            </a:r>
          </a:p>
          <a:p>
            <a:pPr marL="342900" indent="-342900">
              <a:lnSpc>
                <a:spcPct val="80000"/>
              </a:lnSpc>
              <a:spcBef>
                <a:spcPct val="20000"/>
              </a:spcBef>
            </a:pPr>
            <a:r>
              <a:rPr lang="en-GB" sz="1800">
                <a:latin typeface="Calibri"/>
              </a:rPr>
              <a:t>Tim berners-lee  </a:t>
            </a:r>
          </a:p>
          <a:p>
            <a:pPr marL="342900" indent="-342900">
              <a:lnSpc>
                <a:spcPct val="80000"/>
              </a:lnSpc>
              <a:spcBef>
                <a:spcPct val="20000"/>
              </a:spcBef>
            </a:pPr>
            <a:r>
              <a:rPr lang="en-GB" sz="1800">
                <a:latin typeface="Calibri"/>
              </a:rPr>
              <a:t>Tim is the well known inventor of the Web, …</a:t>
            </a:r>
          </a:p>
          <a:p>
            <a:pPr marL="342900" indent="-342900">
              <a:lnSpc>
                <a:spcPct val="80000"/>
              </a:lnSpc>
              <a:spcBef>
                <a:spcPct val="20000"/>
              </a:spcBef>
            </a:pPr>
            <a:r>
              <a:rPr lang="en-GB" sz="1800">
                <a:latin typeface="Calibri"/>
              </a:rPr>
              <a:t>Ian Foster</a:t>
            </a:r>
          </a:p>
          <a:p>
            <a:pPr marL="342900" indent="-342900">
              <a:lnSpc>
                <a:spcPct val="80000"/>
              </a:lnSpc>
              <a:spcBef>
                <a:spcPct val="20000"/>
              </a:spcBef>
            </a:pPr>
            <a:r>
              <a:rPr lang="en-GB" sz="1800">
                <a:latin typeface="Calibri"/>
              </a:rPr>
              <a:t>Ian is the pioneer of the Grid, the next generation internet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TotalTime>
  <Words>3427</Words>
  <Application>Microsoft Office PowerPoint</Application>
  <PresentationFormat>On-screen Show (4:3)</PresentationFormat>
  <Paragraphs>642</Paragraphs>
  <Slides>53</Slides>
  <Notes>47</Notes>
  <HiddenSlides>10</HiddenSlides>
  <MMClips>0</MMClips>
  <ScaleCrop>false</ScaleCrop>
  <HeadingPairs>
    <vt:vector size="6" baseType="variant">
      <vt:variant>
        <vt:lpstr>Fonts Used</vt:lpstr>
      </vt:variant>
      <vt:variant>
        <vt:i4>16</vt:i4>
      </vt:variant>
      <vt:variant>
        <vt:lpstr>Design Template</vt:lpstr>
      </vt:variant>
      <vt:variant>
        <vt:i4>2</vt:i4>
      </vt:variant>
      <vt:variant>
        <vt:lpstr>Slide Titles</vt:lpstr>
      </vt:variant>
      <vt:variant>
        <vt:i4>53</vt:i4>
      </vt:variant>
    </vt:vector>
  </HeadingPairs>
  <TitlesOfParts>
    <vt:vector size="71" baseType="lpstr">
      <vt:lpstr>Arial</vt:lpstr>
      <vt:lpstr>Calibri</vt:lpstr>
      <vt:lpstr>맑은 고딕</vt:lpstr>
      <vt:lpstr>Gulim</vt:lpstr>
      <vt:lpstr>Arial Narrow</vt:lpstr>
      <vt:lpstr>Comic Sans MS</vt:lpstr>
      <vt:lpstr>Wingdings</vt:lpstr>
      <vt:lpstr>ＭＳ Ｐゴシック</vt:lpstr>
      <vt:lpstr>Times New Roman</vt:lpstr>
      <vt:lpstr>Arial Unicode MS</vt:lpstr>
      <vt:lpstr>Symbol</vt:lpstr>
      <vt:lpstr>cmsy10</vt:lpstr>
      <vt:lpstr>Courier New</vt:lpstr>
      <vt:lpstr>Arial Black</vt:lpstr>
      <vt:lpstr>Impact</vt:lpstr>
      <vt:lpstr>Modern No. 20</vt:lpstr>
      <vt:lpstr>Office Theme</vt:lpstr>
      <vt:lpstr>Office Theme</vt:lpstr>
      <vt:lpstr>Introduction to Semantic Web and Ontologies</vt:lpstr>
      <vt:lpstr>Introduction to Semantic Web</vt:lpstr>
      <vt:lpstr>History of the Semantic Web</vt:lpstr>
      <vt:lpstr>Beware of the Hype</vt:lpstr>
      <vt:lpstr>Where we are Today: the Syntactic Web</vt:lpstr>
      <vt:lpstr>The Syntactic Web is…</vt:lpstr>
      <vt:lpstr>Impossible (?) using the Syntactic Web…</vt:lpstr>
      <vt:lpstr>What is the Problem?</vt:lpstr>
      <vt:lpstr>What information can we see…</vt:lpstr>
      <vt:lpstr>What information can a machine see…</vt:lpstr>
      <vt:lpstr>Solution: XML markup with “meaningful” tags?</vt:lpstr>
      <vt:lpstr>But What About…</vt:lpstr>
      <vt:lpstr>Still the Machine only sees…</vt:lpstr>
      <vt:lpstr>What is the (Proposed) Solution?</vt:lpstr>
      <vt:lpstr>What is the (Proposed) Solution?</vt:lpstr>
      <vt:lpstr>Giving Semantics to Annotations</vt:lpstr>
      <vt:lpstr>Dublin Core</vt:lpstr>
      <vt:lpstr>Dublin Core (15 basic properties):</vt:lpstr>
      <vt:lpstr>Slide 19</vt:lpstr>
      <vt:lpstr>Slide 20</vt:lpstr>
      <vt:lpstr>Why Develop an Ontology?</vt:lpstr>
      <vt:lpstr>An Ontology should be just the Beginning</vt:lpstr>
      <vt:lpstr>Ontology Examples</vt:lpstr>
      <vt:lpstr>Ontology in Information Science</vt:lpstr>
      <vt:lpstr>Ontology Languages for the Web</vt:lpstr>
      <vt:lpstr>From RDFS to OWL</vt:lpstr>
      <vt:lpstr>Slide 27</vt:lpstr>
      <vt:lpstr>RDF and RDFS</vt:lpstr>
      <vt:lpstr>Slide 29</vt:lpstr>
      <vt:lpstr>The RDF Data Model</vt:lpstr>
      <vt:lpstr>URI</vt:lpstr>
      <vt:lpstr>Example of RDF Statement</vt:lpstr>
      <vt:lpstr>RDF Example (serialization syntax)</vt:lpstr>
      <vt:lpstr>RDF Schema (RDFS)</vt:lpstr>
      <vt:lpstr>What is RDFS ?</vt:lpstr>
      <vt:lpstr>Slide 36</vt:lpstr>
      <vt:lpstr>RDFS Examples</vt:lpstr>
      <vt:lpstr>Problems with RDFS</vt:lpstr>
      <vt:lpstr>Slide 39</vt:lpstr>
      <vt:lpstr>Slide 40</vt:lpstr>
      <vt:lpstr>OWL Language</vt:lpstr>
      <vt:lpstr>What Are Description Logics?</vt:lpstr>
      <vt:lpstr>Description Logics</vt:lpstr>
      <vt:lpstr>Description Logic Family</vt:lpstr>
      <vt:lpstr>And beware Ontologies are not databases!</vt:lpstr>
      <vt:lpstr>OWL RDF/XML Exchange Syntax</vt:lpstr>
      <vt:lpstr>Tools and Infrastructure</vt:lpstr>
      <vt:lpstr>Tools and Infrastructure</vt:lpstr>
      <vt:lpstr>Tools and Infrastructure</vt:lpstr>
      <vt:lpstr>Tools and Infrastructure</vt:lpstr>
      <vt:lpstr>Summary</vt:lpstr>
      <vt:lpstr>Where to look next</vt:lpstr>
      <vt:lpstr>Slide 53</vt:lpstr>
    </vt:vector>
  </TitlesOfParts>
  <Company>stm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Semantic Web and Ontologies</dc:title>
  <dc:creator>hturksoy</dc:creator>
  <cp:lastModifiedBy>Hasan</cp:lastModifiedBy>
  <cp:revision>24</cp:revision>
  <dcterms:created xsi:type="dcterms:W3CDTF">2009-02-04T14:44:08Z</dcterms:created>
  <dcterms:modified xsi:type="dcterms:W3CDTF">2009-02-27T22:31:27Z</dcterms:modified>
</cp:coreProperties>
</file>