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7014E-3801-427D-8358-0844393CB832}" type="datetimeFigureOut">
              <a:rPr lang="tr-TR" smtClean="0"/>
              <a:pPr/>
              <a:t>11.02.2009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F1DC8-264B-4E80-B96B-7114DB7B0E8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AC1CEA-9078-424B-9BD4-7A857BA697F5}" type="slidenum">
              <a:rPr lang="tr-TR" smtClean="0"/>
              <a:pPr/>
              <a:t>2</a:t>
            </a:fld>
            <a:endParaRPr lang="tr-TR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6B2456-2FC9-4A8B-8AFC-96A061F0B869}" type="slidenum">
              <a:rPr lang="tr-TR" smtClean="0"/>
              <a:pPr/>
              <a:t>13</a:t>
            </a:fld>
            <a:endParaRPr lang="tr-TR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4343400"/>
            <a:ext cx="5200650" cy="3859213"/>
          </a:xfrm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</a:t>
            </a: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0AA5B3-EB23-4382-A48B-B0E5A26FAAA9}" type="slidenum">
              <a:rPr lang="tr-TR" smtClean="0"/>
              <a:pPr/>
              <a:t>3</a:t>
            </a:fld>
            <a:endParaRPr lang="tr-TR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[3, 5]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135886-75A5-4EEA-B71A-B11F7CB13672}" type="slidenum">
              <a:rPr lang="tr-TR" smtClean="0"/>
              <a:pPr/>
              <a:t>4</a:t>
            </a:fld>
            <a:endParaRPr lang="tr-TR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 -&gt; </a:t>
            </a:r>
            <a:r>
              <a:rPr lang="en-US" smtClean="0"/>
              <a:t>kend</a:t>
            </a:r>
            <a:r>
              <a:rPr lang="tr-TR" smtClean="0"/>
              <a:t>i örneğini geliştir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90DB7-4ADE-4555-BB06-324787251F30}" type="slidenum">
              <a:rPr lang="tr-TR" smtClean="0"/>
              <a:pPr/>
              <a:t>5</a:t>
            </a:fld>
            <a:endParaRPr lang="tr-TR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 -&gt; </a:t>
            </a:r>
            <a:r>
              <a:rPr lang="en-US" smtClean="0"/>
              <a:t>kend</a:t>
            </a:r>
            <a:r>
              <a:rPr lang="tr-TR" smtClean="0"/>
              <a:t>i örneğini geliştir...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9F0F82-012E-4E2E-AADA-4E4F0307F3A2}" type="slidenum">
              <a:rPr lang="tr-TR" smtClean="0"/>
              <a:pPr/>
              <a:t>8</a:t>
            </a:fld>
            <a:endParaRPr lang="tr-TR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 -&gt; </a:t>
            </a:r>
            <a:r>
              <a:rPr lang="en-US" smtClean="0"/>
              <a:t>kend</a:t>
            </a:r>
            <a:r>
              <a:rPr lang="tr-TR" smtClean="0"/>
              <a:t>i örneğini geliştir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59E3E7-FCC6-477F-AA7D-8AF2E4827B89}" type="slidenum">
              <a:rPr lang="tr-TR" smtClean="0"/>
              <a:pPr/>
              <a:t>9</a:t>
            </a:fld>
            <a:endParaRPr lang="tr-TR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 -&gt; </a:t>
            </a:r>
            <a:r>
              <a:rPr lang="en-US" smtClean="0"/>
              <a:t>kend</a:t>
            </a:r>
            <a:r>
              <a:rPr lang="tr-TR" smtClean="0"/>
              <a:t>i örneğini geliştir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1754F5-6B33-4B5D-9548-B4E2841804EE}" type="slidenum">
              <a:rPr lang="tr-TR" smtClean="0"/>
              <a:pPr/>
              <a:t>10</a:t>
            </a:fld>
            <a:endParaRPr lang="tr-TR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 -&gt; </a:t>
            </a:r>
            <a:r>
              <a:rPr lang="en-US" smtClean="0"/>
              <a:t>kend</a:t>
            </a:r>
            <a:r>
              <a:rPr lang="tr-TR" smtClean="0"/>
              <a:t>i örneğini geliştir</a:t>
            </a:r>
          </a:p>
          <a:p>
            <a:pPr eaLnBrk="1" hangingPunct="1"/>
            <a:r>
              <a:rPr lang="tr-TR" smtClean="0"/>
              <a:t>[6]’da detaylar var...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AEA26-7768-415C-9A19-EAA1A6B0E9D0}" type="slidenum">
              <a:rPr lang="tr-TR" smtClean="0"/>
              <a:pPr/>
              <a:t>11</a:t>
            </a:fld>
            <a:endParaRPr lang="tr-TR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 -&gt; </a:t>
            </a:r>
            <a:r>
              <a:rPr lang="en-US" smtClean="0"/>
              <a:t>kend</a:t>
            </a:r>
            <a:r>
              <a:rPr lang="tr-TR" smtClean="0"/>
              <a:t>i örneğini geliştir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A9F93-D29A-4E62-96C3-CA7A860C5B5F}" type="slidenum">
              <a:rPr lang="tr-TR" smtClean="0"/>
              <a:pPr/>
              <a:t>12</a:t>
            </a:fld>
            <a:endParaRPr lang="tr-TR" smtClean="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 -&gt; </a:t>
            </a:r>
            <a:r>
              <a:rPr lang="en-US" smtClean="0"/>
              <a:t>kend</a:t>
            </a:r>
            <a:r>
              <a:rPr lang="tr-TR" smtClean="0"/>
              <a:t>i örneğini geliştir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11.02.2009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11.02.2009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11.02.2009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11.02.2009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11.02.2009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11.02.2009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11.02.2009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11.02.2009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11.02.2009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11.02.2009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11.02.2009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50FA0-9D1A-4970-9985-8E52C3FAA6F3}" type="datetimeFigureOut">
              <a:rPr lang="tr-TR" smtClean="0"/>
              <a:pPr/>
              <a:t>11.02.2009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kaynak/Ian%20Horrocks%20-%20CS646/7.2Lect-2-Ontology-building-2007.pp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4000" dirty="0" smtClean="0"/>
              <a:t>Ontology Building in Action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ko-KR" dirty="0" smtClean="0"/>
              <a:t>Hasan TÜRKSOY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Gulim" pitchFamily="34" charset="-127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 i="1" dirty="0" smtClean="0">
                <a:solidFill>
                  <a:srgbClr val="CC0000"/>
                </a:solidFill>
              </a:rPr>
              <a:t>Compiled, partly based on various online tutorials and presentations, with respect to their authors</a:t>
            </a:r>
            <a:endParaRPr lang="en-US" altLang="ko-KR" sz="2000" i="1" dirty="0" smtClean="0">
              <a:solidFill>
                <a:srgbClr val="CC0000"/>
              </a:solidFill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331913" y="-90488"/>
            <a:ext cx="7632700" cy="71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0">
                <a:solidFill>
                  <a:schemeClr val="tx2"/>
                </a:solidFill>
              </a:rPr>
              <a:t>OWL Example in Protégé  (1)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685800" y="976313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/>
              <a:t>Class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/>
              <a:t>Person superclass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/>
              <a:t>Man, Woman subclasses</a:t>
            </a:r>
            <a:endParaRPr lang="tr-TR" sz="2400" b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tr-TR" sz="2400" b="0"/>
              <a:t>Enumerated Classes</a:t>
            </a:r>
            <a:endParaRPr lang="en-US" sz="2400" b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/>
              <a:t>Properties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/>
              <a:t>isWifeOf, isHusbandOf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/>
              <a:t>Property characteristics, restrictions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/>
              <a:t>inverseOf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/>
              <a:t>domain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/>
              <a:t>range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/>
              <a:t>Cardinality</a:t>
            </a:r>
            <a:endParaRPr lang="tr-TR" sz="2400" b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tr-TR" sz="2400" b="0"/>
              <a:t>allValuesFrom, someValuesFrom, hasValue, minCardinality, maxCardinality, cardinality</a:t>
            </a:r>
            <a:endParaRPr lang="en-US" sz="2400" b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/>
              <a:t>Class expressions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/>
              <a:t>disjointWith</a:t>
            </a:r>
            <a:r>
              <a:rPr lang="tr-TR" sz="2400" b="0"/>
              <a:t>, </a:t>
            </a:r>
            <a:r>
              <a:rPr lang="en-US" sz="2800" b="0"/>
              <a:t>unionOf</a:t>
            </a:r>
            <a:r>
              <a:rPr lang="tr-TR" sz="2800" b="0"/>
              <a:t> </a:t>
            </a:r>
            <a:r>
              <a:rPr lang="en-US" sz="2800" b="0"/>
              <a:t>(or)</a:t>
            </a:r>
            <a:r>
              <a:rPr lang="tr-TR" sz="2800" b="0"/>
              <a:t>, </a:t>
            </a:r>
            <a:r>
              <a:rPr lang="en-US" sz="2800" b="0"/>
              <a:t>intersectionOf (and)</a:t>
            </a:r>
            <a:r>
              <a:rPr lang="tr-TR" sz="2800" b="0"/>
              <a:t>, </a:t>
            </a:r>
            <a:r>
              <a:rPr lang="en-US" sz="2800" b="0"/>
              <a:t>complementOf (not)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11188" y="103188"/>
            <a:ext cx="7772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3600" b="0">
                <a:solidFill>
                  <a:schemeClr val="tx2"/>
                </a:solidFill>
              </a:rPr>
              <a:t>OWL Example in Protégé (2)</a:t>
            </a: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636588"/>
            <a:ext cx="8964613" cy="621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611188" y="103188"/>
            <a:ext cx="7772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3600" b="0">
                <a:solidFill>
                  <a:schemeClr val="tx2"/>
                </a:solidFill>
              </a:rPr>
              <a:t>OWL Example in Protégé (3)</a:t>
            </a: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" y="620713"/>
            <a:ext cx="8964613" cy="621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8493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Ontologies vs. Models</a:t>
            </a:r>
            <a:br>
              <a:rPr lang="en-US" smtClean="0"/>
            </a:br>
            <a:r>
              <a:rPr lang="en-US" sz="2000" smtClean="0"/>
              <a:t>Acknowledgements: Colin Atkinson</a:t>
            </a:r>
            <a:endParaRPr lang="en-US" sz="2000" i="1" smtClean="0">
              <a:solidFill>
                <a:schemeClr val="tx1"/>
              </a:solidFill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1624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Ontologies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originated from the artificial intelligence world for the purpose of precisely structuring “knowledge”</a:t>
            </a:r>
            <a:br>
              <a:rPr lang="en-US" sz="2000" smtClean="0"/>
            </a:b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new “knowledge” derived by automated reasoning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characterized by </a:t>
            </a:r>
            <a:r>
              <a:rPr lang="en-US" sz="2000" b="1" smtClean="0">
                <a:solidFill>
                  <a:schemeClr val="accent2"/>
                </a:solidFill>
              </a:rPr>
              <a:t>OWL</a:t>
            </a:r>
            <a:r>
              <a:rPr lang="en-US" sz="2000" smtClean="0"/>
              <a:t> as the flagship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accent2"/>
                </a:solidFill>
              </a:rPr>
              <a:t>formal</a:t>
            </a:r>
            <a:r>
              <a:rPr lang="en-US" sz="1800" smtClean="0"/>
              <a:t> semantics (description logic)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3263" y="1600200"/>
            <a:ext cx="42164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Models (à la MDA)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originated from the software engineering world for structuring the specification of software, abstracting from platform specific aspects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information defined </a:t>
            </a:r>
            <a:r>
              <a:rPr lang="en-US" sz="2000" smtClean="0">
                <a:solidFill>
                  <a:schemeClr val="accent2"/>
                </a:solidFill>
              </a:rPr>
              <a:t>prescriptively</a:t>
            </a:r>
            <a:r>
              <a:rPr lang="en-US" sz="2000" smtClean="0"/>
              <a:t> for construction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characterized by </a:t>
            </a:r>
            <a:r>
              <a:rPr lang="en-US" sz="2000" b="1" smtClean="0">
                <a:solidFill>
                  <a:schemeClr val="accent2"/>
                </a:solidFill>
              </a:rPr>
              <a:t>UML</a:t>
            </a:r>
            <a:r>
              <a:rPr lang="en-US" sz="2000" smtClean="0"/>
              <a:t> as the flagship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accent2"/>
                </a:solidFill>
              </a:rPr>
              <a:t>semi-formal</a:t>
            </a:r>
            <a:r>
              <a:rPr lang="en-US" sz="1800" smtClean="0"/>
              <a:t> semantics (metamodels)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70438" y="5408613"/>
            <a:ext cx="1957387" cy="725487"/>
            <a:chOff x="3167" y="3473"/>
            <a:chExt cx="1233" cy="457"/>
          </a:xfrm>
        </p:grpSpPr>
        <p:sp>
          <p:nvSpPr>
            <p:cNvPr id="81930" name="Oval 6"/>
            <p:cNvSpPr>
              <a:spLocks noChangeArrowheads="1"/>
            </p:cNvSpPr>
            <p:nvPr/>
          </p:nvSpPr>
          <p:spPr bwMode="auto">
            <a:xfrm>
              <a:off x="3167" y="3473"/>
              <a:ext cx="1233" cy="457"/>
            </a:xfrm>
            <a:prstGeom prst="ellipse">
              <a:avLst/>
            </a:prstGeom>
            <a:solidFill>
              <a:srgbClr val="B3C9D5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1931" name="Text Box 7"/>
            <p:cNvSpPr txBox="1">
              <a:spLocks noChangeArrowheads="1"/>
            </p:cNvSpPr>
            <p:nvPr/>
          </p:nvSpPr>
          <p:spPr bwMode="auto">
            <a:xfrm>
              <a:off x="3533" y="3578"/>
              <a:ext cx="588" cy="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62025" eaLnBrk="0" hangingPunct="0"/>
              <a:r>
                <a:rPr lang="en-US" sz="1700" b="0">
                  <a:latin typeface="Verdana" pitchFamily="34" charset="0"/>
                </a:rPr>
                <a:t>Models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151063" y="5407025"/>
            <a:ext cx="1957387" cy="725488"/>
            <a:chOff x="1517" y="3472"/>
            <a:chExt cx="1233" cy="457"/>
          </a:xfrm>
        </p:grpSpPr>
        <p:sp>
          <p:nvSpPr>
            <p:cNvPr id="81928" name="Oval 9"/>
            <p:cNvSpPr>
              <a:spLocks noChangeArrowheads="1"/>
            </p:cNvSpPr>
            <p:nvPr/>
          </p:nvSpPr>
          <p:spPr bwMode="auto">
            <a:xfrm>
              <a:off x="1517" y="3472"/>
              <a:ext cx="1233" cy="457"/>
            </a:xfrm>
            <a:prstGeom prst="ellipse">
              <a:avLst/>
            </a:prstGeom>
            <a:solidFill>
              <a:srgbClr val="587D91">
                <a:alpha val="74117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1929" name="Text Box 10"/>
            <p:cNvSpPr txBox="1">
              <a:spLocks noChangeArrowheads="1"/>
            </p:cNvSpPr>
            <p:nvPr/>
          </p:nvSpPr>
          <p:spPr bwMode="auto">
            <a:xfrm>
              <a:off x="1594" y="3585"/>
              <a:ext cx="840" cy="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62025" eaLnBrk="0" hangingPunct="0"/>
              <a:r>
                <a:rPr lang="en-US" sz="1700" b="0">
                  <a:latin typeface="Verdana" pitchFamily="34" charset="0"/>
                </a:rPr>
                <a:t>Ontologies</a:t>
              </a:r>
            </a:p>
          </p:txBody>
        </p:sp>
      </p:grp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4265613" y="5484813"/>
            <a:ext cx="347662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62025" eaLnBrk="0" hangingPunct="0"/>
            <a:r>
              <a:rPr lang="en-US" sz="2900" b="0">
                <a:latin typeface="Times" pitchFamily="18" charset="0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8.23312E-7 L 0.06493 8.23312E-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033E-7 L -0.06337 -4.44033E-7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>
                <a:hlinkClick r:id="rId2" action="ppaction://hlinkpres?slideindex=1&amp;slidetitle="/>
              </a:rPr>
              <a:t>kaynak\Ian Horrocks - CS646\7.2Lect-2-Ontology-building-2007.ppt</a:t>
            </a:r>
            <a:endParaRPr lang="tr-TR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Mola...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Next: Reasoning...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RDF/OWL in Protégé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124075" y="0"/>
            <a:ext cx="544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600" b="0">
                <a:ea typeface="PMingLiU" pitchFamily="18" charset="-120"/>
                <a:cs typeface="Arial" charset="0"/>
              </a:rPr>
              <a:t>How to build an ontology?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371600" y="1371600"/>
            <a:ext cx="6527749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TW" sz="2800" dirty="0">
                <a:latin typeface="Times New Roman" pitchFamily="18" charset="0"/>
                <a:ea typeface="PMingLiU" pitchFamily="18" charset="-120"/>
              </a:rPr>
              <a:t>Steps:</a:t>
            </a:r>
            <a:endParaRPr lang="en-US" altLang="zh-TW" sz="2800" b="0" dirty="0">
              <a:latin typeface="Times New Roman" pitchFamily="18" charset="0"/>
              <a:ea typeface="PMingLiU" pitchFamily="18" charset="-120"/>
            </a:endParaRPr>
          </a:p>
          <a:p>
            <a:pPr lvl="1" eaLnBrk="0" hangingPunct="0">
              <a:lnSpc>
                <a:spcPct val="130000"/>
              </a:lnSpc>
              <a:buFontTx/>
              <a:buChar char="•"/>
            </a:pPr>
            <a:r>
              <a:rPr lang="en-US" altLang="zh-TW" sz="2800" b="0" dirty="0">
                <a:latin typeface="Times New Roman" pitchFamily="18" charset="0"/>
                <a:ea typeface="PMingLiU" pitchFamily="18" charset="-120"/>
              </a:rPr>
              <a:t>determine domain and scope</a:t>
            </a:r>
          </a:p>
          <a:p>
            <a:pPr lvl="1" eaLnBrk="0" hangingPunct="0">
              <a:lnSpc>
                <a:spcPct val="130000"/>
              </a:lnSpc>
              <a:buFontTx/>
              <a:buChar char="•"/>
            </a:pPr>
            <a:r>
              <a:rPr lang="en-US" altLang="zh-TW" sz="2800" b="0" dirty="0">
                <a:latin typeface="Times New Roman" pitchFamily="18" charset="0"/>
                <a:ea typeface="PMingLiU" pitchFamily="18" charset="-120"/>
              </a:rPr>
              <a:t>enumerate important terms</a:t>
            </a:r>
            <a:r>
              <a:rPr lang="tr-TR" altLang="zh-TW" sz="2800" b="0" dirty="0">
                <a:latin typeface="Times New Roman" pitchFamily="18" charset="0"/>
                <a:ea typeface="PMingLiU" pitchFamily="18" charset="-120"/>
              </a:rPr>
              <a:t> (concepts)</a:t>
            </a:r>
          </a:p>
          <a:p>
            <a:pPr lvl="1" eaLnBrk="0" hangingPunct="0">
              <a:lnSpc>
                <a:spcPct val="130000"/>
              </a:lnSpc>
              <a:buFontTx/>
              <a:buChar char="•"/>
            </a:pPr>
            <a:r>
              <a:rPr lang="tr-TR" altLang="zh-TW" sz="2800" b="0" dirty="0" smtClean="0">
                <a:latin typeface="Times New Roman" pitchFamily="18" charset="0"/>
                <a:ea typeface="PMingLiU" pitchFamily="18" charset="-120"/>
              </a:rPr>
              <a:t>organize </a:t>
            </a:r>
            <a:r>
              <a:rPr lang="tr-TR" altLang="zh-TW" sz="2800" b="0" dirty="0">
                <a:latin typeface="Times New Roman" pitchFamily="18" charset="0"/>
                <a:ea typeface="PMingLiU" pitchFamily="18" charset="-120"/>
              </a:rPr>
              <a:t>the terms (</a:t>
            </a:r>
            <a:r>
              <a:rPr lang="tr-TR" altLang="zh-TW" sz="2800" b="0" dirty="0" smtClean="0">
                <a:latin typeface="Times New Roman" pitchFamily="18" charset="0"/>
                <a:ea typeface="PMingLiU" pitchFamily="18" charset="-120"/>
              </a:rPr>
              <a:t>concepts/classes)</a:t>
            </a:r>
            <a:endParaRPr lang="tr-TR" altLang="zh-TW" sz="2800" b="0" dirty="0">
              <a:latin typeface="Times New Roman" pitchFamily="18" charset="0"/>
              <a:ea typeface="PMingLiU" pitchFamily="18" charset="-120"/>
            </a:endParaRPr>
          </a:p>
          <a:p>
            <a:pPr lvl="1" eaLnBrk="0" hangingPunct="0">
              <a:lnSpc>
                <a:spcPct val="130000"/>
              </a:lnSpc>
              <a:buFontTx/>
              <a:buChar char="•"/>
            </a:pPr>
            <a:r>
              <a:rPr lang="en-US" altLang="zh-TW" sz="2800" dirty="0" smtClean="0">
                <a:latin typeface="Times New Roman" pitchFamily="18" charset="0"/>
                <a:ea typeface="PMingLiU" pitchFamily="18" charset="-120"/>
              </a:rPr>
              <a:t>define </a:t>
            </a:r>
            <a:r>
              <a:rPr lang="tr-TR" altLang="zh-TW" sz="2800" dirty="0" smtClean="0">
                <a:latin typeface="Times New Roman" pitchFamily="18" charset="0"/>
                <a:ea typeface="PMingLiU" pitchFamily="18" charset="-120"/>
              </a:rPr>
              <a:t>properties</a:t>
            </a:r>
            <a:endParaRPr lang="en-US" altLang="zh-TW" sz="2800" dirty="0" smtClean="0">
              <a:latin typeface="Times New Roman" pitchFamily="18" charset="0"/>
              <a:ea typeface="PMingLiU" pitchFamily="18" charset="-120"/>
            </a:endParaRPr>
          </a:p>
          <a:p>
            <a:pPr lvl="1" eaLnBrk="0" hangingPunct="0">
              <a:lnSpc>
                <a:spcPct val="130000"/>
              </a:lnSpc>
              <a:buFontTx/>
              <a:buChar char="•"/>
            </a:pPr>
            <a:r>
              <a:rPr lang="tr-TR" altLang="zh-TW" sz="2800" dirty="0" smtClean="0">
                <a:latin typeface="Times New Roman" pitchFamily="18" charset="0"/>
                <a:ea typeface="PMingLiU" pitchFamily="18" charset="-120"/>
              </a:rPr>
              <a:t>paraphrase and formalise the </a:t>
            </a:r>
            <a:r>
              <a:rPr lang="tr-TR" altLang="zh-TW" sz="2800" dirty="0" smtClean="0">
                <a:latin typeface="Times New Roman" pitchFamily="18" charset="0"/>
                <a:ea typeface="PMingLiU" pitchFamily="18" charset="-120"/>
              </a:rPr>
              <a:t>definitions</a:t>
            </a:r>
            <a:endParaRPr lang="en-US" altLang="zh-TW" sz="2800" dirty="0" smtClean="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166813" y="-22225"/>
            <a:ext cx="79771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3600" b="0">
                <a:ea typeface="PMingLiU" pitchFamily="18" charset="-120"/>
                <a:cs typeface="Arial" charset="0"/>
              </a:rPr>
              <a:t>Step 1: Determine Domain and Scope</a:t>
            </a:r>
          </a:p>
        </p:txBody>
      </p:sp>
      <p:sp>
        <p:nvSpPr>
          <p:cNvPr id="74759" name="Text Box 5"/>
          <p:cNvSpPr txBox="1">
            <a:spLocks noChangeArrowheads="1"/>
          </p:cNvSpPr>
          <p:nvPr/>
        </p:nvSpPr>
        <p:spPr bwMode="auto">
          <a:xfrm>
            <a:off x="685800" y="1371600"/>
            <a:ext cx="3273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 dirty="0">
                <a:latin typeface="Times New Roman" pitchFamily="18" charset="0"/>
                <a:ea typeface="PMingLiU" pitchFamily="18" charset="-120"/>
              </a:rPr>
              <a:t>Domain:</a:t>
            </a:r>
            <a:r>
              <a:rPr lang="en-US" altLang="zh-TW" sz="2400" b="0" dirty="0">
                <a:latin typeface="Times New Roman" pitchFamily="18" charset="0"/>
                <a:ea typeface="PMingLiU" pitchFamily="18" charset="-120"/>
              </a:rPr>
              <a:t> </a:t>
            </a:r>
            <a:r>
              <a:rPr lang="tr-TR" altLang="zh-TW" sz="2400" b="0" dirty="0" smtClean="0">
                <a:latin typeface="Times New Roman" pitchFamily="18" charset="0"/>
                <a:ea typeface="PMingLiU" pitchFamily="18" charset="-120"/>
              </a:rPr>
              <a:t>family relations</a:t>
            </a:r>
            <a:endParaRPr lang="en-US" altLang="zh-TW" sz="2400" b="0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74756" name="Text Box 6"/>
          <p:cNvSpPr txBox="1">
            <a:spLocks noChangeArrowheads="1"/>
          </p:cNvSpPr>
          <p:nvPr/>
        </p:nvSpPr>
        <p:spPr bwMode="auto">
          <a:xfrm>
            <a:off x="685800" y="2590800"/>
            <a:ext cx="43148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400" dirty="0">
                <a:latin typeface="Times New Roman" pitchFamily="18" charset="0"/>
                <a:ea typeface="PMingLiU" pitchFamily="18" charset="-120"/>
              </a:rPr>
              <a:t>Application:</a:t>
            </a:r>
            <a:r>
              <a:rPr lang="en-US" altLang="zh-TW" sz="2400" b="0" dirty="0">
                <a:latin typeface="Times New Roman" pitchFamily="18" charset="0"/>
                <a:ea typeface="PMingLiU" pitchFamily="18" charset="-120"/>
              </a:rPr>
              <a:t> </a:t>
            </a:r>
            <a:r>
              <a:rPr lang="tr-TR" altLang="zh-TW" sz="2400" b="0" dirty="0" smtClean="0">
                <a:latin typeface="Times New Roman" pitchFamily="18" charset="0"/>
                <a:ea typeface="PMingLiU" pitchFamily="18" charset="-120"/>
              </a:rPr>
              <a:t>see some family members’ relations</a:t>
            </a:r>
            <a:endParaRPr lang="en-US" altLang="zh-TW" sz="2400" b="0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74757" name="Text Box 7"/>
          <p:cNvSpPr txBox="1">
            <a:spLocks noChangeArrowheads="1"/>
          </p:cNvSpPr>
          <p:nvPr/>
        </p:nvSpPr>
        <p:spPr bwMode="auto">
          <a:xfrm>
            <a:off x="609600" y="3857628"/>
            <a:ext cx="711605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400" dirty="0" smtClean="0">
                <a:latin typeface="Times New Roman" pitchFamily="18" charset="0"/>
                <a:ea typeface="PMingLiU" pitchFamily="18" charset="-120"/>
              </a:rPr>
              <a:t>Possible </a:t>
            </a:r>
            <a:r>
              <a:rPr lang="en-US" altLang="zh-TW" sz="2400" dirty="0">
                <a:latin typeface="Times New Roman" pitchFamily="18" charset="0"/>
                <a:ea typeface="PMingLiU" pitchFamily="18" charset="-120"/>
              </a:rPr>
              <a:t>questions:</a:t>
            </a:r>
            <a:r>
              <a:rPr lang="en-US" altLang="zh-TW" sz="2400" b="0" dirty="0">
                <a:latin typeface="Times New Roman" pitchFamily="18" charset="0"/>
                <a:ea typeface="PMingLiU" pitchFamily="18" charset="-120"/>
              </a:rPr>
              <a:t> </a:t>
            </a:r>
          </a:p>
          <a:p>
            <a:pPr eaLnBrk="0" hangingPunct="0"/>
            <a:r>
              <a:rPr lang="en-US" altLang="zh-TW" sz="2400" b="0" dirty="0">
                <a:latin typeface="Times New Roman" pitchFamily="18" charset="0"/>
                <a:ea typeface="PMingLiU" pitchFamily="18" charset="-120"/>
              </a:rPr>
              <a:t>      </a:t>
            </a:r>
            <a:r>
              <a:rPr lang="tr-TR" altLang="zh-TW" sz="2400" b="0" dirty="0" smtClean="0">
                <a:latin typeface="Times New Roman" pitchFamily="18" charset="0"/>
                <a:ea typeface="PMingLiU" pitchFamily="18" charset="-120"/>
              </a:rPr>
              <a:t>Is this person has a sibling</a:t>
            </a:r>
            <a:r>
              <a:rPr lang="en-US" altLang="zh-TW" sz="2400" b="0" dirty="0" smtClean="0">
                <a:latin typeface="Times New Roman" pitchFamily="18" charset="0"/>
                <a:ea typeface="PMingLiU" pitchFamily="18" charset="-120"/>
              </a:rPr>
              <a:t>?</a:t>
            </a:r>
            <a:endParaRPr lang="en-US" altLang="zh-TW" sz="2400" b="0" dirty="0">
              <a:latin typeface="Times New Roman" pitchFamily="18" charset="0"/>
              <a:ea typeface="PMingLiU" pitchFamily="18" charset="-120"/>
            </a:endParaRPr>
          </a:p>
          <a:p>
            <a:pPr lvl="1" eaLnBrk="0" hangingPunct="0"/>
            <a:r>
              <a:rPr lang="tr-TR" altLang="zh-TW" sz="2400" b="0" dirty="0" smtClean="0">
                <a:latin typeface="Times New Roman" pitchFamily="18" charset="0"/>
                <a:ea typeface="PMingLiU" pitchFamily="18" charset="-120"/>
              </a:rPr>
              <a:t>Give the nieces/nephews of this person (if exist)</a:t>
            </a:r>
            <a:r>
              <a:rPr lang="en-US" altLang="zh-TW" sz="2400" b="0" dirty="0" smtClean="0">
                <a:latin typeface="Times New Roman" pitchFamily="18" charset="0"/>
                <a:ea typeface="PMingLiU" pitchFamily="18" charset="-120"/>
              </a:rPr>
              <a:t>?</a:t>
            </a:r>
            <a:endParaRPr lang="en-US" altLang="zh-TW" sz="2400" b="0" dirty="0">
              <a:latin typeface="Times New Roman" pitchFamily="18" charset="0"/>
              <a:ea typeface="PMingLiU" pitchFamily="18" charset="-120"/>
            </a:endParaRPr>
          </a:p>
          <a:p>
            <a:pPr lvl="1" eaLnBrk="0" hangingPunct="0"/>
            <a:r>
              <a:rPr lang="tr-TR" altLang="zh-TW" sz="2400" b="0" dirty="0" smtClean="0">
                <a:latin typeface="Times New Roman" pitchFamily="18" charset="0"/>
                <a:ea typeface="PMingLiU" pitchFamily="18" charset="-120"/>
              </a:rPr>
              <a:t>Is this person the parent of that one</a:t>
            </a:r>
            <a:r>
              <a:rPr lang="en-US" altLang="zh-TW" sz="2400" b="0" dirty="0" smtClean="0">
                <a:latin typeface="Times New Roman" pitchFamily="18" charset="0"/>
                <a:ea typeface="PMingLiU" pitchFamily="18" charset="-120"/>
              </a:rPr>
              <a:t>?</a:t>
            </a:r>
            <a:endParaRPr lang="en-US" altLang="zh-TW" sz="2400" b="0" dirty="0">
              <a:latin typeface="Times New Roman" pitchFamily="18" charset="0"/>
              <a:ea typeface="PMingLiU" pitchFamily="18" charset="-120"/>
            </a:endParaRPr>
          </a:p>
          <a:p>
            <a:pPr lvl="1" eaLnBrk="0" hangingPunct="0"/>
            <a:r>
              <a:rPr lang="tr-TR" altLang="zh-TW" sz="2400" dirty="0" smtClean="0">
                <a:latin typeface="Times New Roman" pitchFamily="18" charset="0"/>
                <a:ea typeface="PMingLiU" pitchFamily="18" charset="-120"/>
              </a:rPr>
              <a:t>Is this person and that one are relative to each other</a:t>
            </a:r>
            <a:r>
              <a:rPr lang="en-US" altLang="zh-TW" sz="2400" b="0" dirty="0" smtClean="0">
                <a:latin typeface="Times New Roman" pitchFamily="18" charset="0"/>
                <a:ea typeface="PMingLiU" pitchFamily="18" charset="-120"/>
              </a:rPr>
              <a:t>?</a:t>
            </a:r>
            <a:endParaRPr lang="en-US" altLang="zh-TW" sz="2400" b="0" dirty="0">
              <a:latin typeface="Times New Roman" pitchFamily="18" charset="0"/>
              <a:ea typeface="PMingLiU" pitchFamily="18" charset="-120"/>
            </a:endParaRPr>
          </a:p>
          <a:p>
            <a:pPr lvl="1" eaLnBrk="0" hangingPunct="0"/>
            <a:endParaRPr lang="zh-TW" altLang="en-US" sz="2400" b="0" dirty="0">
              <a:latin typeface="Times New Roman" pitchFamily="18" charset="0"/>
              <a:ea typeface="PMingLiU" pitchFamily="18" charset="-120"/>
            </a:endParaRPr>
          </a:p>
        </p:txBody>
      </p:sp>
      <p:pic>
        <p:nvPicPr>
          <p:cNvPr id="1026" name="Picture 2" descr="C:\Documents and Settings\hturksoy\Belgelerim\Resimlerim\famil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071546"/>
            <a:ext cx="2865708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306513" y="0"/>
            <a:ext cx="747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600" b="0" dirty="0">
                <a:ea typeface="PMingLiU" pitchFamily="18" charset="-120"/>
                <a:cs typeface="Arial" charset="0"/>
              </a:rPr>
              <a:t>Step 2: Enumerate Important Terms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14375" y="1752600"/>
            <a:ext cx="7808913" cy="4424363"/>
            <a:chOff x="450" y="1104"/>
            <a:chExt cx="4919" cy="2787"/>
          </a:xfrm>
        </p:grpSpPr>
        <p:sp>
          <p:nvSpPr>
            <p:cNvPr id="75781" name="Text Box 4"/>
            <p:cNvSpPr txBox="1">
              <a:spLocks noChangeArrowheads="1"/>
            </p:cNvSpPr>
            <p:nvPr/>
          </p:nvSpPr>
          <p:spPr bwMode="auto">
            <a:xfrm>
              <a:off x="3696" y="1728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altLang="zh-TW" sz="2400" b="0" dirty="0" smtClean="0">
                  <a:latin typeface="Times New Roman" pitchFamily="18" charset="0"/>
                  <a:ea typeface="PMingLiU" pitchFamily="18" charset="-120"/>
                </a:rPr>
                <a:t>Aunt</a:t>
              </a:r>
              <a:endParaRPr lang="en-US" altLang="zh-TW" sz="2400" b="0" dirty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5782" name="Text Box 5"/>
            <p:cNvSpPr txBox="1">
              <a:spLocks noChangeArrowheads="1"/>
            </p:cNvSpPr>
            <p:nvPr/>
          </p:nvSpPr>
          <p:spPr bwMode="auto">
            <a:xfrm>
              <a:off x="2832" y="1104"/>
              <a:ext cx="4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altLang="zh-TW" sz="2400" dirty="0" smtClean="0">
                  <a:latin typeface="Times New Roman" pitchFamily="18" charset="0"/>
                  <a:ea typeface="PMingLiU" pitchFamily="18" charset="-120"/>
                </a:rPr>
                <a:t>Man</a:t>
              </a:r>
              <a:endParaRPr lang="en-US" altLang="zh-TW" sz="2400" b="0" dirty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5783" name="Text Box 6"/>
            <p:cNvSpPr txBox="1">
              <a:spLocks noChangeArrowheads="1"/>
            </p:cNvSpPr>
            <p:nvPr/>
          </p:nvSpPr>
          <p:spPr bwMode="auto">
            <a:xfrm>
              <a:off x="4224" y="1152"/>
              <a:ext cx="7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altLang="zh-TW" sz="2400" b="0" dirty="0" smtClean="0">
                  <a:latin typeface="Times New Roman" pitchFamily="18" charset="0"/>
                  <a:ea typeface="PMingLiU" pitchFamily="18" charset="-120"/>
                </a:rPr>
                <a:t>Woman</a:t>
              </a:r>
              <a:endParaRPr lang="en-US" altLang="zh-TW" sz="2400" b="0" dirty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5784" name="Text Box 7"/>
            <p:cNvSpPr txBox="1">
              <a:spLocks noChangeArrowheads="1"/>
            </p:cNvSpPr>
            <p:nvPr/>
          </p:nvSpPr>
          <p:spPr bwMode="auto">
            <a:xfrm>
              <a:off x="864" y="1920"/>
              <a:ext cx="5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altLang="zh-TW" sz="2400" b="0" dirty="0" smtClean="0">
                  <a:latin typeface="Times New Roman" pitchFamily="18" charset="0"/>
                  <a:ea typeface="PMingLiU" pitchFamily="18" charset="-120"/>
                </a:rPr>
                <a:t>Male</a:t>
              </a:r>
              <a:endParaRPr lang="en-US" altLang="zh-TW" sz="2400" b="0" dirty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5785" name="Text Box 8"/>
            <p:cNvSpPr txBox="1">
              <a:spLocks noChangeArrowheads="1"/>
            </p:cNvSpPr>
            <p:nvPr/>
          </p:nvSpPr>
          <p:spPr bwMode="auto">
            <a:xfrm>
              <a:off x="2496" y="3600"/>
              <a:ext cx="55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altLang="zh-TW" sz="2400" b="0" dirty="0" smtClean="0">
                  <a:latin typeface="Times New Roman" pitchFamily="18" charset="0"/>
                  <a:ea typeface="PMingLiU" pitchFamily="18" charset="-120"/>
                </a:rPr>
                <a:t>Sister</a:t>
              </a:r>
              <a:endParaRPr lang="en-US" altLang="zh-TW" sz="2400" b="0" dirty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5786" name="Text Box 9"/>
            <p:cNvSpPr txBox="1">
              <a:spLocks noChangeArrowheads="1"/>
            </p:cNvSpPr>
            <p:nvPr/>
          </p:nvSpPr>
          <p:spPr bwMode="auto">
            <a:xfrm>
              <a:off x="624" y="1344"/>
              <a:ext cx="6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altLang="zh-TW" sz="2400" b="0" dirty="0" smtClean="0">
                  <a:latin typeface="Times New Roman" pitchFamily="18" charset="0"/>
                  <a:ea typeface="PMingLiU" pitchFamily="18" charset="-120"/>
                </a:rPr>
                <a:t>Person</a:t>
              </a:r>
              <a:endParaRPr lang="en-US" altLang="zh-TW" sz="2400" b="0" dirty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5787" name="Text Box 10"/>
            <p:cNvSpPr txBox="1">
              <a:spLocks noChangeArrowheads="1"/>
            </p:cNvSpPr>
            <p:nvPr/>
          </p:nvSpPr>
          <p:spPr bwMode="auto">
            <a:xfrm>
              <a:off x="3600" y="3360"/>
              <a:ext cx="7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altLang="zh-TW" sz="2400" b="0" dirty="0" smtClean="0">
                  <a:latin typeface="Times New Roman" pitchFamily="18" charset="0"/>
                  <a:ea typeface="PMingLiU" pitchFamily="18" charset="-120"/>
                </a:rPr>
                <a:t>Brother</a:t>
              </a:r>
              <a:endParaRPr lang="en-US" altLang="zh-TW" sz="2400" b="0" dirty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5788" name="Text Box 11"/>
            <p:cNvSpPr txBox="1">
              <a:spLocks noChangeArrowheads="1"/>
            </p:cNvSpPr>
            <p:nvPr/>
          </p:nvSpPr>
          <p:spPr bwMode="auto">
            <a:xfrm>
              <a:off x="450" y="2925"/>
              <a:ext cx="68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altLang="zh-TW" sz="2400" b="0" dirty="0" smtClean="0">
                  <a:latin typeface="Times New Roman" pitchFamily="18" charset="0"/>
                  <a:ea typeface="PMingLiU" pitchFamily="18" charset="-120"/>
                </a:rPr>
                <a:t>Female</a:t>
              </a:r>
              <a:endParaRPr lang="en-US" altLang="zh-TW" sz="2400" b="0" dirty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5789" name="Text Box 12"/>
            <p:cNvSpPr txBox="1">
              <a:spLocks noChangeArrowheads="1"/>
            </p:cNvSpPr>
            <p:nvPr/>
          </p:nvSpPr>
          <p:spPr bwMode="auto">
            <a:xfrm>
              <a:off x="4790" y="2042"/>
              <a:ext cx="5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altLang="zh-TW" sz="2400" b="0" dirty="0" smtClean="0">
                  <a:latin typeface="Times New Roman" pitchFamily="18" charset="0"/>
                  <a:ea typeface="PMingLiU" pitchFamily="18" charset="-120"/>
                </a:rPr>
                <a:t>Uncle</a:t>
              </a:r>
              <a:endParaRPr lang="en-US" altLang="zh-TW" sz="2400" b="0" dirty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5790" name="Text Box 13"/>
            <p:cNvSpPr txBox="1">
              <a:spLocks noChangeArrowheads="1"/>
            </p:cNvSpPr>
            <p:nvPr/>
          </p:nvSpPr>
          <p:spPr bwMode="auto">
            <a:xfrm>
              <a:off x="4368" y="2736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tr-TR" altLang="zh-TW" sz="2400" b="0" dirty="0" smtClean="0">
                  <a:latin typeface="Times New Roman" pitchFamily="18" charset="0"/>
                  <a:ea typeface="PMingLiU" pitchFamily="18" charset="-120"/>
                </a:rPr>
                <a:t>Sibling</a:t>
              </a:r>
              <a:endParaRPr lang="en-US" altLang="zh-TW" sz="2400" b="0" dirty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5791" name="Text Box 14"/>
            <p:cNvSpPr txBox="1">
              <a:spLocks noChangeArrowheads="1"/>
            </p:cNvSpPr>
            <p:nvPr/>
          </p:nvSpPr>
          <p:spPr bwMode="auto">
            <a:xfrm>
              <a:off x="1008" y="3360"/>
              <a:ext cx="79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tr-TR" altLang="zh-TW" sz="2400" b="0" dirty="0" smtClean="0">
                  <a:latin typeface="Times New Roman" pitchFamily="18" charset="0"/>
                  <a:ea typeface="PMingLiU" pitchFamily="18" charset="-120"/>
                </a:rPr>
                <a:t>Children</a:t>
              </a:r>
              <a:endParaRPr lang="en-US" altLang="zh-TW" sz="2400" b="0" dirty="0">
                <a:latin typeface="Times New Roman" pitchFamily="18" charset="0"/>
                <a:ea typeface="PMingLiU" pitchFamily="18" charset="-120"/>
              </a:endParaRPr>
            </a:p>
          </p:txBody>
        </p:sp>
      </p:grpSp>
      <p:pic>
        <p:nvPicPr>
          <p:cNvPr id="75780" name="Picture 15" descr="brainstorm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2819400"/>
            <a:ext cx="21113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643174" y="2071678"/>
            <a:ext cx="12105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tr-TR" altLang="zh-TW" sz="2400" dirty="0" smtClean="0">
                <a:latin typeface="Times New Roman" pitchFamily="18" charset="0"/>
                <a:ea typeface="PMingLiU" pitchFamily="18" charset="-120"/>
              </a:rPr>
              <a:t>Nephew</a:t>
            </a:r>
            <a:endParaRPr lang="en-US" altLang="zh-TW" sz="2400" b="0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85918" y="3929066"/>
            <a:ext cx="9012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tr-TR" altLang="zh-TW" sz="2400" dirty="0" smtClean="0">
                <a:latin typeface="Times New Roman" pitchFamily="18" charset="0"/>
                <a:ea typeface="PMingLiU" pitchFamily="18" charset="-120"/>
              </a:rPr>
              <a:t>Niece</a:t>
            </a:r>
            <a:endParaRPr lang="en-US" altLang="zh-TW" sz="2400" b="0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786050" y="4572008"/>
            <a:ext cx="6639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tr-TR" altLang="zh-TW" sz="2400" dirty="0" smtClean="0">
                <a:latin typeface="Times New Roman" pitchFamily="18" charset="0"/>
                <a:ea typeface="PMingLiU" pitchFamily="18" charset="-120"/>
              </a:rPr>
              <a:t>Son</a:t>
            </a:r>
            <a:endParaRPr lang="en-US" altLang="zh-TW" sz="2400" b="0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00232" y="1500174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Daughter</a:t>
            </a:r>
            <a:endParaRPr lang="tr-T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429388" y="3643314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Father</a:t>
            </a:r>
            <a:endParaRPr lang="tr-TR" dirty="0"/>
          </a:p>
        </p:txBody>
      </p:sp>
      <p:sp>
        <p:nvSpPr>
          <p:cNvPr id="21" name="TextBox 20"/>
          <p:cNvSpPr txBox="1"/>
          <p:nvPr/>
        </p:nvSpPr>
        <p:spPr>
          <a:xfrm>
            <a:off x="5429256" y="135729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Mother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PMingLiU" pitchFamily="18" charset="-120"/>
                <a:cs typeface="Arial" charset="0"/>
              </a:rPr>
              <a:t>Step </a:t>
            </a:r>
            <a:r>
              <a:rPr lang="tr-TR" altLang="zh-TW" dirty="0" smtClean="0">
                <a:ea typeface="PMingLiU" pitchFamily="18" charset="-120"/>
                <a:cs typeface="Arial" charset="0"/>
              </a:rPr>
              <a:t>3:</a:t>
            </a:r>
            <a:r>
              <a:rPr lang="en-US" altLang="zh-TW" dirty="0" smtClean="0">
                <a:ea typeface="PMingLiU" pitchFamily="18" charset="-120"/>
                <a:cs typeface="Arial" charset="0"/>
              </a:rPr>
              <a:t> </a:t>
            </a:r>
            <a:r>
              <a:rPr lang="tr-TR" altLang="zh-TW" dirty="0" smtClean="0">
                <a:ea typeface="PMingLiU" pitchFamily="18" charset="-120"/>
                <a:cs typeface="Arial" charset="0"/>
              </a:rPr>
              <a:t>Organize the Terms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00354" cy="4525963"/>
          </a:xfrm>
        </p:spPr>
        <p:txBody>
          <a:bodyPr>
            <a:normAutofit fontScale="62500" lnSpcReduction="20000"/>
          </a:bodyPr>
          <a:lstStyle/>
          <a:p>
            <a:r>
              <a:rPr lang="tr-TR" dirty="0" smtClean="0"/>
              <a:t>Gender</a:t>
            </a:r>
          </a:p>
          <a:p>
            <a:pPr lvl="1"/>
            <a:r>
              <a:rPr lang="tr-TR" dirty="0" smtClean="0"/>
              <a:t>Male</a:t>
            </a:r>
          </a:p>
          <a:p>
            <a:pPr lvl="1"/>
            <a:r>
              <a:rPr lang="tr-TR" dirty="0" smtClean="0"/>
              <a:t>Female</a:t>
            </a:r>
          </a:p>
          <a:p>
            <a:r>
              <a:rPr lang="tr-TR" dirty="0" smtClean="0"/>
              <a:t>Person</a:t>
            </a:r>
          </a:p>
          <a:p>
            <a:pPr lvl="1"/>
            <a:r>
              <a:rPr lang="tr-TR" dirty="0" smtClean="0"/>
              <a:t>Child</a:t>
            </a:r>
          </a:p>
          <a:p>
            <a:pPr lvl="2"/>
            <a:r>
              <a:rPr lang="tr-TR" dirty="0" smtClean="0"/>
              <a:t>Son</a:t>
            </a:r>
          </a:p>
          <a:p>
            <a:pPr lvl="2"/>
            <a:r>
              <a:rPr lang="tr-TR" dirty="0" smtClean="0"/>
              <a:t>Daughter</a:t>
            </a:r>
          </a:p>
          <a:p>
            <a:pPr lvl="1"/>
            <a:r>
              <a:rPr lang="tr-TR" dirty="0" smtClean="0"/>
              <a:t>Sibling</a:t>
            </a:r>
          </a:p>
          <a:p>
            <a:pPr lvl="2"/>
            <a:r>
              <a:rPr lang="tr-TR" dirty="0" smtClean="0"/>
              <a:t>Sister</a:t>
            </a:r>
          </a:p>
          <a:p>
            <a:pPr lvl="2"/>
            <a:r>
              <a:rPr lang="tr-TR" dirty="0" smtClean="0"/>
              <a:t>Brother</a:t>
            </a:r>
          </a:p>
          <a:p>
            <a:pPr lvl="1"/>
            <a:r>
              <a:rPr lang="tr-TR" dirty="0" smtClean="0"/>
              <a:t>Uncle</a:t>
            </a:r>
          </a:p>
          <a:p>
            <a:pPr lvl="1"/>
            <a:r>
              <a:rPr lang="tr-TR" dirty="0" smtClean="0"/>
              <a:t>Aunt</a:t>
            </a:r>
          </a:p>
          <a:p>
            <a:pPr lvl="1"/>
            <a:r>
              <a:rPr lang="tr-TR" dirty="0" smtClean="0"/>
              <a:t>Nephew</a:t>
            </a:r>
          </a:p>
          <a:p>
            <a:pPr lvl="1"/>
            <a:r>
              <a:rPr lang="tr-TR" dirty="0" smtClean="0"/>
              <a:t>Niece</a:t>
            </a:r>
          </a:p>
          <a:p>
            <a:pPr lvl="1"/>
            <a:r>
              <a:rPr lang="tr-TR" dirty="0" smtClean="0"/>
              <a:t>Parent</a:t>
            </a:r>
          </a:p>
          <a:p>
            <a:pPr lvl="2"/>
            <a:r>
              <a:rPr lang="tr-TR" dirty="0" smtClean="0"/>
              <a:t>Father</a:t>
            </a:r>
          </a:p>
          <a:p>
            <a:pPr lvl="2"/>
            <a:r>
              <a:rPr lang="tr-TR" dirty="0" smtClean="0"/>
              <a:t>Mother</a:t>
            </a:r>
            <a:endParaRPr lang="tr-T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00430" y="1571612"/>
            <a:ext cx="31432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name.String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hasChild.Person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r-TR" sz="2400" dirty="0" smtClean="0"/>
              <a:t>hasDaughter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hasSon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r-TR" sz="2400" dirty="0" smtClean="0"/>
              <a:t>hasGender.Gender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hasParent.Person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r-TR" sz="2400" dirty="0" smtClean="0"/>
              <a:t>hasFather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hasMother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hasSibling.Person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r-TR" sz="2400" dirty="0" smtClean="0"/>
              <a:t>hasBrother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hasSister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r-TR" sz="2400" dirty="0" smtClean="0"/>
              <a:t>hasNephew.Person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hasNiece.Person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r-TR" sz="2400" dirty="0" smtClean="0"/>
              <a:t>hasUncle.Person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hasAunt.Person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Step 4: Paraphrase and formalise the definitions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tr-TR" dirty="0" smtClean="0"/>
              <a:t>Gender = {Male,Female}</a:t>
            </a:r>
          </a:p>
          <a:p>
            <a:pPr>
              <a:buNone/>
            </a:pPr>
            <a:endParaRPr lang="tr-TR" dirty="0" smtClean="0"/>
          </a:p>
          <a:p>
            <a:r>
              <a:rPr lang="en-US" dirty="0" smtClean="0"/>
              <a:t>Person = Man OR Woman</a:t>
            </a:r>
            <a:endParaRPr lang="tr-TR" dirty="0" smtClean="0"/>
          </a:p>
          <a:p>
            <a:r>
              <a:rPr lang="tr-TR" dirty="0" smtClean="0"/>
              <a:t>Man </a:t>
            </a:r>
            <a:r>
              <a:rPr lang="tr-TR" dirty="0" smtClean="0"/>
              <a:t>= Person AND Male</a:t>
            </a:r>
          </a:p>
          <a:p>
            <a:r>
              <a:rPr lang="tr-TR" dirty="0" smtClean="0"/>
              <a:t>Woman = Person AND Female</a:t>
            </a:r>
          </a:p>
          <a:p>
            <a:pPr>
              <a:buNone/>
            </a:pPr>
            <a:r>
              <a:rPr lang="tr-TR" dirty="0" smtClean="0"/>
              <a:t> </a:t>
            </a:r>
          </a:p>
          <a:p>
            <a:r>
              <a:rPr lang="tr-TR" dirty="0" smtClean="0"/>
              <a:t>Aunt = Woman AND (hasNephew OR hasNiece)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 </a:t>
            </a:r>
          </a:p>
          <a:p>
            <a:r>
              <a:rPr lang="tr-TR" dirty="0" smtClean="0"/>
              <a:t>Nephew = Man AND (hasUncle OR hasAunt)</a:t>
            </a:r>
          </a:p>
          <a:p>
            <a:r>
              <a:rPr lang="tr-TR" dirty="0" smtClean="0"/>
              <a:t>Niece = Woman AND (hasUncle OR hasAunt)</a:t>
            </a:r>
          </a:p>
          <a:p>
            <a:pPr>
              <a:buNone/>
            </a:pPr>
            <a:r>
              <a:rPr lang="tr-TR" dirty="0" smtClean="0"/>
              <a:t> </a:t>
            </a:r>
            <a:endParaRPr lang="tr-TR" dirty="0" smtClean="0"/>
          </a:p>
          <a:p>
            <a:r>
              <a:rPr lang="tr-TR" dirty="0" smtClean="0"/>
              <a:t>Parent </a:t>
            </a:r>
            <a:r>
              <a:rPr lang="tr-TR" dirty="0" smtClean="0"/>
              <a:t>= Person AND </a:t>
            </a:r>
            <a:r>
              <a:rPr lang="tr-TR" dirty="0" smtClean="0"/>
              <a:t>hasChild.min1</a:t>
            </a:r>
          </a:p>
          <a:p>
            <a:r>
              <a:rPr lang="tr-TR" dirty="0" smtClean="0"/>
              <a:t>Father = Man AND Parent</a:t>
            </a:r>
          </a:p>
          <a:p>
            <a:r>
              <a:rPr lang="tr-TR" dirty="0" smtClean="0"/>
              <a:t>Mother </a:t>
            </a:r>
            <a:r>
              <a:rPr lang="tr-TR" dirty="0" smtClean="0"/>
              <a:t>= </a:t>
            </a:r>
            <a:r>
              <a:rPr lang="tr-TR" dirty="0" smtClean="0"/>
              <a:t>Woman </a:t>
            </a:r>
            <a:r>
              <a:rPr lang="tr-TR" dirty="0" smtClean="0"/>
              <a:t>AND Parent</a:t>
            </a:r>
          </a:p>
          <a:p>
            <a:pPr>
              <a:buNone/>
            </a:pPr>
            <a:endParaRPr lang="tr-TR" dirty="0" smtClean="0"/>
          </a:p>
          <a:p>
            <a:r>
              <a:rPr lang="tr-TR" dirty="0" smtClean="0"/>
              <a:t>Child = Person AND </a:t>
            </a:r>
            <a:r>
              <a:rPr lang="tr-TR" dirty="0" smtClean="0"/>
              <a:t>hasParent.min1</a:t>
            </a:r>
            <a:endParaRPr lang="tr-TR" dirty="0" smtClean="0"/>
          </a:p>
          <a:p>
            <a:r>
              <a:rPr lang="tr-TR" dirty="0" smtClean="0"/>
              <a:t>Daughter </a:t>
            </a:r>
            <a:r>
              <a:rPr lang="tr-TR" dirty="0" smtClean="0"/>
              <a:t>= Child AND Woman</a:t>
            </a:r>
          </a:p>
          <a:p>
            <a:r>
              <a:rPr lang="tr-TR" dirty="0" smtClean="0"/>
              <a:t>Son = Child AND Man</a:t>
            </a:r>
          </a:p>
          <a:p>
            <a:pPr>
              <a:buNone/>
            </a:pPr>
            <a:r>
              <a:rPr lang="tr-TR" dirty="0" smtClean="0"/>
              <a:t> </a:t>
            </a:r>
          </a:p>
          <a:p>
            <a:r>
              <a:rPr lang="tr-TR" dirty="0" smtClean="0"/>
              <a:t>Sibling = Person AND </a:t>
            </a:r>
            <a:r>
              <a:rPr lang="tr-TR" dirty="0" smtClean="0"/>
              <a:t>hasSibling.min1</a:t>
            </a:r>
            <a:endParaRPr lang="tr-TR" dirty="0" smtClean="0"/>
          </a:p>
          <a:p>
            <a:r>
              <a:rPr lang="tr-TR" dirty="0" smtClean="0"/>
              <a:t>Brother  =  Man AND Sibling</a:t>
            </a:r>
          </a:p>
          <a:p>
            <a:r>
              <a:rPr lang="tr-TR" dirty="0" smtClean="0"/>
              <a:t>Sister =  Woman AND Sibling</a:t>
            </a:r>
          </a:p>
          <a:p>
            <a:pPr>
              <a:buNone/>
            </a:pPr>
            <a:r>
              <a:rPr lang="tr-TR" dirty="0" smtClean="0"/>
              <a:t> </a:t>
            </a:r>
          </a:p>
          <a:p>
            <a:r>
              <a:rPr lang="tr-TR" dirty="0" smtClean="0"/>
              <a:t>Relative = Sibling OR Parent OR Child OR Aunt OR Nephew OR Niece OR Uncle</a:t>
            </a:r>
          </a:p>
          <a:p>
            <a:pPr>
              <a:buNone/>
            </a:pPr>
            <a:r>
              <a:rPr lang="tr-TR" dirty="0" smtClean="0"/>
              <a:t>...</a:t>
            </a:r>
            <a:endParaRPr lang="tr-T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092200" y="50800"/>
            <a:ext cx="8080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 b="0">
                <a:ea typeface="PMingLiU" pitchFamily="18" charset="-120"/>
                <a:cs typeface="Arial" charset="0"/>
              </a:rPr>
              <a:t>Step 3: Define Classes and Class Hierarchy</a:t>
            </a:r>
          </a:p>
        </p:txBody>
      </p:sp>
      <p:pic>
        <p:nvPicPr>
          <p:cNvPr id="76803" name="Picture 3" descr="hierarch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1447800"/>
            <a:ext cx="5400675" cy="509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908175" y="0"/>
            <a:ext cx="648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600" b="0" dirty="0">
                <a:ea typeface="PMingLiU" pitchFamily="18" charset="-120"/>
                <a:cs typeface="Arial" charset="0"/>
              </a:rPr>
              <a:t>Step 4: Define Slots of Classes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2362200" y="3962400"/>
            <a:ext cx="4465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800" b="0" dirty="0">
                <a:latin typeface="Times New Roman" pitchFamily="18" charset="0"/>
                <a:ea typeface="PMingLiU" pitchFamily="18" charset="-120"/>
              </a:rPr>
              <a:t>Step 5: Define slot constraints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66516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</a:pPr>
            <a:r>
              <a:rPr lang="en-US" altLang="zh-TW" sz="2400" b="0" dirty="0">
                <a:latin typeface="Times New Roman" pitchFamily="18" charset="0"/>
                <a:ea typeface="PMingLiU" pitchFamily="18" charset="-120"/>
              </a:rPr>
              <a:t>Slot-cardinality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000" b="0" i="1" dirty="0">
                <a:latin typeface="Times New Roman" pitchFamily="18" charset="0"/>
                <a:ea typeface="PMingLiU" pitchFamily="18" charset="-120"/>
              </a:rPr>
              <a:t>		Ex: </a:t>
            </a:r>
            <a:r>
              <a:rPr lang="en-US" altLang="zh-TW" sz="2000" b="0" i="1" dirty="0" err="1">
                <a:latin typeface="Times New Roman" pitchFamily="18" charset="0"/>
                <a:ea typeface="PMingLiU" pitchFamily="18" charset="-120"/>
              </a:rPr>
              <a:t>Borders_with</a:t>
            </a:r>
            <a:r>
              <a:rPr lang="en-US" altLang="zh-TW" sz="2000" b="0" i="1" dirty="0">
                <a:latin typeface="Times New Roman" pitchFamily="18" charset="0"/>
                <a:ea typeface="PMingLiU" pitchFamily="18" charset="-120"/>
              </a:rPr>
              <a:t> </a:t>
            </a:r>
            <a:r>
              <a:rPr lang="en-US" altLang="zh-TW" sz="2000" b="0" dirty="0">
                <a:latin typeface="Times New Roman" pitchFamily="18" charset="0"/>
                <a:ea typeface="PMingLiU" pitchFamily="18" charset="-120"/>
              </a:rPr>
              <a:t>multiple</a:t>
            </a:r>
            <a:r>
              <a:rPr lang="en-US" altLang="zh-TW" sz="2000" b="0" i="1" dirty="0">
                <a:latin typeface="Times New Roman" pitchFamily="18" charset="0"/>
                <a:ea typeface="PMingLiU" pitchFamily="18" charset="-120"/>
              </a:rPr>
              <a:t>, </a:t>
            </a:r>
            <a:r>
              <a:rPr lang="en-US" altLang="zh-TW" sz="2000" b="0" i="1" dirty="0" err="1">
                <a:latin typeface="Times New Roman" pitchFamily="18" charset="0"/>
                <a:ea typeface="PMingLiU" pitchFamily="18" charset="-120"/>
              </a:rPr>
              <a:t>Start_point</a:t>
            </a:r>
            <a:r>
              <a:rPr lang="en-US" altLang="zh-TW" sz="2000" b="0" i="1" dirty="0">
                <a:latin typeface="Times New Roman" pitchFamily="18" charset="0"/>
                <a:ea typeface="PMingLiU" pitchFamily="18" charset="-120"/>
              </a:rPr>
              <a:t> </a:t>
            </a:r>
            <a:r>
              <a:rPr lang="en-US" altLang="zh-TW" sz="2000" b="0" dirty="0">
                <a:latin typeface="Times New Roman" pitchFamily="18" charset="0"/>
                <a:ea typeface="PMingLiU" pitchFamily="18" charset="-120"/>
              </a:rPr>
              <a:t>single</a:t>
            </a:r>
            <a:endParaRPr lang="en-US" altLang="zh-TW" sz="2400" b="0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914400" y="5562600"/>
            <a:ext cx="478948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zh-TW" sz="2400" b="0" dirty="0">
                <a:latin typeface="Times New Roman" pitchFamily="18" charset="0"/>
                <a:ea typeface="PMingLiU" pitchFamily="18" charset="-120"/>
              </a:rPr>
              <a:t>Slot-value type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000" b="0" i="1" dirty="0">
                <a:latin typeface="Times New Roman" pitchFamily="18" charset="0"/>
                <a:ea typeface="PMingLiU" pitchFamily="18" charset="-120"/>
              </a:rPr>
              <a:t>		Ex: </a:t>
            </a:r>
            <a:r>
              <a:rPr lang="en-US" altLang="zh-TW" sz="2000" b="0" i="1" dirty="0" err="1">
                <a:latin typeface="Times New Roman" pitchFamily="18" charset="0"/>
                <a:ea typeface="PMingLiU" pitchFamily="18" charset="-120"/>
              </a:rPr>
              <a:t>Borders_with</a:t>
            </a:r>
            <a:r>
              <a:rPr lang="en-US" altLang="zh-TW" sz="2000" b="0" i="1" dirty="0">
                <a:latin typeface="Times New Roman" pitchFamily="18" charset="0"/>
                <a:ea typeface="PMingLiU" pitchFamily="18" charset="-120"/>
              </a:rPr>
              <a:t>- </a:t>
            </a:r>
            <a:r>
              <a:rPr lang="en-US" altLang="zh-TW" sz="2000" b="0" dirty="0">
                <a:latin typeface="Times New Roman" pitchFamily="18" charset="0"/>
                <a:ea typeface="PMingLiU" pitchFamily="18" charset="-120"/>
              </a:rPr>
              <a:t>Country</a:t>
            </a:r>
            <a:endParaRPr lang="en-US" altLang="zh-TW" sz="2400" b="0" dirty="0">
              <a:latin typeface="Times New Roman" pitchFamily="18" charset="0"/>
              <a:ea typeface="PMingLiU" pitchFamily="18" charset="-12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24000" y="1295400"/>
            <a:ext cx="6477000" cy="2133600"/>
            <a:chOff x="960" y="816"/>
            <a:chExt cx="4080" cy="1344"/>
          </a:xfrm>
        </p:grpSpPr>
        <p:sp>
          <p:nvSpPr>
            <p:cNvPr id="77831" name="Rectangle 7"/>
            <p:cNvSpPr>
              <a:spLocks noChangeArrowheads="1"/>
            </p:cNvSpPr>
            <p:nvPr/>
          </p:nvSpPr>
          <p:spPr bwMode="auto">
            <a:xfrm>
              <a:off x="2016" y="816"/>
              <a:ext cx="11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800" b="0" dirty="0" err="1">
                  <a:latin typeface="Times New Roman" pitchFamily="18" charset="0"/>
                  <a:ea typeface="PMingLiU" pitchFamily="18" charset="-120"/>
                </a:rPr>
                <a:t>Geographic_entity</a:t>
              </a:r>
              <a:endParaRPr lang="en-US" altLang="zh-TW" sz="2400" b="0" dirty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32" name="Rectangle 8"/>
            <p:cNvSpPr>
              <a:spLocks noChangeArrowheads="1"/>
            </p:cNvSpPr>
            <p:nvPr/>
          </p:nvSpPr>
          <p:spPr bwMode="auto">
            <a:xfrm>
              <a:off x="1392" y="1440"/>
              <a:ext cx="76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800" b="0" dirty="0">
                  <a:latin typeface="Times New Roman" pitchFamily="18" charset="0"/>
                  <a:ea typeface="PMingLiU" pitchFamily="18" charset="-120"/>
                </a:rPr>
                <a:t>Country</a:t>
              </a:r>
              <a:endParaRPr lang="en-US" altLang="zh-TW" sz="2400" b="0" dirty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3024" y="1440"/>
              <a:ext cx="57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800" b="0">
                  <a:latin typeface="Times New Roman" pitchFamily="18" charset="0"/>
                  <a:ea typeface="PMingLiU" pitchFamily="18" charset="-120"/>
                </a:rPr>
                <a:t>City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34" name="Line 10"/>
            <p:cNvSpPr>
              <a:spLocks noChangeShapeType="1"/>
            </p:cNvSpPr>
            <p:nvPr/>
          </p:nvSpPr>
          <p:spPr bwMode="auto">
            <a:xfrm flipV="1">
              <a:off x="1728" y="1056"/>
              <a:ext cx="528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35" name="Line 11"/>
            <p:cNvSpPr>
              <a:spLocks noChangeShapeType="1"/>
            </p:cNvSpPr>
            <p:nvPr/>
          </p:nvSpPr>
          <p:spPr bwMode="auto">
            <a:xfrm flipH="1" flipV="1">
              <a:off x="2592" y="1056"/>
              <a:ext cx="480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>
              <a:off x="2160" y="1584"/>
              <a:ext cx="86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37" name="Text Box 13"/>
            <p:cNvSpPr txBox="1">
              <a:spLocks noChangeArrowheads="1"/>
            </p:cNvSpPr>
            <p:nvPr/>
          </p:nvSpPr>
          <p:spPr bwMode="auto">
            <a:xfrm>
              <a:off x="2352" y="1536"/>
              <a:ext cx="6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400" b="0">
                  <a:latin typeface="Times New Roman" pitchFamily="18" charset="0"/>
                  <a:ea typeface="PMingLiU" pitchFamily="18" charset="-120"/>
                </a:rPr>
                <a:t>Has_capital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 flipH="1" flipV="1">
              <a:off x="2160" y="1680"/>
              <a:ext cx="86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39" name="Text Box 15"/>
            <p:cNvSpPr txBox="1">
              <a:spLocks noChangeArrowheads="1"/>
            </p:cNvSpPr>
            <p:nvPr/>
          </p:nvSpPr>
          <p:spPr bwMode="auto">
            <a:xfrm>
              <a:off x="2064" y="1872"/>
              <a:ext cx="5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400" b="0">
                  <a:latin typeface="Times New Roman" pitchFamily="18" charset="0"/>
                  <a:ea typeface="PMingLiU" pitchFamily="18" charset="-120"/>
                </a:rPr>
                <a:t>Capital_of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>
              <a:off x="1536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 flipH="1">
              <a:off x="1008" y="187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42" name="Line 18"/>
            <p:cNvSpPr>
              <a:spLocks noChangeShapeType="1"/>
            </p:cNvSpPr>
            <p:nvPr/>
          </p:nvSpPr>
          <p:spPr bwMode="auto">
            <a:xfrm flipV="1">
              <a:off x="1008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43" name="Line 19"/>
            <p:cNvSpPr>
              <a:spLocks noChangeShapeType="1"/>
            </p:cNvSpPr>
            <p:nvPr/>
          </p:nvSpPr>
          <p:spPr bwMode="auto">
            <a:xfrm>
              <a:off x="1008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44" name="Text Box 20"/>
            <p:cNvSpPr txBox="1">
              <a:spLocks noChangeArrowheads="1"/>
            </p:cNvSpPr>
            <p:nvPr/>
          </p:nvSpPr>
          <p:spPr bwMode="auto">
            <a:xfrm>
              <a:off x="960" y="1872"/>
              <a:ext cx="72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400" b="0">
                  <a:latin typeface="Times New Roman" pitchFamily="18" charset="0"/>
                  <a:ea typeface="PMingLiU" pitchFamily="18" charset="-120"/>
                </a:rPr>
                <a:t>Borders_with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45" name="Rectangle 21"/>
            <p:cNvSpPr>
              <a:spLocks noChangeArrowheads="1"/>
            </p:cNvSpPr>
            <p:nvPr/>
          </p:nvSpPr>
          <p:spPr bwMode="auto">
            <a:xfrm>
              <a:off x="4320" y="1344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800" b="0">
                  <a:latin typeface="Times New Roman" pitchFamily="18" charset="0"/>
                  <a:ea typeface="PMingLiU" pitchFamily="18" charset="-120"/>
                </a:rPr>
                <a:t>Connection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46" name="Line 22"/>
            <p:cNvSpPr>
              <a:spLocks noChangeShapeType="1"/>
            </p:cNvSpPr>
            <p:nvPr/>
          </p:nvSpPr>
          <p:spPr bwMode="auto">
            <a:xfrm flipH="1" flipV="1">
              <a:off x="3168" y="864"/>
              <a:ext cx="115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47" name="Line 23"/>
            <p:cNvSpPr>
              <a:spLocks noChangeShapeType="1"/>
            </p:cNvSpPr>
            <p:nvPr/>
          </p:nvSpPr>
          <p:spPr bwMode="auto">
            <a:xfrm flipH="1" flipV="1">
              <a:off x="3168" y="1008"/>
              <a:ext cx="115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48" name="Text Box 24"/>
            <p:cNvSpPr txBox="1">
              <a:spLocks noChangeArrowheads="1"/>
            </p:cNvSpPr>
            <p:nvPr/>
          </p:nvSpPr>
          <p:spPr bwMode="auto">
            <a:xfrm>
              <a:off x="3648" y="1488"/>
              <a:ext cx="61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400" b="0">
                  <a:latin typeface="Times New Roman" pitchFamily="18" charset="0"/>
                  <a:ea typeface="PMingLiU" pitchFamily="18" charset="-120"/>
                </a:rPr>
                <a:t>Start_point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49" name="Text Box 25"/>
            <p:cNvSpPr txBox="1">
              <a:spLocks noChangeArrowheads="1"/>
            </p:cNvSpPr>
            <p:nvPr/>
          </p:nvSpPr>
          <p:spPr bwMode="auto">
            <a:xfrm>
              <a:off x="3648" y="912"/>
              <a:ext cx="5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400" b="0">
                  <a:latin typeface="Times New Roman" pitchFamily="18" charset="0"/>
                  <a:ea typeface="PMingLiU" pitchFamily="18" charset="-120"/>
                </a:rPr>
                <a:t>End_point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50" name="Rectangle 26"/>
            <p:cNvSpPr>
              <a:spLocks noChangeArrowheads="1"/>
            </p:cNvSpPr>
            <p:nvPr/>
          </p:nvSpPr>
          <p:spPr bwMode="auto">
            <a:xfrm>
              <a:off x="3024" y="1920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800" b="0">
                  <a:latin typeface="Times New Roman" pitchFamily="18" charset="0"/>
                  <a:ea typeface="PMingLiU" pitchFamily="18" charset="-120"/>
                </a:rPr>
                <a:t>Capital_city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51" name="Line 27"/>
            <p:cNvSpPr>
              <a:spLocks noChangeShapeType="1"/>
            </p:cNvSpPr>
            <p:nvPr/>
          </p:nvSpPr>
          <p:spPr bwMode="auto">
            <a:xfrm flipV="1">
              <a:off x="3360" y="1680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472</Words>
  <Application>Microsoft Office PowerPoint</Application>
  <PresentationFormat>On-screen Show (4:3)</PresentationFormat>
  <Paragraphs>170</Paragraphs>
  <Slides>15</Slides>
  <Notes>10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Ontology Building in Action</vt:lpstr>
      <vt:lpstr>RDF/OWL in Protégé</vt:lpstr>
      <vt:lpstr>Slide 3</vt:lpstr>
      <vt:lpstr>Slide 4</vt:lpstr>
      <vt:lpstr>Slide 5</vt:lpstr>
      <vt:lpstr>Step 3: Organize the Terms</vt:lpstr>
      <vt:lpstr>Step 4: Paraphrase and formalise the definitions</vt:lpstr>
      <vt:lpstr>Slide 8</vt:lpstr>
      <vt:lpstr>Slide 9</vt:lpstr>
      <vt:lpstr>Slide 10</vt:lpstr>
      <vt:lpstr>Slide 11</vt:lpstr>
      <vt:lpstr>Slide 12</vt:lpstr>
      <vt:lpstr>Ontologies vs. Models Acknowledgements: Colin Atkinson</vt:lpstr>
      <vt:lpstr>Slide 14</vt:lpstr>
      <vt:lpstr>Mola...</vt:lpstr>
    </vt:vector>
  </TitlesOfParts>
  <Company>stm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RDF/OWL in Protégé</dc:title>
  <dc:creator>hturksoy</dc:creator>
  <cp:lastModifiedBy>hturksoy</cp:lastModifiedBy>
  <cp:revision>54</cp:revision>
  <dcterms:created xsi:type="dcterms:W3CDTF">2009-02-04T14:49:11Z</dcterms:created>
  <dcterms:modified xsi:type="dcterms:W3CDTF">2009-02-11T14:53:37Z</dcterms:modified>
</cp:coreProperties>
</file>