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C718C4D-E46D-49B8-9811-6F5BBFB3C90C}" type="datetimeFigureOut">
              <a:rPr lang="tr-TR"/>
              <a:pPr>
                <a:defRPr/>
              </a:pPr>
              <a:t>22.02.2009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F7140FE-67A6-4AF3-B5ED-23B3BA592A2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BF15C6-0843-412D-8671-5F7B3ED9E5A6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tr-TR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D277E3-5051-46FC-B63B-C696E025F040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tr-TR"/>
          </a:p>
        </p:txBody>
      </p:sp>
      <p:sp>
        <p:nvSpPr>
          <p:cNvPr id="1843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7CD64D-DF87-4CB5-BE88-9F6A7EDF1E79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tr-TR"/>
          </a:p>
        </p:txBody>
      </p:sp>
      <p:sp>
        <p:nvSpPr>
          <p:cNvPr id="2048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kaynak\Ian Horrocks - CS646\3pt2-dlintro.ppt</a:t>
            </a:r>
          </a:p>
          <a:p>
            <a:pPr>
              <a:spcBef>
                <a:spcPct val="0"/>
              </a:spcBef>
            </a:pPr>
            <a:r>
              <a:rPr lang="tr-TR" smtClean="0"/>
              <a:t>http://www.cs.man.ac.uk/~horrocks/Slides/index.html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869259-6781-4422-A6EB-D9485B5AD781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tr-TR"/>
          </a:p>
        </p:txBody>
      </p:sp>
      <p:sp>
        <p:nvSpPr>
          <p:cNvPr id="2253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1C9AB9-A74B-4243-B2F1-6B5B6A873536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/>
          </a:p>
        </p:txBody>
      </p:sp>
      <p:sp>
        <p:nvSpPr>
          <p:cNvPr id="2457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C1FEAB-565F-4714-A91F-67014101CB78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/>
          </a:p>
        </p:txBody>
      </p:sp>
      <p:sp>
        <p:nvSpPr>
          <p:cNvPr id="2662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985963" y="542925"/>
            <a:ext cx="2886075" cy="21637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2921000"/>
            <a:ext cx="5026025" cy="55387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[4]</a:t>
            </a: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252A77-A4AA-4DC7-96E2-531F381E4DF3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tr-TR"/>
          </a:p>
        </p:txBody>
      </p:sp>
      <p:sp>
        <p:nvSpPr>
          <p:cNvPr id="2867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A1838-D612-4AC3-B2FB-C9B4230BFCAF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tr-TR"/>
          </a:p>
        </p:txBody>
      </p:sp>
      <p:sp>
        <p:nvSpPr>
          <p:cNvPr id="3072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mtClean="0"/>
              <a:t>(kaynak\Ian Horrocks - CS646\3pt2-dlintro.ppt) {</a:t>
            </a:r>
            <a:endParaRPr lang="tr-TR" sz="1000" smtClean="0"/>
          </a:p>
          <a:p>
            <a:pPr>
              <a:spcBef>
                <a:spcPct val="0"/>
              </a:spcBef>
            </a:pPr>
            <a:r>
              <a:rPr lang="tr-TR" sz="1000" smtClean="0"/>
              <a:t>Description Logis </a:t>
            </a:r>
            <a:r>
              <a:rPr lang="tr-TR" smtClean="0"/>
              <a:t>d</a:t>
            </a:r>
            <a:r>
              <a:rPr lang="en-GB" smtClean="0"/>
              <a:t>escribes relations between Concepts/Classes</a:t>
            </a:r>
            <a:endParaRPr lang="tr-TR" smtClean="0"/>
          </a:p>
          <a:p>
            <a:pPr lvl="1">
              <a:spcBef>
                <a:spcPct val="0"/>
              </a:spcBef>
            </a:pPr>
            <a:r>
              <a:rPr lang="en-GB" smtClean="0"/>
              <a:t>Individuals secondary</a:t>
            </a:r>
          </a:p>
          <a:p>
            <a:pPr>
              <a:spcBef>
                <a:spcPct val="0"/>
              </a:spcBef>
            </a:pPr>
            <a:r>
              <a:rPr lang="tr-TR" smtClean="0"/>
              <a:t> 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A5362-3A2E-46D6-93A7-7DE80D6AB66A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2AFD-DBED-40B2-96B0-878130D61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43EE-199F-4F0D-A6FB-1F3F6CABBFF6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A037F-D96C-47AA-84C6-187E9B373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AB236-F912-4D8B-B399-B61A4E6E9A5B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2FF69-ED5D-4DEC-A997-F7A6B74C8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6C095-6DE8-403C-B0F9-74791F48720B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7219-7834-4792-97B1-DCB9185F7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350D3-598F-40AF-89BF-438406E7C7D8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3B4ED-B1D7-4133-9498-D6C4E9E2F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DF73-A6D6-4F7D-BF02-8DB229E33B2A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FBE3A-55E9-4803-878D-1AF63A171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18E03-082F-4D63-8A39-A85C096A4726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D912-1167-439C-A5FF-BF964909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7646-811D-4F30-9B89-31FB39D84EF2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804C-550F-4F40-B96A-057F43C6C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A6986-79FA-4DC4-9F79-3D64F4A1545C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C992-D5BA-426F-B059-82C92B801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C3B4-49A2-4B54-A0E4-D3340481C388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C248-BA6C-4388-9C5C-411D87D56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87AAF-8D5F-44B0-B938-FDDCDC2CB806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C7526-2E8A-49D7-A1EA-4CB949B5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00DDA-FEFE-470A-9ABE-562295CB4096}" type="datetimeFigureOut">
              <a:rPr lang="en-US"/>
              <a:pPr>
                <a:defRPr/>
              </a:pPr>
              <a:t>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E42EBF-757C-4011-BFCE-2C69B02E4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kaynak/Ian%20Horrocks%20-%20CS646/1introduction.ppt" TargetMode="External"/><Relationship Id="rId3" Type="http://schemas.openxmlformats.org/officeDocument/2006/relationships/hyperlink" Target="kaynak/VaganTerziyan-SW%20Course/SW_Tutorial_2004_Part_1.ppt" TargetMode="External"/><Relationship Id="rId7" Type="http://schemas.openxmlformats.org/officeDocument/2006/relationships/hyperlink" Target="kaynak/Ian%20Horrocks%20-%20CS646/onto-db.ppt" TargetMode="External"/><Relationship Id="rId2" Type="http://schemas.openxmlformats.org/officeDocument/2006/relationships/hyperlink" Target="kaynak/intro-2004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aynak/VaganTerziyan-SW%20Course/xEk2-Ontologies_1.ppt" TargetMode="External"/><Relationship Id="rId5" Type="http://schemas.openxmlformats.org/officeDocument/2006/relationships/hyperlink" Target="kaynak/Ian%20Horrocks%20-%20CS646/7.1Lect-1-Ontology-and-OWL-2007.ppt" TargetMode="External"/><Relationship Id="rId4" Type="http://schemas.openxmlformats.org/officeDocument/2006/relationships/hyperlink" Target="kaynak/Ian%20Horrocks%20-%20CS646/2ontologies.p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wsi.org/" TargetMode="External"/><Relationship Id="rId3" Type="http://schemas.openxmlformats.org/officeDocument/2006/relationships/hyperlink" Target="http://www.w3.org/2004/01/sws-pressrelease" TargetMode="External"/><Relationship Id="rId7" Type="http://schemas.openxmlformats.org/officeDocument/2006/relationships/hyperlink" Target="http://www.daml.org/servic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emwebcentral.org/" TargetMode="External"/><Relationship Id="rId5" Type="http://schemas.openxmlformats.org/officeDocument/2006/relationships/hyperlink" Target="http://www.w3.org/2001/sw/" TargetMode="External"/><Relationship Id="rId4" Type="http://schemas.openxmlformats.org/officeDocument/2006/relationships/hyperlink" Target="http://www.w3.org/2004/01/sws-testimonial" TargetMode="External"/><Relationship Id="rId9" Type="http://schemas.openxmlformats.org/officeDocument/2006/relationships/hyperlink" Target="http://www.wsmo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kaynak/Ian%20Horrocks%20-%20CS646/3pt2-dlintro.p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kaynak/Ian%20Horrocks%20-%20CS646/5pt3-dlreasoning.pdf" TargetMode="External"/><Relationship Id="rId5" Type="http://schemas.openxmlformats.org/officeDocument/2006/relationships/hyperlink" Target="kaynak/Ian%20Horrocks%20-%20CS646/4.1why.ppt" TargetMode="External"/><Relationship Id="rId4" Type="http://schemas.openxmlformats.org/officeDocument/2006/relationships/hyperlink" Target="http://owl.man.ac.uk/2003/why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References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500" smtClean="0"/>
              <a:t>[1] </a:t>
            </a:r>
            <a:r>
              <a:rPr lang="tr-TR" sz="1500" smtClean="0">
                <a:hlinkClick r:id="rId2" action="ppaction://hlinkpres?slideindex=1&amp;slidetitle="/>
              </a:rPr>
              <a:t>D:\My Documents\SemanticWebWorkshop\kaynak\Ian Horrocks - CS646\intro-2004.ppt</a:t>
            </a:r>
            <a:endParaRPr lang="tr-TR" sz="1500" smtClean="0"/>
          </a:p>
          <a:p>
            <a:r>
              <a:rPr lang="tr-TR" sz="1500" smtClean="0"/>
              <a:t>[2] </a:t>
            </a:r>
            <a:r>
              <a:rPr lang="tr-TR" sz="1500" smtClean="0">
                <a:hlinkClick r:id="rId3" action="ppaction://hlinkpres?slideindex=1&amp;slidetitle="/>
              </a:rPr>
              <a:t>D:\My Documents\SemanticWebWorkshop\kaynak\VaganTerziyan-SW Course\SW_Tutorial_2004_Part_1.ppt</a:t>
            </a:r>
            <a:r>
              <a:rPr lang="tr-TR" sz="1500" smtClean="0"/>
              <a:t> </a:t>
            </a:r>
          </a:p>
          <a:p>
            <a:r>
              <a:rPr lang="tr-TR" sz="1500" smtClean="0"/>
              <a:t>[3] </a:t>
            </a:r>
            <a:r>
              <a:rPr lang="tr-TR" sz="1500" smtClean="0">
                <a:hlinkClick r:id="rId3" action="ppaction://hlinkpres?slideindex=1&amp;slidetitle="/>
              </a:rPr>
              <a:t>kaynak\VaganTerziyan-SW Course\SW_Tutorial_2004_Part_1.ppt</a:t>
            </a:r>
            <a:endParaRPr lang="tr-TR" sz="1500" smtClean="0"/>
          </a:p>
          <a:p>
            <a:r>
              <a:rPr lang="tr-TR" sz="1500" smtClean="0"/>
              <a:t>[4] </a:t>
            </a:r>
            <a:r>
              <a:rPr lang="tr-TR" sz="1500" smtClean="0">
                <a:hlinkClick r:id="rId4" action="ppaction://hlinkpres?slideindex=1&amp;slidetitle="/>
              </a:rPr>
              <a:t>kaynak\Ian Horrocks - CS646\2ontologies.ppt</a:t>
            </a:r>
            <a:endParaRPr lang="tr-TR" sz="1500" smtClean="0"/>
          </a:p>
          <a:p>
            <a:r>
              <a:rPr lang="tr-TR" sz="1500" smtClean="0"/>
              <a:t>[5] </a:t>
            </a:r>
            <a:r>
              <a:rPr lang="tr-TR" sz="1500" smtClean="0">
                <a:hlinkClick r:id="rId5" action="ppaction://hlinkpres?slideindex=1&amp;slidetitle="/>
              </a:rPr>
              <a:t>kaynak\Ian Horrocks - CS646\7.1Lect-1-Ontology-and-OWL-2007.ppt</a:t>
            </a:r>
            <a:endParaRPr lang="tr-TR" sz="1500" smtClean="0"/>
          </a:p>
          <a:p>
            <a:r>
              <a:rPr lang="tr-TR" sz="1500" smtClean="0"/>
              <a:t>[6] </a:t>
            </a:r>
            <a:r>
              <a:rPr lang="tr-TR" sz="1500" smtClean="0">
                <a:hlinkClick r:id="rId6" action="ppaction://hlinkpres?slideindex=1&amp;slidetitle="/>
              </a:rPr>
              <a:t>kaynak\VaganTerziyan-SW Course\xEk2-Ontologies_1.ppt</a:t>
            </a:r>
            <a:endParaRPr lang="tr-TR" sz="1500" smtClean="0"/>
          </a:p>
          <a:p>
            <a:r>
              <a:rPr lang="tr-TR" sz="1500" smtClean="0"/>
              <a:t>[7] </a:t>
            </a:r>
            <a:r>
              <a:rPr lang="tr-TR" sz="1500" smtClean="0">
                <a:hlinkClick r:id="rId7" action="ppaction://hlinkpres?slideindex=1&amp;slidetitle="/>
              </a:rPr>
              <a:t>kaynak\Ian Horrocks - CS646\onto-db.ppt</a:t>
            </a:r>
            <a:endParaRPr lang="tr-TR" sz="1500" smtClean="0"/>
          </a:p>
          <a:p>
            <a:r>
              <a:rPr lang="tr-TR" sz="1500" smtClean="0"/>
              <a:t>[8] </a:t>
            </a:r>
            <a:r>
              <a:rPr lang="tr-TR" sz="1500" smtClean="0">
                <a:hlinkClick r:id="rId7" action="ppaction://hlinkpres?slideindex=1&amp;slidetitle="/>
              </a:rPr>
              <a:t>kaynak\Ian Horrocks - CS646\needham.ppt</a:t>
            </a:r>
            <a:endParaRPr lang="tr-TR" sz="1500" smtClean="0"/>
          </a:p>
          <a:p>
            <a:r>
              <a:rPr lang="tr-TR" sz="1500" smtClean="0"/>
              <a:t>[9] </a:t>
            </a:r>
            <a:r>
              <a:rPr lang="tr-TR" sz="1500" smtClean="0">
                <a:hlinkClick r:id="rId8" action="ppaction://hlinkpres?slideindex=1&amp;slidetitle="/>
              </a:rPr>
              <a:t>kaynak\Ian Horrocks - CS646\</a:t>
            </a:r>
            <a:r>
              <a:rPr lang="tr-TR" sz="1400" smtClean="0">
                <a:hlinkClick r:id="rId8" action="ppaction://hlinkpres?slideindex=1&amp;slidetitle="/>
              </a:rPr>
              <a:t>1introduction.ppt</a:t>
            </a:r>
            <a:endParaRPr lang="tr-TR" sz="1400" smtClean="0"/>
          </a:p>
          <a:p>
            <a:endParaRPr lang="tr-TR" sz="1500" smtClean="0"/>
          </a:p>
          <a:p>
            <a:endParaRPr lang="tr-TR" sz="1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327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W3C Documents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Guide:  </a:t>
            </a:r>
            <a:r>
              <a:rPr lang="en-US" u="sng" smtClean="0">
                <a:solidFill>
                  <a:srgbClr val="0000CC"/>
                </a:solidFill>
              </a:rPr>
              <a:t>http://www.w3.org/TR/owl-guide/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Reference:  </a:t>
            </a:r>
            <a:r>
              <a:rPr lang="en-US" smtClean="0">
                <a:solidFill>
                  <a:srgbClr val="0000CC"/>
                </a:solidFill>
              </a:rPr>
              <a:t>http://www.w3.org/TR/owl-ref/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Semantics and Abstract Syntax:</a:t>
            </a:r>
            <a:br>
              <a:rPr lang="en-US" smtClean="0"/>
            </a:br>
            <a:r>
              <a:rPr lang="en-US" smtClean="0">
                <a:solidFill>
                  <a:srgbClr val="0000CC"/>
                </a:solidFill>
              </a:rPr>
              <a:t>http://www.w3.org/TR/owl-semantics/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OWL Tutorials</a:t>
            </a:r>
          </a:p>
          <a:p>
            <a:pPr lvl="1">
              <a:lnSpc>
                <a:spcPct val="80000"/>
              </a:lnSpc>
            </a:pPr>
            <a:r>
              <a:rPr lang="de-DE" smtClean="0"/>
              <a:t>Ian Horrocks, </a:t>
            </a:r>
            <a:r>
              <a:rPr lang="en-US" smtClean="0"/>
              <a:t>Sean Bechhofer:</a:t>
            </a:r>
            <a:br>
              <a:rPr lang="en-US" smtClean="0"/>
            </a:br>
            <a:r>
              <a:rPr lang="en-US" sz="2400" smtClean="0">
                <a:solidFill>
                  <a:srgbClr val="0000CC"/>
                </a:solidFill>
              </a:rPr>
              <a:t>http://www.cs.man.ac.uk/~horrocks/Slides/Innsbruck-tutorial/</a:t>
            </a:r>
            <a:r>
              <a:rPr lang="en-US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Roger L. Costello, David B. Jacobs: </a:t>
            </a:r>
            <a:r>
              <a:rPr lang="en-US" smtClean="0">
                <a:solidFill>
                  <a:srgbClr val="0000CC"/>
                </a:solidFill>
              </a:rPr>
              <a:t>http://www.xfront.com/owl/</a:t>
            </a:r>
            <a:r>
              <a:rPr lang="en-US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Example Ontologies, e.g. here: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CC"/>
                </a:solidFill>
              </a:rPr>
              <a:t>http://www.daml.org/ontologies/</a:t>
            </a:r>
            <a:r>
              <a:rPr lang="en-US" smtClean="0"/>
              <a:t> </a:t>
            </a:r>
          </a:p>
          <a:p>
            <a:pPr lvl="1">
              <a:lnSpc>
                <a:spcPct val="80000"/>
              </a:lnSpc>
            </a:pPr>
            <a:endParaRPr lang="en-US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r>
              <a:rPr lang="en-US" smtClean="0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A-Boxes &amp; T-Boxes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GB" sz="1800" smtClean="0"/>
              <a:t>The “T-Box” – for “terminology box”</a:t>
            </a:r>
            <a:endParaRPr lang="tr-TR" sz="1800" smtClean="0"/>
          </a:p>
          <a:p>
            <a:pPr lvl="1">
              <a:lnSpc>
                <a:spcPct val="80000"/>
              </a:lnSpc>
            </a:pPr>
            <a:r>
              <a:rPr lang="en-GB" sz="1800" smtClean="0"/>
              <a:t>Individuals in ontologies (The “A-Box”)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‘T-Box’ (Terminology Box)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Definitions and restrictions on classes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‘A-Box’(Assertions box)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Descriptions and assertions of individuals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DLs (&amp; OWL DL) work best for T-Box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Large general A-Boxes are intractable 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A change anywhere can propagate anywhere else</a:t>
            </a:r>
          </a:p>
          <a:p>
            <a:pPr>
              <a:lnSpc>
                <a:spcPct val="80000"/>
              </a:lnSpc>
            </a:pPr>
            <a:endParaRPr lang="tr-TR" sz="2000" smtClean="0"/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057400" y="2362200"/>
            <a:ext cx="3200400" cy="147161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2166938" y="2373313"/>
            <a:ext cx="1614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i="1">
                <a:latin typeface="Calibri"/>
              </a:rPr>
              <a:t>A is an instance of B</a:t>
            </a:r>
            <a:r>
              <a:rPr lang="de-DE">
                <a:latin typeface="Calibri"/>
              </a:rPr>
              <a:t> 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132013" y="2635250"/>
            <a:ext cx="1358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i="1">
                <a:latin typeface="Calibri"/>
              </a:rPr>
              <a:t>John is a Person</a:t>
            </a:r>
            <a:r>
              <a:rPr lang="de-DE">
                <a:latin typeface="Calibri"/>
              </a:rPr>
              <a:t> 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2093913" y="3094038"/>
            <a:ext cx="1900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i="1">
                <a:latin typeface="Calibri"/>
              </a:rPr>
              <a:t>All Students are Persons</a:t>
            </a:r>
            <a:r>
              <a:rPr lang="de-DE">
                <a:latin typeface="Calibri"/>
              </a:rPr>
              <a:t> 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2073275" y="3322638"/>
            <a:ext cx="235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i="1">
                <a:latin typeface="Calibri"/>
              </a:rPr>
              <a:t>There are two types of Persons: Students and Teachers</a:t>
            </a:r>
            <a:r>
              <a:rPr lang="de-DE">
                <a:latin typeface="Calibri"/>
              </a:rPr>
              <a:t> </a:t>
            </a:r>
          </a:p>
        </p:txBody>
      </p:sp>
      <p:sp>
        <p:nvSpPr>
          <p:cNvPr id="17416" name="AutoShape 11"/>
          <p:cNvSpPr>
            <a:spLocks/>
          </p:cNvSpPr>
          <p:nvPr/>
        </p:nvSpPr>
        <p:spPr bwMode="auto">
          <a:xfrm>
            <a:off x="3967163" y="2413000"/>
            <a:ext cx="160337" cy="506413"/>
          </a:xfrm>
          <a:prstGeom prst="rightBrace">
            <a:avLst>
              <a:gd name="adj1" fmla="val 2632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4189413" y="2492375"/>
            <a:ext cx="758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/>
              </a:rPr>
              <a:t>A-Boxes</a:t>
            </a:r>
            <a:endParaRPr lang="en-US">
              <a:latin typeface="Calibri"/>
            </a:endParaRP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4503738" y="3348038"/>
            <a:ext cx="750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/>
              </a:rPr>
              <a:t>T-Boxes</a:t>
            </a:r>
            <a:endParaRPr lang="en-US">
              <a:latin typeface="Calibri"/>
            </a:endParaRPr>
          </a:p>
        </p:txBody>
      </p:sp>
      <p:sp>
        <p:nvSpPr>
          <p:cNvPr id="17419" name="AutoShape 14"/>
          <p:cNvSpPr>
            <a:spLocks/>
          </p:cNvSpPr>
          <p:nvPr/>
        </p:nvSpPr>
        <p:spPr bwMode="auto">
          <a:xfrm>
            <a:off x="4343400" y="3200400"/>
            <a:ext cx="160338" cy="506413"/>
          </a:xfrm>
          <a:prstGeom prst="rightBrace">
            <a:avLst>
              <a:gd name="adj1" fmla="val 2632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7308850" y="2781300"/>
            <a:ext cx="647700" cy="2160588"/>
          </a:xfrm>
          <a:prstGeom prst="rect">
            <a:avLst/>
          </a:prstGeom>
          <a:solidFill>
            <a:srgbClr val="993300"/>
          </a:solidFill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5508625" y="2060575"/>
            <a:ext cx="1079500" cy="3744913"/>
          </a:xfrm>
          <a:prstGeom prst="rect">
            <a:avLst/>
          </a:prstGeom>
          <a:solidFill>
            <a:srgbClr val="993300"/>
          </a:solidFill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DL Architecture</a:t>
            </a:r>
            <a:endParaRPr lang="en-US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900113" y="1773238"/>
            <a:ext cx="3959225" cy="4392612"/>
          </a:xfrm>
          <a:prstGeom prst="rect">
            <a:avLst/>
          </a:prstGeom>
          <a:solidFill>
            <a:srgbClr val="993300"/>
          </a:solidFill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042988" y="1916113"/>
            <a:ext cx="2879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400">
                <a:solidFill>
                  <a:srgbClr val="CC9900"/>
                </a:solidFill>
                <a:latin typeface="Verdana" pitchFamily="34" charset="0"/>
              </a:rPr>
              <a:t>Knowledge Base</a:t>
            </a:r>
            <a:endParaRPr lang="en-US" sz="24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042988" y="2492375"/>
            <a:ext cx="3673475" cy="1584325"/>
          </a:xfrm>
          <a:prstGeom prst="rect">
            <a:avLst/>
          </a:prstGeom>
          <a:noFill/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042988" y="4365625"/>
            <a:ext cx="3673475" cy="1584325"/>
          </a:xfrm>
          <a:prstGeom prst="rect">
            <a:avLst/>
          </a:prstGeom>
          <a:noFill/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alibri"/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1187450" y="2565400"/>
            <a:ext cx="287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Tbox (schema)</a:t>
            </a:r>
            <a:endParaRPr lang="en-US" sz="20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187450" y="4437063"/>
            <a:ext cx="287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Abox (data)</a:t>
            </a:r>
            <a:endParaRPr lang="en-US" sz="20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042988" y="3068638"/>
            <a:ext cx="3744912" cy="836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Man 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´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 Human 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u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 Male</a:t>
            </a:r>
          </a:p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Happy-Father 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´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Man 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u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9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has-child Female 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u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…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1042988" y="4941888"/>
            <a:ext cx="3744912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John : Happy-Father</a:t>
            </a:r>
          </a:p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h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John, Mary</a:t>
            </a:r>
            <a:r>
              <a:rPr lang="en-US" sz="1400">
                <a:solidFill>
                  <a:schemeClr val="bg1"/>
                </a:solidFill>
                <a:latin typeface="cmsy10" pitchFamily="16" charset="0"/>
              </a:rPr>
              <a:t>i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 : has-child</a:t>
            </a:r>
            <a:endParaRPr 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 rot="-5400000">
            <a:off x="4404519" y="3667919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400">
                <a:solidFill>
                  <a:srgbClr val="CC9900"/>
                </a:solidFill>
                <a:latin typeface="Verdana" pitchFamily="34" charset="0"/>
              </a:rPr>
              <a:t>Inference System</a:t>
            </a:r>
            <a:endParaRPr lang="en-US" sz="24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 rot="-5400000">
            <a:off x="6672263" y="3560763"/>
            <a:ext cx="18732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400">
                <a:solidFill>
                  <a:srgbClr val="CC9900"/>
                </a:solidFill>
                <a:latin typeface="Verdana" pitchFamily="34" charset="0"/>
              </a:rPr>
              <a:t>Interface</a:t>
            </a:r>
            <a:endParaRPr lang="en-US" sz="24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4859338" y="3860800"/>
            <a:ext cx="649287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>
            <a:off x="6588125" y="3860800"/>
            <a:ext cx="720725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7956550" y="3860800"/>
            <a:ext cx="720725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323850" y="-58738"/>
            <a:ext cx="8569325" cy="79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i="1">
                <a:solidFill>
                  <a:schemeClr val="tx2"/>
                </a:solidFill>
                <a:latin typeface="Calibri"/>
              </a:rPr>
              <a:t>Where to find out more:</a:t>
            </a:r>
            <a:r>
              <a:rPr lang="en-US" sz="4400">
                <a:solidFill>
                  <a:schemeClr val="tx2"/>
                </a:solidFill>
                <a:latin typeface="Calibri"/>
              </a:rPr>
              <a:t> Web-Sites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50825" y="981075"/>
            <a:ext cx="84391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alibri"/>
              </a:rPr>
              <a:t>OWL, OWL-S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3"/>
              </a:rPr>
              <a:t>http://www.w3.org/2004/01/sws-pressrelease</a:t>
            </a:r>
            <a:endParaRPr lang="en-US" sz="2400">
              <a:latin typeface="Calibri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4"/>
              </a:rPr>
              <a:t>http://www.w3.org/2004/01/sws-testimonial</a:t>
            </a:r>
            <a:endParaRPr lang="en-US" sz="2400">
              <a:latin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alibri"/>
              </a:rPr>
              <a:t>Semantic Web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5"/>
              </a:rPr>
              <a:t>http://www.w3.org/2001/sw/</a:t>
            </a:r>
            <a:endParaRPr lang="en-US" sz="2400">
              <a:latin typeface="Calibri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6"/>
              </a:rPr>
              <a:t>http://www.semwebcentral.org/</a:t>
            </a:r>
            <a:endParaRPr lang="en-US" sz="2400">
              <a:latin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alibri"/>
              </a:rPr>
              <a:t>Semantic Web Services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7"/>
              </a:rPr>
              <a:t>http://www.daml.org/services/</a:t>
            </a:r>
            <a:endParaRPr lang="en-US" sz="2400">
              <a:latin typeface="Calibri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8"/>
              </a:rPr>
              <a:t>http://www.swsi.org/</a:t>
            </a:r>
            <a:endParaRPr lang="en-US" sz="2400">
              <a:latin typeface="Calibri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/>
                <a:hlinkClick r:id="rId9"/>
              </a:rPr>
              <a:t>http://www.wsmo.org</a:t>
            </a:r>
            <a:r>
              <a:rPr lang="en-US" sz="2400">
                <a:latin typeface="Calibri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76200" y="1371600"/>
            <a:ext cx="891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0033CC"/>
                </a:solidFill>
                <a:latin typeface="Calibri"/>
              </a:rPr>
              <a:t>Developing ontology languages, ontologies, annotation support tools</a:t>
            </a:r>
            <a:r>
              <a:rPr lang="en-GB" sz="2400">
                <a:latin typeface="Calibri"/>
              </a:rPr>
              <a:t>  will give you an advance of several years before others can develop the same. Important is that the standards and the applications will depend on you.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2400"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0033CC"/>
                </a:solidFill>
                <a:latin typeface="Calibri"/>
              </a:rPr>
              <a:t>Developing Semantic Web service platforms, agents, applications,</a:t>
            </a:r>
            <a:r>
              <a:rPr lang="en-GB" sz="2400">
                <a:latin typeface="Calibri"/>
              </a:rPr>
              <a:t>  based on widespread standards allows to automatically explore rich Web content providing services for millions of customers.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2400"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0033CC"/>
                </a:solidFill>
                <a:latin typeface="Calibri"/>
              </a:rPr>
              <a:t>Annotate your own products and services</a:t>
            </a:r>
            <a:r>
              <a:rPr lang="en-GB" sz="2400">
                <a:latin typeface="Calibri"/>
              </a:rPr>
              <a:t>. This makes your products and services reachable by new generation of semantic search engines and automatically accessed by Web applications, agents and services.</a:t>
            </a:r>
            <a:r>
              <a:rPr lang="en-GB" sz="3200">
                <a:latin typeface="Calibri"/>
              </a:rPr>
              <a:t>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57200" y="127000"/>
            <a:ext cx="8382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Company Benefits from the Semantic Web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7737"/>
          </a:xfrm>
        </p:spPr>
        <p:txBody>
          <a:bodyPr/>
          <a:lstStyle/>
          <a:p>
            <a:r>
              <a:rPr lang="en-GB" smtClean="0"/>
              <a:t>(In)famous “Layer Cake”</a:t>
            </a:r>
            <a:endParaRPr lang="en-US" smtClean="0"/>
          </a:p>
        </p:txBody>
      </p:sp>
      <p:pic>
        <p:nvPicPr>
          <p:cNvPr id="128003" name="Picture 3" descr="architectural layers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62325" y="1600200"/>
            <a:ext cx="4903788" cy="3608388"/>
          </a:xfrm>
        </p:spPr>
      </p:pic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609600" y="4495800"/>
            <a:ext cx="2408238" cy="360363"/>
          </a:xfrm>
          <a:prstGeom prst="homePlate">
            <a:avLst>
              <a:gd name="adj" fmla="val 1670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>
                <a:latin typeface="Calibri"/>
                <a:sym typeface="Symbol" pitchFamily="18" charset="2"/>
              </a:rPr>
              <a:t> </a:t>
            </a:r>
            <a:r>
              <a:rPr lang="de-DE">
                <a:latin typeface="Calibri"/>
              </a:rPr>
              <a:t>Data Exchange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609600" y="3429000"/>
            <a:ext cx="2479675" cy="360363"/>
          </a:xfrm>
          <a:prstGeom prst="homePlate">
            <a:avLst>
              <a:gd name="adj" fmla="val 1720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1600">
                <a:latin typeface="Calibri"/>
                <a:sym typeface="Symbol" pitchFamily="18" charset="2"/>
              </a:rPr>
              <a:t> </a:t>
            </a:r>
            <a:r>
              <a:rPr lang="de-DE" sz="1600">
                <a:latin typeface="Calibri"/>
              </a:rPr>
              <a:t>Semantics+reasoning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609600" y="3962400"/>
            <a:ext cx="2408238" cy="360363"/>
          </a:xfrm>
          <a:prstGeom prst="homePlate">
            <a:avLst>
              <a:gd name="adj" fmla="val 1670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>
                <a:latin typeface="Calibri"/>
                <a:sym typeface="Symbol" pitchFamily="18" charset="2"/>
              </a:rPr>
              <a:t> </a:t>
            </a:r>
            <a:r>
              <a:rPr lang="de-DE">
                <a:latin typeface="Calibri"/>
                <a:sym typeface="Wingdings" pitchFamily="2" charset="2"/>
              </a:rPr>
              <a:t>Relational Data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4267200" y="4114800"/>
            <a:ext cx="382588" cy="558800"/>
          </a:xfrm>
          <a:prstGeom prst="upDownArrow">
            <a:avLst>
              <a:gd name="adj1" fmla="val 50000"/>
              <a:gd name="adj2" fmla="val 29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400">
                <a:latin typeface="Arial Narrow" pitchFamily="34" charset="0"/>
              </a:rPr>
              <a:t>?</a:t>
            </a:r>
            <a:endParaRPr lang="en-US" sz="2400">
              <a:latin typeface="Arial Narrow" pitchFamily="34" charset="0"/>
            </a:endParaRP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5181600" y="3581400"/>
            <a:ext cx="382588" cy="558800"/>
          </a:xfrm>
          <a:prstGeom prst="upDownArrow">
            <a:avLst>
              <a:gd name="adj1" fmla="val 50000"/>
              <a:gd name="adj2" fmla="val 29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400">
                <a:latin typeface="Arial Narrow" pitchFamily="34" charset="0"/>
              </a:rPr>
              <a:t>?</a:t>
            </a:r>
            <a:endParaRPr lang="en-US" sz="2400">
              <a:latin typeface="Arial Narrow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1895475"/>
            <a:ext cx="2479675" cy="1360488"/>
            <a:chOff x="384" y="1194"/>
            <a:chExt cx="1562" cy="857"/>
          </a:xfrm>
        </p:grpSpPr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384" y="1488"/>
              <a:ext cx="1562" cy="227"/>
            </a:xfrm>
            <a:prstGeom prst="homePlate">
              <a:avLst>
                <a:gd name="adj" fmla="val 1720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de-DE">
                  <a:latin typeface="Calibri"/>
                  <a:sym typeface="Symbol" pitchFamily="18" charset="2"/>
                </a:rPr>
                <a:t>???</a:t>
              </a:r>
              <a:endParaRPr lang="de-DE">
                <a:latin typeface="Calibri"/>
                <a:sym typeface="Wingdings" pitchFamily="2" charset="2"/>
              </a:endParaRPr>
            </a:p>
          </p:txBody>
        </p:sp>
        <p:sp>
          <p:nvSpPr>
            <p:cNvPr id="25611" name="AutoShape 11"/>
            <p:cNvSpPr>
              <a:spLocks noChangeArrowheads="1"/>
            </p:cNvSpPr>
            <p:nvPr/>
          </p:nvSpPr>
          <p:spPr bwMode="auto">
            <a:xfrm>
              <a:off x="384" y="1824"/>
              <a:ext cx="1562" cy="227"/>
            </a:xfrm>
            <a:prstGeom prst="homePlate">
              <a:avLst>
                <a:gd name="adj" fmla="val 1720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de-DE">
                  <a:latin typeface="Calibri"/>
                  <a:sym typeface="Symbol" pitchFamily="18" charset="2"/>
                </a:rPr>
                <a:t>???</a:t>
              </a:r>
              <a:endParaRPr lang="de-DE">
                <a:latin typeface="Calibri"/>
                <a:sym typeface="Wingdings" pitchFamily="2" charset="2"/>
              </a:endParaRPr>
            </a:p>
          </p:txBody>
        </p:sp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384" y="1194"/>
              <a:ext cx="1562" cy="227"/>
            </a:xfrm>
            <a:prstGeom prst="homePlate">
              <a:avLst>
                <a:gd name="adj" fmla="val 1720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de-DE">
                  <a:latin typeface="Calibri"/>
                  <a:sym typeface="Symbol" pitchFamily="18" charset="2"/>
                </a:rPr>
                <a:t>???</a:t>
              </a:r>
              <a:endParaRPr lang="de-DE">
                <a:latin typeface="Calibri"/>
                <a:sym typeface="Wingdings" pitchFamily="2" charset="2"/>
              </a:endParaRPr>
            </a:p>
          </p:txBody>
        </p:sp>
      </p:grp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762000" y="5562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r>
              <a:rPr lang="en-GB" sz="2000">
                <a:latin typeface="Calibri"/>
              </a:rPr>
              <a:t>Relationship between layers is not clear</a:t>
            </a:r>
          </a:p>
          <a:p>
            <a:pPr marL="342900" indent="-342900"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r>
              <a:rPr lang="en-GB" sz="2000">
                <a:latin typeface="Calibri"/>
              </a:rPr>
              <a:t>OWL DL extends “DL subset” of RDF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 autoUpdateAnimBg="0"/>
      <p:bldP spid="128005" grpId="0" animBg="1" autoUpdateAnimBg="0"/>
      <p:bldP spid="128006" grpId="0" animBg="1" autoUpdateAnimBg="0"/>
      <p:bldP spid="128007" grpId="0" animBg="1" autoUpdateAnimBg="0"/>
      <p:bldP spid="128008" grpId="0" animBg="1" autoUpdateAnimBg="0"/>
      <p:bldP spid="12801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30175"/>
            <a:ext cx="8569325" cy="595313"/>
          </a:xfrm>
        </p:spPr>
        <p:txBody>
          <a:bodyPr/>
          <a:lstStyle/>
          <a:p>
            <a:r>
              <a:rPr lang="en-GB" sz="4000" smtClean="0"/>
              <a:t>Semantic Web “Layered Cake” </a:t>
            </a:r>
            <a:r>
              <a:rPr lang="en-GB" sz="3200" smtClean="0"/>
              <a:t>(refreshed)</a:t>
            </a:r>
            <a:endParaRPr lang="en-US" sz="3200" smtClean="0"/>
          </a:p>
        </p:txBody>
      </p:sp>
      <p:pic>
        <p:nvPicPr>
          <p:cNvPr id="27650" name="Picture 3" descr="2006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9075" y="812800"/>
            <a:ext cx="5943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EK Konular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 smtClean="0"/>
              <a:t>DL Intro</a:t>
            </a:r>
          </a:p>
          <a:p>
            <a:pPr lvl="1">
              <a:lnSpc>
                <a:spcPct val="90000"/>
              </a:lnSpc>
            </a:pPr>
            <a:r>
              <a:rPr lang="tr-TR" smtClean="0">
                <a:hlinkClick r:id="rId3" action="ppaction://hlinkpres?slideindex=1&amp;slidetitle="/>
              </a:rPr>
              <a:t>kaynak\Ian Horrocks - CS646\3pt2-dlintro.ppt</a:t>
            </a:r>
            <a:endParaRPr lang="tr-TR" smtClean="0"/>
          </a:p>
          <a:p>
            <a:pPr lvl="1"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en-GB" sz="2800" smtClean="0"/>
              <a:t>OWL and Inference</a:t>
            </a:r>
            <a:endParaRPr lang="tr-TR" sz="2800" smtClean="0"/>
          </a:p>
          <a:p>
            <a:pPr lvl="1">
              <a:lnSpc>
                <a:spcPct val="90000"/>
              </a:lnSpc>
            </a:pPr>
            <a:r>
              <a:rPr lang="tr-TR" sz="2400" smtClean="0">
                <a:hlinkClick r:id="rId4"/>
              </a:rPr>
              <a:t>4.0Why did that happen</a:t>
            </a:r>
            <a:endParaRPr lang="tr-TR" sz="2400" smtClean="0"/>
          </a:p>
          <a:p>
            <a:pPr lvl="1">
              <a:lnSpc>
                <a:spcPct val="90000"/>
              </a:lnSpc>
            </a:pPr>
            <a:r>
              <a:rPr lang="tr-TR" sz="2400" smtClean="0">
                <a:hlinkClick r:id="rId5" action="ppaction://hlinkpres?slideindex=1&amp;slidetitle="/>
              </a:rPr>
              <a:t>kaynak\Ian Horrocks - CS646\4.1why.ppt</a:t>
            </a:r>
            <a:endParaRPr lang="tr-TR" sz="2400" smtClean="0"/>
          </a:p>
          <a:p>
            <a:pPr>
              <a:lnSpc>
                <a:spcPct val="90000"/>
              </a:lnSpc>
            </a:pPr>
            <a:r>
              <a:rPr lang="tr-TR" sz="2800" smtClean="0"/>
              <a:t>DL Reasoning (&amp;Tableaux Algorithm)</a:t>
            </a:r>
          </a:p>
          <a:p>
            <a:pPr lvl="1">
              <a:lnSpc>
                <a:spcPct val="90000"/>
              </a:lnSpc>
            </a:pPr>
            <a:r>
              <a:rPr lang="tr-TR" sz="2400" smtClean="0">
                <a:hlinkClick r:id="rId6" action="ppaction://hlinkfile"/>
              </a:rPr>
              <a:t>kaynak\Ian Horrocks - CS646\5pt3-dlreasoning.pdf</a:t>
            </a:r>
            <a:endParaRPr 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378</Words>
  <Application>Microsoft Office PowerPoint</Application>
  <PresentationFormat>On-screen Show (4:3)</PresentationFormat>
  <Paragraphs>110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Arial</vt:lpstr>
      <vt:lpstr>Verdana</vt:lpstr>
      <vt:lpstr>cmsy10</vt:lpstr>
      <vt:lpstr>Times New Roman</vt:lpstr>
      <vt:lpstr>Symbol</vt:lpstr>
      <vt:lpstr>Wingdings</vt:lpstr>
      <vt:lpstr>Arial Narrow</vt:lpstr>
      <vt:lpstr>Office Theme</vt:lpstr>
      <vt:lpstr>References</vt:lpstr>
      <vt:lpstr>Resources</vt:lpstr>
      <vt:lpstr>A-Boxes &amp; T-Boxes</vt:lpstr>
      <vt:lpstr>DL Architecture</vt:lpstr>
      <vt:lpstr>Slide 5</vt:lpstr>
      <vt:lpstr>Slide 6</vt:lpstr>
      <vt:lpstr>(In)famous “Layer Cake”</vt:lpstr>
      <vt:lpstr>Semantic Web “Layered Cake” (refreshed)</vt:lpstr>
      <vt:lpstr>EK Konular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Hasan</cp:lastModifiedBy>
  <cp:revision>33</cp:revision>
  <dcterms:created xsi:type="dcterms:W3CDTF">2006-08-16T00:00:00Z</dcterms:created>
  <dcterms:modified xsi:type="dcterms:W3CDTF">2009-02-22T10:09:58Z</dcterms:modified>
</cp:coreProperties>
</file>