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215F2-4311-4A12-A8D7-48F564746B9A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47FD-145D-44D4-A1A1-DCB4CC16C25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42CF2-4BF2-462D-A752-2984E00C42A2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179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685E4-B472-4371-B997-F65CB778A0C1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180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DF23F-7AB4-46C1-BEAD-92B2A464346C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181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kaynak\Ian Horrocks - CS646\3pt2-dlintro.ppt</a:t>
            </a:r>
          </a:p>
          <a:p>
            <a:pPr eaLnBrk="1" hangingPunct="1"/>
            <a:r>
              <a:rPr lang="tr-TR" smtClean="0"/>
              <a:t>http://www.cs.man.ac.uk/~horrocks/Slides/index.html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959F5-CC19-47AB-9819-13EE0A3A84B9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182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3104A-5EB8-4FF3-957E-27FBF815775A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183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54824-B054-40B4-B81F-4752589FE596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1843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985963" y="542925"/>
            <a:ext cx="2886075" cy="2163763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2921000"/>
            <a:ext cx="5026025" cy="5538788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[4]</a:t>
            </a: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2F466-7B48-4D19-B7A5-F95FFD943415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85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18624-299B-495A-BD4A-408D40CC785A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86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(kaynak\Ian Horrocks - CS646\3pt2-dlintro.ppt) {</a:t>
            </a:r>
            <a:endParaRPr lang="tr-TR" sz="1000" smtClean="0"/>
          </a:p>
          <a:p>
            <a:pPr eaLnBrk="1" hangingPunct="1"/>
            <a:r>
              <a:rPr lang="tr-TR" sz="1000" smtClean="0"/>
              <a:t>Description Logis </a:t>
            </a:r>
            <a:r>
              <a:rPr lang="tr-TR" smtClean="0"/>
              <a:t>d</a:t>
            </a:r>
            <a:r>
              <a:rPr lang="en-GB" smtClean="0"/>
              <a:t>escribes relations between Concepts/Classes</a:t>
            </a:r>
            <a:endParaRPr lang="tr-TR" smtClean="0"/>
          </a:p>
          <a:p>
            <a:pPr lvl="1" eaLnBrk="1" hangingPunct="1"/>
            <a:r>
              <a:rPr lang="en-GB" smtClean="0"/>
              <a:t>Individuals secondary</a:t>
            </a:r>
          </a:p>
          <a:p>
            <a:pPr eaLnBrk="1" hangingPunct="1"/>
            <a:r>
              <a:rPr lang="tr-TR" smtClean="0"/>
              <a:t> 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kaynak/VaganTerziyan-SW%20Course/SW_Tutorial_2004_Part_1.ppt" TargetMode="External"/><Relationship Id="rId7" Type="http://schemas.openxmlformats.org/officeDocument/2006/relationships/hyperlink" Target="kaynak/Ian%20Horrocks%20-%20CS646/onto-db.ppt" TargetMode="External"/><Relationship Id="rId2" Type="http://schemas.openxmlformats.org/officeDocument/2006/relationships/hyperlink" Target="kaynak/intro-2004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aynak/VaganTerziyan-SW%20Course/xEk2-Ontologies_1.ppt" TargetMode="External"/><Relationship Id="rId5" Type="http://schemas.openxmlformats.org/officeDocument/2006/relationships/hyperlink" Target="kaynak/Ian%20Horrocks%20-%20CS646/7.1Lect-1-Ontology-and-OWL-2007.ppt" TargetMode="External"/><Relationship Id="rId4" Type="http://schemas.openxmlformats.org/officeDocument/2006/relationships/hyperlink" Target="kaynak/Ian%20Horrocks%20-%20CS646/2ontologies.p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wsi.org/" TargetMode="External"/><Relationship Id="rId3" Type="http://schemas.openxmlformats.org/officeDocument/2006/relationships/hyperlink" Target="http://www.w3.org/2004/01/sws-pressrelease" TargetMode="External"/><Relationship Id="rId7" Type="http://schemas.openxmlformats.org/officeDocument/2006/relationships/hyperlink" Target="http://www.daml.org/servic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emwebcentral.org/" TargetMode="External"/><Relationship Id="rId5" Type="http://schemas.openxmlformats.org/officeDocument/2006/relationships/hyperlink" Target="http://www.w3.org/2001/sw/" TargetMode="External"/><Relationship Id="rId4" Type="http://schemas.openxmlformats.org/officeDocument/2006/relationships/hyperlink" Target="http://www.w3.org/2004/01/sws-testimonial" TargetMode="External"/><Relationship Id="rId9" Type="http://schemas.openxmlformats.org/officeDocument/2006/relationships/hyperlink" Target="http://www.wsmo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kaynak/Ian%20Horrocks%20-%20CS646/3pt2-dlintro.p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kaynak/Ian%20Horrocks%20-%20CS646/5pt3-dlreasoning.pdf" TargetMode="External"/><Relationship Id="rId5" Type="http://schemas.openxmlformats.org/officeDocument/2006/relationships/hyperlink" Target="kaynak/Ian%20Horrocks%20-%20CS646/4.1why.ppt" TargetMode="External"/><Relationship Id="rId4" Type="http://schemas.openxmlformats.org/officeDocument/2006/relationships/hyperlink" Target="http://owl.man.ac.uk/2003/why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References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1500" smtClean="0"/>
              <a:t>[1] </a:t>
            </a:r>
            <a:r>
              <a:rPr lang="tr-TR" sz="1500" smtClean="0">
                <a:hlinkClick r:id="rId2" action="ppaction://hlinkpres?slideindex=1&amp;slidetitle="/>
              </a:rPr>
              <a:t>D:\My Documents\SemanticWebWorkshop\kaynak\Ian Horrocks - CS646\intro-2004.ppt</a:t>
            </a:r>
            <a:endParaRPr lang="tr-TR" sz="1500" smtClean="0"/>
          </a:p>
          <a:p>
            <a:pPr eaLnBrk="1" hangingPunct="1"/>
            <a:r>
              <a:rPr lang="tr-TR" sz="1500" smtClean="0"/>
              <a:t>[2] </a:t>
            </a:r>
            <a:r>
              <a:rPr lang="tr-TR" sz="1500" smtClean="0">
                <a:hlinkClick r:id="rId3" action="ppaction://hlinkpres?slideindex=1&amp;slidetitle="/>
              </a:rPr>
              <a:t>D:\My Documents\SemanticWebWorkshop\kaynak\VaganTerziyan-SW Course\SW_Tutorial_2004_Part_1.ppt</a:t>
            </a:r>
            <a:r>
              <a:rPr lang="tr-TR" sz="1500" smtClean="0"/>
              <a:t> </a:t>
            </a:r>
          </a:p>
          <a:p>
            <a:pPr eaLnBrk="1" hangingPunct="1"/>
            <a:r>
              <a:rPr lang="tr-TR" sz="1500" smtClean="0"/>
              <a:t>[3] </a:t>
            </a:r>
            <a:r>
              <a:rPr lang="tr-TR" sz="1500" smtClean="0">
                <a:hlinkClick r:id="rId3" action="ppaction://hlinkpres?slideindex=1&amp;slidetitle="/>
              </a:rPr>
              <a:t>kaynak\VaganTerziyan-SW Course\SW_Tutorial_2004_Part_1.ppt</a:t>
            </a:r>
            <a:endParaRPr lang="tr-TR" sz="1500" smtClean="0"/>
          </a:p>
          <a:p>
            <a:pPr eaLnBrk="1" hangingPunct="1"/>
            <a:r>
              <a:rPr lang="tr-TR" sz="1500" smtClean="0"/>
              <a:t>[4] </a:t>
            </a:r>
            <a:r>
              <a:rPr lang="tr-TR" sz="1500" smtClean="0">
                <a:hlinkClick r:id="rId4" action="ppaction://hlinkpres?slideindex=1&amp;slidetitle="/>
              </a:rPr>
              <a:t>kaynak\Ian Horrocks - CS646\2ontologies.ppt</a:t>
            </a:r>
            <a:endParaRPr lang="tr-TR" sz="1500" smtClean="0"/>
          </a:p>
          <a:p>
            <a:pPr eaLnBrk="1" hangingPunct="1"/>
            <a:r>
              <a:rPr lang="tr-TR" sz="1500" smtClean="0"/>
              <a:t>[5] </a:t>
            </a:r>
            <a:r>
              <a:rPr lang="tr-TR" sz="1500" smtClean="0">
                <a:hlinkClick r:id="rId5" action="ppaction://hlinkpres?slideindex=1&amp;slidetitle="/>
              </a:rPr>
              <a:t>kaynak\Ian Horrocks - CS646\7.1Lect-1-Ontology-and-OWL-2007.ppt</a:t>
            </a:r>
            <a:endParaRPr lang="tr-TR" sz="1500" smtClean="0"/>
          </a:p>
          <a:p>
            <a:pPr eaLnBrk="1" hangingPunct="1"/>
            <a:r>
              <a:rPr lang="tr-TR" sz="1500" smtClean="0"/>
              <a:t>[6] </a:t>
            </a:r>
            <a:r>
              <a:rPr lang="tr-TR" sz="1500" smtClean="0">
                <a:hlinkClick r:id="rId6" action="ppaction://hlinkpres?slideindex=1&amp;slidetitle="/>
              </a:rPr>
              <a:t>kaynak\VaganTerziyan-SW Course\xEk2-Ontologies_1.ppt</a:t>
            </a:r>
            <a:endParaRPr lang="tr-TR" sz="1500" smtClean="0"/>
          </a:p>
          <a:p>
            <a:r>
              <a:rPr lang="tr-TR" sz="1500" smtClean="0"/>
              <a:t>[7] </a:t>
            </a:r>
            <a:r>
              <a:rPr lang="tr-TR" sz="1500" smtClean="0">
                <a:hlinkClick r:id="rId7" action="ppaction://hlinkpres?slideindex=1&amp;slidetitle="/>
              </a:rPr>
              <a:t>kaynak\Ian Horrocks - CS646\onto-db.ppt</a:t>
            </a:r>
            <a:endParaRPr lang="tr-TR" sz="1500" smtClean="0"/>
          </a:p>
          <a:p>
            <a:r>
              <a:rPr lang="tr-TR" sz="1500" smtClean="0"/>
              <a:t>[8] </a:t>
            </a:r>
            <a:r>
              <a:rPr lang="tr-TR" sz="1500" smtClean="0">
                <a:hlinkClick r:id="rId7" action="ppaction://hlinkpres?slideindex=1&amp;slidetitle="/>
              </a:rPr>
              <a:t>kaynak\Ian Horrocks - CS646\needham.ppt</a:t>
            </a:r>
            <a:endParaRPr lang="tr-TR" sz="1500" smtClean="0"/>
          </a:p>
          <a:p>
            <a:pPr eaLnBrk="1" hangingPunct="1"/>
            <a:endParaRPr lang="tr-TR" sz="1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W3C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Guide:  </a:t>
            </a:r>
            <a:r>
              <a:rPr lang="en-US" u="sng" smtClean="0">
                <a:solidFill>
                  <a:srgbClr val="0000CC"/>
                </a:solidFill>
              </a:rPr>
              <a:t>http://www.w3.org/TR/owl-guide/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Reference:  </a:t>
            </a:r>
            <a:r>
              <a:rPr lang="en-US" smtClean="0">
                <a:solidFill>
                  <a:srgbClr val="0000CC"/>
                </a:solidFill>
              </a:rPr>
              <a:t>http://www.w3.org/TR/owl-ref/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Semantics and Abstract Syntax:</a:t>
            </a:r>
            <a:br>
              <a:rPr lang="en-US" smtClean="0"/>
            </a:br>
            <a:r>
              <a:rPr lang="en-US" smtClean="0">
                <a:solidFill>
                  <a:srgbClr val="0000CC"/>
                </a:solidFill>
              </a:rPr>
              <a:t>http://www.w3.org/TR/owl-semantics/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OWL Tutorials</a:t>
            </a:r>
          </a:p>
          <a:p>
            <a:pPr lvl="1" eaLnBrk="1" hangingPunct="1">
              <a:lnSpc>
                <a:spcPct val="80000"/>
              </a:lnSpc>
            </a:pPr>
            <a:r>
              <a:rPr lang="de-DE" smtClean="0"/>
              <a:t>Ian Horrocks, </a:t>
            </a:r>
            <a:r>
              <a:rPr lang="en-US" smtClean="0"/>
              <a:t>Sean Bechhofer:</a:t>
            </a:r>
            <a:br>
              <a:rPr lang="en-US" smtClean="0"/>
            </a:br>
            <a:r>
              <a:rPr lang="en-US" sz="2400" smtClean="0">
                <a:solidFill>
                  <a:srgbClr val="0000CC"/>
                </a:solidFill>
              </a:rPr>
              <a:t>http://www.cs.man.ac.uk/~horrocks/Slides/Innsbruck-tutorial/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Roger L. Costello, David B. Jacobs: </a:t>
            </a:r>
            <a:r>
              <a:rPr lang="en-US" smtClean="0">
                <a:solidFill>
                  <a:srgbClr val="0000CC"/>
                </a:solidFill>
              </a:rPr>
              <a:t>http://www.xfront.com/owl/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Example Ontologies, e.g. here: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CC"/>
                </a:solidFill>
              </a:rPr>
              <a:t>http://www.daml.org/ontologies/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76275"/>
          </a:xfrm>
        </p:spPr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A-Boxes &amp; T-Boxes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GB" sz="1800" smtClean="0"/>
              <a:t>The “T-Box” – for “terminology box”</a:t>
            </a:r>
            <a:endParaRPr 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smtClean="0"/>
              <a:t>Individuals in ontologies (The “A-Box”)</a:t>
            </a:r>
          </a:p>
          <a:p>
            <a:pPr eaLnBrk="1" hangingPunct="1">
              <a:lnSpc>
                <a:spcPct val="80000"/>
              </a:lnSpc>
            </a:pPr>
            <a:endParaRPr lang="tr-TR" sz="2000" smtClean="0"/>
          </a:p>
          <a:p>
            <a:pPr eaLnBrk="1" hangingPunct="1">
              <a:lnSpc>
                <a:spcPct val="80000"/>
              </a:lnSpc>
            </a:pPr>
            <a:endParaRPr lang="tr-TR" sz="2000" smtClean="0"/>
          </a:p>
          <a:p>
            <a:pPr eaLnBrk="1" hangingPunct="1">
              <a:lnSpc>
                <a:spcPct val="80000"/>
              </a:lnSpc>
            </a:pPr>
            <a:endParaRPr lang="tr-TR" sz="2000" smtClean="0"/>
          </a:p>
          <a:p>
            <a:pPr eaLnBrk="1" hangingPunct="1">
              <a:lnSpc>
                <a:spcPct val="80000"/>
              </a:lnSpc>
            </a:pPr>
            <a:endParaRPr lang="tr-TR" sz="2000" smtClean="0"/>
          </a:p>
          <a:p>
            <a:pPr eaLnBrk="1" hangingPunct="1">
              <a:lnSpc>
                <a:spcPct val="80000"/>
              </a:lnSpc>
            </a:pPr>
            <a:endParaRPr lang="tr-TR" sz="2000" smtClean="0"/>
          </a:p>
          <a:p>
            <a:pPr eaLnBrk="1" hangingPunct="1">
              <a:lnSpc>
                <a:spcPct val="80000"/>
              </a:lnSpc>
            </a:pPr>
            <a:endParaRPr lang="tr-TR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‘T-Box’ (Terminology Box)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Definitions and restrictions on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‘A-Box’(Assertions box)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Descriptions and assertions of individuals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DLs (&amp; OWL DL) work best for T-Box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Large general A-Boxes are intractable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 change anywhere can propagate anywhere else</a:t>
            </a:r>
          </a:p>
          <a:p>
            <a:pPr eaLnBrk="1" hangingPunct="1">
              <a:lnSpc>
                <a:spcPct val="80000"/>
              </a:lnSpc>
            </a:pPr>
            <a:endParaRPr lang="tr-TR" sz="2000" smtClean="0"/>
          </a:p>
        </p:txBody>
      </p:sp>
      <p:sp>
        <p:nvSpPr>
          <p:cNvPr id="92164" name="Rectangle 6"/>
          <p:cNvSpPr>
            <a:spLocks noChangeArrowheads="1"/>
          </p:cNvSpPr>
          <p:nvPr/>
        </p:nvSpPr>
        <p:spPr bwMode="auto">
          <a:xfrm>
            <a:off x="2057400" y="2362200"/>
            <a:ext cx="3200400" cy="147161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2166938" y="2373313"/>
            <a:ext cx="16144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b="0" i="1"/>
              <a:t>A is an instance of B</a:t>
            </a:r>
            <a:r>
              <a:rPr lang="de-DE" b="0"/>
              <a:t> </a:t>
            </a:r>
          </a:p>
        </p:txBody>
      </p:sp>
      <p:sp>
        <p:nvSpPr>
          <p:cNvPr id="92166" name="Rectangle 8"/>
          <p:cNvSpPr>
            <a:spLocks noChangeArrowheads="1"/>
          </p:cNvSpPr>
          <p:nvPr/>
        </p:nvSpPr>
        <p:spPr bwMode="auto">
          <a:xfrm>
            <a:off x="2132013" y="2635250"/>
            <a:ext cx="1358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b="0" i="1"/>
              <a:t>John is a Person</a:t>
            </a:r>
            <a:r>
              <a:rPr lang="de-DE" b="0"/>
              <a:t> </a:t>
            </a:r>
          </a:p>
        </p:txBody>
      </p:sp>
      <p:sp>
        <p:nvSpPr>
          <p:cNvPr id="92167" name="Rectangle 9"/>
          <p:cNvSpPr>
            <a:spLocks noChangeArrowheads="1"/>
          </p:cNvSpPr>
          <p:nvPr/>
        </p:nvSpPr>
        <p:spPr bwMode="auto">
          <a:xfrm>
            <a:off x="2093913" y="3094038"/>
            <a:ext cx="1900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b="0" i="1"/>
              <a:t>All Students are Persons</a:t>
            </a:r>
            <a:r>
              <a:rPr lang="de-DE" b="0"/>
              <a:t> </a:t>
            </a:r>
          </a:p>
        </p:txBody>
      </p:sp>
      <p:sp>
        <p:nvSpPr>
          <p:cNvPr id="92168" name="Rectangle 10"/>
          <p:cNvSpPr>
            <a:spLocks noChangeArrowheads="1"/>
          </p:cNvSpPr>
          <p:nvPr/>
        </p:nvSpPr>
        <p:spPr bwMode="auto">
          <a:xfrm>
            <a:off x="2073275" y="3322638"/>
            <a:ext cx="235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b="0" i="1"/>
              <a:t>There are two types of Persons: Students and Teachers</a:t>
            </a:r>
            <a:r>
              <a:rPr lang="de-DE" b="0"/>
              <a:t> </a:t>
            </a:r>
          </a:p>
        </p:txBody>
      </p:sp>
      <p:sp>
        <p:nvSpPr>
          <p:cNvPr id="92169" name="AutoShape 11"/>
          <p:cNvSpPr>
            <a:spLocks/>
          </p:cNvSpPr>
          <p:nvPr/>
        </p:nvSpPr>
        <p:spPr bwMode="auto">
          <a:xfrm>
            <a:off x="3967163" y="2413000"/>
            <a:ext cx="160337" cy="506413"/>
          </a:xfrm>
          <a:prstGeom prst="rightBrace">
            <a:avLst>
              <a:gd name="adj1" fmla="val 2632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170" name="Rectangle 12"/>
          <p:cNvSpPr>
            <a:spLocks noChangeArrowheads="1"/>
          </p:cNvSpPr>
          <p:nvPr/>
        </p:nvSpPr>
        <p:spPr bwMode="auto">
          <a:xfrm>
            <a:off x="4189413" y="2492375"/>
            <a:ext cx="758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0"/>
              <a:t>A-Boxes</a:t>
            </a:r>
            <a:endParaRPr lang="en-US" b="0"/>
          </a:p>
        </p:txBody>
      </p:sp>
      <p:sp>
        <p:nvSpPr>
          <p:cNvPr id="92171" name="Rectangle 13"/>
          <p:cNvSpPr>
            <a:spLocks noChangeArrowheads="1"/>
          </p:cNvSpPr>
          <p:nvPr/>
        </p:nvSpPr>
        <p:spPr bwMode="auto">
          <a:xfrm>
            <a:off x="4503738" y="3348038"/>
            <a:ext cx="750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0"/>
              <a:t>T-Boxes</a:t>
            </a:r>
            <a:endParaRPr lang="en-US" b="0"/>
          </a:p>
        </p:txBody>
      </p:sp>
      <p:sp>
        <p:nvSpPr>
          <p:cNvPr id="92172" name="AutoShape 14"/>
          <p:cNvSpPr>
            <a:spLocks/>
          </p:cNvSpPr>
          <p:nvPr/>
        </p:nvSpPr>
        <p:spPr bwMode="auto">
          <a:xfrm>
            <a:off x="4343400" y="3200400"/>
            <a:ext cx="160338" cy="506413"/>
          </a:xfrm>
          <a:prstGeom prst="rightBrace">
            <a:avLst>
              <a:gd name="adj1" fmla="val 2632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308850" y="2781300"/>
            <a:ext cx="647700" cy="2160588"/>
          </a:xfrm>
          <a:prstGeom prst="rect">
            <a:avLst/>
          </a:prstGeom>
          <a:solidFill>
            <a:srgbClr val="993300"/>
          </a:solidFill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508625" y="2060575"/>
            <a:ext cx="1079500" cy="3744913"/>
          </a:xfrm>
          <a:prstGeom prst="rect">
            <a:avLst/>
          </a:prstGeom>
          <a:solidFill>
            <a:srgbClr val="993300"/>
          </a:solidFill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DL Architecture</a:t>
            </a:r>
            <a:endParaRPr lang="en-US" smtClean="0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900113" y="1773238"/>
            <a:ext cx="3959225" cy="4392612"/>
          </a:xfrm>
          <a:prstGeom prst="rect">
            <a:avLst/>
          </a:prstGeom>
          <a:solidFill>
            <a:srgbClr val="993300"/>
          </a:solidFill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042988" y="1916113"/>
            <a:ext cx="2879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400" b="0">
                <a:solidFill>
                  <a:srgbClr val="CC9900"/>
                </a:solidFill>
                <a:latin typeface="Verdana" pitchFamily="34" charset="0"/>
              </a:rPr>
              <a:t>Knowledge Base</a:t>
            </a:r>
            <a:endParaRPr lang="en-US" sz="2400" b="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042988" y="2492375"/>
            <a:ext cx="3673475" cy="1584325"/>
          </a:xfrm>
          <a:prstGeom prst="rect">
            <a:avLst/>
          </a:prstGeom>
          <a:noFill/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1042988" y="4365625"/>
            <a:ext cx="3673475" cy="1584325"/>
          </a:xfrm>
          <a:prstGeom prst="rect">
            <a:avLst/>
          </a:prstGeom>
          <a:noFill/>
          <a:ln w="25400" algn="ctr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187450" y="2565400"/>
            <a:ext cx="287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000" b="0">
                <a:solidFill>
                  <a:srgbClr val="CC9900"/>
                </a:solidFill>
                <a:latin typeface="Verdana" pitchFamily="34" charset="0"/>
              </a:rPr>
              <a:t>Tbox (schema)</a:t>
            </a:r>
            <a:endParaRPr lang="en-US" sz="2000" b="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1187450" y="4437063"/>
            <a:ext cx="287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000" b="0">
                <a:solidFill>
                  <a:srgbClr val="CC9900"/>
                </a:solidFill>
                <a:latin typeface="Verdana" pitchFamily="34" charset="0"/>
              </a:rPr>
              <a:t>Abox (data)</a:t>
            </a:r>
            <a:endParaRPr lang="en-US" sz="2000" b="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042988" y="3068638"/>
            <a:ext cx="3744912" cy="836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993300"/>
              </a:buClr>
            </a:pP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Man </a:t>
            </a:r>
            <a:r>
              <a:rPr lang="en-US" sz="1400">
                <a:solidFill>
                  <a:schemeClr val="bg1"/>
                </a:solidFill>
                <a:latin typeface="cmsy10" pitchFamily="1" charset="0"/>
              </a:rPr>
              <a:t>´</a:t>
            </a: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 Human </a:t>
            </a:r>
            <a:r>
              <a:rPr lang="en-US" sz="1400">
                <a:solidFill>
                  <a:schemeClr val="bg1"/>
                </a:solidFill>
                <a:latin typeface="cmsy10" pitchFamily="1" charset="0"/>
              </a:rPr>
              <a:t>u</a:t>
            </a: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 Male</a:t>
            </a:r>
          </a:p>
          <a:p>
            <a:pPr algn="ctr">
              <a:spcBef>
                <a:spcPct val="50000"/>
              </a:spcBef>
              <a:buClr>
                <a:srgbClr val="993300"/>
              </a:buClr>
            </a:pP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Happy-Father </a:t>
            </a:r>
            <a:r>
              <a:rPr lang="en-US" sz="1400">
                <a:solidFill>
                  <a:schemeClr val="bg1"/>
                </a:solidFill>
                <a:latin typeface="cmsy10" pitchFamily="1" charset="0"/>
              </a:rPr>
              <a:t>´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 Man </a:t>
            </a:r>
            <a:r>
              <a:rPr lang="en-US" sz="1400">
                <a:solidFill>
                  <a:schemeClr val="bg1"/>
                </a:solidFill>
                <a:latin typeface="cmsy10" pitchFamily="1" charset="0"/>
              </a:rPr>
              <a:t>u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msy10" pitchFamily="1" charset="0"/>
              </a:rPr>
              <a:t>9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 has-child Female </a:t>
            </a:r>
            <a:r>
              <a:rPr lang="en-US" sz="1400">
                <a:solidFill>
                  <a:schemeClr val="bg1"/>
                </a:solidFill>
                <a:latin typeface="cmsy10" pitchFamily="1" charset="0"/>
              </a:rPr>
              <a:t>u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 …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1042988" y="4941888"/>
            <a:ext cx="3744912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993300"/>
              </a:buClr>
            </a:pP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John : Happy-Father</a:t>
            </a:r>
          </a:p>
          <a:p>
            <a:pPr algn="ctr">
              <a:spcBef>
                <a:spcPct val="50000"/>
              </a:spcBef>
              <a:buClr>
                <a:srgbClr val="993300"/>
              </a:buClr>
            </a:pPr>
            <a:r>
              <a:rPr lang="en-US" sz="1400">
                <a:solidFill>
                  <a:schemeClr val="bg1"/>
                </a:solidFill>
                <a:latin typeface="cmsy10" pitchFamily="1" charset="0"/>
              </a:rPr>
              <a:t>h</a:t>
            </a: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John, Mary</a:t>
            </a:r>
            <a:r>
              <a:rPr lang="en-US" sz="1400">
                <a:solidFill>
                  <a:schemeClr val="bg1"/>
                </a:solidFill>
                <a:latin typeface="cmsy10" pitchFamily="1" charset="0"/>
              </a:rPr>
              <a:t>i</a:t>
            </a:r>
            <a:r>
              <a:rPr lang="en-GB" sz="1400">
                <a:solidFill>
                  <a:schemeClr val="bg1"/>
                </a:solidFill>
                <a:latin typeface="Verdana" pitchFamily="34" charset="0"/>
              </a:rPr>
              <a:t> : has-child</a:t>
            </a:r>
            <a:endParaRPr 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 rot="-5400000">
            <a:off x="4404519" y="3667919"/>
            <a:ext cx="324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400">
                <a:solidFill>
                  <a:srgbClr val="CC9900"/>
                </a:solidFill>
                <a:latin typeface="Verdana" pitchFamily="34" charset="0"/>
              </a:rPr>
              <a:t>Inference System</a:t>
            </a:r>
            <a:endParaRPr lang="en-US" sz="240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 rot="-5400000">
            <a:off x="6672263" y="3560763"/>
            <a:ext cx="18732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</a:pPr>
            <a:r>
              <a:rPr lang="en-GB" sz="2400">
                <a:solidFill>
                  <a:srgbClr val="CC9900"/>
                </a:solidFill>
                <a:latin typeface="Verdana" pitchFamily="34" charset="0"/>
              </a:rPr>
              <a:t>Interface</a:t>
            </a:r>
            <a:endParaRPr lang="en-US" sz="2400">
              <a:solidFill>
                <a:srgbClr val="CC9900"/>
              </a:solidFill>
              <a:latin typeface="Verdana" pitchFamily="34" charset="0"/>
            </a:endParaRPr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4859338" y="3860800"/>
            <a:ext cx="649287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6588125" y="3860800"/>
            <a:ext cx="720725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7956550" y="3860800"/>
            <a:ext cx="720725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23850" y="-58738"/>
            <a:ext cx="8569325" cy="79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b="0" i="1">
                <a:solidFill>
                  <a:schemeClr val="tx2"/>
                </a:solidFill>
              </a:rPr>
              <a:t>Where to find out more:</a:t>
            </a:r>
            <a:r>
              <a:rPr lang="en-US" sz="4400" b="0">
                <a:solidFill>
                  <a:schemeClr val="tx2"/>
                </a:solidFill>
              </a:rPr>
              <a:t> Web-Sites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250825" y="981075"/>
            <a:ext cx="84391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OWL, OWL-S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>
                <a:hlinkClick r:id="rId3"/>
              </a:rPr>
              <a:t>http://www.w3.org/2004/01/sws-pressrelease</a:t>
            </a:r>
            <a:endParaRPr lang="en-US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>
                <a:hlinkClick r:id="rId4"/>
              </a:rPr>
              <a:t>http://www.w3.org/2004/01/sws-testimonial</a:t>
            </a:r>
            <a:endParaRPr lang="en-US" sz="24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Semantic Web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>
                <a:hlinkClick r:id="rId5"/>
              </a:rPr>
              <a:t>http://www.w3.org/2001/sw/</a:t>
            </a:r>
            <a:endParaRPr lang="en-US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>
                <a:hlinkClick r:id="rId6"/>
              </a:rPr>
              <a:t>http://www.semwebcentral.org/</a:t>
            </a:r>
            <a:endParaRPr lang="en-US" sz="24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Semantic Web Services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>
                <a:hlinkClick r:id="rId7"/>
              </a:rPr>
              <a:t>http://www.daml.org/services/</a:t>
            </a:r>
            <a:endParaRPr lang="en-US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>
                <a:hlinkClick r:id="rId8"/>
              </a:rPr>
              <a:t>http://www.swsi.org/</a:t>
            </a:r>
            <a:endParaRPr lang="en-US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>
                <a:hlinkClick r:id="rId9"/>
              </a:rPr>
              <a:t>http://www.wsmo.org</a:t>
            </a:r>
            <a:r>
              <a:rPr lang="en-US" sz="2400" b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76200" y="1371600"/>
            <a:ext cx="891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0033CC"/>
                </a:solidFill>
              </a:rPr>
              <a:t>Developing ontology languages, ontologies, annotation support tools</a:t>
            </a:r>
            <a:r>
              <a:rPr lang="en-GB" sz="2400" b="0"/>
              <a:t>  will give you an advance of several years before others can develop the same. Important is that the standards and the applications will depend on you.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24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0033CC"/>
                </a:solidFill>
              </a:rPr>
              <a:t>Developing Semantic Web service platforms, agents, applications,</a:t>
            </a:r>
            <a:r>
              <a:rPr lang="en-GB" sz="2400" b="0"/>
              <a:t>  based on widespread standards allows to automatically explore rich Web content providing services for millions of customers.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24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0033CC"/>
                </a:solidFill>
              </a:rPr>
              <a:t>Annotate your own products and services</a:t>
            </a:r>
            <a:r>
              <a:rPr lang="en-GB" sz="2400" b="0"/>
              <a:t>. This makes your products and services reachable by new generation of semantic search engines and automatically accessed by Web applications, agents and services.</a:t>
            </a:r>
            <a:r>
              <a:rPr lang="en-GB" sz="3200" b="0"/>
              <a:t> 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57200" y="127000"/>
            <a:ext cx="8382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GB" sz="32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Company Benefits from the Semantic Web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7737"/>
          </a:xfrm>
        </p:spPr>
        <p:txBody>
          <a:bodyPr/>
          <a:lstStyle/>
          <a:p>
            <a:pPr eaLnBrk="1" hangingPunct="1"/>
            <a:r>
              <a:rPr lang="en-GB" smtClean="0"/>
              <a:t>(In)famous “Layer Cake”</a:t>
            </a:r>
            <a:endParaRPr lang="en-US" smtClean="0"/>
          </a:p>
        </p:txBody>
      </p:sp>
      <p:pic>
        <p:nvPicPr>
          <p:cNvPr id="128003" name="Picture 3" descr="architectural layers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62325" y="1600200"/>
            <a:ext cx="4903788" cy="3608388"/>
          </a:xfrm>
          <a:noFill/>
        </p:spPr>
      </p:pic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609600" y="4495800"/>
            <a:ext cx="2408238" cy="360363"/>
          </a:xfrm>
          <a:prstGeom prst="homePlate">
            <a:avLst>
              <a:gd name="adj" fmla="val 1670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sz="1800" b="0">
                <a:sym typeface="Symbol" pitchFamily="18" charset="2"/>
              </a:rPr>
              <a:t> </a:t>
            </a:r>
            <a:r>
              <a:rPr lang="de-DE" sz="1800" b="0"/>
              <a:t>Data Exchange</a:t>
            </a:r>
            <a:endParaRPr lang="de-DE" sz="2400" b="0">
              <a:latin typeface="Times New Roman" pitchFamily="18" charset="0"/>
            </a:endParaRPr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609600" y="3429000"/>
            <a:ext cx="2479675" cy="360363"/>
          </a:xfrm>
          <a:prstGeom prst="homePlate">
            <a:avLst>
              <a:gd name="adj" fmla="val 1720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sz="1600" b="0">
                <a:sym typeface="Symbol" pitchFamily="18" charset="2"/>
              </a:rPr>
              <a:t> </a:t>
            </a:r>
            <a:r>
              <a:rPr lang="de-DE" sz="1600" b="0"/>
              <a:t>Semantics+reasoning</a:t>
            </a:r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609600" y="3962400"/>
            <a:ext cx="2408238" cy="360363"/>
          </a:xfrm>
          <a:prstGeom prst="homePlate">
            <a:avLst>
              <a:gd name="adj" fmla="val 1670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sz="1800" b="0">
                <a:sym typeface="Symbol" pitchFamily="18" charset="2"/>
              </a:rPr>
              <a:t> </a:t>
            </a:r>
            <a:r>
              <a:rPr lang="de-DE" sz="1800" b="0">
                <a:sym typeface="Wingdings" pitchFamily="2" charset="2"/>
              </a:rPr>
              <a:t>Relational Data</a:t>
            </a:r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4267200" y="4114800"/>
            <a:ext cx="382588" cy="558800"/>
          </a:xfrm>
          <a:prstGeom prst="upDownArrow">
            <a:avLst>
              <a:gd name="adj1" fmla="val 50000"/>
              <a:gd name="adj2" fmla="val 292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400">
                <a:latin typeface="Arial Narrow" pitchFamily="34" charset="0"/>
              </a:rPr>
              <a:t>?</a:t>
            </a:r>
            <a:endParaRPr lang="en-US" sz="2400">
              <a:latin typeface="Arial Narrow" pitchFamily="34" charset="0"/>
            </a:endParaRP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>
            <a:off x="5181600" y="3581400"/>
            <a:ext cx="382588" cy="558800"/>
          </a:xfrm>
          <a:prstGeom prst="upDownArrow">
            <a:avLst>
              <a:gd name="adj1" fmla="val 50000"/>
              <a:gd name="adj2" fmla="val 292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400">
                <a:latin typeface="Arial Narrow" pitchFamily="34" charset="0"/>
              </a:rPr>
              <a:t>?</a:t>
            </a:r>
            <a:endParaRPr lang="en-US" sz="2400">
              <a:latin typeface="Arial Narrow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1895475"/>
            <a:ext cx="2479675" cy="1360488"/>
            <a:chOff x="384" y="1194"/>
            <a:chExt cx="1562" cy="857"/>
          </a:xfrm>
        </p:grpSpPr>
        <p:sp>
          <p:nvSpPr>
            <p:cNvPr id="96267" name="AutoShape 10"/>
            <p:cNvSpPr>
              <a:spLocks noChangeArrowheads="1"/>
            </p:cNvSpPr>
            <p:nvPr/>
          </p:nvSpPr>
          <p:spPr bwMode="auto">
            <a:xfrm>
              <a:off x="384" y="1488"/>
              <a:ext cx="1562" cy="227"/>
            </a:xfrm>
            <a:prstGeom prst="homePlate">
              <a:avLst>
                <a:gd name="adj" fmla="val 1720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de-DE" sz="1800" b="0">
                  <a:sym typeface="Symbol" pitchFamily="18" charset="2"/>
                </a:rPr>
                <a:t>???</a:t>
              </a:r>
              <a:endParaRPr lang="de-DE" sz="1800" b="0">
                <a:sym typeface="Wingdings" pitchFamily="2" charset="2"/>
              </a:endParaRPr>
            </a:p>
          </p:txBody>
        </p:sp>
        <p:sp>
          <p:nvSpPr>
            <p:cNvPr id="96268" name="AutoShape 11"/>
            <p:cNvSpPr>
              <a:spLocks noChangeArrowheads="1"/>
            </p:cNvSpPr>
            <p:nvPr/>
          </p:nvSpPr>
          <p:spPr bwMode="auto">
            <a:xfrm>
              <a:off x="384" y="1824"/>
              <a:ext cx="1562" cy="227"/>
            </a:xfrm>
            <a:prstGeom prst="homePlate">
              <a:avLst>
                <a:gd name="adj" fmla="val 1720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de-DE" sz="1800" b="0">
                  <a:sym typeface="Symbol" pitchFamily="18" charset="2"/>
                </a:rPr>
                <a:t>???</a:t>
              </a:r>
              <a:endParaRPr lang="de-DE" sz="1800" b="0">
                <a:sym typeface="Wingdings" pitchFamily="2" charset="2"/>
              </a:endParaRPr>
            </a:p>
          </p:txBody>
        </p:sp>
        <p:sp>
          <p:nvSpPr>
            <p:cNvPr id="96269" name="AutoShape 12"/>
            <p:cNvSpPr>
              <a:spLocks noChangeArrowheads="1"/>
            </p:cNvSpPr>
            <p:nvPr/>
          </p:nvSpPr>
          <p:spPr bwMode="auto">
            <a:xfrm>
              <a:off x="384" y="1194"/>
              <a:ext cx="1562" cy="227"/>
            </a:xfrm>
            <a:prstGeom prst="homePlate">
              <a:avLst>
                <a:gd name="adj" fmla="val 1720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de-DE" sz="1800" b="0">
                  <a:sym typeface="Symbol" pitchFamily="18" charset="2"/>
                </a:rPr>
                <a:t>???</a:t>
              </a:r>
              <a:endParaRPr lang="de-DE" sz="1800" b="0">
                <a:sym typeface="Wingdings" pitchFamily="2" charset="2"/>
              </a:endParaRPr>
            </a:p>
          </p:txBody>
        </p:sp>
      </p:grp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762000" y="5562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3300"/>
              </a:buClr>
              <a:buFontTx/>
              <a:buChar char="•"/>
            </a:pPr>
            <a:r>
              <a:rPr lang="en-GB" sz="2000"/>
              <a:t>Relationship between layers is not clear</a:t>
            </a:r>
          </a:p>
          <a:p>
            <a:pPr marL="342900" indent="-342900">
              <a:spcBef>
                <a:spcPct val="20000"/>
              </a:spcBef>
              <a:buClr>
                <a:srgbClr val="993300"/>
              </a:buClr>
              <a:buFontTx/>
              <a:buChar char="•"/>
            </a:pPr>
            <a:r>
              <a:rPr lang="en-GB" sz="2000"/>
              <a:t>OWL DL extends “DL subset” of RDF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 autoUpdateAnimBg="0"/>
      <p:bldP spid="128005" grpId="0" animBg="1" autoUpdateAnimBg="0"/>
      <p:bldP spid="128006" grpId="0" animBg="1" autoUpdateAnimBg="0"/>
      <p:bldP spid="128007" grpId="0" animBg="1" autoUpdateAnimBg="0"/>
      <p:bldP spid="128008" grpId="0" animBg="1" autoUpdateAnimBg="0"/>
      <p:bldP spid="12801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30175"/>
            <a:ext cx="8569325" cy="595313"/>
          </a:xfrm>
        </p:spPr>
        <p:txBody>
          <a:bodyPr/>
          <a:lstStyle/>
          <a:p>
            <a:pPr eaLnBrk="1" hangingPunct="1"/>
            <a:r>
              <a:rPr lang="en-GB" sz="4000" smtClean="0"/>
              <a:t>Semantic Web “Layered Cake” </a:t>
            </a:r>
            <a:r>
              <a:rPr lang="en-GB" sz="3200" smtClean="0"/>
              <a:t>(refreshed)</a:t>
            </a:r>
            <a:endParaRPr lang="en-US" sz="3200" smtClean="0"/>
          </a:p>
        </p:txBody>
      </p:sp>
      <p:pic>
        <p:nvPicPr>
          <p:cNvPr id="97283" name="Picture 3" descr="2006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9075" y="812800"/>
            <a:ext cx="5943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EK Konular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smtClean="0"/>
              <a:t>DL Intro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>
                <a:hlinkClick r:id="rId3" action="ppaction://hlinkpres?slideindex=1&amp;slidetitle="/>
              </a:rPr>
              <a:t>kaynak\Ian Horrocks - CS646\3pt2-dlintro.ppt</a:t>
            </a:r>
            <a:endParaRPr lang="tr-TR" smtClean="0"/>
          </a:p>
          <a:p>
            <a:pPr lvl="1" eaLnBrk="1" hangingPunct="1">
              <a:lnSpc>
                <a:spcPct val="90000"/>
              </a:lnSpc>
            </a:pPr>
            <a:endParaRPr lang="tr-TR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OWL and Inference</a:t>
            </a:r>
            <a:endParaRPr lang="tr-TR" sz="28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>
                <a:hlinkClick r:id="rId4"/>
              </a:rPr>
              <a:t>4.0Why did that happen</a:t>
            </a:r>
            <a:endParaRPr lang="tr-TR" sz="24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>
                <a:hlinkClick r:id="rId5" action="ppaction://hlinkpres?slideindex=1&amp;slidetitle="/>
              </a:rPr>
              <a:t>kaynak\Ian Horrocks - CS646\4.1why.ppt</a:t>
            </a:r>
            <a:endParaRPr 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DL Reasoning (&amp;Tableaux Algorithm)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>
                <a:hlinkClick r:id="rId6" action="ppaction://hlinkfile"/>
              </a:rPr>
              <a:t>kaynak\Ian Horrocks - CS646\5pt3-dlreasoning.pdf</a:t>
            </a:r>
            <a:endParaRPr 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475</Words>
  <Application>Microsoft Office PowerPoint</Application>
  <PresentationFormat>On-screen Show (4:3)</PresentationFormat>
  <Paragraphs>109</Paragraphs>
  <Slides>9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References</vt:lpstr>
      <vt:lpstr>Resources</vt:lpstr>
      <vt:lpstr>A-Boxes &amp; T-Boxes</vt:lpstr>
      <vt:lpstr>DL Architecture</vt:lpstr>
      <vt:lpstr>Slide 5</vt:lpstr>
      <vt:lpstr>Slide 6</vt:lpstr>
      <vt:lpstr>(In)famous “Layer Cake”</vt:lpstr>
      <vt:lpstr>Semantic Web “Layered Cake” (refreshed)</vt:lpstr>
      <vt:lpstr>EK Konular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hturksoy</cp:lastModifiedBy>
  <cp:revision>32</cp:revision>
  <dcterms:created xsi:type="dcterms:W3CDTF">2006-08-16T00:00:00Z</dcterms:created>
  <dcterms:modified xsi:type="dcterms:W3CDTF">2009-02-04T15:14:03Z</dcterms:modified>
</cp:coreProperties>
</file>