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15"/>
  </p:notesMasterIdLst>
  <p:sldIdLst>
    <p:sldId id="256" r:id="rId5"/>
    <p:sldId id="259" r:id="rId6"/>
    <p:sldId id="273" r:id="rId7"/>
    <p:sldId id="282" r:id="rId8"/>
    <p:sldId id="283" r:id="rId9"/>
    <p:sldId id="285" r:id="rId10"/>
    <p:sldId id="284" r:id="rId11"/>
    <p:sldId id="277" r:id="rId12"/>
    <p:sldId id="28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 autoAdjust="0"/>
    <p:restoredTop sz="94612"/>
  </p:normalViewPr>
  <p:slideViewPr>
    <p:cSldViewPr snapToGrid="0">
      <p:cViewPr varScale="1">
        <p:scale>
          <a:sx n="103" d="100"/>
          <a:sy n="103" d="100"/>
        </p:scale>
        <p:origin x="11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35496-4007-4307-B306-0E8400C7CB5D}" type="datetimeFigureOut">
              <a:rPr lang="fi-FI" smtClean="0"/>
              <a:t>12.6.2025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EEEE-32B6-4782-95E7-515E9640F4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459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6/12/25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0D27F818-0619-CEBD-1DA6-87F776D5C61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41" y="65532"/>
            <a:ext cx="1922584" cy="1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c.tugraz.at/main/user/view.php?id=189079&amp;course=346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c_5u9x1ldU?si=EZgMSKygSrXhy3R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46CD-94D5-FAA9-9BBB-889E930A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348" y="1623251"/>
            <a:ext cx="10220514" cy="2830288"/>
          </a:xfrm>
        </p:spPr>
        <p:txBody>
          <a:bodyPr/>
          <a:lstStyle/>
          <a:p>
            <a:br>
              <a:rPr lang="en-GB" sz="3200" b="1" dirty="0">
                <a:effectLst/>
                <a:latin typeface="AdvCaceiliaHVY"/>
              </a:rPr>
            </a:br>
            <a:br>
              <a:rPr lang="en-GB" sz="3200" b="1" dirty="0">
                <a:effectLst/>
                <a:latin typeface="AdvCaceiliaHVY"/>
              </a:rPr>
            </a:br>
            <a:br>
              <a:rPr lang="en-GB" sz="3200" b="1" dirty="0">
                <a:effectLst/>
                <a:latin typeface="AdvCaceiliaHVY"/>
              </a:rPr>
            </a:br>
            <a:br>
              <a:rPr lang="en-GB" sz="3200" b="1" cap="none" dirty="0">
                <a:effectLst/>
                <a:latin typeface="AdvCaceiliaHVY"/>
              </a:rPr>
            </a:br>
            <a:br>
              <a:rPr lang="en-GB" sz="3200" b="1" cap="none" dirty="0">
                <a:effectLst/>
                <a:latin typeface="AdvCaceiliaHVY"/>
              </a:rPr>
            </a:br>
            <a:r>
              <a:rPr lang="en-GB" sz="4800" b="1" cap="none" dirty="0">
                <a:effectLst/>
                <a:latin typeface="AdvCaceiliaHVY"/>
              </a:rPr>
              <a:t>Sequence Alignment with MUSCLE  </a:t>
            </a:r>
            <a:br>
              <a:rPr lang="en-GB" sz="4800" b="1" cap="none" dirty="0">
                <a:latin typeface="AdvCaceiliaHVY"/>
              </a:rPr>
            </a:br>
            <a:br>
              <a:rPr lang="en-GB" sz="3600" b="1" cap="none" dirty="0">
                <a:effectLst/>
                <a:latin typeface="AdvCaceiliaHVY"/>
              </a:rPr>
            </a:br>
            <a:r>
              <a:rPr lang="en-GB" sz="3600" cap="none" dirty="0">
                <a:effectLst/>
                <a:latin typeface="AdvCaceiliaHVY"/>
              </a:rPr>
              <a:t>Analysis of </a:t>
            </a:r>
            <a:r>
              <a:rPr lang="en-GB" sz="3600" cap="none" dirty="0" err="1">
                <a:latin typeface="AdvCaceiliaHVY"/>
              </a:rPr>
              <a:t>a</a:t>
            </a:r>
            <a:r>
              <a:rPr lang="en-GB" sz="3600" cap="none" dirty="0" err="1">
                <a:effectLst/>
                <a:latin typeface="AdvCaceiliaHVY"/>
              </a:rPr>
              <a:t>rymalonate</a:t>
            </a:r>
            <a:r>
              <a:rPr lang="en-GB" sz="3600" cap="none" dirty="0">
                <a:effectLst/>
                <a:latin typeface="AdvCaceiliaHVY"/>
              </a:rPr>
              <a:t> decarboxylase from </a:t>
            </a:r>
            <a:r>
              <a:rPr lang="en-GB" sz="3600" i="1" cap="none" dirty="0">
                <a:effectLst/>
                <a:latin typeface="AdvCaceiliaHVY"/>
              </a:rPr>
              <a:t>Bordetella </a:t>
            </a:r>
            <a:r>
              <a:rPr lang="en-GB" sz="3600" i="1" cap="none" dirty="0" err="1">
                <a:latin typeface="AdvCaceiliaHVY"/>
              </a:rPr>
              <a:t>b</a:t>
            </a:r>
            <a:r>
              <a:rPr lang="en-GB" sz="3600" i="1" cap="none" dirty="0" err="1">
                <a:effectLst/>
                <a:latin typeface="AdvCaceiliaHVY"/>
              </a:rPr>
              <a:t>ronchiseptica</a:t>
            </a:r>
            <a:r>
              <a:rPr lang="en-GB" sz="3600" i="1" cap="none" dirty="0">
                <a:effectLst/>
                <a:latin typeface="AdvCaceiliaHVY"/>
              </a:rPr>
              <a:t> </a:t>
            </a:r>
            <a:r>
              <a:rPr lang="en-GB" sz="3600" cap="none" dirty="0">
                <a:effectLst/>
                <a:latin typeface="AdvCaceiliaHVY"/>
              </a:rPr>
              <a:t>and Homologs</a:t>
            </a:r>
            <a:br>
              <a:rPr lang="en-GB" sz="1100" b="1" cap="none" dirty="0"/>
            </a:br>
            <a:endParaRPr lang="en-AT" sz="199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D5B5-9E89-3CD8-4E90-183C2529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584116"/>
            <a:ext cx="7891272" cy="125788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/>
              <a:t>Computational Biotechnology</a:t>
            </a:r>
          </a:p>
          <a:p>
            <a:pPr algn="ctr"/>
            <a:r>
              <a:rPr lang="de-DE" dirty="0"/>
              <a:t>S.S 2025</a:t>
            </a:r>
          </a:p>
          <a:p>
            <a:pPr algn="ctr"/>
            <a:r>
              <a:rPr lang="de-DE" u="sng" dirty="0"/>
              <a:t>Leonard Jank, </a:t>
            </a:r>
            <a:r>
              <a:rPr lang="en-GB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Bassam Ahmed </a:t>
            </a:r>
            <a:r>
              <a:rPr lang="en-GB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Abdelrehim</a:t>
            </a:r>
            <a:r>
              <a:rPr lang="en-GB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Ali Edrees</a:t>
            </a:r>
            <a:r>
              <a:rPr lang="de-DE" u="sng" dirty="0"/>
              <a:t> </a:t>
            </a:r>
          </a:p>
          <a:p>
            <a:pPr algn="ctr"/>
            <a:endParaRPr lang="en-AT" sz="1400" dirty="0"/>
          </a:p>
        </p:txBody>
      </p:sp>
      <p:pic>
        <p:nvPicPr>
          <p:cNvPr id="5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2D711613-0ED0-7A90-E96F-72BDBAA7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5" y="98475"/>
            <a:ext cx="1922584" cy="1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C8FC4-BF28-AAD8-B5C4-D38D9D97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26" r="25677"/>
          <a:stretch>
            <a:fillRect/>
          </a:stretch>
        </p:blipFill>
        <p:spPr>
          <a:xfrm>
            <a:off x="-29195" y="-5199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A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303917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A93-B46B-FDD6-FBD1-29EB3434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7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Alignment </a:t>
            </a:r>
            <a:endParaRPr lang="en-AT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44C66-0BB5-DEA8-EF23-907D7EC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0"/>
            <a:ext cx="10442448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MUSCLE = Multiple Sequence Comparison by Log-Expectation </a:t>
            </a:r>
          </a:p>
          <a:p>
            <a:pPr marL="0" indent="0">
              <a:buNone/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sequence alignment? 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method to identify regions of similarity that may indicate functional, structural, or evolutionary relationships. </a:t>
            </a:r>
          </a:p>
          <a:p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 we use it?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in studying protein families, function prediction, and evolutionary biology. 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700666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2D2EE-A336-CF54-AA45-B4605A1A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4338-2A2A-EE64-6759-7958CB23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227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Aryl decarboxylase</a:t>
            </a:r>
            <a:endParaRPr lang="en-AT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4E743-CFFD-BC40-E112-E26F7061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9900"/>
            <a:ext cx="10442448" cy="43307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AT" sz="5200" dirty="0">
              <a:effectLst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Enzyme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	Aryl malonate decarboxylase (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AMDase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				</a:t>
            </a:r>
            <a:r>
              <a:rPr lang="en-GB" sz="3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Bordetella </a:t>
            </a:r>
            <a:r>
              <a:rPr lang="en-GB" sz="3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bronchiseptica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3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Produces optically pure carboxylic acids → valuable 			in pharmaceutical synthesis.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Intermediate production of </a:t>
            </a: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flurbiprofen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 anti-				inflammatory drug.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Functional sites like </a:t>
            </a: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cysteines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be critical → 				alignment helps compare with other 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AMDases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603665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DF0BD-87B3-E70B-CCE5-A4A2DCB3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EF98-592A-E825-CFA3-76108145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412" y="2624328"/>
            <a:ext cx="5599176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Alignment </a:t>
            </a:r>
            <a:endParaRPr lang="en-AT" sz="6000" dirty="0"/>
          </a:p>
        </p:txBody>
      </p:sp>
    </p:spTree>
    <p:extLst>
      <p:ext uri="{BB962C8B-B14F-4D97-AF65-F5344CB8AC3E}">
        <p14:creationId xmlns:p14="http://schemas.microsoft.com/office/powerpoint/2010/main" val="836256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A7D7-33BD-033D-4E68-708E5855E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E77E-9158-09B2-EA3A-4118A475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12" y="325628"/>
            <a:ext cx="6800088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alignment </a:t>
            </a:r>
            <a:endParaRPr lang="en-AT" sz="6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ADAA16-9ABA-4DA1-E188-A613234061A2}"/>
              </a:ext>
            </a:extLst>
          </p:cNvPr>
          <p:cNvSpPr txBox="1"/>
          <p:nvPr/>
        </p:nvSpPr>
        <p:spPr>
          <a:xfrm>
            <a:off x="914399" y="1934972"/>
            <a:ext cx="91004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of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arylmalonate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decarboxylase from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Bordatella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bronchiseptica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different sequences for example from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Verticiella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sediminum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Variovorax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paradoxus,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Paraburkholderia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megapolitana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Variovorax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gossypii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sequence from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UniProt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put them together in a FASTA file </a:t>
            </a:r>
          </a:p>
        </p:txBody>
      </p:sp>
    </p:spTree>
    <p:extLst>
      <p:ext uri="{BB962C8B-B14F-4D97-AF65-F5344CB8AC3E}">
        <p14:creationId xmlns:p14="http://schemas.microsoft.com/office/powerpoint/2010/main" val="40945272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2BE8-90FD-DCC5-CE22-A24B1BFD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709C-4502-AD17-1400-5A28D055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12" y="325628"/>
            <a:ext cx="6800088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Symbols of the alignment </a:t>
            </a:r>
            <a:endParaRPr lang="en-AT" sz="60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BB77AEF-FB6A-E2DA-A706-9E2FB8CD5A68}"/>
              </a:ext>
            </a:extLst>
          </p:cNvPr>
          <p:cNvGraphicFramePr>
            <a:graphicFrameLocks noGrp="1"/>
          </p:cNvGraphicFramePr>
          <p:nvPr/>
        </p:nvGraphicFramePr>
        <p:xfrm>
          <a:off x="1171575" y="2514600"/>
          <a:ext cx="7908925" cy="1828800"/>
        </p:xfrm>
        <a:graphic>
          <a:graphicData uri="http://schemas.openxmlformats.org/drawingml/2006/table">
            <a:tbl>
              <a:tblPr/>
              <a:tblGrid>
                <a:gridCol w="2074595">
                  <a:extLst>
                    <a:ext uri="{9D8B030D-6E8A-4147-A177-3AD203B41FA5}">
                      <a16:colId xmlns:a16="http://schemas.microsoft.com/office/drawing/2014/main" val="131705708"/>
                    </a:ext>
                  </a:extLst>
                </a:gridCol>
                <a:gridCol w="5834330">
                  <a:extLst>
                    <a:ext uri="{9D8B030D-6E8A-4147-A177-3AD203B41FA5}">
                      <a16:colId xmlns:a16="http://schemas.microsoft.com/office/drawing/2014/main" val="315778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1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Fully conserved (identical in all sequences)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9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similarity (conservative substitutions)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similarity (semi-conservative substitutions)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6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(space)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similarity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05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94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0F337-8470-77C9-B86F-2AB01C41F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A692-9D11-C023-26D5-767BB00F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4" y="325628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Colour Coding </a:t>
            </a:r>
            <a:endParaRPr lang="en-AT" sz="6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2466D3A-7D99-F2B8-5DEF-4C479329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79" t="39259" r="18542" b="6296"/>
          <a:stretch>
            <a:fillRect/>
          </a:stretch>
        </p:blipFill>
        <p:spPr>
          <a:xfrm>
            <a:off x="1509776" y="1625600"/>
            <a:ext cx="9488424" cy="46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11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456E7-EA69-2B32-E7C3-77B6E369E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rcedgar/muscle: Multiple sequence and structure alignment with top  benchmark scores scalable to thousands of sequences. Generates replicate  alignments, enabling assessment of downstream analyses such as trees and  predicted structures.">
            <a:extLst>
              <a:ext uri="{FF2B5EF4-FFF2-40B4-BE49-F238E27FC236}">
                <a16:creationId xmlns:a16="http://schemas.microsoft.com/office/drawing/2014/main" id="{79C9866C-2232-DDFF-E7CE-12D387B07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0" y="845237"/>
            <a:ext cx="11156059" cy="51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0C8FF79-4B64-9BAB-8867-C74FE5EE94D1}"/>
              </a:ext>
            </a:extLst>
          </p:cNvPr>
          <p:cNvSpPr txBox="1"/>
          <p:nvPr/>
        </p:nvSpPr>
        <p:spPr>
          <a:xfrm>
            <a:off x="787400" y="5905500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https://youtu.be/4c_5u9x1ldU?si=EZgMSKygSrXhy3R5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70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8E69-DB1D-ACE1-565F-D80EF914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4E4-217C-5539-CE45-BF9618D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4" y="325628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Muscle5 vs. muscle at </a:t>
            </a:r>
            <a:r>
              <a:rPr lang="en-GB" sz="4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ebi</a:t>
            </a:r>
            <a:endParaRPr lang="en-AT" sz="6000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1908F0-3555-DA61-F752-BB3004146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22220"/>
              </p:ext>
            </p:extLst>
          </p:nvPr>
        </p:nvGraphicFramePr>
        <p:xfrm>
          <a:off x="1066800" y="2246630"/>
          <a:ext cx="10058400" cy="329184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9142299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818864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01672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MUSCLE5 (local)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MUSCLE @ EBI (online)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v5 (2022+)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5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➖ 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11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Confidence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64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Large 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Limited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492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Ensemble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6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Sequence number limit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Thousands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➖ ~500 max (slow)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40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Works offline / in pipelines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78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Easy to use (GUI)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Command-line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 (web interface)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83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860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2E3700D2F6740A06A9507D1E49097" ma:contentTypeVersion="11" ma:contentTypeDescription="Create a new document." ma:contentTypeScope="" ma:versionID="b0420d88d16eb9eab3cd2cf4bb1ffc96">
  <xsd:schema xmlns:xsd="http://www.w3.org/2001/XMLSchema" xmlns:xs="http://www.w3.org/2001/XMLSchema" xmlns:p="http://schemas.microsoft.com/office/2006/metadata/properties" xmlns:ns3="abc9f95e-d2b3-4e4e-aaef-90a53c5c70cb" xmlns:ns4="4e10ce4d-8efb-4895-a083-0be53205dc6a" targetNamespace="http://schemas.microsoft.com/office/2006/metadata/properties" ma:root="true" ma:fieldsID="166804e90802b68bfc517652da90830a" ns3:_="" ns4:_="">
    <xsd:import namespace="abc9f95e-d2b3-4e4e-aaef-90a53c5c70cb"/>
    <xsd:import namespace="4e10ce4d-8efb-4895-a083-0be53205d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9f95e-d2b3-4e4e-aaef-90a53c5c7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0ce4d-8efb-4895-a083-0be53205d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c9f95e-d2b3-4e4e-aaef-90a53c5c70cb" xsi:nil="true"/>
  </documentManagement>
</p:properties>
</file>

<file path=customXml/itemProps1.xml><?xml version="1.0" encoding="utf-8"?>
<ds:datastoreItem xmlns:ds="http://schemas.openxmlformats.org/officeDocument/2006/customXml" ds:itemID="{241B51A4-A8EE-408B-903B-A5F8F78B8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F6446-0D90-4314-81D8-FA842F08C9D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bc9f95e-d2b3-4e4e-aaef-90a53c5c70cb"/>
    <ds:schemaRef ds:uri="4e10ce4d-8efb-4895-a083-0be53205dc6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853D59-74BE-4430-9970-A424A51AF976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4e10ce4d-8efb-4895-a083-0be53205dc6a"/>
    <ds:schemaRef ds:uri="abc9f95e-d2b3-4e4e-aaef-90a53c5c70c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</TotalTime>
  <Words>337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AdvCaceiliaHVY</vt:lpstr>
      <vt:lpstr>Aptos</vt:lpstr>
      <vt:lpstr>Calibri</vt:lpstr>
      <vt:lpstr>Rockwell</vt:lpstr>
      <vt:lpstr>Rockwell Condensed</vt:lpstr>
      <vt:lpstr>Rockwell Extra Bold</vt:lpstr>
      <vt:lpstr>Wingdings</vt:lpstr>
      <vt:lpstr>Wood Type</vt:lpstr>
      <vt:lpstr>     Sequence Alignment with MUSCLE    Analysis of arymalonate decarboxylase from Bordetella bronchiseptica and Homologs </vt:lpstr>
      <vt:lpstr>Sequence Alignment </vt:lpstr>
      <vt:lpstr>Aryl decarboxylase</vt:lpstr>
      <vt:lpstr>Sequence Alignment </vt:lpstr>
      <vt:lpstr>Sequence alignment </vt:lpstr>
      <vt:lpstr>Symbols of the alignment </vt:lpstr>
      <vt:lpstr>Colour Coding </vt:lpstr>
      <vt:lpstr>PowerPoint Presentation</vt:lpstr>
      <vt:lpstr>Muscle5 vs. muscle at ebi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sulfur compound in tropical fruits</dc:title>
  <dc:creator>Edrees, Bassam Ahmed Abdelrehim Ali</dc:creator>
  <cp:lastModifiedBy>Edrees, Bassam Ahmed Abdelrehim Ali</cp:lastModifiedBy>
  <cp:revision>22</cp:revision>
  <dcterms:created xsi:type="dcterms:W3CDTF">2025-05-16T07:45:25Z</dcterms:created>
  <dcterms:modified xsi:type="dcterms:W3CDTF">2025-06-12T18:31:13Z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0x0101003D82E3700D2F6740A06A9507D1E49097</vt:lpwstr>
  </property>
</Properties>
</file>