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79422"/>
  </p:normalViewPr>
  <p:slideViewPr>
    <p:cSldViewPr snapToGrid="0" snapToObjects="1">
      <p:cViewPr varScale="1">
        <p:scale>
          <a:sx n="79" d="100"/>
          <a:sy n="79" d="100"/>
        </p:scale>
        <p:origin x="2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3AE2-1516-BE44-9AAD-DA58F245878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1DEA-0873-5E4C-8502-98348AFFF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74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假设这个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为邻域取平均操作 </a:t>
            </a:r>
            <a:r>
              <a:rPr kumimoji="1" lang="en-US" altLang="zh-CN" dirty="0" err="1"/>
              <a:t>avgpooling</a:t>
            </a:r>
            <a:endParaRPr kumimoji="1" lang="en-US" altLang="zh-CN" dirty="0"/>
          </a:p>
          <a:p>
            <a:r>
              <a:rPr kumimoji="1" lang="zh-CN" altLang="en-US" dirty="0"/>
              <a:t>左图中，为把邻域内所有像素的灰度相加，然后除以邻域内的</a:t>
            </a:r>
            <a:r>
              <a:rPr kumimoji="1" lang="en-US" altLang="zh-CN" dirty="0"/>
              <a:t>【</a:t>
            </a:r>
            <a:r>
              <a:rPr kumimoji="1" lang="zh-CN" altLang="en-US" dirty="0"/>
              <a:t>像素</a:t>
            </a:r>
            <a:r>
              <a:rPr kumimoji="1" lang="en-US" altLang="zh-CN" dirty="0"/>
              <a:t>】</a:t>
            </a:r>
            <a:r>
              <a:rPr kumimoji="1" lang="zh-CN" altLang="en-US" dirty="0"/>
              <a:t>总数</a:t>
            </a:r>
            <a:endParaRPr kumimoji="1" lang="en-US" altLang="zh-CN" dirty="0"/>
          </a:p>
          <a:p>
            <a:r>
              <a:rPr kumimoji="1" lang="zh-CN" altLang="en-US" dirty="0"/>
              <a:t>右图中，为把邻域内所有的像素相加，并用邻域内的</a:t>
            </a:r>
            <a:r>
              <a:rPr kumimoji="1" lang="en-US" altLang="zh-CN" dirty="0"/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向量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  <a:r>
              <a:rPr kumimoji="1" lang="zh-CN" altLang="en-US" dirty="0">
                <a:solidFill>
                  <a:srgbClr val="FF0000"/>
                </a:solidFill>
              </a:rPr>
              <a:t>总量去除每个分量。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但是每一个平均向量的每一个分量都是对应这个分量的所有像素。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所以这种情况下</a:t>
            </a:r>
            <a:r>
              <a:rPr kumimoji="1" lang="en-US" altLang="zh-CN" dirty="0">
                <a:solidFill>
                  <a:srgbClr val="FF0000"/>
                </a:solidFill>
              </a:rPr>
              <a:t>per-color-component</a:t>
            </a:r>
            <a:r>
              <a:rPr kumimoji="1" lang="zh-CN" altLang="en-US" dirty="0">
                <a:solidFill>
                  <a:srgbClr val="FF0000"/>
                </a:solidFill>
              </a:rPr>
              <a:t>和</a:t>
            </a:r>
            <a:r>
              <a:rPr kumimoji="1" lang="en-US" altLang="zh-CN" dirty="0">
                <a:solidFill>
                  <a:srgbClr val="FF0000"/>
                </a:solidFill>
              </a:rPr>
              <a:t>vector-based</a:t>
            </a:r>
            <a:r>
              <a:rPr kumimoji="1" lang="zh-CN" altLang="en-US" dirty="0">
                <a:solidFill>
                  <a:srgbClr val="FF0000"/>
                </a:solidFill>
              </a:rPr>
              <a:t>的处理方法结果是一样的。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1DEA-0873-5E4C-8502-98348AFFF32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1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1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2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8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04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26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69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98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6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4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3527-BF27-8448-9109-5960ADBCA52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5059-80D1-0146-92A3-2A34FBC88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3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D34EA-2AA8-8A4E-9BA3-F29424A2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839" y="1517487"/>
            <a:ext cx="8431306" cy="237543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6.4</a:t>
            </a:r>
            <a:r>
              <a:rPr kumimoji="1" lang="zh-CN" altLang="en-US" dirty="0"/>
              <a:t> </a:t>
            </a:r>
            <a:r>
              <a:rPr kumimoji="1" lang="en-US" altLang="zh-CN" sz="5600" dirty="0"/>
              <a:t>Basics of Full-Color Image Processing</a:t>
            </a:r>
            <a:endParaRPr kumimoji="1" lang="zh-CN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57359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53478-E0E9-D44D-BC0C-1426761E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Full-Color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4A1AE-A7AF-FB42-B255-1166F229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Images are acquired with a full-color sensor (color camera, color scanner)</a:t>
                </a:r>
              </a:p>
              <a:p>
                <a:r>
                  <a:rPr kumimoji="1" lang="en-US" altLang="zh-CN" dirty="0"/>
                  <a:t>Full color image means that the image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=16777216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/>
                  <a:t>colors</a:t>
                </a:r>
              </a:p>
              <a:p>
                <a:r>
                  <a:rPr kumimoji="1" lang="en-US" altLang="zh-CN" dirty="0"/>
                  <a:t>Color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depth: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24bit,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color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4A1AE-A7AF-FB42-B255-1166F229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584FD-8161-594B-8E3B-BC1DC33D1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61375"/>
                <a:ext cx="7845649" cy="4515588"/>
              </a:xfrm>
            </p:spPr>
            <p:txBody>
              <a:bodyPr/>
              <a:lstStyle/>
              <a:p>
                <a:r>
                  <a:rPr kumimoji="1" lang="en-US" altLang="zh-CN" dirty="0"/>
                  <a:t>Color image — 3 dimensional vector matrix, each vector gives us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color components at each pixel</a:t>
                </a:r>
              </a:p>
              <a:p>
                <a:r>
                  <a:rPr kumimoji="1" lang="en-US" altLang="zh-CN" dirty="0"/>
                  <a:t>A color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/>
                  <a:t>at a pixel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/>
                  <a:t>of a color image is in fact a 3-D vector in the 3-D color space. </a:t>
                </a:r>
              </a:p>
              <a:p>
                <a:r>
                  <a:rPr kumimoji="1" lang="en-US" altLang="zh-CN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/>
                  <a:t>is in the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dirty="0">
                    <a:solidFill>
                      <a:srgbClr val="00FF00"/>
                    </a:solidFill>
                  </a:rPr>
                  <a:t>G</a:t>
                </a:r>
                <a:r>
                  <a:rPr kumimoji="1" lang="en-US" altLang="zh-CN" dirty="0">
                    <a:solidFill>
                      <a:srgbClr val="0000FF"/>
                    </a:solidFill>
                  </a:rPr>
                  <a:t>B</a:t>
                </a:r>
                <a:r>
                  <a:rPr kumimoji="1" lang="en-US" altLang="zh-CN" dirty="0"/>
                  <a:t> color space, it can be expressed as: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584FD-8161-594B-8E3B-BC1DC33D1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61375"/>
                <a:ext cx="7845649" cy="4515588"/>
              </a:xfrm>
              <a:blipFill>
                <a:blip r:embed="rId2"/>
                <a:stretch>
                  <a:fillRect l="-1456" t="-2247" r="-2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310F165-FEE0-4044-91FC-44298C4F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Full-Color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0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98B74-9D6A-A84E-9372-5A647006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07F-CDC6-EA49-8186-16A17C96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Per-color-component Processing</a:t>
            </a:r>
          </a:p>
          <a:p>
            <a:pPr lvl="1"/>
            <a:r>
              <a:rPr kumimoji="1" lang="en-US" altLang="zh-CN" dirty="0"/>
              <a:t>Each component is processed </a:t>
            </a:r>
            <a:r>
              <a:rPr kumimoji="1" lang="en-US" altLang="zh-CN" dirty="0">
                <a:solidFill>
                  <a:srgbClr val="FF0000"/>
                </a:solidFill>
              </a:rPr>
              <a:t>individually</a:t>
            </a:r>
          </a:p>
          <a:p>
            <a:pPr lvl="1"/>
            <a:r>
              <a:rPr kumimoji="1" lang="en-US" altLang="zh-CN" dirty="0"/>
              <a:t> A composite color image is formed (e.g. sum, RMS, max) from individually processed components</a:t>
            </a:r>
            <a:endParaRPr kumimoji="1" lang="zh-CN" altLang="en-US" dirty="0"/>
          </a:p>
          <a:p>
            <a:r>
              <a:rPr kumimoji="1" lang="en-US" altLang="zh-CN" dirty="0"/>
              <a:t>Vector-based processing</a:t>
            </a:r>
          </a:p>
          <a:p>
            <a:pPr lvl="1"/>
            <a:r>
              <a:rPr kumimoji="1" lang="en-US" altLang="zh-CN" dirty="0"/>
              <a:t>Each color point can be represented as a </a:t>
            </a:r>
            <a:r>
              <a:rPr kumimoji="1" lang="en-US" altLang="zh-CN" dirty="0">
                <a:solidFill>
                  <a:srgbClr val="FF0000"/>
                </a:solidFill>
              </a:rPr>
              <a:t>vector </a:t>
            </a:r>
            <a:r>
              <a:rPr kumimoji="1" lang="en-US" altLang="zh-CN" dirty="0"/>
              <a:t>in the RGB coordinate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05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0139-5C07-3A41-9D5D-4217CA38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89271-0521-0046-B415-7A7EC7AE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The computation effort of per-color-component processing is generally significantly less. However, the results of these approaches are </a:t>
            </a:r>
            <a:r>
              <a:rPr kumimoji="1" lang="en-US" altLang="zh-CN" dirty="0">
                <a:solidFill>
                  <a:srgbClr val="FF0000"/>
                </a:solidFill>
              </a:rPr>
              <a:t>sometimes equivalent </a:t>
            </a:r>
            <a:r>
              <a:rPr kumimoji="1" lang="en-US" altLang="zh-CN" dirty="0"/>
              <a:t>but </a:t>
            </a:r>
            <a:r>
              <a:rPr kumimoji="1" lang="en-US" altLang="zh-CN" dirty="0">
                <a:solidFill>
                  <a:srgbClr val="FF0000"/>
                </a:solidFill>
              </a:rPr>
              <a:t>sometimes different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For these two approaches to be equivalent, two conditions must be met: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The process has to be applicable to both </a:t>
            </a:r>
            <a:r>
              <a:rPr kumimoji="1" lang="en-US" altLang="zh-CN" dirty="0">
                <a:solidFill>
                  <a:srgbClr val="FF0000"/>
                </a:solidFill>
              </a:rPr>
              <a:t>vectors and scalars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The operation on each component of a vector must be </a:t>
            </a:r>
            <a:r>
              <a:rPr kumimoji="1" lang="en-US" altLang="zh-CN" dirty="0">
                <a:solidFill>
                  <a:srgbClr val="FF0000"/>
                </a:solidFill>
              </a:rPr>
              <a:t>independent </a:t>
            </a:r>
            <a:r>
              <a:rPr kumimoji="1" lang="en-US" altLang="zh-CN" dirty="0"/>
              <a:t>of the other components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0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7FE6F-A0DF-CD4D-862D-983F24A6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A1DDC5-4822-CE40-B27C-341A2BDE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342834"/>
            <a:ext cx="7886700" cy="3316920"/>
          </a:xfrm>
        </p:spPr>
      </p:pic>
    </p:spTree>
    <p:extLst>
      <p:ext uri="{BB962C8B-B14F-4D97-AF65-F5344CB8AC3E}">
        <p14:creationId xmlns:p14="http://schemas.microsoft.com/office/powerpoint/2010/main" val="35548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327</Words>
  <Application>Microsoft Macintosh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 6.4 Basics of Full-Color Image Processing</vt:lpstr>
      <vt:lpstr>Full-Color Image Processing</vt:lpstr>
      <vt:lpstr>Full-Color Image Processing</vt:lpstr>
      <vt:lpstr>Types</vt:lpstr>
      <vt:lpstr>Types</vt:lpstr>
      <vt:lpstr>Examples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 Basics of Full-Color Image Processing</dc:title>
  <dc:creator>Microsoft Office 用户</dc:creator>
  <cp:lastModifiedBy>Microsoft Office 用户</cp:lastModifiedBy>
  <cp:revision>15</cp:revision>
  <dcterms:created xsi:type="dcterms:W3CDTF">2018-10-17T14:01:54Z</dcterms:created>
  <dcterms:modified xsi:type="dcterms:W3CDTF">2018-10-21T23:09:04Z</dcterms:modified>
</cp:coreProperties>
</file>