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550" r:id="rId2"/>
    <p:sldId id="568" r:id="rId3"/>
    <p:sldId id="562" r:id="rId4"/>
    <p:sldId id="273" r:id="rId5"/>
    <p:sldId id="553" r:id="rId6"/>
    <p:sldId id="555" r:id="rId7"/>
    <p:sldId id="556" r:id="rId8"/>
    <p:sldId id="558" r:id="rId9"/>
    <p:sldId id="569" r:id="rId10"/>
    <p:sldId id="559" r:id="rId11"/>
    <p:sldId id="554" r:id="rId12"/>
    <p:sldId id="571" r:id="rId13"/>
    <p:sldId id="570" r:id="rId14"/>
    <p:sldId id="561" r:id="rId15"/>
    <p:sldId id="563" r:id="rId16"/>
    <p:sldId id="565" r:id="rId17"/>
    <p:sldId id="5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E9C3E-5DB4-43E6-859A-9C59669777A7}"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4D3F3-52D6-4E31-B589-03F3FD147AA2}" type="slidenum">
              <a:rPr lang="zh-CN" altLang="en-US" smtClean="0"/>
              <a:t>‹#›</a:t>
            </a:fld>
            <a:endParaRPr lang="zh-CN" altLang="en-US"/>
          </a:p>
        </p:txBody>
      </p:sp>
    </p:spTree>
    <p:extLst>
      <p:ext uri="{BB962C8B-B14F-4D97-AF65-F5344CB8AC3E}">
        <p14:creationId xmlns:p14="http://schemas.microsoft.com/office/powerpoint/2010/main" val="345808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xmlns="" id="{D4CF0F4F-FA5A-479D-9A55-FCBF60BEE2F2}"/>
              </a:ext>
            </a:extLst>
          </p:cNvPr>
          <p:cNvSpPr>
            <a:spLocks noGrp="1" noRot="1" noChangeAspect="1" noChangeArrowheads="1" noTextEdit="1"/>
          </p:cNvSpPr>
          <p:nvPr>
            <p:ph type="sldImg"/>
          </p:nvPr>
        </p:nvSpPr>
        <p:spPr>
          <a:ln/>
        </p:spPr>
      </p:sp>
      <p:sp>
        <p:nvSpPr>
          <p:cNvPr id="69635" name="备注占位符 2">
            <a:extLst>
              <a:ext uri="{FF2B5EF4-FFF2-40B4-BE49-F238E27FC236}">
                <a16:creationId xmlns:a16="http://schemas.microsoft.com/office/drawing/2014/main" xmlns="" id="{2EF338A3-D426-4A87-9D41-7B9D06BB21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6" name="灯片编号占位符 3">
            <a:extLst>
              <a:ext uri="{FF2B5EF4-FFF2-40B4-BE49-F238E27FC236}">
                <a16:creationId xmlns:a16="http://schemas.microsoft.com/office/drawing/2014/main" xmlns="" id="{D7A2CA06-9DD3-4FFE-B064-9AD5631AAC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FC66A6-46CD-4EB6-8AA4-E0E92529F9ED}" type="slidenum">
              <a:rPr lang="en-US" altLang="zh-CN" smtClean="0"/>
              <a:pPr>
                <a:spcBef>
                  <a:spcPct val="0"/>
                </a:spcBef>
              </a:pPr>
              <a:t>1</a:t>
            </a:fld>
            <a:endParaRPr lang="en-US" altLang="zh-CN"/>
          </a:p>
        </p:txBody>
      </p:sp>
    </p:spTree>
    <p:extLst>
      <p:ext uri="{BB962C8B-B14F-4D97-AF65-F5344CB8AC3E}">
        <p14:creationId xmlns:p14="http://schemas.microsoft.com/office/powerpoint/2010/main" val="412253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1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EFCE4C0-6BB0-48CF-A59F-394F4DC47C43}" type="slidenum">
              <a:rPr lang="en-US" altLang="zh-CN" smtClean="0"/>
              <a:pPr>
                <a:spcBef>
                  <a:spcPct val="0"/>
                </a:spcBef>
              </a:pPr>
              <a:t>2</a:t>
            </a:fld>
            <a:endParaRPr lang="en-US" altLang="zh-CN" smtClean="0"/>
          </a:p>
        </p:txBody>
      </p:sp>
    </p:spTree>
    <p:extLst>
      <p:ext uri="{BB962C8B-B14F-4D97-AF65-F5344CB8AC3E}">
        <p14:creationId xmlns:p14="http://schemas.microsoft.com/office/powerpoint/2010/main" val="972970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00EFC3-968C-4F55-BFEC-B8368AE0A0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8205F39-DE33-43D4-9177-7BD03BCF4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641C7461-EFD5-4E2D-986E-B20310A2D9B0}"/>
              </a:ext>
            </a:extLst>
          </p:cNvPr>
          <p:cNvSpPr>
            <a:spLocks noGrp="1"/>
          </p:cNvSpPr>
          <p:nvPr>
            <p:ph type="dt" sz="half" idx="10"/>
          </p:nvPr>
        </p:nvSpPr>
        <p:spPr/>
        <p:txBody>
          <a:bodyPr/>
          <a:lstStyle/>
          <a:p>
            <a:fld id="{8DA902F4-37C2-489A-AD6E-B0C6016F8DD5}" type="datetime1">
              <a:rPr lang="zh-CN" altLang="en-US" smtClean="0"/>
              <a:t>2018-10-18</a:t>
            </a:fld>
            <a:endParaRPr lang="zh-CN" altLang="en-US"/>
          </a:p>
        </p:txBody>
      </p:sp>
      <p:sp>
        <p:nvSpPr>
          <p:cNvPr id="5" name="页脚占位符 4">
            <a:extLst>
              <a:ext uri="{FF2B5EF4-FFF2-40B4-BE49-F238E27FC236}">
                <a16:creationId xmlns:a16="http://schemas.microsoft.com/office/drawing/2014/main" xmlns="" id="{4F96F5F0-544D-4C10-8AA0-06FC3FD5AA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13D9FEB-2A6A-41A3-8DD9-D6B4AFA5F838}"/>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315535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C30EC9-856E-476F-9D41-58A66B3F85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6119D1C-FE97-4A63-886D-7D64A34E47F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4515CCE-422B-4B0A-B82C-3DC1F78D0C39}"/>
              </a:ext>
            </a:extLst>
          </p:cNvPr>
          <p:cNvSpPr>
            <a:spLocks noGrp="1"/>
          </p:cNvSpPr>
          <p:nvPr>
            <p:ph type="dt" sz="half" idx="10"/>
          </p:nvPr>
        </p:nvSpPr>
        <p:spPr/>
        <p:txBody>
          <a:bodyPr/>
          <a:lstStyle/>
          <a:p>
            <a:fld id="{A85C8158-F604-41C5-8022-4ABC80164D2D}" type="datetime1">
              <a:rPr lang="zh-CN" altLang="en-US" smtClean="0"/>
              <a:t>2018-10-18</a:t>
            </a:fld>
            <a:endParaRPr lang="zh-CN" altLang="en-US"/>
          </a:p>
        </p:txBody>
      </p:sp>
      <p:sp>
        <p:nvSpPr>
          <p:cNvPr id="5" name="页脚占位符 4">
            <a:extLst>
              <a:ext uri="{FF2B5EF4-FFF2-40B4-BE49-F238E27FC236}">
                <a16:creationId xmlns:a16="http://schemas.microsoft.com/office/drawing/2014/main" xmlns="" id="{AB0CEE93-75E9-42B4-945D-6D9E4808E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5FF43DE-57EA-47EC-9C40-484C75D5110F}"/>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5150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C60C60F-5712-4399-B3F4-E964C469A0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47140B2A-3D1B-41C3-8FC0-A089657D252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62C4C89-1B0E-45BC-988D-B396B303003B}"/>
              </a:ext>
            </a:extLst>
          </p:cNvPr>
          <p:cNvSpPr>
            <a:spLocks noGrp="1"/>
          </p:cNvSpPr>
          <p:nvPr>
            <p:ph type="dt" sz="half" idx="10"/>
          </p:nvPr>
        </p:nvSpPr>
        <p:spPr/>
        <p:txBody>
          <a:bodyPr/>
          <a:lstStyle/>
          <a:p>
            <a:fld id="{CC3E558A-9D08-4A58-B7B7-A4E9E7597BC5}" type="datetime1">
              <a:rPr lang="zh-CN" altLang="en-US" smtClean="0"/>
              <a:t>2018-10-18</a:t>
            </a:fld>
            <a:endParaRPr lang="zh-CN" altLang="en-US"/>
          </a:p>
        </p:txBody>
      </p:sp>
      <p:sp>
        <p:nvSpPr>
          <p:cNvPr id="5" name="页脚占位符 4">
            <a:extLst>
              <a:ext uri="{FF2B5EF4-FFF2-40B4-BE49-F238E27FC236}">
                <a16:creationId xmlns:a16="http://schemas.microsoft.com/office/drawing/2014/main" xmlns="" id="{DD28A7DF-1A28-4DB1-9BCF-F8FA982AE7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65B2F62-AF20-468E-AA64-C38051242448}"/>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99011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B1769C-63E3-47D7-A660-BFFFB0CC22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209CA1C-1EAD-488E-A93F-E42B5634934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D99A2D5-C30A-4220-A751-CCFF40F4871E}"/>
              </a:ext>
            </a:extLst>
          </p:cNvPr>
          <p:cNvSpPr>
            <a:spLocks noGrp="1"/>
          </p:cNvSpPr>
          <p:nvPr>
            <p:ph type="dt" sz="half" idx="10"/>
          </p:nvPr>
        </p:nvSpPr>
        <p:spPr/>
        <p:txBody>
          <a:bodyPr/>
          <a:lstStyle/>
          <a:p>
            <a:fld id="{C1629C3B-412B-423A-B279-89585E7F82FB}" type="datetime1">
              <a:rPr lang="zh-CN" altLang="en-US" smtClean="0"/>
              <a:t>2018-10-18</a:t>
            </a:fld>
            <a:endParaRPr lang="zh-CN" altLang="en-US"/>
          </a:p>
        </p:txBody>
      </p:sp>
      <p:sp>
        <p:nvSpPr>
          <p:cNvPr id="5" name="页脚占位符 4">
            <a:extLst>
              <a:ext uri="{FF2B5EF4-FFF2-40B4-BE49-F238E27FC236}">
                <a16:creationId xmlns:a16="http://schemas.microsoft.com/office/drawing/2014/main" xmlns="" id="{57CB76E2-2D91-4677-B90E-CBDCB779A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2D142F8-D1B2-4B39-B39B-F7923B6555E7}"/>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19048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183A8A-BE08-40B6-91C8-63011060120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3C48E18-B2E2-48F8-A11A-D5102866A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FC4AA4D2-6BB9-44E0-9146-97FEA334F113}"/>
              </a:ext>
            </a:extLst>
          </p:cNvPr>
          <p:cNvSpPr>
            <a:spLocks noGrp="1"/>
          </p:cNvSpPr>
          <p:nvPr>
            <p:ph type="dt" sz="half" idx="10"/>
          </p:nvPr>
        </p:nvSpPr>
        <p:spPr/>
        <p:txBody>
          <a:bodyPr/>
          <a:lstStyle/>
          <a:p>
            <a:fld id="{576B8C27-8070-4E09-A10C-728ACBECFD45}" type="datetime1">
              <a:rPr lang="zh-CN" altLang="en-US" smtClean="0"/>
              <a:t>2018-10-18</a:t>
            </a:fld>
            <a:endParaRPr lang="zh-CN" altLang="en-US"/>
          </a:p>
        </p:txBody>
      </p:sp>
      <p:sp>
        <p:nvSpPr>
          <p:cNvPr id="5" name="页脚占位符 4">
            <a:extLst>
              <a:ext uri="{FF2B5EF4-FFF2-40B4-BE49-F238E27FC236}">
                <a16:creationId xmlns:a16="http://schemas.microsoft.com/office/drawing/2014/main" xmlns="" id="{8CD5FAFD-A928-4F59-91BD-A1BA6096C0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75ED627-A860-4781-9409-9DD2C4D642EB}"/>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294814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18DB44-CC68-4971-8CB6-17E616C0E4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122BAF5-ADC9-4B98-AF05-2C66E6A907D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67A0544-3F3D-48AE-9316-8DD26AB2691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7FFE9A6B-7C81-4442-BD4E-BEDA22B6BB15}"/>
              </a:ext>
            </a:extLst>
          </p:cNvPr>
          <p:cNvSpPr>
            <a:spLocks noGrp="1"/>
          </p:cNvSpPr>
          <p:nvPr>
            <p:ph type="dt" sz="half" idx="10"/>
          </p:nvPr>
        </p:nvSpPr>
        <p:spPr/>
        <p:txBody>
          <a:bodyPr/>
          <a:lstStyle/>
          <a:p>
            <a:fld id="{FE10BE24-1EA5-479E-8B29-B30C6DEA518A}" type="datetime1">
              <a:rPr lang="zh-CN" altLang="en-US" smtClean="0"/>
              <a:t>2018-10-18</a:t>
            </a:fld>
            <a:endParaRPr lang="zh-CN" altLang="en-US"/>
          </a:p>
        </p:txBody>
      </p:sp>
      <p:sp>
        <p:nvSpPr>
          <p:cNvPr id="6" name="页脚占位符 5">
            <a:extLst>
              <a:ext uri="{FF2B5EF4-FFF2-40B4-BE49-F238E27FC236}">
                <a16:creationId xmlns:a16="http://schemas.microsoft.com/office/drawing/2014/main" xmlns="" id="{236291F2-9AF1-41B3-8C73-F6F41857B5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A263638-31DB-403E-B130-7C58E7A9810C}"/>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181729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1C5FFA-9A53-4C81-9680-6F4F040A9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1326795-7205-4906-9F56-DCD2B0197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9551BE2B-2705-4F70-B61A-176E3B96C87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8EB5D6C4-9142-4CC7-BD60-59778197B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4F95A73B-96B5-4FF7-A705-A671602720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B2BFAC9A-6560-4A15-8EC4-25535A6E9317}"/>
              </a:ext>
            </a:extLst>
          </p:cNvPr>
          <p:cNvSpPr>
            <a:spLocks noGrp="1"/>
          </p:cNvSpPr>
          <p:nvPr>
            <p:ph type="dt" sz="half" idx="10"/>
          </p:nvPr>
        </p:nvSpPr>
        <p:spPr/>
        <p:txBody>
          <a:bodyPr/>
          <a:lstStyle/>
          <a:p>
            <a:fld id="{D43F34C4-BCAD-46ED-A7A8-57F2FC7DDF83}" type="datetime1">
              <a:rPr lang="zh-CN" altLang="en-US" smtClean="0"/>
              <a:t>2018-10-18</a:t>
            </a:fld>
            <a:endParaRPr lang="zh-CN" altLang="en-US"/>
          </a:p>
        </p:txBody>
      </p:sp>
      <p:sp>
        <p:nvSpPr>
          <p:cNvPr id="8" name="页脚占位符 7">
            <a:extLst>
              <a:ext uri="{FF2B5EF4-FFF2-40B4-BE49-F238E27FC236}">
                <a16:creationId xmlns:a16="http://schemas.microsoft.com/office/drawing/2014/main" xmlns="" id="{27D5B552-C4E7-4C44-8018-725CB0E8D3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883A7ED0-446C-48CA-9AEA-1C5874A54B80}"/>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400543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8D1A68-77E1-4ACA-B714-EA230C8D45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03492196-ED76-4D09-9952-9B204A8D6CBC}"/>
              </a:ext>
            </a:extLst>
          </p:cNvPr>
          <p:cNvSpPr>
            <a:spLocks noGrp="1"/>
          </p:cNvSpPr>
          <p:nvPr>
            <p:ph type="dt" sz="half" idx="10"/>
          </p:nvPr>
        </p:nvSpPr>
        <p:spPr/>
        <p:txBody>
          <a:bodyPr/>
          <a:lstStyle/>
          <a:p>
            <a:fld id="{2B66D51E-2C61-4D53-9FDD-2590753C178E}" type="datetime1">
              <a:rPr lang="zh-CN" altLang="en-US" smtClean="0"/>
              <a:t>2018-10-18</a:t>
            </a:fld>
            <a:endParaRPr lang="zh-CN" altLang="en-US"/>
          </a:p>
        </p:txBody>
      </p:sp>
      <p:sp>
        <p:nvSpPr>
          <p:cNvPr id="4" name="页脚占位符 3">
            <a:extLst>
              <a:ext uri="{FF2B5EF4-FFF2-40B4-BE49-F238E27FC236}">
                <a16:creationId xmlns:a16="http://schemas.microsoft.com/office/drawing/2014/main" xmlns="" id="{67CB8FCE-F69D-44FE-8D09-108F124E6F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222B50DB-5420-4523-9ED5-C10E194CE853}"/>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55078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8BE1560-A088-4137-8411-C22174C4B3D3}"/>
              </a:ext>
            </a:extLst>
          </p:cNvPr>
          <p:cNvSpPr>
            <a:spLocks noGrp="1"/>
          </p:cNvSpPr>
          <p:nvPr>
            <p:ph type="dt" sz="half" idx="10"/>
          </p:nvPr>
        </p:nvSpPr>
        <p:spPr/>
        <p:txBody>
          <a:bodyPr/>
          <a:lstStyle/>
          <a:p>
            <a:fld id="{5542D524-C050-4D44-81BC-CA63A5ED7CE5}" type="datetime1">
              <a:rPr lang="zh-CN" altLang="en-US" smtClean="0"/>
              <a:t>2018-10-18</a:t>
            </a:fld>
            <a:endParaRPr lang="zh-CN" altLang="en-US"/>
          </a:p>
        </p:txBody>
      </p:sp>
      <p:sp>
        <p:nvSpPr>
          <p:cNvPr id="3" name="页脚占位符 2">
            <a:extLst>
              <a:ext uri="{FF2B5EF4-FFF2-40B4-BE49-F238E27FC236}">
                <a16:creationId xmlns:a16="http://schemas.microsoft.com/office/drawing/2014/main" xmlns="" id="{436F32AB-8A17-480E-B146-F6A501FD89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BFE9D76-257B-4006-ADD4-78E7A70D7317}"/>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356345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A9898E3-5B4A-4549-8836-967FB11C34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C8DB09F-C1EA-4555-9D6F-753C2093C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1FD7AB85-9FB6-45FD-800E-11D2D5B79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421EDC4-D639-46FD-A151-73E3A38AF291}"/>
              </a:ext>
            </a:extLst>
          </p:cNvPr>
          <p:cNvSpPr>
            <a:spLocks noGrp="1"/>
          </p:cNvSpPr>
          <p:nvPr>
            <p:ph type="dt" sz="half" idx="10"/>
          </p:nvPr>
        </p:nvSpPr>
        <p:spPr/>
        <p:txBody>
          <a:bodyPr/>
          <a:lstStyle/>
          <a:p>
            <a:fld id="{16D14560-6EDA-446A-9268-E715B475D654}" type="datetime1">
              <a:rPr lang="zh-CN" altLang="en-US" smtClean="0"/>
              <a:t>2018-10-18</a:t>
            </a:fld>
            <a:endParaRPr lang="zh-CN" altLang="en-US"/>
          </a:p>
        </p:txBody>
      </p:sp>
      <p:sp>
        <p:nvSpPr>
          <p:cNvPr id="6" name="页脚占位符 5">
            <a:extLst>
              <a:ext uri="{FF2B5EF4-FFF2-40B4-BE49-F238E27FC236}">
                <a16:creationId xmlns:a16="http://schemas.microsoft.com/office/drawing/2014/main" xmlns="" id="{428595FD-1441-4057-BD1C-B79B062DB5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486BCE4-B600-4078-A64A-C1E0C42C26EC}"/>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130105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B1DD0F-7883-4BCB-9E48-28B993F0F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63A8EBAC-A238-4900-9F5E-809CE44B1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5F100CE-009E-4B9E-A44A-37A946417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722A03F-A27E-45B4-BEA4-08F62BD33380}"/>
              </a:ext>
            </a:extLst>
          </p:cNvPr>
          <p:cNvSpPr>
            <a:spLocks noGrp="1"/>
          </p:cNvSpPr>
          <p:nvPr>
            <p:ph type="dt" sz="half" idx="10"/>
          </p:nvPr>
        </p:nvSpPr>
        <p:spPr/>
        <p:txBody>
          <a:bodyPr/>
          <a:lstStyle/>
          <a:p>
            <a:fld id="{9633B204-8FA3-4432-A043-03C901B729E6}" type="datetime1">
              <a:rPr lang="zh-CN" altLang="en-US" smtClean="0"/>
              <a:t>2018-10-18</a:t>
            </a:fld>
            <a:endParaRPr lang="zh-CN" altLang="en-US"/>
          </a:p>
        </p:txBody>
      </p:sp>
      <p:sp>
        <p:nvSpPr>
          <p:cNvPr id="6" name="页脚占位符 5">
            <a:extLst>
              <a:ext uri="{FF2B5EF4-FFF2-40B4-BE49-F238E27FC236}">
                <a16:creationId xmlns:a16="http://schemas.microsoft.com/office/drawing/2014/main" xmlns="" id="{511FDA85-98BD-449B-94AE-93E3AE8FDF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33F26F0-8B96-47B5-8D7B-1B19FDC80AD6}"/>
              </a:ext>
            </a:extLst>
          </p:cNvPr>
          <p:cNvSpPr>
            <a:spLocks noGrp="1"/>
          </p:cNvSpPr>
          <p:nvPr>
            <p:ph type="sldNum" sz="quarter" idx="12"/>
          </p:nvPr>
        </p:nvSpPr>
        <p:spPr/>
        <p:txBody>
          <a:body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116575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D520E5E5-ABE3-443B-92EE-E4320545E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70690F1-7F7F-4F1C-8C19-CE934EBF6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21B3C29-DDC6-4E69-975D-D97C99F83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D6F15-7579-4F37-997A-FCF1B7280179}" type="datetime1">
              <a:rPr lang="zh-CN" altLang="en-US" smtClean="0"/>
              <a:t>2018-10-18</a:t>
            </a:fld>
            <a:endParaRPr lang="zh-CN" altLang="en-US"/>
          </a:p>
        </p:txBody>
      </p:sp>
      <p:sp>
        <p:nvSpPr>
          <p:cNvPr id="5" name="页脚占位符 4">
            <a:extLst>
              <a:ext uri="{FF2B5EF4-FFF2-40B4-BE49-F238E27FC236}">
                <a16:creationId xmlns:a16="http://schemas.microsoft.com/office/drawing/2014/main" xmlns="" id="{19A847FC-93C0-400C-836B-1FE6A97BF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0839B796-984E-494B-90AD-2AD3A8C52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C91FD-93DB-4431-ACF2-A67848C75C4E}" type="slidenum">
              <a:rPr lang="zh-CN" altLang="en-US" smtClean="0"/>
              <a:t>‹#›</a:t>
            </a:fld>
            <a:endParaRPr lang="zh-CN" altLang="en-US"/>
          </a:p>
        </p:txBody>
      </p:sp>
    </p:spTree>
    <p:extLst>
      <p:ext uri="{BB962C8B-B14F-4D97-AF65-F5344CB8AC3E}">
        <p14:creationId xmlns:p14="http://schemas.microsoft.com/office/powerpoint/2010/main" val="190108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4.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xmlns="" id="{B88798A0-8E0E-41F7-8081-557C216FE7B0}"/>
              </a:ext>
            </a:extLst>
          </p:cNvPr>
          <p:cNvSpPr>
            <a:spLocks noChangeArrowheads="1"/>
          </p:cNvSpPr>
          <p:nvPr/>
        </p:nvSpPr>
        <p:spPr bwMode="auto">
          <a:xfrm>
            <a:off x="4076700" y="28717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 name="Rectangle 2">
            <a:extLst>
              <a:ext uri="{FF2B5EF4-FFF2-40B4-BE49-F238E27FC236}">
                <a16:creationId xmlns:a16="http://schemas.microsoft.com/office/drawing/2014/main" xmlns="" id="{144DBC01-EEC5-4268-9623-295897F2DFE2}"/>
              </a:ext>
            </a:extLst>
          </p:cNvPr>
          <p:cNvSpPr txBox="1">
            <a:spLocks noChangeArrowheads="1"/>
          </p:cNvSpPr>
          <p:nvPr/>
        </p:nvSpPr>
        <p:spPr>
          <a:xfrm>
            <a:off x="380644" y="172689"/>
            <a:ext cx="7864475" cy="695325"/>
          </a:xfrm>
          <a:prstGeom prst="rect">
            <a:avLst/>
          </a:prstGeom>
          <a:solidFill>
            <a:schemeClr val="bg1"/>
          </a:solidFill>
        </p:spPr>
        <p:txBody>
          <a:bodyPr/>
          <a:lstStyle/>
          <a:p>
            <a:pPr eaLnBrk="1" hangingPunct="1">
              <a:defRPr/>
            </a:pPr>
            <a:r>
              <a:rPr lang="en-US" altLang="zh-CN" sz="4000" b="1" kern="0" dirty="0" smtClean="0">
                <a:solidFill>
                  <a:srgbClr val="FF0000"/>
                </a:solidFill>
                <a:latin typeface="+mj-lt"/>
                <a:cs typeface="+mj-cs"/>
              </a:rPr>
              <a:t>6.5</a:t>
            </a:r>
            <a:r>
              <a:rPr lang="en-US" altLang="zh-CN" sz="4000" b="1" kern="0" dirty="0">
                <a:solidFill>
                  <a:srgbClr val="FF0000"/>
                </a:solidFill>
                <a:latin typeface="+mj-lt"/>
                <a:cs typeface="+mj-cs"/>
              </a:rPr>
              <a:t> </a:t>
            </a:r>
            <a:r>
              <a:rPr lang="zh-CN" altLang="en-US" sz="4000" b="1" kern="0" dirty="0" smtClean="0">
                <a:solidFill>
                  <a:srgbClr val="FF0000"/>
                </a:solidFill>
                <a:latin typeface="+mj-lt"/>
                <a:cs typeface="+mj-cs"/>
              </a:rPr>
              <a:t> </a:t>
            </a:r>
            <a:r>
              <a:rPr lang="zh-CN" altLang="en-US" sz="4000" b="1" kern="0" dirty="0">
                <a:solidFill>
                  <a:srgbClr val="FF0000"/>
                </a:solidFill>
                <a:latin typeface="+mj-lt"/>
                <a:cs typeface="+mj-cs"/>
              </a:rPr>
              <a:t>彩色变换</a:t>
            </a:r>
            <a:endParaRPr lang="en-US" altLang="zh-CN" sz="4000" b="1" kern="0" dirty="0">
              <a:solidFill>
                <a:srgbClr val="FF0000"/>
              </a:solidFill>
              <a:latin typeface="+mj-lt"/>
              <a:cs typeface="+mj-cs"/>
            </a:endParaRPr>
          </a:p>
        </p:txBody>
      </p:sp>
      <p:sp>
        <p:nvSpPr>
          <p:cNvPr id="68612" name="矩形 6">
            <a:extLst>
              <a:ext uri="{FF2B5EF4-FFF2-40B4-BE49-F238E27FC236}">
                <a16:creationId xmlns:a16="http://schemas.microsoft.com/office/drawing/2014/main" xmlns="" id="{40820F5F-63B8-4715-B522-00995F69E2E3}"/>
              </a:ext>
            </a:extLst>
          </p:cNvPr>
          <p:cNvSpPr>
            <a:spLocks noChangeArrowheads="1"/>
          </p:cNvSpPr>
          <p:nvPr/>
        </p:nvSpPr>
        <p:spPr bwMode="auto">
          <a:xfrm>
            <a:off x="656613" y="1166952"/>
            <a:ext cx="85344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3200" b="1" dirty="0">
                <a:solidFill>
                  <a:srgbClr val="C00000"/>
                </a:solidFill>
                <a:latin typeface="Times New Roman" panose="02020603050405020304" pitchFamily="18" charset="0"/>
              </a:rPr>
              <a:t>彩色变换函数</a:t>
            </a:r>
            <a:endParaRPr lang="en-US" altLang="zh-CN" sz="3200" b="1" dirty="0">
              <a:solidFill>
                <a:srgbClr val="C00000"/>
              </a:solidFill>
              <a:latin typeface="Times New Roman" panose="02020603050405020304" pitchFamily="18" charset="0"/>
            </a:endParaRPr>
          </a:p>
          <a:p>
            <a:pPr lvl="1" eaLnBrk="1" hangingPunct="1">
              <a:lnSpc>
                <a:spcPct val="120000"/>
              </a:lnSpc>
              <a:spcBef>
                <a:spcPct val="0"/>
              </a:spcBef>
              <a:buClr>
                <a:srgbClr val="C00000"/>
              </a:buClr>
              <a:buSzTx/>
              <a:buFont typeface="Wingdings" panose="05000000000000000000" pitchFamily="2" charset="2"/>
              <a:buChar char="Ø"/>
            </a:pPr>
            <a:endParaRPr lang="zh-CN" altLang="en-US" dirty="0">
              <a:latin typeface="隶书" panose="02010509060101010101" pitchFamily="49" charset="-122"/>
            </a:endParaRPr>
          </a:p>
          <a:p>
            <a:pPr lvl="1" eaLnBrk="1" hangingPunct="1">
              <a:lnSpc>
                <a:spcPct val="120000"/>
              </a:lnSpc>
              <a:spcBef>
                <a:spcPct val="0"/>
              </a:spcBef>
              <a:buClr>
                <a:srgbClr val="C00000"/>
              </a:buClr>
              <a:buSzTx/>
              <a:buFont typeface="Wingdings" panose="05000000000000000000" pitchFamily="2" charset="2"/>
              <a:buChar char="Ø"/>
            </a:pPr>
            <a:endParaRPr lang="en-US" altLang="zh-CN" dirty="0">
              <a:latin typeface="Times New Roman" panose="02020603050405020304" pitchFamily="18" charset="0"/>
            </a:endParaRPr>
          </a:p>
          <a:p>
            <a:pPr lvl="1" eaLnBrk="1" hangingPunct="1">
              <a:lnSpc>
                <a:spcPct val="120000"/>
              </a:lnSpc>
              <a:spcBef>
                <a:spcPct val="0"/>
              </a:spcBef>
              <a:buClr>
                <a:srgbClr val="C00000"/>
              </a:buClr>
              <a:buSzTx/>
              <a:buFont typeface="Wingdings" panose="05000000000000000000" pitchFamily="2" charset="2"/>
              <a:buChar char="Ø"/>
            </a:pPr>
            <a:endParaRPr lang="en-US" altLang="zh-CN" sz="2400" dirty="0">
              <a:latin typeface="Times New Roman" panose="02020603050405020304" pitchFamily="18" charset="0"/>
            </a:endParaRPr>
          </a:p>
        </p:txBody>
      </p:sp>
      <p:sp>
        <p:nvSpPr>
          <p:cNvPr id="68613" name="矩形 6">
            <a:extLst>
              <a:ext uri="{FF2B5EF4-FFF2-40B4-BE49-F238E27FC236}">
                <a16:creationId xmlns:a16="http://schemas.microsoft.com/office/drawing/2014/main" xmlns="" id="{4EC20C41-9D0C-4014-950E-34064DFD75D8}"/>
              </a:ext>
            </a:extLst>
          </p:cNvPr>
          <p:cNvSpPr>
            <a:spLocks noChangeArrowheads="1"/>
          </p:cNvSpPr>
          <p:nvPr/>
        </p:nvSpPr>
        <p:spPr bwMode="auto">
          <a:xfrm>
            <a:off x="1674133" y="3041015"/>
            <a:ext cx="76327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i="1" dirty="0">
                <a:latin typeface="Times New Roman" panose="02020603050405020304" pitchFamily="18" charset="0"/>
              </a:rPr>
              <a:t>f</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x,y</a:t>
            </a:r>
            <a:r>
              <a:rPr lang="en-US" altLang="zh-CN" sz="2800" dirty="0">
                <a:latin typeface="Times New Roman" panose="02020603050405020304" pitchFamily="18" charset="0"/>
              </a:rPr>
              <a:t>)</a:t>
            </a:r>
            <a:r>
              <a:rPr lang="zh-CN" altLang="en-US" sz="2800" dirty="0">
                <a:latin typeface="隶书" panose="02010509060101010101" pitchFamily="49" charset="-122"/>
              </a:rPr>
              <a:t>是彩色输入图像</a:t>
            </a:r>
            <a:endParaRPr lang="en-US" altLang="zh-CN" sz="2800" dirty="0">
              <a:latin typeface="隶书" panose="02010509060101010101" pitchFamily="49" charset="-122"/>
            </a:endParaRPr>
          </a:p>
          <a:p>
            <a:pPr eaLnBrk="1" hangingPunct="1">
              <a:spcBef>
                <a:spcPct val="0"/>
              </a:spcBef>
              <a:buClrTx/>
              <a:buSzTx/>
              <a:buFontTx/>
              <a:buNone/>
            </a:pP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x,y</a:t>
            </a:r>
            <a:r>
              <a:rPr lang="en-US" altLang="zh-CN" sz="2800" dirty="0">
                <a:latin typeface="Times New Roman" panose="02020603050405020304" pitchFamily="18" charset="0"/>
              </a:rPr>
              <a:t>)</a:t>
            </a:r>
            <a:r>
              <a:rPr lang="zh-CN" altLang="en-US" sz="2800" dirty="0">
                <a:latin typeface="隶书" panose="02010509060101010101" pitchFamily="49" charset="-122"/>
              </a:rPr>
              <a:t>是变换或处理后的彩色输出图像</a:t>
            </a:r>
            <a:endParaRPr lang="en-US" altLang="zh-CN" sz="2800" dirty="0">
              <a:latin typeface="隶书" panose="02010509060101010101" pitchFamily="49" charset="-122"/>
            </a:endParaRPr>
          </a:p>
          <a:p>
            <a:pPr eaLnBrk="1" hangingPunct="1">
              <a:spcBef>
                <a:spcPct val="0"/>
              </a:spcBef>
              <a:buClrTx/>
              <a:buSzTx/>
              <a:buFontTx/>
              <a:buNone/>
            </a:pPr>
            <a:r>
              <a:rPr lang="en-US" altLang="zh-CN" sz="2800" i="1" dirty="0">
                <a:latin typeface="Times New Roman" panose="02020603050405020304" pitchFamily="18" charset="0"/>
              </a:rPr>
              <a:t>T</a:t>
            </a:r>
            <a:r>
              <a:rPr lang="zh-CN" altLang="en-US" sz="2800" dirty="0">
                <a:latin typeface="隶书" panose="02010509060101010101" pitchFamily="49" charset="-122"/>
              </a:rPr>
              <a:t>是在空间邻域</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x,y</a:t>
            </a:r>
            <a:r>
              <a:rPr lang="en-US" altLang="zh-CN" sz="2800" dirty="0">
                <a:latin typeface="Times New Roman" panose="02020603050405020304" pitchFamily="18" charset="0"/>
              </a:rPr>
              <a:t>)</a:t>
            </a:r>
            <a:r>
              <a:rPr lang="zh-CN" altLang="en-US" sz="2800" dirty="0">
                <a:latin typeface="隶书" panose="02010509060101010101" pitchFamily="49" charset="-122"/>
              </a:rPr>
              <a:t>上对</a:t>
            </a:r>
            <a:r>
              <a:rPr lang="en-US" altLang="zh-CN" sz="2800" i="1" dirty="0">
                <a:latin typeface="Times New Roman" panose="02020603050405020304" pitchFamily="18" charset="0"/>
              </a:rPr>
              <a:t>f </a:t>
            </a:r>
            <a:r>
              <a:rPr lang="zh-CN" altLang="en-US" sz="2800" dirty="0">
                <a:latin typeface="隶书" panose="02010509060101010101" pitchFamily="49" charset="-122"/>
              </a:rPr>
              <a:t>的操作。</a:t>
            </a:r>
          </a:p>
        </p:txBody>
      </p:sp>
      <p:graphicFrame>
        <p:nvGraphicFramePr>
          <p:cNvPr id="68614" name="Object 3">
            <a:extLst>
              <a:ext uri="{FF2B5EF4-FFF2-40B4-BE49-F238E27FC236}">
                <a16:creationId xmlns:a16="http://schemas.microsoft.com/office/drawing/2014/main" xmlns="" id="{B200C187-4685-426F-BBF9-EB7BC74CC505}"/>
              </a:ext>
            </a:extLst>
          </p:cNvPr>
          <p:cNvGraphicFramePr>
            <a:graphicFrameLocks noChangeAspect="1"/>
          </p:cNvGraphicFramePr>
          <p:nvPr>
            <p:extLst>
              <p:ext uri="{D42A27DB-BD31-4B8C-83A1-F6EECF244321}">
                <p14:modId xmlns:p14="http://schemas.microsoft.com/office/powerpoint/2010/main" val="1538397149"/>
              </p:ext>
            </p:extLst>
          </p:nvPr>
        </p:nvGraphicFramePr>
        <p:xfrm>
          <a:off x="1983436" y="2090093"/>
          <a:ext cx="4462462" cy="720725"/>
        </p:xfrm>
        <a:graphic>
          <a:graphicData uri="http://schemas.openxmlformats.org/presentationml/2006/ole">
            <mc:AlternateContent xmlns:mc="http://schemas.openxmlformats.org/markup-compatibility/2006">
              <mc:Choice xmlns:v="urn:schemas-microsoft-com:vml" Requires="v">
                <p:oleObj spid="_x0000_s4272" name="Equation" r:id="rId4" imgW="1256755" imgH="203112" progId="Equation.3">
                  <p:embed/>
                </p:oleObj>
              </mc:Choice>
              <mc:Fallback>
                <p:oleObj name="Equation" r:id="rId4" imgW="1256755" imgH="203112" progId="Equation.3">
                  <p:embed/>
                  <p:pic>
                    <p:nvPicPr>
                      <p:cNvPr id="68614" name="Object 3">
                        <a:extLst>
                          <a:ext uri="{FF2B5EF4-FFF2-40B4-BE49-F238E27FC236}">
                            <a16:creationId xmlns:a16="http://schemas.microsoft.com/office/drawing/2014/main" xmlns="" id="{B200C187-4685-426F-BBF9-EB7BC74CC5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3436" y="2090093"/>
                        <a:ext cx="44624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矩形 9">
            <a:extLst>
              <a:ext uri="{FF2B5EF4-FFF2-40B4-BE49-F238E27FC236}">
                <a16:creationId xmlns:a16="http://schemas.microsoft.com/office/drawing/2014/main" xmlns="" id="{2C18B0D6-5BC2-47D9-BDBA-398E3B5C49FB}"/>
              </a:ext>
            </a:extLst>
          </p:cNvPr>
          <p:cNvSpPr/>
          <p:nvPr/>
        </p:nvSpPr>
        <p:spPr>
          <a:xfrm>
            <a:off x="1674133" y="4909218"/>
            <a:ext cx="7632700" cy="923330"/>
          </a:xfrm>
          <a:prstGeom prst="rect">
            <a:avLst/>
          </a:prstGeom>
        </p:spPr>
        <p:txBody>
          <a:bodyPr>
            <a:spAutoFit/>
          </a:bodyPr>
          <a:lstStyle/>
          <a:p>
            <a:pPr eaLnBrk="1" hangingPunct="1">
              <a:spcBef>
                <a:spcPct val="50000"/>
              </a:spcBef>
              <a:defRPr/>
            </a:pPr>
            <a:r>
              <a:rPr lang="zh-CN" altLang="en-US" dirty="0">
                <a:ea typeface="黑体" pitchFamily="2" charset="-122"/>
              </a:rPr>
              <a:t>若操作</a:t>
            </a:r>
            <a:r>
              <a:rPr lang="en-US" altLang="zh-CN" i="1" dirty="0">
                <a:ea typeface="黑体" pitchFamily="2" charset="-122"/>
              </a:rPr>
              <a:t>T</a:t>
            </a:r>
            <a:r>
              <a:rPr lang="en-US" altLang="zh-CN" dirty="0">
                <a:ea typeface="黑体" pitchFamily="2" charset="-122"/>
              </a:rPr>
              <a:t>[</a:t>
            </a:r>
            <a:r>
              <a:rPr lang="en-US" altLang="zh-CN" dirty="0">
                <a:ea typeface="黑体" pitchFamily="2" charset="-122"/>
                <a:sym typeface="Symbol" pitchFamily="18" charset="2"/>
              </a:rPr>
              <a:t></a:t>
            </a:r>
            <a:r>
              <a:rPr lang="en-US" altLang="zh-CN" dirty="0">
                <a:ea typeface="黑体" pitchFamily="2" charset="-122"/>
              </a:rPr>
              <a:t>]</a:t>
            </a:r>
            <a:r>
              <a:rPr lang="zh-CN" altLang="en-US" dirty="0">
                <a:ea typeface="黑体" pitchFamily="2" charset="-122"/>
              </a:rPr>
              <a:t>所定义的</a:t>
            </a:r>
            <a:r>
              <a:rPr lang="zh-CN" altLang="en-US" u="sng" dirty="0">
                <a:solidFill>
                  <a:schemeClr val="accent2">
                    <a:lumMod val="75000"/>
                  </a:schemeClr>
                </a:solidFill>
                <a:ea typeface="黑体" pitchFamily="2" charset="-122"/>
              </a:rPr>
              <a:t>邻域</a:t>
            </a:r>
            <a:r>
              <a:rPr lang="zh-CN" altLang="en-US" u="sng" dirty="0">
                <a:ea typeface="黑体" pitchFamily="2" charset="-122"/>
              </a:rPr>
              <a:t>为</a:t>
            </a:r>
            <a:r>
              <a:rPr lang="zh-CN" altLang="en-US" u="sng" dirty="0">
                <a:solidFill>
                  <a:schemeClr val="accent1">
                    <a:lumMod val="50000"/>
                  </a:schemeClr>
                </a:solidFill>
                <a:effectLst>
                  <a:outerShdw blurRad="38100" dist="38100" dir="2700000" algn="tl">
                    <a:srgbClr val="C0C0C0"/>
                  </a:outerShdw>
                </a:effectLst>
                <a:ea typeface="黑体" pitchFamily="2" charset="-122"/>
              </a:rPr>
              <a:t>像素</a:t>
            </a:r>
            <a:r>
              <a:rPr lang="zh-CN" altLang="en-US" i="1" u="sng" dirty="0">
                <a:solidFill>
                  <a:schemeClr val="accent1">
                    <a:lumMod val="50000"/>
                  </a:schemeClr>
                </a:solidFill>
                <a:effectLst>
                  <a:outerShdw blurRad="38100" dist="38100" dir="2700000" algn="tl">
                    <a:srgbClr val="C0C0C0"/>
                  </a:outerShdw>
                </a:effectLst>
                <a:ea typeface="黑体" pitchFamily="2" charset="-122"/>
              </a:rPr>
              <a:t> </a:t>
            </a:r>
            <a:r>
              <a:rPr lang="en-US" altLang="zh-CN" u="sng" dirty="0">
                <a:solidFill>
                  <a:schemeClr val="accent1">
                    <a:lumMod val="50000"/>
                  </a:schemeClr>
                </a:solidFill>
                <a:effectLst>
                  <a:outerShdw blurRad="38100" dist="38100" dir="2700000" algn="tl">
                    <a:srgbClr val="C0C0C0"/>
                  </a:outerShdw>
                </a:effectLst>
                <a:ea typeface="黑体" pitchFamily="2" charset="-122"/>
              </a:rPr>
              <a:t>(</a:t>
            </a:r>
            <a:r>
              <a:rPr lang="en-US" altLang="zh-CN" i="1" u="sng" dirty="0" err="1">
                <a:solidFill>
                  <a:schemeClr val="accent1">
                    <a:lumMod val="50000"/>
                  </a:schemeClr>
                </a:solidFill>
                <a:effectLst>
                  <a:outerShdw blurRad="38100" dist="38100" dir="2700000" algn="tl">
                    <a:srgbClr val="C0C0C0"/>
                  </a:outerShdw>
                </a:effectLst>
                <a:ea typeface="黑体" pitchFamily="2" charset="-122"/>
              </a:rPr>
              <a:t>x</a:t>
            </a:r>
            <a:r>
              <a:rPr lang="en-US" altLang="zh-CN" u="sng" dirty="0" err="1">
                <a:solidFill>
                  <a:schemeClr val="accent1">
                    <a:lumMod val="50000"/>
                  </a:schemeClr>
                </a:solidFill>
                <a:effectLst>
                  <a:outerShdw blurRad="38100" dist="38100" dir="2700000" algn="tl">
                    <a:srgbClr val="C0C0C0"/>
                  </a:outerShdw>
                </a:effectLst>
                <a:ea typeface="黑体" pitchFamily="2" charset="-122"/>
              </a:rPr>
              <a:t>,</a:t>
            </a:r>
            <a:r>
              <a:rPr lang="en-US" altLang="zh-CN" i="1" u="sng" dirty="0" err="1">
                <a:solidFill>
                  <a:schemeClr val="accent1">
                    <a:lumMod val="50000"/>
                  </a:schemeClr>
                </a:solidFill>
                <a:effectLst>
                  <a:outerShdw blurRad="38100" dist="38100" dir="2700000" algn="tl">
                    <a:srgbClr val="C0C0C0"/>
                  </a:outerShdw>
                </a:effectLst>
                <a:ea typeface="黑体" pitchFamily="2" charset="-122"/>
              </a:rPr>
              <a:t>y</a:t>
            </a:r>
            <a:r>
              <a:rPr lang="en-US" altLang="zh-CN" u="sng" dirty="0">
                <a:solidFill>
                  <a:schemeClr val="accent1">
                    <a:lumMod val="50000"/>
                  </a:schemeClr>
                </a:solidFill>
                <a:effectLst>
                  <a:outerShdw blurRad="38100" dist="38100" dir="2700000" algn="tl">
                    <a:srgbClr val="C0C0C0"/>
                  </a:outerShdw>
                </a:effectLst>
                <a:ea typeface="黑体" pitchFamily="2" charset="-122"/>
              </a:rPr>
              <a:t>)</a:t>
            </a:r>
            <a:r>
              <a:rPr lang="zh-CN" altLang="en-US" u="sng" dirty="0">
                <a:solidFill>
                  <a:schemeClr val="accent1">
                    <a:lumMod val="50000"/>
                  </a:schemeClr>
                </a:solidFill>
                <a:effectLst>
                  <a:outerShdw blurRad="38100" dist="38100" dir="2700000" algn="tl">
                    <a:srgbClr val="C0C0C0"/>
                  </a:outerShdw>
                </a:effectLst>
                <a:ea typeface="黑体" pitchFamily="2" charset="-122"/>
              </a:rPr>
              <a:t>本身的单点集</a:t>
            </a:r>
            <a:r>
              <a:rPr lang="zh-CN" altLang="en-US" dirty="0">
                <a:ea typeface="黑体" pitchFamily="2" charset="-122"/>
              </a:rPr>
              <a:t>，那么输出</a:t>
            </a:r>
            <a:r>
              <a:rPr lang="zh-CN" altLang="en-US" i="1" dirty="0">
                <a:ea typeface="黑体" pitchFamily="2" charset="-122"/>
              </a:rPr>
              <a:t> </a:t>
            </a:r>
            <a:r>
              <a:rPr lang="en-US" altLang="zh-CN" i="1" dirty="0">
                <a:ea typeface="黑体" pitchFamily="2" charset="-122"/>
              </a:rPr>
              <a:t>g</a:t>
            </a:r>
            <a:r>
              <a:rPr lang="en-US" altLang="zh-CN" dirty="0">
                <a:ea typeface="黑体" pitchFamily="2" charset="-122"/>
              </a:rPr>
              <a:t>(</a:t>
            </a:r>
            <a:r>
              <a:rPr lang="en-US" altLang="zh-CN" i="1" dirty="0" err="1">
                <a:ea typeface="黑体" pitchFamily="2" charset="-122"/>
              </a:rPr>
              <a:t>x</a:t>
            </a:r>
            <a:r>
              <a:rPr lang="en-US" altLang="zh-CN" dirty="0" err="1">
                <a:ea typeface="黑体" pitchFamily="2" charset="-122"/>
              </a:rPr>
              <a:t>,</a:t>
            </a:r>
            <a:r>
              <a:rPr lang="en-US" altLang="zh-CN" i="1" dirty="0" err="1">
                <a:ea typeface="黑体" pitchFamily="2" charset="-122"/>
              </a:rPr>
              <a:t>y</a:t>
            </a:r>
            <a:r>
              <a:rPr lang="en-US" altLang="zh-CN" dirty="0">
                <a:ea typeface="黑体" pitchFamily="2" charset="-122"/>
              </a:rPr>
              <a:t>)</a:t>
            </a:r>
            <a:r>
              <a:rPr lang="zh-CN" altLang="en-US" dirty="0">
                <a:ea typeface="黑体" pitchFamily="2" charset="-122"/>
              </a:rPr>
              <a:t>仅依赖于输入图象在</a:t>
            </a:r>
            <a:r>
              <a:rPr lang="en-US" altLang="zh-CN" dirty="0">
                <a:ea typeface="黑体" pitchFamily="2" charset="-122"/>
              </a:rPr>
              <a:t>(</a:t>
            </a:r>
            <a:r>
              <a:rPr lang="en-US" altLang="zh-CN" i="1" dirty="0" err="1">
                <a:ea typeface="黑体" pitchFamily="2" charset="-122"/>
              </a:rPr>
              <a:t>x</a:t>
            </a:r>
            <a:r>
              <a:rPr lang="en-US" altLang="zh-CN" dirty="0" err="1">
                <a:ea typeface="黑体" pitchFamily="2" charset="-122"/>
              </a:rPr>
              <a:t>,</a:t>
            </a:r>
            <a:r>
              <a:rPr lang="en-US" altLang="zh-CN" i="1" dirty="0" err="1">
                <a:ea typeface="黑体" pitchFamily="2" charset="-122"/>
              </a:rPr>
              <a:t>y</a:t>
            </a:r>
            <a:r>
              <a:rPr lang="en-US" altLang="zh-CN" dirty="0">
                <a:ea typeface="黑体" pitchFamily="2" charset="-122"/>
              </a:rPr>
              <a:t>)</a:t>
            </a:r>
            <a:r>
              <a:rPr lang="zh-CN" altLang="en-US" dirty="0">
                <a:ea typeface="黑体" pitchFamily="2" charset="-122"/>
              </a:rPr>
              <a:t>像素点的彩色值，与其邻域无关，此时</a:t>
            </a:r>
            <a:r>
              <a:rPr lang="en-US" altLang="zh-CN" i="1" dirty="0">
                <a:ea typeface="黑体" pitchFamily="2" charset="-122"/>
              </a:rPr>
              <a:t>T</a:t>
            </a:r>
            <a:r>
              <a:rPr lang="en-US" altLang="zh-CN" dirty="0">
                <a:ea typeface="黑体" pitchFamily="2" charset="-122"/>
              </a:rPr>
              <a:t>[</a:t>
            </a:r>
            <a:r>
              <a:rPr lang="en-US" altLang="zh-CN" dirty="0">
                <a:ea typeface="黑体" pitchFamily="2" charset="-122"/>
                <a:sym typeface="Symbol" pitchFamily="18" charset="2"/>
              </a:rPr>
              <a:t></a:t>
            </a:r>
            <a:r>
              <a:rPr lang="en-US" altLang="zh-CN" dirty="0">
                <a:ea typeface="黑体" pitchFamily="2" charset="-122"/>
              </a:rPr>
              <a:t>]</a:t>
            </a:r>
            <a:r>
              <a:rPr lang="zh-CN" altLang="en-US" dirty="0">
                <a:ea typeface="黑体" pitchFamily="2" charset="-122"/>
              </a:rPr>
              <a:t>定义的操作被称为</a:t>
            </a:r>
            <a:r>
              <a:rPr lang="zh-CN" altLang="en-US" u="sng" dirty="0">
                <a:solidFill>
                  <a:srgbClr val="00B050"/>
                </a:solidFill>
                <a:effectLst>
                  <a:outerShdw blurRad="38100" dist="38100" dir="2700000" algn="tl">
                    <a:srgbClr val="C0C0C0"/>
                  </a:outerShdw>
                </a:effectLst>
                <a:ea typeface="黑体" pitchFamily="2" charset="-122"/>
              </a:rPr>
              <a:t>彩色变换</a:t>
            </a:r>
            <a:r>
              <a:rPr lang="zh-CN" altLang="en-US" u="sng" dirty="0">
                <a:effectLst>
                  <a:outerShdw blurRad="38100" dist="38100" dir="2700000" algn="tl">
                    <a:srgbClr val="C0C0C0"/>
                  </a:outerShdw>
                </a:effectLst>
                <a:ea typeface="黑体" pitchFamily="2" charset="-122"/>
              </a:rPr>
              <a:t>，或彩色映射函数</a:t>
            </a:r>
            <a:r>
              <a:rPr lang="zh-CN" altLang="en-US" dirty="0">
                <a:ea typeface="黑体" pitchFamily="2" charset="-122"/>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BAFFC8DC-4780-4962-B4B8-4AF984D84978}"/>
              </a:ext>
            </a:extLst>
          </p:cNvPr>
          <p:cNvSpPr>
            <a:spLocks noChangeArrowheads="1"/>
          </p:cNvSpPr>
          <p:nvPr/>
        </p:nvSpPr>
        <p:spPr bwMode="auto">
          <a:xfrm>
            <a:off x="2446338" y="3648076"/>
            <a:ext cx="7696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bg2"/>
              </a:buClr>
              <a:buSzPct val="70000"/>
              <a:buFont typeface="Wingdings" panose="05000000000000000000" pitchFamily="2" charset="2"/>
              <a:buChar char="l"/>
            </a:pPr>
            <a:endParaRPr lang="zh-CN" altLang="en-US" sz="2400">
              <a:latin typeface="Times New Roman" panose="02020603050405020304" pitchFamily="18" charset="0"/>
              <a:ea typeface="黑体" panose="02010609060101010101" pitchFamily="49" charset="-122"/>
            </a:endParaRPr>
          </a:p>
        </p:txBody>
      </p:sp>
      <p:sp>
        <p:nvSpPr>
          <p:cNvPr id="11" name="Rectangle 2">
            <a:extLst>
              <a:ext uri="{FF2B5EF4-FFF2-40B4-BE49-F238E27FC236}">
                <a16:creationId xmlns:a16="http://schemas.microsoft.com/office/drawing/2014/main" xmlns="" id="{890EF49A-ECE5-4ECE-95E6-3A0E14560EA9}"/>
              </a:ext>
            </a:extLst>
          </p:cNvPr>
          <p:cNvSpPr txBox="1">
            <a:spLocks noChangeArrowheads="1"/>
          </p:cNvSpPr>
          <p:nvPr/>
        </p:nvSpPr>
        <p:spPr>
          <a:xfrm>
            <a:off x="899225" y="436453"/>
            <a:ext cx="7864475" cy="695325"/>
          </a:xfrm>
          <a:prstGeom prst="rect">
            <a:avLst/>
          </a:prstGeom>
          <a:solidFill>
            <a:schemeClr val="bg1"/>
          </a:solidFill>
        </p:spPr>
        <p:txBody>
          <a:bodyPr/>
          <a:lstStyle/>
          <a:p>
            <a:pPr eaLnBrk="1" hangingPunct="1">
              <a:defRPr/>
            </a:pPr>
            <a:r>
              <a:rPr lang="zh-CN" altLang="en-US" sz="3200" b="1" kern="0" dirty="0">
                <a:solidFill>
                  <a:srgbClr val="C00000"/>
                </a:solidFill>
                <a:latin typeface="+mn-ea"/>
                <a:cs typeface="+mj-cs"/>
              </a:rPr>
              <a:t>例</a:t>
            </a:r>
            <a:r>
              <a:rPr lang="en-US" altLang="zh-CN" sz="3200" b="1" kern="0" dirty="0">
                <a:solidFill>
                  <a:srgbClr val="C00000"/>
                </a:solidFill>
                <a:latin typeface="+mn-ea"/>
                <a:cs typeface="+mj-cs"/>
              </a:rPr>
              <a:t>6.8  </a:t>
            </a:r>
            <a:r>
              <a:rPr lang="zh-CN" altLang="en-US" sz="3200" b="1" kern="0" dirty="0">
                <a:solidFill>
                  <a:srgbClr val="C00000"/>
                </a:solidFill>
                <a:latin typeface="+mn-ea"/>
                <a:cs typeface="+mj-cs"/>
              </a:rPr>
              <a:t>彩色分层说明</a:t>
            </a:r>
            <a:endParaRPr lang="en-US" altLang="zh-CN" sz="3200" b="1" kern="0" dirty="0">
              <a:solidFill>
                <a:srgbClr val="C00000"/>
              </a:solidFill>
              <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t>
            </a:extLst>
          </p:cNvPr>
          <p:cNvGraphicFramePr>
            <a:graphicFrameLocks noChangeAspect="1"/>
          </p:cNvGraphicFramePr>
          <p:nvPr>
            <p:extLst>
              <p:ext uri="{D42A27DB-BD31-4B8C-83A1-F6EECF244321}">
                <p14:modId xmlns:p14="http://schemas.microsoft.com/office/powerpoint/2010/main" val="3630693931"/>
              </p:ext>
            </p:extLst>
          </p:nvPr>
        </p:nvGraphicFramePr>
        <p:xfrm>
          <a:off x="2183759" y="1232761"/>
          <a:ext cx="6781800" cy="3335337"/>
        </p:xfrm>
        <a:graphic>
          <a:graphicData uri="http://schemas.openxmlformats.org/presentationml/2006/ole">
            <mc:AlternateContent xmlns:mc="http://schemas.openxmlformats.org/markup-compatibility/2006">
              <mc:Choice xmlns:v="urn:schemas-microsoft-com:vml" Requires="v">
                <p:oleObj spid="_x0000_s3270" r:id="rId3" imgW="4210638" imgH="2076740" progId="Paint.Picture">
                  <p:embed/>
                </p:oleObj>
              </mc:Choice>
              <mc:Fallback>
                <p:oleObj r:id="rId3" imgW="4210638" imgH="2076740" progId="Paint.Picture">
                  <p:embed/>
                  <p:pic>
                    <p:nvPicPr>
                      <p:cNvPr id="80899" name="Object 3">
                        <a:extLst>
                          <a:ext uri="{FF2B5EF4-FFF2-40B4-BE49-F238E27FC236}">
                            <a16:creationId xmlns:a16="http://schemas.microsoft.com/office/drawing/2014/main" xmlns="" id="{139B0179-DAED-462F-AEC3-C22FB8F0E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759" y="1232761"/>
                        <a:ext cx="6781800"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xmlns="" id="{B2ED756E-6A56-4F7A-8CFA-EBD44A93EF2B}"/>
              </a:ext>
            </a:extLst>
          </p:cNvPr>
          <p:cNvSpPr/>
          <p:nvPr/>
        </p:nvSpPr>
        <p:spPr>
          <a:xfrm>
            <a:off x="2526659" y="4817325"/>
            <a:ext cx="6096000" cy="1615827"/>
          </a:xfrm>
          <a:prstGeom prst="rect">
            <a:avLst/>
          </a:prstGeom>
        </p:spPr>
        <p:txBody>
          <a:bodyPr>
            <a:spAutoFit/>
          </a:bodyPr>
          <a:lstStyle/>
          <a:p>
            <a:pPr algn="ctr">
              <a:spcBef>
                <a:spcPct val="50000"/>
              </a:spcBef>
            </a:pPr>
            <a:r>
              <a:rPr lang="en-US" altLang="zh-CN" b="1" dirty="0">
                <a:latin typeface="隶书" panose="02010509060101010101" pitchFamily="49" charset="-122"/>
              </a:rPr>
              <a:t>(a)</a:t>
            </a:r>
            <a:r>
              <a:rPr lang="zh-CN" altLang="en-US" b="1" dirty="0">
                <a:latin typeface="隶书" panose="02010509060101010101" pitchFamily="49" charset="-122"/>
              </a:rPr>
              <a:t>在宽度为</a:t>
            </a:r>
            <a:r>
              <a:rPr lang="en-US" altLang="zh-CN" b="1" dirty="0">
                <a:latin typeface="隶书" panose="02010509060101010101" pitchFamily="49" charset="-122"/>
              </a:rPr>
              <a:t>W</a:t>
            </a:r>
            <a:r>
              <a:rPr lang="zh-CN" altLang="en-US" b="1" dirty="0">
                <a:latin typeface="隶书" panose="02010509060101010101" pitchFamily="49" charset="-122"/>
              </a:rPr>
              <a:t>＝</a:t>
            </a:r>
            <a:r>
              <a:rPr lang="en-US" altLang="zh-CN" b="1" dirty="0">
                <a:latin typeface="隶书" panose="02010509060101010101" pitchFamily="49" charset="-122"/>
              </a:rPr>
              <a:t>0.2549,</a:t>
            </a:r>
            <a:r>
              <a:rPr lang="zh-CN" altLang="en-US" b="1" dirty="0">
                <a:latin typeface="隶书" panose="02010509060101010101" pitchFamily="49" charset="-122"/>
              </a:rPr>
              <a:t>中心在</a:t>
            </a:r>
            <a:r>
              <a:rPr lang="en-US" altLang="zh-CN" b="1" dirty="0">
                <a:latin typeface="隶书" panose="02010509060101010101" pitchFamily="49" charset="-122"/>
              </a:rPr>
              <a:t>RGB(0.6863,0.1608,0.1922) </a:t>
            </a:r>
          </a:p>
          <a:p>
            <a:pPr algn="ctr">
              <a:spcBef>
                <a:spcPct val="50000"/>
              </a:spcBef>
            </a:pPr>
            <a:r>
              <a:rPr lang="zh-CN" altLang="en-US" b="1" dirty="0">
                <a:latin typeface="隶书" panose="02010509060101010101" pitchFamily="49" charset="-122"/>
              </a:rPr>
              <a:t>的</a:t>
            </a:r>
            <a:r>
              <a:rPr lang="en-US" altLang="zh-CN" b="1" dirty="0">
                <a:latin typeface="隶书" panose="02010509060101010101" pitchFamily="49" charset="-122"/>
              </a:rPr>
              <a:t>RGB</a:t>
            </a:r>
            <a:r>
              <a:rPr lang="zh-CN" altLang="en-US" b="1" dirty="0">
                <a:latin typeface="隶书" panose="02010509060101010101" pitchFamily="49" charset="-122"/>
              </a:rPr>
              <a:t>立方体中检测红色的彩色分层变换</a:t>
            </a:r>
            <a:endParaRPr lang="zh-CN" altLang="en-US" dirty="0">
              <a:latin typeface="隶书" panose="02010509060101010101" pitchFamily="49" charset="-122"/>
            </a:endParaRPr>
          </a:p>
          <a:p>
            <a:pPr algn="ctr">
              <a:spcBef>
                <a:spcPct val="50000"/>
              </a:spcBef>
            </a:pPr>
            <a:r>
              <a:rPr lang="en-US" altLang="zh-CN" b="1" dirty="0">
                <a:latin typeface="隶书" panose="02010509060101010101" pitchFamily="49" charset="-122"/>
              </a:rPr>
              <a:t>(b)</a:t>
            </a:r>
            <a:r>
              <a:rPr lang="zh-CN" altLang="en-US" b="1" dirty="0">
                <a:latin typeface="隶书" panose="02010509060101010101" pitchFamily="49" charset="-122"/>
              </a:rPr>
              <a:t>在半径为</a:t>
            </a:r>
            <a:r>
              <a:rPr lang="en-US" altLang="zh-CN" b="1" dirty="0">
                <a:latin typeface="隶书" panose="02010509060101010101" pitchFamily="49" charset="-122"/>
              </a:rPr>
              <a:t>0.1765</a:t>
            </a:r>
            <a:r>
              <a:rPr lang="zh-CN" altLang="en-US" b="1" dirty="0">
                <a:latin typeface="隶书" panose="02010509060101010101" pitchFamily="49" charset="-122"/>
              </a:rPr>
              <a:t>，中心在相同的</a:t>
            </a:r>
            <a:r>
              <a:rPr lang="en-US" altLang="zh-CN" b="1" dirty="0">
                <a:latin typeface="隶书" panose="02010509060101010101" pitchFamily="49" charset="-122"/>
              </a:rPr>
              <a:t>RGB</a:t>
            </a:r>
            <a:r>
              <a:rPr lang="zh-CN" altLang="en-US" b="1" dirty="0">
                <a:latin typeface="隶书" panose="02010509060101010101" pitchFamily="49" charset="-122"/>
              </a:rPr>
              <a:t>球形中检测红色，</a:t>
            </a:r>
            <a:endParaRPr lang="zh-CN" altLang="en-US" dirty="0">
              <a:latin typeface="隶书" panose="02010509060101010101" pitchFamily="49" charset="-122"/>
            </a:endParaRPr>
          </a:p>
          <a:p>
            <a:pPr algn="ctr">
              <a:spcBef>
                <a:spcPct val="50000"/>
              </a:spcBef>
            </a:pPr>
            <a:r>
              <a:rPr lang="zh-CN" altLang="en-US" b="1" dirty="0">
                <a:latin typeface="隶书" panose="02010509060101010101" pitchFamily="49" charset="-122"/>
              </a:rPr>
              <a:t>处在立方体和球形外边的像素由彩色</a:t>
            </a:r>
            <a:r>
              <a:rPr lang="en-US" altLang="zh-CN" b="1" dirty="0">
                <a:latin typeface="隶书" panose="02010509060101010101" pitchFamily="49" charset="-122"/>
              </a:rPr>
              <a:t>(0.5,0.5,0.5)</a:t>
            </a:r>
            <a:r>
              <a:rPr lang="zh-CN" altLang="en-US" b="1" dirty="0">
                <a:latin typeface="隶书" panose="02010509060101010101" pitchFamily="49" charset="-122"/>
              </a:rPr>
              <a:t>代替</a:t>
            </a:r>
            <a:endParaRPr lang="zh-CN" altLang="en-US" dirty="0">
              <a:latin typeface="隶书" panose="02010509060101010101" pitchFamily="49" charset="-122"/>
            </a:endParaRPr>
          </a:p>
        </p:txBody>
      </p:sp>
    </p:spTree>
    <p:extLst>
      <p:ext uri="{BB962C8B-B14F-4D97-AF65-F5344CB8AC3E}">
        <p14:creationId xmlns:p14="http://schemas.microsoft.com/office/powerpoint/2010/main" val="3547824951"/>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D9A7F38D-E49C-4332-A849-1219E43F7825}"/>
              </a:ext>
            </a:extLst>
          </p:cNvPr>
          <p:cNvSpPr txBox="1">
            <a:spLocks noChangeArrowheads="1"/>
          </p:cNvSpPr>
          <p:nvPr/>
        </p:nvSpPr>
        <p:spPr>
          <a:xfrm>
            <a:off x="622388" y="392056"/>
            <a:ext cx="7864475" cy="695325"/>
          </a:xfrm>
          <a:prstGeom prst="rect">
            <a:avLst/>
          </a:prstGeom>
          <a:solidFill>
            <a:schemeClr val="bg1"/>
          </a:solidFill>
        </p:spPr>
        <p:txBody>
          <a:bodyPr/>
          <a:lstStyle/>
          <a:p>
            <a:pPr eaLnBrk="1" hangingPunct="1">
              <a:defRPr/>
            </a:pPr>
            <a:r>
              <a:rPr lang="en-US" altLang="zh-CN" sz="4000" b="1" kern="0" dirty="0" smtClean="0">
                <a:solidFill>
                  <a:srgbClr val="FF0000"/>
                </a:solidFill>
                <a:latin typeface="+mn-ea"/>
                <a:cs typeface="+mj-cs"/>
              </a:rPr>
              <a:t>6.5 </a:t>
            </a:r>
            <a:r>
              <a:rPr lang="zh-CN" altLang="en-US" sz="4000" b="1" kern="0" dirty="0" smtClean="0">
                <a:solidFill>
                  <a:srgbClr val="FF0000"/>
                </a:solidFill>
                <a:latin typeface="+mn-ea"/>
                <a:cs typeface="+mj-cs"/>
              </a:rPr>
              <a:t>彩色变换</a:t>
            </a:r>
            <a:endParaRPr lang="en-US" altLang="zh-CN" sz="4000" b="1" kern="0" dirty="0">
              <a:solidFill>
                <a:srgbClr val="FF0000"/>
              </a:solidFill>
              <a:latin typeface="+mn-ea"/>
              <a:cs typeface="+mj-cs"/>
            </a:endParaRPr>
          </a:p>
        </p:txBody>
      </p:sp>
      <p:sp>
        <p:nvSpPr>
          <p:cNvPr id="81924" name="矩形 6">
            <a:extLst>
              <a:ext uri="{FF2B5EF4-FFF2-40B4-BE49-F238E27FC236}">
                <a16:creationId xmlns:a16="http://schemas.microsoft.com/office/drawing/2014/main" xmlns="" id="{21599B06-02B6-4C89-8854-A342D25A259B}"/>
              </a:ext>
            </a:extLst>
          </p:cNvPr>
          <p:cNvSpPr>
            <a:spLocks noChangeArrowheads="1"/>
          </p:cNvSpPr>
          <p:nvPr/>
        </p:nvSpPr>
        <p:spPr bwMode="auto">
          <a:xfrm>
            <a:off x="622388" y="1152789"/>
            <a:ext cx="8534400" cy="63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3200" b="1" dirty="0">
                <a:solidFill>
                  <a:srgbClr val="C00000"/>
                </a:solidFill>
                <a:latin typeface="楷体_GB2312" pitchFamily="49" charset="-122"/>
                <a:ea typeface="楷体_GB2312" pitchFamily="49" charset="-122"/>
              </a:rPr>
              <a:t>色调和彩色校正</a:t>
            </a:r>
            <a:endParaRPr lang="en-US" altLang="zh-CN" sz="2400" dirty="0">
              <a:latin typeface="Times New Roman" panose="02020603050405020304" pitchFamily="18" charset="0"/>
            </a:endParaRPr>
          </a:p>
        </p:txBody>
      </p:sp>
      <p:sp>
        <p:nvSpPr>
          <p:cNvPr id="2" name="文本框 1"/>
          <p:cNvSpPr txBox="1"/>
          <p:nvPr/>
        </p:nvSpPr>
        <p:spPr>
          <a:xfrm>
            <a:off x="1622738" y="1851063"/>
            <a:ext cx="6349285"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mn-ea"/>
              </a:rPr>
              <a:t>背景：在图像形成、传输、显示的过程中</a:t>
            </a:r>
            <a:r>
              <a:rPr lang="en-US" altLang="zh-CN" sz="2000" dirty="0" smtClean="0">
                <a:latin typeface="+mn-ea"/>
              </a:rPr>
              <a:t>,</a:t>
            </a:r>
            <a:r>
              <a:rPr lang="zh-CN" altLang="en-US" sz="2000" dirty="0" smtClean="0">
                <a:latin typeface="+mn-ea"/>
              </a:rPr>
              <a:t>存在非线性变换，可能造成颜色不平衡</a:t>
            </a:r>
            <a:r>
              <a:rPr lang="en-US" altLang="zh-CN" sz="2000" dirty="0" smtClean="0">
                <a:latin typeface="+mn-ea"/>
              </a:rPr>
              <a:t>,</a:t>
            </a:r>
            <a:r>
              <a:rPr lang="zh-CN" altLang="en-US" sz="2000" dirty="0" smtClean="0">
                <a:latin typeface="+mn-ea"/>
              </a:rPr>
              <a:t>如</a:t>
            </a:r>
            <a:r>
              <a:rPr lang="en-US" altLang="zh-CN" sz="2000" dirty="0" smtClean="0">
                <a:latin typeface="+mn-ea"/>
              </a:rPr>
              <a:t>CRT</a:t>
            </a:r>
            <a:r>
              <a:rPr lang="zh-CN" altLang="en-US" sz="2000" dirty="0" smtClean="0">
                <a:latin typeface="+mn-ea"/>
              </a:rPr>
              <a:t>显示</a:t>
            </a:r>
            <a:r>
              <a:rPr lang="en-US" altLang="zh-CN" sz="2000" dirty="0" smtClean="0">
                <a:latin typeface="+mn-ea"/>
              </a:rPr>
              <a:t>,</a:t>
            </a:r>
            <a:r>
              <a:rPr lang="zh-CN" altLang="en-US" sz="2000" dirty="0" smtClean="0">
                <a:latin typeface="+mn-ea"/>
              </a:rPr>
              <a:t>扫描仪等</a:t>
            </a:r>
            <a:endParaRPr lang="en-US" altLang="zh-CN" sz="2000" dirty="0" smtClean="0">
              <a:latin typeface="+mn-ea"/>
            </a:endParaRPr>
          </a:p>
          <a:p>
            <a:pPr marL="285750" indent="-285750">
              <a:buFont typeface="Arial" panose="020B0604020202020204" pitchFamily="34" charset="0"/>
              <a:buChar char="•"/>
            </a:pPr>
            <a:r>
              <a:rPr lang="zh-CN" altLang="en-US" sz="2000" dirty="0" smtClean="0">
                <a:latin typeface="+mn-ea"/>
              </a:rPr>
              <a:t>通过变换（彩色校正）达到一定程度平衡</a:t>
            </a:r>
            <a:endParaRPr lang="en-US" altLang="zh-CN" sz="2000" dirty="0" smtClean="0">
              <a:latin typeface="+mn-ea"/>
            </a:endParaRPr>
          </a:p>
        </p:txBody>
      </p:sp>
      <p:pic>
        <p:nvPicPr>
          <p:cNvPr id="3" name="图片 2"/>
          <p:cNvPicPr>
            <a:picLocks noChangeAspect="1"/>
          </p:cNvPicPr>
          <p:nvPr/>
        </p:nvPicPr>
        <p:blipFill>
          <a:blip r:embed="rId2"/>
          <a:stretch>
            <a:fillRect/>
          </a:stretch>
        </p:blipFill>
        <p:spPr>
          <a:xfrm>
            <a:off x="2071074" y="3831825"/>
            <a:ext cx="7085714" cy="2542857"/>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2653048" y="3167415"/>
                <a:ext cx="5486400" cy="379656"/>
              </a:xfrm>
              <a:prstGeom prst="rect">
                <a:avLst/>
              </a:prstGeom>
              <a:noFill/>
            </p:spPr>
            <p:txBody>
              <a:bodyPr wrap="square" rtlCol="0">
                <a:spAutoFit/>
              </a:bodyPr>
              <a:lstStyle/>
              <a:p>
                <a14:m>
                  <m:oMath xmlns:m="http://schemas.openxmlformats.org/officeDocument/2006/math">
                    <m:sSup>
                      <m:sSupPr>
                        <m:ctrlPr>
                          <a:rPr lang="en-US" altLang="zh-CN"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𝐿</m:t>
                        </m:r>
                      </m:e>
                      <m:sup>
                        <m:r>
                          <a:rPr lang="zh-CN" altLang="en-US" i="1">
                            <a:solidFill>
                              <a:srgbClr val="FF0000"/>
                            </a:solidFill>
                            <a:latin typeface="Cambria Math" panose="02040503050406030204" pitchFamily="18" charset="0"/>
                          </a:rPr>
                          <m:t>∗</m:t>
                        </m:r>
                      </m:sup>
                    </m:sSup>
                    <m:r>
                      <a:rPr lang="en-US" altLang="zh-CN" b="0" i="1" smtClean="0">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亮度</m:t>
                    </m:r>
                    <m:r>
                      <a:rPr lang="en-US" altLang="zh-CN" b="0" i="1" smtClean="0">
                        <a:solidFill>
                          <a:srgbClr val="FF0000"/>
                        </a:solidFill>
                        <a:latin typeface="Cambria Math" panose="02040503050406030204" pitchFamily="18" charset="0"/>
                      </a:rPr>
                      <m:t>),</m:t>
                    </m:r>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𝑎</m:t>
                        </m:r>
                      </m:e>
                      <m:sup>
                        <m:r>
                          <a:rPr lang="en-US" altLang="zh-CN" b="0" i="1" smtClean="0">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m:t>
                    </m:r>
                  </m:oMath>
                </a14:m>
                <a:r>
                  <a:rPr lang="en-US" altLang="zh-CN" dirty="0" smtClean="0">
                    <a:solidFill>
                      <a:srgbClr val="FF0000"/>
                    </a:solidFill>
                  </a:rPr>
                  <a:t>R-G,</a:t>
                </a:r>
                <a14:m>
                  <m:oMath xmlns:m="http://schemas.openxmlformats.org/officeDocument/2006/math">
                    <m:sSup>
                      <m:sSupPr>
                        <m:ctrlPr>
                          <a:rPr lang="en-US" altLang="zh-CN"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𝑏</m:t>
                        </m:r>
                      </m:e>
                      <m:sup>
                        <m:r>
                          <a:rPr lang="en-US" altLang="zh-CN" b="0" i="1" smtClean="0">
                            <a:solidFill>
                              <a:srgbClr val="FF0000"/>
                            </a:solidFill>
                            <a:latin typeface="Cambria Math" panose="02040503050406030204" pitchFamily="18" charset="0"/>
                          </a:rPr>
                          <m:t>∗</m:t>
                        </m:r>
                      </m:sup>
                    </m:sSup>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𝐺</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𝐵</m:t>
                    </m:r>
                  </m:oMath>
                </a14:m>
                <a:endParaRPr lang="zh-CN" altLang="en-US"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653048" y="3167415"/>
                <a:ext cx="5486400" cy="379656"/>
              </a:xfrm>
              <a:prstGeom prst="rect">
                <a:avLst/>
              </a:prstGeom>
              <a:blipFill rotWithShape="0">
                <a:blip r:embed="rId3"/>
                <a:stretch>
                  <a:fillRect t="-6452" b="-258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622738" y="2844249"/>
                <a:ext cx="5370490" cy="379656"/>
              </a:xfrm>
              <a:prstGeom prst="rect">
                <a:avLst/>
              </a:prstGeom>
              <a:noFill/>
            </p:spPr>
            <p:txBody>
              <a:bodyPr wrap="square" rtlCol="0">
                <a:spAutoFit/>
              </a:bodyPr>
              <a:lstStyle/>
              <a:p>
                <a:r>
                  <a:rPr lang="zh-CN" altLang="en-US" dirty="0" smtClean="0">
                    <a:solidFill>
                      <a:srgbClr val="FF0000"/>
                    </a:solidFill>
                  </a:rPr>
                  <a:t>这里我们介绍另外一种常用彩色模型</a:t>
                </a:r>
                <a:r>
                  <a:rPr lang="en-US" altLang="zh-CN" dirty="0" smtClean="0">
                    <a:solidFill>
                      <a:srgbClr val="FF0000"/>
                    </a:solidFill>
                  </a:rPr>
                  <a:t>:CIE </a:t>
                </a:r>
                <a14:m>
                  <m:oMath xmlns:m="http://schemas.openxmlformats.org/officeDocument/2006/math">
                    <m:sSup>
                      <m:sSupPr>
                        <m:ctrlPr>
                          <a:rPr lang="en-US" altLang="zh-CN"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𝐿</m:t>
                        </m:r>
                      </m:e>
                      <m:sup>
                        <m:r>
                          <a:rPr lang="en-US" altLang="zh-CN" b="0" i="1" smtClean="0">
                            <a:solidFill>
                              <a:srgbClr val="FF0000"/>
                            </a:solidFill>
                            <a:latin typeface="Cambria Math" panose="02040503050406030204" pitchFamily="18" charset="0"/>
                          </a:rPr>
                          <m:t>∗</m:t>
                        </m:r>
                      </m:sup>
                    </m:sSup>
                    <m:sSup>
                      <m:sSupPr>
                        <m:ctrlPr>
                          <a:rPr lang="en-US" altLang="zh-CN"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𝑎</m:t>
                        </m:r>
                      </m:e>
                      <m:sup>
                        <m:r>
                          <a:rPr lang="zh-CN" altLang="en-US" i="1">
                            <a:solidFill>
                              <a:srgbClr val="FF0000"/>
                            </a:solidFill>
                            <a:latin typeface="Cambria Math" panose="02040503050406030204" pitchFamily="18" charset="0"/>
                          </a:rPr>
                          <m:t>*</m:t>
                        </m:r>
                      </m:sup>
                    </m:sSup>
                    <m:sSup>
                      <m:sSupPr>
                        <m:ctrlPr>
                          <a:rPr lang="en-US" altLang="zh-CN" i="1" smtClean="0">
                            <a:solidFill>
                              <a:srgbClr val="FF0000"/>
                            </a:solidFill>
                            <a:latin typeface="Cambria Math" panose="02040503050406030204" pitchFamily="18" charset="0"/>
                          </a:rPr>
                        </m:ctrlPr>
                      </m:sSupPr>
                      <m:e>
                        <m:r>
                          <m:rPr>
                            <m:sty m:val="p"/>
                          </m:rPr>
                          <a:rPr lang="en-US" altLang="zh-CN" i="1">
                            <a:solidFill>
                              <a:srgbClr val="FF0000"/>
                            </a:solidFill>
                            <a:latin typeface="Cambria Math" panose="02040503050406030204" pitchFamily="18" charset="0"/>
                          </a:rPr>
                          <m:t>b</m:t>
                        </m:r>
                      </m:e>
                      <m:sup>
                        <m:r>
                          <a:rPr lang="en-US" altLang="zh-CN" b="0" i="1" smtClean="0">
                            <a:solidFill>
                              <a:srgbClr val="FF0000"/>
                            </a:solidFill>
                            <a:latin typeface="Cambria Math" panose="02040503050406030204" pitchFamily="18" charset="0"/>
                          </a:rPr>
                          <m:t>∗</m:t>
                        </m:r>
                      </m:sup>
                    </m:sSup>
                  </m:oMath>
                </a14:m>
                <a:endParaRPr lang="zh-CN" altLang="en-US" dirty="0">
                  <a:solidFill>
                    <a:srgbClr val="FF0000"/>
                  </a:solidFill>
                </a:endParaRPr>
              </a:p>
            </p:txBody>
          </p:sp>
        </mc:Choice>
        <mc:Fallback>
          <p:sp>
            <p:nvSpPr>
              <p:cNvPr id="5" name="文本框 4"/>
              <p:cNvSpPr txBox="1">
                <a:spLocks noRot="1" noChangeAspect="1" noMove="1" noResize="1" noEditPoints="1" noAdjustHandles="1" noChangeArrowheads="1" noChangeShapeType="1" noTextEdit="1"/>
              </p:cNvSpPr>
              <p:nvPr/>
            </p:nvSpPr>
            <p:spPr>
              <a:xfrm>
                <a:off x="1622738" y="2844249"/>
                <a:ext cx="5370490" cy="379656"/>
              </a:xfrm>
              <a:prstGeom prst="rect">
                <a:avLst/>
              </a:prstGeom>
              <a:blipFill rotWithShape="0">
                <a:blip r:embed="rId4"/>
                <a:stretch>
                  <a:fillRect l="-908" t="-6452" b="-2580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D9A7F38D-E49C-4332-A849-1219E43F7825}"/>
              </a:ext>
            </a:extLst>
          </p:cNvPr>
          <p:cNvSpPr txBox="1">
            <a:spLocks noChangeArrowheads="1"/>
          </p:cNvSpPr>
          <p:nvPr/>
        </p:nvSpPr>
        <p:spPr>
          <a:xfrm>
            <a:off x="622388" y="392056"/>
            <a:ext cx="7864475" cy="695325"/>
          </a:xfrm>
          <a:prstGeom prst="rect">
            <a:avLst/>
          </a:prstGeom>
          <a:solidFill>
            <a:schemeClr val="bg1"/>
          </a:solidFill>
        </p:spPr>
        <p:txBody>
          <a:bodyPr/>
          <a:lstStyle/>
          <a:p>
            <a:pPr eaLnBrk="1" hangingPunct="1">
              <a:defRPr/>
            </a:pPr>
            <a:r>
              <a:rPr lang="en-US" altLang="zh-CN" sz="4000" b="1" kern="0" dirty="0" smtClean="0">
                <a:solidFill>
                  <a:srgbClr val="FF0000"/>
                </a:solidFill>
                <a:latin typeface="+mn-ea"/>
                <a:cs typeface="+mj-cs"/>
              </a:rPr>
              <a:t>6.5 </a:t>
            </a:r>
            <a:r>
              <a:rPr lang="zh-CN" altLang="en-US" sz="4000" b="1" kern="0" dirty="0" smtClean="0">
                <a:solidFill>
                  <a:srgbClr val="FF0000"/>
                </a:solidFill>
                <a:latin typeface="+mn-ea"/>
                <a:cs typeface="+mj-cs"/>
              </a:rPr>
              <a:t>彩色变换</a:t>
            </a:r>
            <a:endParaRPr lang="en-US" altLang="zh-CN" sz="4000" b="1" kern="0" dirty="0">
              <a:solidFill>
                <a:srgbClr val="FF0000"/>
              </a:solidFill>
              <a:latin typeface="+mn-ea"/>
              <a:cs typeface="+mj-cs"/>
            </a:endParaRPr>
          </a:p>
        </p:txBody>
      </p:sp>
      <p:sp>
        <p:nvSpPr>
          <p:cNvPr id="81924" name="矩形 6">
            <a:extLst>
              <a:ext uri="{FF2B5EF4-FFF2-40B4-BE49-F238E27FC236}">
                <a16:creationId xmlns:a16="http://schemas.microsoft.com/office/drawing/2014/main" xmlns="" id="{21599B06-02B6-4C89-8854-A342D25A259B}"/>
              </a:ext>
            </a:extLst>
          </p:cNvPr>
          <p:cNvSpPr>
            <a:spLocks noChangeArrowheads="1"/>
          </p:cNvSpPr>
          <p:nvPr/>
        </p:nvSpPr>
        <p:spPr bwMode="auto">
          <a:xfrm>
            <a:off x="622388" y="1152789"/>
            <a:ext cx="8534400" cy="63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3200" b="1" dirty="0">
                <a:solidFill>
                  <a:srgbClr val="C00000"/>
                </a:solidFill>
                <a:latin typeface="楷体_GB2312" pitchFamily="49" charset="-122"/>
                <a:ea typeface="楷体_GB2312" pitchFamily="49" charset="-122"/>
              </a:rPr>
              <a:t>色调和彩色校正</a:t>
            </a:r>
            <a:endParaRPr lang="en-US" altLang="zh-CN" sz="240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p:cNvSpPr txBox="1"/>
              <p:nvPr/>
            </p:nvSpPr>
            <p:spPr>
              <a:xfrm>
                <a:off x="1622737" y="1851063"/>
                <a:ext cx="7714445" cy="2693879"/>
              </a:xfrm>
              <a:prstGeom prst="rect">
                <a:avLst/>
              </a:prstGeom>
              <a:noFill/>
            </p:spPr>
            <p:txBody>
              <a:bodyPr wrap="square" rtlCol="0">
                <a:spAutoFit/>
              </a:bodyPr>
              <a:lstStyle/>
              <a:p>
                <a:r>
                  <a:rPr lang="zh-CN" altLang="en-US" dirty="0" smtClean="0"/>
                  <a:t>          </a:t>
                </a:r>
                <a:r>
                  <a:rPr lang="zh-CN" altLang="en-US" sz="2400" dirty="0" smtClean="0"/>
                  <a:t>其中，</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𝑋</m:t>
                        </m:r>
                      </m:e>
                      <m:sub>
                        <m:r>
                          <m:rPr>
                            <m:sty m:val="p"/>
                          </m:rPr>
                          <a:rPr lang="en-US" altLang="zh-CN" sz="2400" i="1">
                            <a:latin typeface="Cambria Math" panose="02040503050406030204" pitchFamily="18" charset="0"/>
                          </a:rPr>
                          <m:t>w</m:t>
                        </m:r>
                        <m:r>
                          <a:rPr lang="en-US" altLang="zh-CN" sz="2400" b="0" i="1" smtClean="0">
                            <a:latin typeface="Cambria Math" panose="02040503050406030204" pitchFamily="18" charset="0"/>
                          </a:rPr>
                          <m:t>,</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𝑌</m:t>
                        </m:r>
                      </m:e>
                      <m:sub>
                        <m:r>
                          <m:rPr>
                            <m:sty m:val="p"/>
                          </m:rPr>
                          <a:rPr lang="en-US" altLang="zh-CN" sz="2400" i="1">
                            <a:latin typeface="Cambria Math" panose="02040503050406030204" pitchFamily="18" charset="0"/>
                          </a:rPr>
                          <m:t>w</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𝑤</m:t>
                        </m:r>
                      </m:sub>
                    </m:sSub>
                    <m:r>
                      <a:rPr lang="zh-CN" altLang="en-US" sz="2400" i="1">
                        <a:latin typeface="Cambria Math" panose="02040503050406030204" pitchFamily="18" charset="0"/>
                      </a:rPr>
                      <m:t>是</m:t>
                    </m:r>
                  </m:oMath>
                </a14:m>
                <a:r>
                  <a:rPr lang="zh-CN" altLang="en-US" sz="2400" dirty="0" smtClean="0"/>
                  <a:t>参考白色三激励值</a:t>
                </a:r>
                <a:r>
                  <a:rPr lang="en-US" altLang="zh-CN" sz="2400" dirty="0" smtClean="0"/>
                  <a:t>(</a:t>
                </a:r>
                <a:r>
                  <a:rPr lang="zh-CN" altLang="en-US" sz="2400" dirty="0" smtClean="0"/>
                  <a:t>在</a:t>
                </a:r>
                <a:r>
                  <a:rPr lang="en-US" altLang="zh-CN" sz="2400" dirty="0" smtClean="0"/>
                  <a:t>D65</a:t>
                </a:r>
                <a:r>
                  <a:rPr lang="zh-CN" altLang="en-US" sz="2400" dirty="0" smtClean="0"/>
                  <a:t>下完美漫反射白色</a:t>
                </a:r>
                <a:r>
                  <a:rPr lang="en-US" altLang="zh-CN" sz="2400" dirty="0" smtClean="0"/>
                  <a:t>)</a:t>
                </a:r>
                <a:r>
                  <a:rPr lang="zh-CN" altLang="en-US" sz="2400" dirty="0" smtClean="0"/>
                  <a:t>，所谓三刺激值就是形成某种颜色的所需要的三颜色数量</a:t>
                </a:r>
                <a:endParaRPr lang="en-US" altLang="zh-CN" sz="2400" dirty="0" smtClean="0"/>
              </a:p>
              <a:p>
                <a:r>
                  <a:rPr lang="zh-CN" altLang="en-US" sz="2400" dirty="0" smtClean="0"/>
                  <a:t>      这种色彩模型的特点：比色的</a:t>
                </a:r>
                <a:r>
                  <a:rPr lang="en-US" altLang="zh-CN" sz="2400" dirty="0" smtClean="0"/>
                  <a:t>(</a:t>
                </a:r>
                <a:r>
                  <a:rPr lang="zh-CN" altLang="en-US" sz="2400" dirty="0" smtClean="0"/>
                  <a:t>感觉相同、编码相同</a:t>
                </a:r>
                <a:r>
                  <a:rPr lang="en-US" altLang="zh-CN" sz="2400" dirty="0" smtClean="0"/>
                  <a:t>),</a:t>
                </a:r>
                <a:r>
                  <a:rPr lang="zh-CN" altLang="en-US" sz="2400" dirty="0" smtClean="0"/>
                  <a:t>感觉一致的，独立于设备的</a:t>
                </a:r>
                <a:endParaRPr lang="en-US" altLang="zh-CN" sz="2400" dirty="0" smtClean="0"/>
              </a:p>
              <a:p>
                <a:r>
                  <a:rPr lang="zh-CN" altLang="en-US" sz="2400" dirty="0" smtClean="0"/>
                  <a:t>       在图像操作，</a:t>
                </a:r>
                <a:r>
                  <a:rPr lang="en-US" altLang="zh-CN" sz="2400" dirty="0" smtClean="0"/>
                  <a:t>(</a:t>
                </a:r>
                <a:r>
                  <a:rPr lang="zh-CN" altLang="en-US" sz="2400" dirty="0" smtClean="0"/>
                  <a:t>色彩和对比度编辑</a:t>
                </a:r>
                <a:r>
                  <a:rPr lang="en-US" altLang="zh-CN" sz="2400" dirty="0" smtClean="0"/>
                  <a:t>)</a:t>
                </a:r>
                <a:r>
                  <a:rPr lang="zh-CN" altLang="en-US" sz="2400" dirty="0" smtClean="0"/>
                  <a:t>和图像压缩方面很有用</a:t>
                </a:r>
                <a:r>
                  <a:rPr lang="zh-CN" altLang="en-US" dirty="0" smtClean="0"/>
                  <a:t>。</a:t>
                </a:r>
                <a:endParaRPr lang="en-US" altLang="zh-CN"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1622737" y="1851063"/>
                <a:ext cx="7714445" cy="2693879"/>
              </a:xfrm>
              <a:prstGeom prst="rect">
                <a:avLst/>
              </a:prstGeom>
              <a:blipFill rotWithShape="0">
                <a:blip r:embed="rId2"/>
                <a:stretch>
                  <a:fillRect l="-1185" t="-1357" r="-553" b="-4299"/>
                </a:stretch>
              </a:blipFill>
            </p:spPr>
            <p:txBody>
              <a:bodyPr/>
              <a:lstStyle/>
              <a:p>
                <a:r>
                  <a:rPr lang="zh-CN" altLang="en-US">
                    <a:noFill/>
                  </a:rPr>
                  <a:t> </a:t>
                </a:r>
              </a:p>
            </p:txBody>
          </p:sp>
        </mc:Fallback>
      </mc:AlternateContent>
      <p:sp>
        <p:nvSpPr>
          <p:cNvPr id="7" name="文本框 6"/>
          <p:cNvSpPr txBox="1"/>
          <p:nvPr/>
        </p:nvSpPr>
        <p:spPr>
          <a:xfrm>
            <a:off x="2279560" y="4610350"/>
            <a:ext cx="4211392" cy="1200329"/>
          </a:xfrm>
          <a:prstGeom prst="rect">
            <a:avLst/>
          </a:prstGeom>
          <a:noFill/>
        </p:spPr>
        <p:txBody>
          <a:bodyPr wrap="square" rtlCol="0">
            <a:spAutoFit/>
          </a:bodyPr>
          <a:lstStyle/>
          <a:p>
            <a:r>
              <a:rPr lang="zh-CN" altLang="en-US" sz="2400" b="1" dirty="0" smtClean="0">
                <a:solidFill>
                  <a:srgbClr val="FF0000"/>
                </a:solidFill>
                <a:ea typeface="+mj-ea"/>
              </a:rPr>
              <a:t>颜色类变换主要有</a:t>
            </a:r>
            <a:endParaRPr lang="en-US" altLang="zh-CN" sz="2400" b="1" dirty="0" smtClean="0">
              <a:solidFill>
                <a:srgbClr val="FF0000"/>
              </a:solidFill>
              <a:ea typeface="+mj-ea"/>
            </a:endParaRPr>
          </a:p>
          <a:p>
            <a:r>
              <a:rPr lang="en-US" altLang="zh-CN" sz="2400" b="1" dirty="0" smtClean="0">
                <a:solidFill>
                  <a:srgbClr val="FF0000"/>
                </a:solidFill>
                <a:ea typeface="+mj-ea"/>
              </a:rPr>
              <a:t>(1)</a:t>
            </a:r>
            <a:r>
              <a:rPr lang="zh-CN" altLang="en-US" sz="2400" b="1" dirty="0" smtClean="0">
                <a:solidFill>
                  <a:srgbClr val="FF0000"/>
                </a:solidFill>
                <a:ea typeface="+mj-ea"/>
              </a:rPr>
              <a:t>灰度变换</a:t>
            </a:r>
            <a:endParaRPr lang="en-US" altLang="zh-CN" sz="2400" b="1" dirty="0" smtClean="0">
              <a:solidFill>
                <a:srgbClr val="FF0000"/>
              </a:solidFill>
              <a:ea typeface="+mj-ea"/>
            </a:endParaRPr>
          </a:p>
          <a:p>
            <a:r>
              <a:rPr lang="en-US" altLang="zh-CN" sz="2400" b="1" dirty="0" smtClean="0">
                <a:solidFill>
                  <a:srgbClr val="FF0000"/>
                </a:solidFill>
                <a:ea typeface="+mj-ea"/>
              </a:rPr>
              <a:t>(2)</a:t>
            </a:r>
            <a:r>
              <a:rPr lang="zh-CN" altLang="en-US" sz="2400" b="1" dirty="0" smtClean="0">
                <a:solidFill>
                  <a:srgbClr val="FF0000"/>
                </a:solidFill>
                <a:ea typeface="+mj-ea"/>
              </a:rPr>
              <a:t>彩色变换</a:t>
            </a:r>
            <a:endParaRPr lang="zh-CN" altLang="en-US" sz="2400" b="1" dirty="0">
              <a:solidFill>
                <a:srgbClr val="FF0000"/>
              </a:solidFill>
              <a:ea typeface="+mj-ea"/>
            </a:endParaRPr>
          </a:p>
        </p:txBody>
      </p:sp>
    </p:spTree>
    <p:extLst>
      <p:ext uri="{BB962C8B-B14F-4D97-AF65-F5344CB8AC3E}">
        <p14:creationId xmlns:p14="http://schemas.microsoft.com/office/powerpoint/2010/main" val="3737088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a:extLst>
              <a:ext uri="{FF2B5EF4-FFF2-40B4-BE49-F238E27FC236}">
                <a16:creationId xmlns:a16="http://schemas.microsoft.com/office/drawing/2014/main" xmlns="" id="{C1F45265-8F14-4E03-8ED8-C7C4755F225C}"/>
              </a:ext>
            </a:extLst>
          </p:cNvPr>
          <p:cNvSpPr txBox="1">
            <a:spLocks noChangeArrowheads="1"/>
          </p:cNvSpPr>
          <p:nvPr/>
        </p:nvSpPr>
        <p:spPr bwMode="auto">
          <a:xfrm>
            <a:off x="1615360" y="2071805"/>
            <a:ext cx="8858250" cy="2446824"/>
          </a:xfrm>
          <a:prstGeom prst="rect">
            <a:avLst/>
          </a:prstGeom>
          <a:noFill/>
          <a:ln w="9525">
            <a:noFill/>
            <a:miter lim="800000"/>
            <a:headEnd/>
            <a:tailEnd/>
          </a:ln>
        </p:spPr>
        <p:txBody>
          <a:bodyPr>
            <a:spAutoFit/>
          </a:bodyPr>
          <a:lstStyle/>
          <a:p>
            <a:pPr algn="just" eaLnBrk="1" hangingPunct="1">
              <a:lnSpc>
                <a:spcPct val="130000"/>
              </a:lnSpc>
              <a:spcBef>
                <a:spcPct val="50000"/>
              </a:spcBef>
              <a:buFont typeface="Wingdings" pitchFamily="2" charset="2"/>
              <a:buChar char="u"/>
              <a:defRPr/>
            </a:pPr>
            <a:r>
              <a:rPr lang="zh-CN" altLang="en-US" b="1" dirty="0">
                <a:solidFill>
                  <a:srgbClr val="FF0000"/>
                </a:solidFill>
                <a:latin typeface="+mn-ea"/>
              </a:rPr>
              <a:t>一幅图像的灰度范围也叫做“主调型”，它提供一般彩色强度的分布信息</a:t>
            </a:r>
            <a:r>
              <a:rPr lang="zh-CN" altLang="en-US" dirty="0">
                <a:latin typeface="+mn-ea"/>
              </a:rPr>
              <a:t>。</a:t>
            </a:r>
          </a:p>
          <a:p>
            <a:pPr marL="742950" lvl="1" indent="-285750" algn="just" eaLnBrk="1" hangingPunct="1">
              <a:lnSpc>
                <a:spcPct val="130000"/>
              </a:lnSpc>
              <a:spcBef>
                <a:spcPct val="50000"/>
              </a:spcBef>
              <a:buFont typeface="Wingdings" panose="05000000000000000000" pitchFamily="2" charset="2"/>
              <a:buChar char="l"/>
              <a:defRPr/>
            </a:pPr>
            <a:r>
              <a:rPr lang="zh-CN" altLang="en-US" dirty="0">
                <a:latin typeface="+mn-ea"/>
              </a:rPr>
              <a:t>高主调图像的多数信息集中在高亮度处</a:t>
            </a:r>
          </a:p>
          <a:p>
            <a:pPr marL="742950" lvl="1" indent="-285750" algn="just" eaLnBrk="1" hangingPunct="1">
              <a:lnSpc>
                <a:spcPct val="130000"/>
              </a:lnSpc>
              <a:spcBef>
                <a:spcPct val="50000"/>
              </a:spcBef>
              <a:buFont typeface="Wingdings" panose="05000000000000000000" pitchFamily="2" charset="2"/>
              <a:buChar char="l"/>
              <a:defRPr/>
            </a:pPr>
            <a:r>
              <a:rPr lang="zh-CN" altLang="en-US" dirty="0">
                <a:latin typeface="+mn-ea"/>
              </a:rPr>
              <a:t>低主调图像的彩色主要位于低亮度处</a:t>
            </a:r>
          </a:p>
          <a:p>
            <a:pPr marL="742950" lvl="1" indent="-285750" algn="just" eaLnBrk="1" hangingPunct="1">
              <a:lnSpc>
                <a:spcPct val="130000"/>
              </a:lnSpc>
              <a:spcBef>
                <a:spcPct val="50000"/>
              </a:spcBef>
              <a:buFont typeface="Wingdings" panose="05000000000000000000" pitchFamily="2" charset="2"/>
              <a:buChar char="l"/>
              <a:defRPr/>
            </a:pPr>
            <a:r>
              <a:rPr lang="zh-CN" altLang="en-US" dirty="0">
                <a:latin typeface="+mn-ea"/>
              </a:rPr>
              <a:t>中间主调图像位于其中间亮度处</a:t>
            </a:r>
          </a:p>
          <a:p>
            <a:pPr algn="just" eaLnBrk="1" hangingPunct="1">
              <a:lnSpc>
                <a:spcPct val="130000"/>
              </a:lnSpc>
              <a:spcBef>
                <a:spcPct val="50000"/>
              </a:spcBef>
              <a:buFont typeface="Wingdings" pitchFamily="2" charset="2"/>
              <a:buChar char="u"/>
              <a:defRPr/>
            </a:pPr>
            <a:r>
              <a:rPr lang="zh-CN" altLang="en-US" dirty="0">
                <a:solidFill>
                  <a:srgbClr val="FF0000"/>
                </a:solidFill>
                <a:latin typeface="+mn-ea"/>
              </a:rPr>
              <a:t>正像在单色情况下，彩色图像亮度最好在高亮度和阴影之间均匀分布</a:t>
            </a:r>
          </a:p>
        </p:txBody>
      </p:sp>
      <p:sp>
        <p:nvSpPr>
          <p:cNvPr id="6" name="Rectangle 2">
            <a:extLst>
              <a:ext uri="{FF2B5EF4-FFF2-40B4-BE49-F238E27FC236}">
                <a16:creationId xmlns:a16="http://schemas.microsoft.com/office/drawing/2014/main" xmlns="" id="{D9A7F38D-E49C-4332-A849-1219E43F7825}"/>
              </a:ext>
            </a:extLst>
          </p:cNvPr>
          <p:cNvSpPr txBox="1">
            <a:spLocks noChangeArrowheads="1"/>
          </p:cNvSpPr>
          <p:nvPr/>
        </p:nvSpPr>
        <p:spPr>
          <a:xfrm>
            <a:off x="622388" y="392056"/>
            <a:ext cx="7864475" cy="695325"/>
          </a:xfrm>
          <a:prstGeom prst="rect">
            <a:avLst/>
          </a:prstGeom>
          <a:solidFill>
            <a:schemeClr val="bg1"/>
          </a:solidFill>
        </p:spPr>
        <p:txBody>
          <a:bodyPr/>
          <a:lstStyle/>
          <a:p>
            <a:pPr eaLnBrk="1" hangingPunct="1">
              <a:defRPr/>
            </a:pPr>
            <a:r>
              <a:rPr lang="en-US" altLang="zh-CN" sz="4000" b="1" kern="0" dirty="0" smtClean="0">
                <a:solidFill>
                  <a:srgbClr val="FF0000"/>
                </a:solidFill>
                <a:latin typeface="+mn-ea"/>
                <a:cs typeface="+mj-cs"/>
              </a:rPr>
              <a:t>6.5 </a:t>
            </a:r>
            <a:r>
              <a:rPr lang="zh-CN" altLang="en-US" sz="4000" b="1" kern="0" dirty="0" smtClean="0">
                <a:solidFill>
                  <a:srgbClr val="FF0000"/>
                </a:solidFill>
                <a:latin typeface="+mn-ea"/>
                <a:cs typeface="+mj-cs"/>
              </a:rPr>
              <a:t>彩色变换</a:t>
            </a:r>
            <a:endParaRPr lang="en-US" altLang="zh-CN" sz="4000" b="1" kern="0" dirty="0">
              <a:solidFill>
                <a:srgbClr val="FF0000"/>
              </a:solidFill>
              <a:latin typeface="+mn-ea"/>
              <a:cs typeface="+mj-cs"/>
            </a:endParaRPr>
          </a:p>
        </p:txBody>
      </p:sp>
      <p:sp>
        <p:nvSpPr>
          <p:cNvPr id="81924" name="矩形 6">
            <a:extLst>
              <a:ext uri="{FF2B5EF4-FFF2-40B4-BE49-F238E27FC236}">
                <a16:creationId xmlns:a16="http://schemas.microsoft.com/office/drawing/2014/main" xmlns="" id="{21599B06-02B6-4C89-8854-A342D25A259B}"/>
              </a:ext>
            </a:extLst>
          </p:cNvPr>
          <p:cNvSpPr>
            <a:spLocks noChangeArrowheads="1"/>
          </p:cNvSpPr>
          <p:nvPr/>
        </p:nvSpPr>
        <p:spPr bwMode="auto">
          <a:xfrm>
            <a:off x="622388" y="1152789"/>
            <a:ext cx="8534400" cy="63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3200" b="1" dirty="0">
                <a:solidFill>
                  <a:srgbClr val="C00000"/>
                </a:solidFill>
                <a:latin typeface="楷体_GB2312" pitchFamily="49" charset="-122"/>
                <a:ea typeface="楷体_GB2312" pitchFamily="49" charset="-122"/>
              </a:rPr>
              <a:t>色调和彩色校正</a:t>
            </a:r>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1172617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D9A7F38D-E49C-4332-A849-1219E43F7825}"/>
              </a:ext>
            </a:extLst>
          </p:cNvPr>
          <p:cNvSpPr txBox="1">
            <a:spLocks noChangeArrowheads="1"/>
          </p:cNvSpPr>
          <p:nvPr/>
        </p:nvSpPr>
        <p:spPr>
          <a:xfrm>
            <a:off x="622388" y="392056"/>
            <a:ext cx="7864475" cy="695325"/>
          </a:xfrm>
          <a:prstGeom prst="rect">
            <a:avLst/>
          </a:prstGeom>
          <a:solidFill>
            <a:schemeClr val="bg1"/>
          </a:solidFill>
        </p:spPr>
        <p:txBody>
          <a:bodyPr/>
          <a:lstStyle/>
          <a:p>
            <a:pPr>
              <a:defRPr/>
            </a:pPr>
            <a:r>
              <a:rPr lang="zh-CN" altLang="en-US" sz="3200" b="1" kern="0" dirty="0">
                <a:solidFill>
                  <a:srgbClr val="C00000"/>
                </a:solidFill>
                <a:latin typeface="+mn-ea"/>
                <a:cs typeface="+mj-cs"/>
              </a:rPr>
              <a:t>例</a:t>
            </a:r>
            <a:r>
              <a:rPr lang="en-US" altLang="zh-CN" sz="3200" b="1" kern="0" dirty="0">
                <a:solidFill>
                  <a:srgbClr val="C00000"/>
                </a:solidFill>
                <a:latin typeface="+mn-ea"/>
                <a:cs typeface="+mj-cs"/>
              </a:rPr>
              <a:t>6.9 </a:t>
            </a:r>
            <a:r>
              <a:rPr lang="zh-CN" altLang="en-US" sz="3200" b="1" dirty="0">
                <a:solidFill>
                  <a:srgbClr val="C00000"/>
                </a:solidFill>
                <a:latin typeface="楷体_GB2312" pitchFamily="49" charset="-122"/>
                <a:ea typeface="楷体_GB2312" pitchFamily="49" charset="-122"/>
              </a:rPr>
              <a:t>校正灰度不平衡的</a:t>
            </a:r>
            <a:r>
              <a:rPr lang="zh-CN" altLang="en-US" sz="3200" b="1" dirty="0" smtClean="0">
                <a:solidFill>
                  <a:srgbClr val="C00000"/>
                </a:solidFill>
                <a:latin typeface="楷体_GB2312" pitchFamily="49" charset="-122"/>
                <a:ea typeface="楷体_GB2312" pitchFamily="49" charset="-122"/>
              </a:rPr>
              <a:t>变换</a:t>
            </a:r>
            <a:r>
              <a:rPr lang="en-US" altLang="zh-CN" sz="3200" b="1" dirty="0" smtClean="0">
                <a:solidFill>
                  <a:srgbClr val="C00000"/>
                </a:solidFill>
                <a:latin typeface="楷体_GB2312" pitchFamily="49" charset="-122"/>
                <a:ea typeface="楷体_GB2312" pitchFamily="49" charset="-122"/>
              </a:rPr>
              <a:t>(</a:t>
            </a:r>
            <a:r>
              <a:rPr lang="zh-CN" altLang="en-US" sz="3200" b="1" dirty="0">
                <a:solidFill>
                  <a:srgbClr val="C00000"/>
                </a:solidFill>
                <a:latin typeface="楷体_GB2312" pitchFamily="49" charset="-122"/>
                <a:ea typeface="楷体_GB2312" pitchFamily="49" charset="-122"/>
              </a:rPr>
              <a:t>色调</a:t>
            </a:r>
            <a:r>
              <a:rPr lang="zh-CN" altLang="en-US" sz="3200" b="1" dirty="0" smtClean="0">
                <a:solidFill>
                  <a:srgbClr val="C00000"/>
                </a:solidFill>
                <a:latin typeface="楷体_GB2312" pitchFamily="49" charset="-122"/>
                <a:ea typeface="楷体_GB2312" pitchFamily="49" charset="-122"/>
              </a:rPr>
              <a:t>变换</a:t>
            </a:r>
            <a:r>
              <a:rPr lang="en-US" altLang="zh-CN" sz="3200" b="1" dirty="0" smtClean="0">
                <a:solidFill>
                  <a:srgbClr val="C00000"/>
                </a:solidFill>
                <a:latin typeface="楷体_GB2312" pitchFamily="49" charset="-122"/>
                <a:ea typeface="楷体_GB2312" pitchFamily="49" charset="-122"/>
              </a:rPr>
              <a:t>)</a:t>
            </a:r>
            <a:r>
              <a:rPr lang="zh-CN" altLang="en-US" sz="3200" b="1" dirty="0" smtClean="0">
                <a:solidFill>
                  <a:srgbClr val="C00000"/>
                </a:solidFill>
                <a:latin typeface="楷体_GB2312" pitchFamily="49" charset="-122"/>
                <a:ea typeface="楷体_GB2312" pitchFamily="49" charset="-122"/>
              </a:rPr>
              <a:t> </a:t>
            </a:r>
            <a:endParaRPr lang="en-US" altLang="zh-CN" sz="3200" b="1" kern="0" dirty="0">
              <a:solidFill>
                <a:srgbClr val="C00000"/>
              </a:solidFill>
              <a:latin typeface="+mn-ea"/>
              <a:cs typeface="+mj-cs"/>
            </a:endParaRPr>
          </a:p>
        </p:txBody>
      </p:sp>
      <p:pic>
        <p:nvPicPr>
          <p:cNvPr id="5" name="Picture 3">
            <a:extLst>
              <a:ext uri="{FF2B5EF4-FFF2-40B4-BE49-F238E27FC236}">
                <a16:creationId xmlns:a16="http://schemas.microsoft.com/office/drawing/2014/main" xmlns="" id="{0B5D1899-D85C-4575-953F-14C77DB2E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689" y="1087381"/>
            <a:ext cx="5578475"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xmlns="" id="{C8AA5980-97E7-4D30-A5A5-CC5918980F11}"/>
              </a:ext>
            </a:extLst>
          </p:cNvPr>
          <p:cNvSpPr txBox="1">
            <a:spLocks noChangeArrowheads="1"/>
          </p:cNvSpPr>
          <p:nvPr/>
        </p:nvSpPr>
        <p:spPr bwMode="auto">
          <a:xfrm>
            <a:off x="1390918" y="1574681"/>
            <a:ext cx="89467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C00000"/>
                </a:solidFill>
                <a:latin typeface="Times New Roman" panose="02020603050405020304" pitchFamily="18" charset="0"/>
              </a:rPr>
              <a:t>平淡</a:t>
            </a:r>
          </a:p>
        </p:txBody>
      </p:sp>
      <p:sp>
        <p:nvSpPr>
          <p:cNvPr id="8" name="Text Box 4">
            <a:extLst>
              <a:ext uri="{FF2B5EF4-FFF2-40B4-BE49-F238E27FC236}">
                <a16:creationId xmlns:a16="http://schemas.microsoft.com/office/drawing/2014/main" xmlns="" id="{5D5A7712-F1A6-4D0D-A94A-B2CEA9659440}"/>
              </a:ext>
            </a:extLst>
          </p:cNvPr>
          <p:cNvSpPr txBox="1">
            <a:spLocks noChangeArrowheads="1"/>
          </p:cNvSpPr>
          <p:nvPr/>
        </p:nvSpPr>
        <p:spPr bwMode="auto">
          <a:xfrm>
            <a:off x="1337313" y="3429000"/>
            <a:ext cx="100188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C00000"/>
                </a:solidFill>
                <a:latin typeface="Times New Roman" panose="02020603050405020304" pitchFamily="18" charset="0"/>
              </a:rPr>
              <a:t>较亮</a:t>
            </a:r>
          </a:p>
        </p:txBody>
      </p:sp>
      <p:sp>
        <p:nvSpPr>
          <p:cNvPr id="9" name="Text Box 4">
            <a:extLst>
              <a:ext uri="{FF2B5EF4-FFF2-40B4-BE49-F238E27FC236}">
                <a16:creationId xmlns:a16="http://schemas.microsoft.com/office/drawing/2014/main" xmlns="" id="{868093FB-0673-4B93-B9FA-0736A38316D1}"/>
              </a:ext>
            </a:extLst>
          </p:cNvPr>
          <p:cNvSpPr txBox="1">
            <a:spLocks noChangeArrowheads="1"/>
          </p:cNvSpPr>
          <p:nvPr/>
        </p:nvSpPr>
        <p:spPr bwMode="auto">
          <a:xfrm>
            <a:off x="1390919" y="5143376"/>
            <a:ext cx="89467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C00000"/>
                </a:solidFill>
                <a:latin typeface="Times New Roman" panose="02020603050405020304" pitchFamily="18" charset="0"/>
              </a:rPr>
              <a:t>较暗</a:t>
            </a:r>
          </a:p>
        </p:txBody>
      </p:sp>
      <p:sp>
        <p:nvSpPr>
          <p:cNvPr id="10" name="Text Box 4">
            <a:extLst>
              <a:ext uri="{FF2B5EF4-FFF2-40B4-BE49-F238E27FC236}">
                <a16:creationId xmlns:a16="http://schemas.microsoft.com/office/drawing/2014/main" xmlns="" id="{6FFE9261-8935-4D79-8C91-0931607C00E4}"/>
              </a:ext>
            </a:extLst>
          </p:cNvPr>
          <p:cNvSpPr txBox="1">
            <a:spLocks noChangeArrowheads="1"/>
          </p:cNvSpPr>
          <p:nvPr/>
        </p:nvSpPr>
        <p:spPr bwMode="auto">
          <a:xfrm>
            <a:off x="8707246" y="1482904"/>
            <a:ext cx="1737519"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None/>
            </a:pPr>
            <a:r>
              <a:rPr lang="zh-CN" altLang="en-US" sz="2400" dirty="0">
                <a:solidFill>
                  <a:srgbClr val="C00000"/>
                </a:solidFill>
                <a:latin typeface="Times New Roman" panose="02020603050405020304" pitchFamily="18" charset="0"/>
              </a:rPr>
              <a:t>增强对比度，亮的更亮，暗的更</a:t>
            </a:r>
            <a:r>
              <a:rPr lang="zh-CN" altLang="en-US" sz="2400" dirty="0" smtClean="0">
                <a:solidFill>
                  <a:srgbClr val="C00000"/>
                </a:solidFill>
                <a:latin typeface="Times New Roman" panose="02020603050405020304" pitchFamily="18" charset="0"/>
              </a:rPr>
              <a:t>暗</a:t>
            </a:r>
            <a:r>
              <a:rPr lang="zh-CN" altLang="en-US" sz="2400" dirty="0">
                <a:solidFill>
                  <a:srgbClr val="C00000"/>
                </a:solidFill>
                <a:latin typeface="Times New Roman" panose="02020603050405020304" pitchFamily="18" charset="0"/>
              </a:rPr>
              <a:t>。</a:t>
            </a:r>
          </a:p>
        </p:txBody>
      </p:sp>
      <p:sp>
        <p:nvSpPr>
          <p:cNvPr id="11" name="Text Box 4">
            <a:extLst>
              <a:ext uri="{FF2B5EF4-FFF2-40B4-BE49-F238E27FC236}">
                <a16:creationId xmlns:a16="http://schemas.microsoft.com/office/drawing/2014/main" xmlns="" id="{4759BAA7-2F41-44FA-AAA0-569F6A11890C}"/>
              </a:ext>
            </a:extLst>
          </p:cNvPr>
          <p:cNvSpPr txBox="1">
            <a:spLocks noChangeArrowheads="1"/>
          </p:cNvSpPr>
          <p:nvPr/>
        </p:nvSpPr>
        <p:spPr bwMode="auto">
          <a:xfrm>
            <a:off x="8717734" y="3429000"/>
            <a:ext cx="82713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C00000"/>
                </a:solidFill>
                <a:latin typeface="Times New Roman" panose="02020603050405020304" pitchFamily="18" charset="0"/>
              </a:rPr>
              <a:t>变暗</a:t>
            </a:r>
          </a:p>
        </p:txBody>
      </p:sp>
      <p:sp>
        <p:nvSpPr>
          <p:cNvPr id="12" name="Text Box 4">
            <a:extLst>
              <a:ext uri="{FF2B5EF4-FFF2-40B4-BE49-F238E27FC236}">
                <a16:creationId xmlns:a16="http://schemas.microsoft.com/office/drawing/2014/main" xmlns="" id="{6F27CFBB-572B-48C9-B441-BA0AC799D2E8}"/>
              </a:ext>
            </a:extLst>
          </p:cNvPr>
          <p:cNvSpPr txBox="1">
            <a:spLocks noChangeArrowheads="1"/>
          </p:cNvSpPr>
          <p:nvPr/>
        </p:nvSpPr>
        <p:spPr bwMode="auto">
          <a:xfrm>
            <a:off x="8830490" y="5190152"/>
            <a:ext cx="94457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C00000"/>
                </a:solidFill>
                <a:latin typeface="Times New Roman" panose="02020603050405020304" pitchFamily="18" charset="0"/>
              </a:rPr>
              <a:t>变亮</a:t>
            </a:r>
          </a:p>
        </p:txBody>
      </p:sp>
    </p:spTree>
    <p:extLst>
      <p:ext uri="{BB962C8B-B14F-4D97-AF65-F5344CB8AC3E}">
        <p14:creationId xmlns:p14="http://schemas.microsoft.com/office/powerpoint/2010/main" val="969274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xmlns="" id="{D9A7F38D-E49C-4332-A849-1219E43F7825}"/>
              </a:ext>
            </a:extLst>
          </p:cNvPr>
          <p:cNvSpPr txBox="1">
            <a:spLocks noChangeArrowheads="1"/>
          </p:cNvSpPr>
          <p:nvPr/>
        </p:nvSpPr>
        <p:spPr>
          <a:xfrm>
            <a:off x="630777" y="274610"/>
            <a:ext cx="9939351" cy="695325"/>
          </a:xfrm>
          <a:prstGeom prst="rect">
            <a:avLst/>
          </a:prstGeom>
          <a:solidFill>
            <a:schemeClr val="bg1"/>
          </a:solidFill>
        </p:spPr>
        <p:txBody>
          <a:bodyPr/>
          <a:lstStyle/>
          <a:p>
            <a:pPr>
              <a:defRPr/>
            </a:pPr>
            <a:r>
              <a:rPr lang="zh-CN" altLang="en-US" sz="2800" b="1" dirty="0">
                <a:solidFill>
                  <a:srgbClr val="FF0000"/>
                </a:solidFill>
                <a:latin typeface="楷体_GB2312" pitchFamily="49" charset="-122"/>
                <a:ea typeface="楷体_GB2312" pitchFamily="49" charset="-122"/>
              </a:rPr>
              <a:t>例</a:t>
            </a:r>
            <a:r>
              <a:rPr lang="en-US" altLang="zh-CN" sz="2800" b="1" dirty="0">
                <a:solidFill>
                  <a:srgbClr val="FF0000"/>
                </a:solidFill>
                <a:latin typeface="楷体_GB2312" pitchFamily="49" charset="-122"/>
                <a:ea typeface="楷体_GB2312" pitchFamily="49" charset="-122"/>
              </a:rPr>
              <a:t>6.10</a:t>
            </a:r>
            <a:r>
              <a:rPr lang="zh-CN" altLang="en-US" sz="2800" b="1" dirty="0">
                <a:solidFill>
                  <a:srgbClr val="FF0000"/>
                </a:solidFill>
                <a:latin typeface="楷体_GB2312" pitchFamily="49" charset="-122"/>
                <a:ea typeface="楷体_GB2312" pitchFamily="49" charset="-122"/>
              </a:rPr>
              <a:t>：色彩平衡</a:t>
            </a:r>
          </a:p>
          <a:p>
            <a:pPr eaLnBrk="1" hangingPunct="1">
              <a:defRPr/>
            </a:pPr>
            <a:endParaRPr lang="en-US" altLang="zh-CN" sz="3200" b="1" kern="0" dirty="0">
              <a:solidFill>
                <a:srgbClr val="C00000"/>
              </a:solidFill>
              <a:latin typeface="+mn-ea"/>
              <a:cs typeface="+mj-cs"/>
            </a:endParaRPr>
          </a:p>
        </p:txBody>
      </p:sp>
      <p:pic>
        <p:nvPicPr>
          <p:cNvPr id="13" name="Picture 4">
            <a:extLst>
              <a:ext uri="{FF2B5EF4-FFF2-40B4-BE49-F238E27FC236}">
                <a16:creationId xmlns:a16="http://schemas.microsoft.com/office/drawing/2014/main" xmlns="" id="{D8E807B2-F516-48C6-AFF2-CEEC9F083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842" y="718701"/>
            <a:ext cx="6429375"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489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xmlns="" id="{0C87E843-B295-4730-8C8B-82165B4A69DE}"/>
              </a:ext>
            </a:extLst>
          </p:cNvPr>
          <p:cNvSpPr>
            <a:spLocks noGrp="1" noChangeArrowheads="1"/>
          </p:cNvSpPr>
          <p:nvPr>
            <p:ph type="body" idx="1"/>
          </p:nvPr>
        </p:nvSpPr>
        <p:spPr>
          <a:xfrm>
            <a:off x="1458461" y="2295176"/>
            <a:ext cx="7596188" cy="3857625"/>
          </a:xfrm>
        </p:spPr>
        <p:txBody>
          <a:bodyPr/>
          <a:lstStyle/>
          <a:p>
            <a:pPr>
              <a:lnSpc>
                <a:spcPct val="115000"/>
              </a:lnSpc>
            </a:pPr>
            <a:r>
              <a:rPr lang="zh-CN" altLang="en-US" sz="2400" dirty="0">
                <a:latin typeface="楷体_GB2312" pitchFamily="49" charset="-122"/>
                <a:ea typeface="楷体_GB2312" pitchFamily="49" charset="-122"/>
              </a:rPr>
              <a:t>灰度直方图均衡自动地确定一种变换，这种变换试图产生具有均匀的灰度值的直方图。在单色图像情况下，能成功处理低、中和高主调图像。</a:t>
            </a:r>
          </a:p>
          <a:p>
            <a:pPr>
              <a:lnSpc>
                <a:spcPct val="115000"/>
              </a:lnSpc>
            </a:pPr>
            <a:r>
              <a:rPr lang="zh-CN" altLang="en-US" sz="2400" dirty="0">
                <a:latin typeface="楷体_GB2312" pitchFamily="49" charset="-122"/>
                <a:ea typeface="楷体_GB2312" pitchFamily="49" charset="-122"/>
              </a:rPr>
              <a:t>彩色图像是由多个分量组成的，</a:t>
            </a:r>
            <a:r>
              <a:rPr lang="zh-CN" altLang="en-US" sz="2400" dirty="0">
                <a:solidFill>
                  <a:srgbClr val="FA0000"/>
                </a:solidFill>
                <a:latin typeface="楷体_GB2312" pitchFamily="49" charset="-122"/>
                <a:ea typeface="楷体_GB2312" pitchFamily="49" charset="-122"/>
              </a:rPr>
              <a:t>独立地进行彩色图像分量的直方图均衡通常是不明智的，这将产生不正确的彩色。</a:t>
            </a:r>
          </a:p>
          <a:p>
            <a:pPr>
              <a:lnSpc>
                <a:spcPct val="115000"/>
              </a:lnSpc>
            </a:pPr>
            <a:r>
              <a:rPr lang="zh-CN" altLang="en-US" sz="2400" dirty="0">
                <a:latin typeface="楷体_GB2312" pitchFamily="49" charset="-122"/>
                <a:ea typeface="楷体_GB2312" pitchFamily="49" charset="-122"/>
              </a:rPr>
              <a:t>一个更合乎逻辑的方法是</a:t>
            </a:r>
            <a:r>
              <a:rPr lang="zh-CN" altLang="en-US" sz="2400" u="sng" dirty="0">
                <a:solidFill>
                  <a:srgbClr val="C00000"/>
                </a:solidFill>
                <a:latin typeface="楷体_GB2312" pitchFamily="49" charset="-122"/>
                <a:ea typeface="楷体_GB2312" pitchFamily="49" charset="-122"/>
              </a:rPr>
              <a:t>均匀地扩展彩色强度，保留彩色本身</a:t>
            </a:r>
            <a:r>
              <a:rPr lang="en-US" altLang="zh-CN" sz="2400" u="sng" dirty="0">
                <a:solidFill>
                  <a:srgbClr val="C00000"/>
                </a:solidFill>
                <a:latin typeface="楷体_GB2312" pitchFamily="49" charset="-122"/>
                <a:ea typeface="楷体_GB2312" pitchFamily="49" charset="-122"/>
              </a:rPr>
              <a:t>(</a:t>
            </a:r>
            <a:r>
              <a:rPr lang="zh-CN" altLang="en-US" sz="2400" u="sng" dirty="0">
                <a:solidFill>
                  <a:srgbClr val="C00000"/>
                </a:solidFill>
                <a:latin typeface="楷体_GB2312" pitchFamily="49" charset="-122"/>
                <a:ea typeface="楷体_GB2312" pitchFamily="49" charset="-122"/>
              </a:rPr>
              <a:t>即色调</a:t>
            </a:r>
            <a:r>
              <a:rPr lang="en-US" altLang="zh-CN" sz="2400" u="sng" dirty="0">
                <a:solidFill>
                  <a:srgbClr val="C00000"/>
                </a:solidFill>
                <a:latin typeface="楷体_GB2312" pitchFamily="49" charset="-122"/>
                <a:ea typeface="楷体_GB2312" pitchFamily="49" charset="-122"/>
              </a:rPr>
              <a:t>)</a:t>
            </a:r>
            <a:r>
              <a:rPr lang="zh-CN" altLang="en-US" sz="2400" u="sng" dirty="0">
                <a:solidFill>
                  <a:srgbClr val="C00000"/>
                </a:solidFill>
                <a:latin typeface="楷体_GB2312" pitchFamily="49" charset="-122"/>
                <a:ea typeface="楷体_GB2312" pitchFamily="49" charset="-122"/>
              </a:rPr>
              <a:t>不变</a:t>
            </a:r>
            <a:r>
              <a:rPr lang="zh-CN" altLang="en-US" sz="2400" dirty="0">
                <a:solidFill>
                  <a:srgbClr val="C00000"/>
                </a:solidFill>
                <a:latin typeface="楷体_GB2312" pitchFamily="49" charset="-122"/>
                <a:ea typeface="楷体_GB2312" pitchFamily="49" charset="-122"/>
              </a:rPr>
              <a:t>。</a:t>
            </a:r>
          </a:p>
        </p:txBody>
      </p:sp>
      <p:sp>
        <p:nvSpPr>
          <p:cNvPr id="6" name="Rectangle 2">
            <a:extLst>
              <a:ext uri="{FF2B5EF4-FFF2-40B4-BE49-F238E27FC236}">
                <a16:creationId xmlns:a16="http://schemas.microsoft.com/office/drawing/2014/main" xmlns="" id="{F7B5C4F8-7BEA-4B3F-B0A5-E7A00E282A03}"/>
              </a:ext>
            </a:extLst>
          </p:cNvPr>
          <p:cNvSpPr txBox="1">
            <a:spLocks noChangeArrowheads="1"/>
          </p:cNvSpPr>
          <p:nvPr/>
        </p:nvSpPr>
        <p:spPr>
          <a:xfrm>
            <a:off x="429442" y="131997"/>
            <a:ext cx="7864475" cy="695325"/>
          </a:xfrm>
          <a:prstGeom prst="rect">
            <a:avLst/>
          </a:prstGeom>
          <a:solidFill>
            <a:schemeClr val="bg1"/>
          </a:solidFill>
        </p:spPr>
        <p:txBody>
          <a:bodyPr/>
          <a:lstStyle/>
          <a:p>
            <a:pPr eaLnBrk="1" hangingPunct="1">
              <a:defRPr/>
            </a:pPr>
            <a:r>
              <a:rPr lang="en-US" altLang="zh-CN" sz="4000" b="1" kern="0" dirty="0" smtClean="0">
                <a:solidFill>
                  <a:srgbClr val="FF0000"/>
                </a:solidFill>
                <a:latin typeface="+mn-ea"/>
                <a:cs typeface="+mj-cs"/>
              </a:rPr>
              <a:t>6.5 </a:t>
            </a:r>
            <a:r>
              <a:rPr lang="zh-CN" altLang="en-US" sz="4000" b="1" kern="0" dirty="0" smtClean="0">
                <a:solidFill>
                  <a:srgbClr val="FF0000"/>
                </a:solidFill>
                <a:latin typeface="+mn-ea"/>
                <a:cs typeface="+mj-cs"/>
              </a:rPr>
              <a:t>彩色变换</a:t>
            </a:r>
            <a:endParaRPr lang="en-US" altLang="zh-CN" sz="4000" b="1" kern="0" dirty="0">
              <a:solidFill>
                <a:srgbClr val="FF0000"/>
              </a:solidFill>
              <a:latin typeface="+mn-ea"/>
              <a:cs typeface="+mj-cs"/>
            </a:endParaRPr>
          </a:p>
        </p:txBody>
      </p:sp>
      <p:sp>
        <p:nvSpPr>
          <p:cNvPr id="84996" name="矩形 6">
            <a:extLst>
              <a:ext uri="{FF2B5EF4-FFF2-40B4-BE49-F238E27FC236}">
                <a16:creationId xmlns:a16="http://schemas.microsoft.com/office/drawing/2014/main" xmlns="" id="{DCDECF65-625D-495F-9A87-BC09A454F862}"/>
              </a:ext>
            </a:extLst>
          </p:cNvPr>
          <p:cNvSpPr>
            <a:spLocks noChangeArrowheads="1"/>
          </p:cNvSpPr>
          <p:nvPr/>
        </p:nvSpPr>
        <p:spPr bwMode="auto">
          <a:xfrm>
            <a:off x="741028" y="1143912"/>
            <a:ext cx="8534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3200" b="1" dirty="0">
                <a:solidFill>
                  <a:srgbClr val="C00000"/>
                </a:solidFill>
                <a:latin typeface="楷体_GB2312" pitchFamily="49" charset="-122"/>
                <a:ea typeface="楷体_GB2312" pitchFamily="49" charset="-122"/>
              </a:rPr>
              <a:t>直方图处理</a:t>
            </a:r>
            <a:endParaRPr lang="en-US" altLang="zh-CN" sz="2400"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273D66C3-9AA8-4E25-BEE6-6DE681A275A7}"/>
              </a:ext>
            </a:extLst>
          </p:cNvPr>
          <p:cNvSpPr>
            <a:spLocks noGrp="1"/>
          </p:cNvSpPr>
          <p:nvPr>
            <p:ph type="sldNum" sz="quarter" idx="12"/>
          </p:nvPr>
        </p:nvSpPr>
        <p:spPr/>
        <p:txBody>
          <a:bodyPr/>
          <a:lstStyle/>
          <a:p>
            <a:fld id="{58AC91FD-93DB-4431-ACF2-A67848C75C4E}" type="slidenum">
              <a:rPr lang="zh-CN" altLang="en-US" smtClean="0"/>
              <a:t>17</a:t>
            </a:fld>
            <a:endParaRPr lang="zh-CN" altLang="en-US"/>
          </a:p>
        </p:txBody>
      </p:sp>
      <p:pic>
        <p:nvPicPr>
          <p:cNvPr id="5" name="Picture 4">
            <a:extLst>
              <a:ext uri="{FF2B5EF4-FFF2-40B4-BE49-F238E27FC236}">
                <a16:creationId xmlns:a16="http://schemas.microsoft.com/office/drawing/2014/main" xmlns="" id="{C5957F7F-F031-416A-8139-1FE360F09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078" y="854461"/>
            <a:ext cx="5940425"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a:extLst>
              <a:ext uri="{FF2B5EF4-FFF2-40B4-BE49-F238E27FC236}">
                <a16:creationId xmlns:a16="http://schemas.microsoft.com/office/drawing/2014/main" xmlns="" id="{3D7B34E8-37A2-4398-B8F5-BB2CEA2B3829}"/>
              </a:ext>
            </a:extLst>
          </p:cNvPr>
          <p:cNvSpPr txBox="1">
            <a:spLocks noChangeArrowheads="1"/>
          </p:cNvSpPr>
          <p:nvPr/>
        </p:nvSpPr>
        <p:spPr bwMode="auto">
          <a:xfrm>
            <a:off x="762699" y="239712"/>
            <a:ext cx="7772400" cy="523875"/>
          </a:xfrm>
          <a:prstGeom prst="rect">
            <a:avLst/>
          </a:prstGeom>
          <a:solidFill>
            <a:schemeClr val="bg1"/>
          </a:solidFill>
          <a:ln w="9525">
            <a:noFill/>
            <a:miter lim="800000"/>
            <a:headEnd/>
            <a:tailEnd/>
          </a:ln>
        </p:spPr>
        <p:txBody>
          <a:bodyPr>
            <a:spAutoFit/>
          </a:bodyPr>
          <a:lstStyle/>
          <a:p>
            <a:pPr eaLnBrk="1" hangingPunct="1">
              <a:spcBef>
                <a:spcPct val="50000"/>
              </a:spcBef>
              <a:defRPr/>
            </a:pPr>
            <a:r>
              <a:rPr lang="zh-CN" altLang="en-US" sz="2800" b="1" dirty="0">
                <a:solidFill>
                  <a:srgbClr val="C00000"/>
                </a:solidFill>
                <a:latin typeface="楷体_GB2312" pitchFamily="49" charset="-122"/>
                <a:ea typeface="楷体_GB2312" pitchFamily="49" charset="-122"/>
              </a:rPr>
              <a:t>例</a:t>
            </a:r>
            <a:r>
              <a:rPr lang="en-US" altLang="zh-CN" sz="2800" b="1" dirty="0">
                <a:solidFill>
                  <a:srgbClr val="C00000"/>
                </a:solidFill>
                <a:latin typeface="楷体_GB2312" pitchFamily="49" charset="-122"/>
                <a:ea typeface="楷体_GB2312" pitchFamily="49" charset="-122"/>
              </a:rPr>
              <a:t>6.11</a:t>
            </a:r>
            <a:r>
              <a:rPr lang="zh-CN" altLang="en-US" sz="2800" b="1" dirty="0">
                <a:solidFill>
                  <a:srgbClr val="C00000"/>
                </a:solidFill>
                <a:latin typeface="楷体_GB2312" pitchFamily="49" charset="-122"/>
                <a:ea typeface="楷体_GB2312" pitchFamily="49" charset="-122"/>
              </a:rPr>
              <a:t>：在</a:t>
            </a:r>
            <a:r>
              <a:rPr lang="en-US" altLang="zh-CN" sz="2800" b="1" dirty="0">
                <a:solidFill>
                  <a:srgbClr val="C00000"/>
                </a:solidFill>
                <a:latin typeface="楷体_GB2312" pitchFamily="49" charset="-122"/>
                <a:ea typeface="楷体_GB2312" pitchFamily="49" charset="-122"/>
              </a:rPr>
              <a:t>HSI</a:t>
            </a:r>
            <a:r>
              <a:rPr lang="zh-CN" altLang="en-US" sz="2800" b="1" dirty="0">
                <a:solidFill>
                  <a:srgbClr val="C00000"/>
                </a:solidFill>
                <a:latin typeface="楷体_GB2312" pitchFamily="49" charset="-122"/>
                <a:ea typeface="楷体_GB2312" pitchFamily="49" charset="-122"/>
              </a:rPr>
              <a:t>彩色空间的直方图均衡</a:t>
            </a:r>
          </a:p>
        </p:txBody>
      </p:sp>
      <p:sp>
        <p:nvSpPr>
          <p:cNvPr id="7" name="Rectangle 5">
            <a:extLst>
              <a:ext uri="{FF2B5EF4-FFF2-40B4-BE49-F238E27FC236}">
                <a16:creationId xmlns:a16="http://schemas.microsoft.com/office/drawing/2014/main" xmlns="" id="{F766D90E-9C76-4E0F-89E5-09142DCCB17C}"/>
              </a:ext>
            </a:extLst>
          </p:cNvPr>
          <p:cNvSpPr>
            <a:spLocks noChangeArrowheads="1"/>
          </p:cNvSpPr>
          <p:nvPr/>
        </p:nvSpPr>
        <p:spPr bwMode="auto">
          <a:xfrm>
            <a:off x="6417578" y="2801923"/>
            <a:ext cx="2808287" cy="838200"/>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dirty="0">
                <a:latin typeface="黑体" panose="02010609060101010101" pitchFamily="49" charset="-122"/>
                <a:ea typeface="黑体" panose="02010609060101010101" pitchFamily="49" charset="-122"/>
              </a:rPr>
              <a:t>强度分量直方图中看到的，图像包含大童的暗彩色，使中央强度减少到</a:t>
            </a:r>
            <a:r>
              <a:rPr lang="en-US" altLang="zh-CN" sz="1600" dirty="0">
                <a:latin typeface="黑体" panose="02010609060101010101" pitchFamily="49" charset="-122"/>
                <a:ea typeface="黑体" panose="02010609060101010101" pitchFamily="49" charset="-122"/>
              </a:rPr>
              <a:t>0.36</a:t>
            </a:r>
            <a:r>
              <a:rPr lang="zh-CN" altLang="en-US" sz="1600" dirty="0">
                <a:latin typeface="黑体" panose="02010609060101010101" pitchFamily="49" charset="-122"/>
                <a:ea typeface="黑体" panose="02010609060101010101" pitchFamily="49" charset="-122"/>
              </a:rPr>
              <a:t>。</a:t>
            </a:r>
          </a:p>
        </p:txBody>
      </p:sp>
      <p:cxnSp>
        <p:nvCxnSpPr>
          <p:cNvPr id="9" name="直接箭头连接符 8">
            <a:extLst>
              <a:ext uri="{FF2B5EF4-FFF2-40B4-BE49-F238E27FC236}">
                <a16:creationId xmlns:a16="http://schemas.microsoft.com/office/drawing/2014/main" xmlns="" id="{EAE388A9-FDC2-4B02-B663-7FCE066BC570}"/>
              </a:ext>
            </a:extLst>
          </p:cNvPr>
          <p:cNvCxnSpPr/>
          <p:nvPr/>
        </p:nvCxnSpPr>
        <p:spPr>
          <a:xfrm flipH="1" flipV="1">
            <a:off x="5922628" y="2416029"/>
            <a:ext cx="494950" cy="3858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Rectangle 8">
            <a:extLst>
              <a:ext uri="{FF2B5EF4-FFF2-40B4-BE49-F238E27FC236}">
                <a16:creationId xmlns:a16="http://schemas.microsoft.com/office/drawing/2014/main" xmlns="" id="{57315F67-A6BE-432E-8660-B695996F8EA8}"/>
              </a:ext>
            </a:extLst>
          </p:cNvPr>
          <p:cNvSpPr>
            <a:spLocks noChangeArrowheads="1"/>
          </p:cNvSpPr>
          <p:nvPr/>
        </p:nvSpPr>
        <p:spPr bwMode="auto">
          <a:xfrm>
            <a:off x="1160054" y="5736181"/>
            <a:ext cx="223678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1600" dirty="0">
                <a:solidFill>
                  <a:srgbClr val="FF0000"/>
                </a:solidFill>
                <a:latin typeface="Times New Roman" panose="02020603050405020304" pitchFamily="18" charset="0"/>
                <a:ea typeface="黑体" panose="02010609060101010101" pitchFamily="49" charset="-122"/>
              </a:rPr>
              <a:t>不改变色调和饱和度，</a:t>
            </a:r>
          </a:p>
          <a:p>
            <a:pPr eaLnBrk="1" hangingPunct="1">
              <a:lnSpc>
                <a:spcPct val="110000"/>
              </a:lnSpc>
              <a:spcBef>
                <a:spcPct val="0"/>
              </a:spcBef>
              <a:buClrTx/>
              <a:buSzTx/>
              <a:buFontTx/>
              <a:buNone/>
            </a:pPr>
            <a:r>
              <a:rPr lang="zh-CN" altLang="en-US" sz="1600" dirty="0">
                <a:solidFill>
                  <a:srgbClr val="FF0000"/>
                </a:solidFill>
                <a:latin typeface="Times New Roman" panose="02020603050405020304" pitchFamily="18" charset="0"/>
                <a:ea typeface="黑体" panose="02010609060101010101" pitchFamily="49" charset="-122"/>
              </a:rPr>
              <a:t>均衡强度分量的结果</a:t>
            </a:r>
          </a:p>
        </p:txBody>
      </p:sp>
      <p:sp>
        <p:nvSpPr>
          <p:cNvPr id="11" name="Rectangle 9">
            <a:extLst>
              <a:ext uri="{FF2B5EF4-FFF2-40B4-BE49-F238E27FC236}">
                <a16:creationId xmlns:a16="http://schemas.microsoft.com/office/drawing/2014/main" xmlns="" id="{32885666-BF52-46F3-B8EC-4F17C597A144}"/>
              </a:ext>
            </a:extLst>
          </p:cNvPr>
          <p:cNvSpPr>
            <a:spLocks noChangeArrowheads="1"/>
          </p:cNvSpPr>
          <p:nvPr/>
        </p:nvSpPr>
        <p:spPr bwMode="auto">
          <a:xfrm>
            <a:off x="3514630" y="5736181"/>
            <a:ext cx="22685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1600" dirty="0">
                <a:solidFill>
                  <a:srgbClr val="FF0000"/>
                </a:solidFill>
                <a:latin typeface="Times New Roman" panose="02020603050405020304" pitchFamily="18" charset="0"/>
                <a:ea typeface="黑体" panose="02010609060101010101" pitchFamily="49" charset="-122"/>
              </a:rPr>
              <a:t>采用增加图像的饱和度分量，然后进行直方图均衡的结果</a:t>
            </a:r>
          </a:p>
        </p:txBody>
      </p:sp>
    </p:spTree>
    <p:extLst>
      <p:ext uri="{BB962C8B-B14F-4D97-AF65-F5344CB8AC3E}">
        <p14:creationId xmlns:p14="http://schemas.microsoft.com/office/powerpoint/2010/main" val="1464605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ChangeArrowheads="1"/>
          </p:cNvSpPr>
          <p:nvPr/>
        </p:nvSpPr>
        <p:spPr bwMode="auto">
          <a:xfrm>
            <a:off x="4076700" y="28717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6" name="Rectangle 2">
            <a:extLst>
              <a:ext uri="{FF2B5EF4-FFF2-40B4-BE49-F238E27FC236}">
                <a16:creationId xmlns:a16="http://schemas.microsoft.com/office/drawing/2014/main" xmlns="" id="{1A4CBEBF-E8C6-40D1-9B05-D8429B126AC0}"/>
              </a:ext>
            </a:extLst>
          </p:cNvPr>
          <p:cNvSpPr txBox="1">
            <a:spLocks noChangeArrowheads="1"/>
          </p:cNvSpPr>
          <p:nvPr/>
        </p:nvSpPr>
        <p:spPr>
          <a:xfrm>
            <a:off x="382297" y="243682"/>
            <a:ext cx="7864475" cy="695325"/>
          </a:xfrm>
          <a:prstGeom prst="rect">
            <a:avLst/>
          </a:prstGeom>
          <a:solidFill>
            <a:schemeClr val="bg1"/>
          </a:solidFill>
        </p:spPr>
        <p:txBody>
          <a:bodyPr/>
          <a:lstStyle/>
          <a:p>
            <a:pPr eaLnBrk="1" hangingPunct="1">
              <a:defRPr/>
            </a:pPr>
            <a:r>
              <a:rPr lang="en-US" altLang="zh-CN" sz="4000" b="1" kern="0" dirty="0" smtClean="0">
                <a:solidFill>
                  <a:srgbClr val="FF0000"/>
                </a:solidFill>
                <a:latin typeface="+mj-lt"/>
                <a:cs typeface="+mj-cs"/>
              </a:rPr>
              <a:t>6.5 </a:t>
            </a:r>
            <a:r>
              <a:rPr lang="zh-CN" altLang="en-US" sz="4000" b="1" kern="0" dirty="0" smtClean="0">
                <a:solidFill>
                  <a:srgbClr val="FF0000"/>
                </a:solidFill>
                <a:latin typeface="+mj-lt"/>
                <a:cs typeface="+mj-cs"/>
              </a:rPr>
              <a:t>彩色变换</a:t>
            </a:r>
            <a:endParaRPr lang="en-US" altLang="zh-CN" sz="4000" b="1" kern="0" dirty="0">
              <a:solidFill>
                <a:srgbClr val="FF0000"/>
              </a:solidFill>
              <a:latin typeface="+mj-lt"/>
              <a:cs typeface="+mj-cs"/>
            </a:endParaRPr>
          </a:p>
        </p:txBody>
      </p:sp>
      <p:sp>
        <p:nvSpPr>
          <p:cNvPr id="70660" name="矩形 6"/>
          <p:cNvSpPr>
            <a:spLocks noChangeArrowheads="1"/>
          </p:cNvSpPr>
          <p:nvPr/>
        </p:nvSpPr>
        <p:spPr bwMode="auto">
          <a:xfrm>
            <a:off x="440789" y="1189833"/>
            <a:ext cx="8534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3200" b="1" dirty="0">
                <a:solidFill>
                  <a:srgbClr val="C00000"/>
                </a:solidFill>
                <a:latin typeface="Times New Roman" panose="02020603050405020304" pitchFamily="18" charset="0"/>
              </a:rPr>
              <a:t>彩色变换的简单形式</a:t>
            </a:r>
            <a:endParaRPr lang="en-US" altLang="zh-CN" sz="3200" b="1" dirty="0">
              <a:solidFill>
                <a:srgbClr val="C00000"/>
              </a:solidFill>
              <a:latin typeface="Times New Roman" panose="02020603050405020304" pitchFamily="18" charset="0"/>
            </a:endParaRPr>
          </a:p>
          <a:p>
            <a:pPr lvl="1" eaLnBrk="1" hangingPunct="1">
              <a:lnSpc>
                <a:spcPct val="120000"/>
              </a:lnSpc>
              <a:spcBef>
                <a:spcPct val="0"/>
              </a:spcBef>
              <a:buClr>
                <a:srgbClr val="C00000"/>
              </a:buClr>
              <a:buSzTx/>
              <a:buFont typeface="Wingdings" panose="05000000000000000000" pitchFamily="2" charset="2"/>
              <a:buChar char="Ø"/>
            </a:pPr>
            <a:r>
              <a:rPr lang="zh-CN" altLang="en-US" dirty="0">
                <a:latin typeface="隶书" panose="02010509060101010101" pitchFamily="49" charset="-122"/>
              </a:rPr>
              <a:t>对于每个彩色分量，  </a:t>
            </a:r>
          </a:p>
          <a:p>
            <a:pPr lvl="1" eaLnBrk="1" hangingPunct="1">
              <a:lnSpc>
                <a:spcPct val="120000"/>
              </a:lnSpc>
              <a:spcBef>
                <a:spcPct val="0"/>
              </a:spcBef>
              <a:buClr>
                <a:srgbClr val="C00000"/>
              </a:buClr>
              <a:buSzTx/>
              <a:buFont typeface="Wingdings" panose="05000000000000000000" pitchFamily="2" charset="2"/>
              <a:buChar char="Ø"/>
            </a:pPr>
            <a:endParaRPr lang="zh-CN" altLang="en-US" dirty="0">
              <a:latin typeface="隶书" panose="02010509060101010101" pitchFamily="49" charset="-122"/>
            </a:endParaRPr>
          </a:p>
          <a:p>
            <a:pPr lvl="1" eaLnBrk="1" hangingPunct="1">
              <a:lnSpc>
                <a:spcPct val="120000"/>
              </a:lnSpc>
              <a:spcBef>
                <a:spcPct val="0"/>
              </a:spcBef>
              <a:buClr>
                <a:srgbClr val="C00000"/>
              </a:buClr>
              <a:buSzTx/>
              <a:buFont typeface="Wingdings" panose="05000000000000000000" pitchFamily="2" charset="2"/>
              <a:buChar char="Ø"/>
            </a:pPr>
            <a:endParaRPr lang="en-US" altLang="zh-CN" dirty="0">
              <a:latin typeface="Times New Roman" panose="02020603050405020304" pitchFamily="18" charset="0"/>
            </a:endParaRPr>
          </a:p>
          <a:p>
            <a:pPr lvl="1" eaLnBrk="1" hangingPunct="1">
              <a:lnSpc>
                <a:spcPct val="120000"/>
              </a:lnSpc>
              <a:spcBef>
                <a:spcPct val="0"/>
              </a:spcBef>
              <a:buClr>
                <a:srgbClr val="C00000"/>
              </a:buClr>
              <a:buSzTx/>
              <a:buFont typeface="Wingdings" panose="05000000000000000000" pitchFamily="2" charset="2"/>
              <a:buChar char="Ø"/>
            </a:pPr>
            <a:endParaRPr lang="en-US" altLang="zh-CN" sz="2400" dirty="0">
              <a:latin typeface="Times New Roman" panose="02020603050405020304" pitchFamily="18" charset="0"/>
            </a:endParaRPr>
          </a:p>
        </p:txBody>
      </p:sp>
      <p:sp>
        <p:nvSpPr>
          <p:cNvPr id="70661" name="矩形 6"/>
          <p:cNvSpPr>
            <a:spLocks noChangeArrowheads="1"/>
          </p:cNvSpPr>
          <p:nvPr/>
        </p:nvSpPr>
        <p:spPr bwMode="auto">
          <a:xfrm>
            <a:off x="1013519" y="3333454"/>
            <a:ext cx="8280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i="1" dirty="0" err="1">
                <a:latin typeface="Times New Roman" panose="02020603050405020304" pitchFamily="18" charset="0"/>
              </a:rPr>
              <a:t>r</a:t>
            </a:r>
            <a:r>
              <a:rPr lang="en-US" altLang="zh-CN" sz="2400" i="1" baseline="-25000" dirty="0" err="1">
                <a:latin typeface="Times New Roman" panose="02020603050405020304" pitchFamily="18" charset="0"/>
              </a:rPr>
              <a:t>i</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s</a:t>
            </a:r>
            <a:r>
              <a:rPr lang="en-US" altLang="zh-CN" sz="2400" i="1" baseline="-25000" dirty="0" err="1">
                <a:latin typeface="Times New Roman" panose="02020603050405020304" pitchFamily="18" charset="0"/>
              </a:rPr>
              <a:t>i</a:t>
            </a:r>
            <a:r>
              <a:rPr lang="zh-CN" altLang="en-US" sz="2400" dirty="0">
                <a:latin typeface="Times New Roman" panose="02020603050405020304" pitchFamily="18" charset="0"/>
              </a:rPr>
              <a:t>为</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zh-CN" altLang="en-US" sz="2400" dirty="0">
                <a:latin typeface="Times New Roman" panose="02020603050405020304" pitchFamily="18" charset="0"/>
              </a:rPr>
              <a:t>，</a:t>
            </a:r>
            <a:r>
              <a:rPr lang="en-US" altLang="zh-CN" sz="2400" i="1" dirty="0">
                <a:latin typeface="Times New Roman" panose="02020603050405020304" pitchFamily="18" charset="0"/>
              </a:rPr>
              <a:t>y</a:t>
            </a:r>
            <a:r>
              <a:rPr lang="en-US" altLang="zh-CN" sz="2400" dirty="0">
                <a:latin typeface="Times New Roman" panose="02020603050405020304" pitchFamily="18" charset="0"/>
              </a:rPr>
              <a:t>)</a:t>
            </a:r>
            <a:r>
              <a:rPr lang="zh-CN" altLang="en-US" sz="2400" dirty="0">
                <a:latin typeface="Times New Roman" panose="02020603050405020304" pitchFamily="18" charset="0"/>
              </a:rPr>
              <a:t>在图像中任一点的彩色分量值；</a:t>
            </a:r>
            <a:endParaRPr lang="en-US" altLang="zh-CN" sz="2400" dirty="0">
              <a:latin typeface="Times New Roman" panose="02020603050405020304" pitchFamily="18" charset="0"/>
            </a:endParaRPr>
          </a:p>
          <a:p>
            <a:pPr algn="just" eaLnBrk="1" hangingPunct="1">
              <a:spcBef>
                <a:spcPct val="50000"/>
              </a:spcBef>
              <a:buClrTx/>
              <a:buSzTx/>
              <a:buFontTx/>
              <a:buNone/>
            </a:pP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1,</a:t>
            </a:r>
            <a:r>
              <a:rPr lang="en-US" altLang="zh-CN" sz="2400" i="1" dirty="0">
                <a:latin typeface="Times New Roman" panose="02020603050405020304" pitchFamily="18" charset="0"/>
              </a:rPr>
              <a:t>T</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T</a:t>
            </a:r>
            <a:r>
              <a:rPr lang="en-US" altLang="zh-CN" sz="2400" i="1" baseline="-25000" dirty="0" err="1">
                <a:latin typeface="Times New Roman" panose="02020603050405020304" pitchFamily="18" charset="0"/>
              </a:rPr>
              <a:t>n</a:t>
            </a:r>
            <a:r>
              <a:rPr lang="en-US" altLang="zh-CN" sz="2400" dirty="0">
                <a:latin typeface="Times New Roman" panose="02020603050405020304" pitchFamily="18" charset="0"/>
              </a:rPr>
              <a:t>}</a:t>
            </a:r>
            <a:r>
              <a:rPr lang="zh-CN" altLang="en-US" sz="2400" dirty="0">
                <a:latin typeface="隶书" panose="02010509060101010101" pitchFamily="49" charset="-122"/>
              </a:rPr>
              <a:t>是一个对</a:t>
            </a:r>
            <a:r>
              <a:rPr lang="en-US" altLang="zh-CN" sz="2400" i="1" dirty="0" err="1">
                <a:latin typeface="Times New Roman" panose="02020603050405020304" pitchFamily="18" charset="0"/>
              </a:rPr>
              <a:t>r</a:t>
            </a:r>
            <a:r>
              <a:rPr lang="en-US" altLang="zh-CN" sz="2400" i="1" baseline="-30000" dirty="0" err="1">
                <a:latin typeface="Times New Roman" panose="02020603050405020304" pitchFamily="18" charset="0"/>
              </a:rPr>
              <a:t>i</a:t>
            </a:r>
            <a:r>
              <a:rPr lang="zh-CN" altLang="en-US" sz="2400" dirty="0">
                <a:latin typeface="隶书" panose="02010509060101010101" pitchFamily="49" charset="-122"/>
              </a:rPr>
              <a:t>操作产生</a:t>
            </a:r>
            <a:r>
              <a:rPr lang="en-US" altLang="zh-CN" sz="2400" i="1" dirty="0" err="1">
                <a:latin typeface="Times New Roman" panose="02020603050405020304" pitchFamily="18" charset="0"/>
              </a:rPr>
              <a:t>s</a:t>
            </a:r>
            <a:r>
              <a:rPr lang="en-US" altLang="zh-CN" sz="2400" i="1" baseline="-30000" dirty="0" err="1">
                <a:latin typeface="Times New Roman" panose="02020603050405020304" pitchFamily="18" charset="0"/>
              </a:rPr>
              <a:t>i</a:t>
            </a:r>
            <a:r>
              <a:rPr lang="zh-CN" altLang="en-US" sz="2400" dirty="0">
                <a:latin typeface="隶书" panose="02010509060101010101" pitchFamily="49" charset="-122"/>
              </a:rPr>
              <a:t>的变换或彩色映射函数集。 </a:t>
            </a:r>
            <a:endParaRPr lang="en-US" altLang="zh-CN" sz="2400" dirty="0">
              <a:latin typeface="隶书" panose="02010509060101010101" pitchFamily="49" charset="-122"/>
            </a:endParaRPr>
          </a:p>
          <a:p>
            <a:pPr algn="just" eaLnBrk="1" hangingPunct="1">
              <a:spcBef>
                <a:spcPct val="50000"/>
              </a:spcBef>
              <a:buClrTx/>
              <a:buSzTx/>
              <a:buFontTx/>
              <a:buNone/>
            </a:pPr>
            <a:r>
              <a:rPr lang="zh-CN" altLang="en-US" sz="2400" dirty="0">
                <a:latin typeface="隶书" panose="02010509060101010101" pitchFamily="49" charset="-122"/>
              </a:rPr>
              <a:t>选择的彩色空间决定</a:t>
            </a:r>
            <a:r>
              <a:rPr lang="en-US" altLang="zh-CN" sz="2400" dirty="0">
                <a:latin typeface="Times New Roman" panose="02020603050405020304" pitchFamily="18" charset="0"/>
              </a:rPr>
              <a:t>n</a:t>
            </a:r>
            <a:r>
              <a:rPr lang="zh-CN" altLang="en-US" sz="2400" dirty="0">
                <a:latin typeface="Times New Roman" panose="02020603050405020304" pitchFamily="18" charset="0"/>
              </a:rPr>
              <a:t>的值。若选择</a:t>
            </a:r>
            <a:r>
              <a:rPr lang="en-US" altLang="zh-CN" sz="2400" dirty="0">
                <a:latin typeface="Times New Roman" panose="02020603050405020304" pitchFamily="18" charset="0"/>
              </a:rPr>
              <a:t>RGB</a:t>
            </a:r>
            <a:r>
              <a:rPr lang="zh-CN" altLang="en-US" sz="2400" dirty="0">
                <a:latin typeface="Times New Roman" panose="02020603050405020304" pitchFamily="18" charset="0"/>
              </a:rPr>
              <a:t>模型，则</a:t>
            </a:r>
            <a:r>
              <a:rPr lang="en-US" altLang="zh-CN" sz="2400" i="1" dirty="0">
                <a:latin typeface="Times New Roman" panose="02020603050405020304" pitchFamily="18" charset="0"/>
              </a:rPr>
              <a:t>n</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r>
              <a:rPr lang="zh-CN" altLang="en-US"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r>
              <a:rPr lang="zh-CN" altLang="en-US" sz="2400" dirty="0">
                <a:latin typeface="Times New Roman" panose="02020603050405020304" pitchFamily="18" charset="0"/>
              </a:rPr>
              <a:t>分别表示输入图像的红、绿、蓝分量；选择</a:t>
            </a:r>
            <a:r>
              <a:rPr lang="en-US" altLang="zh-CN" sz="2400" dirty="0">
                <a:latin typeface="Times New Roman" panose="02020603050405020304" pitchFamily="18" charset="0"/>
              </a:rPr>
              <a:t>CMYK</a:t>
            </a:r>
            <a:r>
              <a:rPr lang="zh-CN" altLang="en-US" sz="2400" dirty="0">
                <a:latin typeface="Times New Roman" panose="02020603050405020304" pitchFamily="18" charset="0"/>
              </a:rPr>
              <a:t>模型，则</a:t>
            </a:r>
            <a:r>
              <a:rPr lang="en-US" altLang="zh-CN" sz="2400" i="1" dirty="0">
                <a:latin typeface="Times New Roman" panose="02020603050405020304" pitchFamily="18" charset="0"/>
              </a:rPr>
              <a:t>n</a:t>
            </a:r>
            <a:r>
              <a:rPr lang="en-US" altLang="zh-CN" sz="2400" dirty="0">
                <a:latin typeface="Times New Roman" panose="02020603050405020304" pitchFamily="18" charset="0"/>
              </a:rPr>
              <a:t>=4</a:t>
            </a:r>
            <a:r>
              <a:rPr lang="zh-CN" altLang="en-US" sz="2400" dirty="0">
                <a:latin typeface="Times New Roman" panose="02020603050405020304" pitchFamily="18" charset="0"/>
              </a:rPr>
              <a:t>。</a:t>
            </a:r>
          </a:p>
        </p:txBody>
      </p:sp>
      <p:graphicFrame>
        <p:nvGraphicFramePr>
          <p:cNvPr id="70662" name="Object 5"/>
          <p:cNvGraphicFramePr>
            <a:graphicFrameLocks noChangeAspect="1"/>
          </p:cNvGraphicFramePr>
          <p:nvPr>
            <p:extLst>
              <p:ext uri="{D42A27DB-BD31-4B8C-83A1-F6EECF244321}">
                <p14:modId xmlns:p14="http://schemas.microsoft.com/office/powerpoint/2010/main" val="3958346626"/>
              </p:ext>
            </p:extLst>
          </p:nvPr>
        </p:nvGraphicFramePr>
        <p:xfrm>
          <a:off x="1725345" y="2414016"/>
          <a:ext cx="6248400" cy="685800"/>
        </p:xfrm>
        <a:graphic>
          <a:graphicData uri="http://schemas.openxmlformats.org/presentationml/2006/ole">
            <mc:AlternateContent xmlns:mc="http://schemas.openxmlformats.org/markup-compatibility/2006">
              <mc:Choice xmlns:v="urn:schemas-microsoft-com:vml" Requires="v">
                <p:oleObj spid="_x0000_s5260" name="Equation" r:id="rId4" imgW="2082800" imgH="228600" progId="Equation.3">
                  <p:embed/>
                </p:oleObj>
              </mc:Choice>
              <mc:Fallback>
                <p:oleObj name="Equation" r:id="rId4" imgW="2082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345" y="2414016"/>
                        <a:ext cx="6248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5321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xmlns="" id="{28BA5FFC-C3BF-4BEF-9179-72C3D862E1E7}"/>
              </a:ext>
            </a:extLst>
          </p:cNvPr>
          <p:cNvSpPr>
            <a:spLocks noChangeArrowheads="1"/>
          </p:cNvSpPr>
          <p:nvPr/>
        </p:nvSpPr>
        <p:spPr bwMode="auto">
          <a:xfrm>
            <a:off x="2446338" y="3648076"/>
            <a:ext cx="7696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bg2"/>
              </a:buClr>
              <a:buSzPct val="70000"/>
              <a:buFont typeface="Wingdings" panose="05000000000000000000" pitchFamily="2" charset="2"/>
              <a:buChar char="l"/>
            </a:pPr>
            <a:endParaRPr lang="zh-CN" altLang="en-US" sz="2400">
              <a:latin typeface="Times New Roman" panose="02020603050405020304" pitchFamily="18" charset="0"/>
              <a:ea typeface="黑体" panose="02010609060101010101" pitchFamily="49" charset="-122"/>
            </a:endParaRPr>
          </a:p>
        </p:txBody>
      </p:sp>
      <p:sp>
        <p:nvSpPr>
          <p:cNvPr id="11" name="Rectangle 2">
            <a:extLst>
              <a:ext uri="{FF2B5EF4-FFF2-40B4-BE49-F238E27FC236}">
                <a16:creationId xmlns:a16="http://schemas.microsoft.com/office/drawing/2014/main" xmlns="" id="{FED0D7FA-D327-4B92-B2EB-9FDA0CADDB42}"/>
              </a:ext>
            </a:extLst>
          </p:cNvPr>
          <p:cNvSpPr txBox="1">
            <a:spLocks noChangeArrowheads="1"/>
          </p:cNvSpPr>
          <p:nvPr/>
        </p:nvSpPr>
        <p:spPr>
          <a:xfrm>
            <a:off x="561302" y="341329"/>
            <a:ext cx="7864475" cy="695325"/>
          </a:xfrm>
          <a:prstGeom prst="rect">
            <a:avLst/>
          </a:prstGeom>
          <a:solidFill>
            <a:schemeClr val="bg1"/>
          </a:solidFill>
        </p:spPr>
        <p:txBody>
          <a:bodyPr/>
          <a:lstStyle/>
          <a:p>
            <a:pPr eaLnBrk="1" hangingPunct="1">
              <a:defRPr/>
            </a:pPr>
            <a:r>
              <a:rPr lang="zh-CN" altLang="en-US" sz="4000" b="1" kern="0" dirty="0">
                <a:solidFill>
                  <a:srgbClr val="C00000"/>
                </a:solidFill>
                <a:latin typeface="+mn-ea"/>
                <a:cs typeface="+mj-cs"/>
              </a:rPr>
              <a:t>全彩色图像和其各个颜色空间分量</a:t>
            </a:r>
            <a:endParaRPr lang="en-US" altLang="zh-CN" sz="4000" b="1" kern="0" dirty="0">
              <a:solidFill>
                <a:srgbClr val="C00000"/>
              </a:solidFill>
              <a:latin typeface="+mn-ea"/>
              <a:cs typeface="+mj-cs"/>
            </a:endParaRPr>
          </a:p>
        </p:txBody>
      </p:sp>
      <p:pic>
        <p:nvPicPr>
          <p:cNvPr id="6" name="Picture 2">
            <a:extLst>
              <a:ext uri="{FF2B5EF4-FFF2-40B4-BE49-F238E27FC236}">
                <a16:creationId xmlns:a16="http://schemas.microsoft.com/office/drawing/2014/main" xmlns="" id="{2E481ED6-C02B-4B4F-BEBA-72644D8B8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800" y="1083904"/>
            <a:ext cx="76327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xmlns="" id="{DD9FAFC2-33E1-40D9-8A10-AA56FD055792}"/>
              </a:ext>
            </a:extLst>
          </p:cNvPr>
          <p:cNvSpPr txBox="1"/>
          <p:nvPr/>
        </p:nvSpPr>
        <p:spPr>
          <a:xfrm>
            <a:off x="9223943" y="2718033"/>
            <a:ext cx="2289770" cy="461665"/>
          </a:xfrm>
          <a:prstGeom prst="rect">
            <a:avLst/>
          </a:prstGeom>
          <a:noFill/>
        </p:spPr>
        <p:txBody>
          <a:bodyPr wrap="square" rtlCol="0">
            <a:spAutoFit/>
          </a:bodyPr>
          <a:lstStyle/>
          <a:p>
            <a:r>
              <a:rPr lang="en-US" altLang="zh-CN" sz="2400" dirty="0">
                <a:solidFill>
                  <a:srgbClr val="C00000"/>
                </a:solidFill>
              </a:rPr>
              <a:t>CMYK</a:t>
            </a:r>
            <a:r>
              <a:rPr lang="zh-CN" altLang="en-US" sz="2400" dirty="0">
                <a:solidFill>
                  <a:srgbClr val="C00000"/>
                </a:solidFill>
              </a:rPr>
              <a:t>颜色空间</a:t>
            </a:r>
          </a:p>
        </p:txBody>
      </p:sp>
      <p:sp>
        <p:nvSpPr>
          <p:cNvPr id="8" name="文本框 7">
            <a:extLst>
              <a:ext uri="{FF2B5EF4-FFF2-40B4-BE49-F238E27FC236}">
                <a16:creationId xmlns:a16="http://schemas.microsoft.com/office/drawing/2014/main" xmlns="" id="{5356101C-45D7-4FF1-9B9F-AB990D2C4B18}"/>
              </a:ext>
            </a:extLst>
          </p:cNvPr>
          <p:cNvSpPr txBox="1"/>
          <p:nvPr/>
        </p:nvSpPr>
        <p:spPr>
          <a:xfrm>
            <a:off x="7520978" y="4312489"/>
            <a:ext cx="2125298" cy="461665"/>
          </a:xfrm>
          <a:prstGeom prst="rect">
            <a:avLst/>
          </a:prstGeom>
          <a:noFill/>
        </p:spPr>
        <p:txBody>
          <a:bodyPr wrap="square" rtlCol="0">
            <a:spAutoFit/>
          </a:bodyPr>
          <a:lstStyle/>
          <a:p>
            <a:r>
              <a:rPr lang="en-US" altLang="zh-CN" sz="2400" dirty="0">
                <a:solidFill>
                  <a:srgbClr val="C00000"/>
                </a:solidFill>
              </a:rPr>
              <a:t>RGB</a:t>
            </a:r>
            <a:r>
              <a:rPr lang="zh-CN" altLang="en-US" sz="2400" dirty="0">
                <a:solidFill>
                  <a:srgbClr val="C00000"/>
                </a:solidFill>
              </a:rPr>
              <a:t>颜色空间</a:t>
            </a:r>
          </a:p>
        </p:txBody>
      </p:sp>
      <p:sp>
        <p:nvSpPr>
          <p:cNvPr id="9" name="文本框 8">
            <a:extLst>
              <a:ext uri="{FF2B5EF4-FFF2-40B4-BE49-F238E27FC236}">
                <a16:creationId xmlns:a16="http://schemas.microsoft.com/office/drawing/2014/main" xmlns="" id="{B19D8E1E-D35F-4C99-9740-D5ED305C4384}"/>
              </a:ext>
            </a:extLst>
          </p:cNvPr>
          <p:cNvSpPr txBox="1"/>
          <p:nvPr/>
        </p:nvSpPr>
        <p:spPr>
          <a:xfrm>
            <a:off x="7231032" y="5790578"/>
            <a:ext cx="2119030" cy="461665"/>
          </a:xfrm>
          <a:prstGeom prst="rect">
            <a:avLst/>
          </a:prstGeom>
          <a:noFill/>
        </p:spPr>
        <p:txBody>
          <a:bodyPr wrap="square" rtlCol="0">
            <a:spAutoFit/>
          </a:bodyPr>
          <a:lstStyle/>
          <a:p>
            <a:r>
              <a:rPr lang="en-US" altLang="zh-CN" sz="2400" dirty="0">
                <a:solidFill>
                  <a:srgbClr val="C00000"/>
                </a:solidFill>
              </a:rPr>
              <a:t>HSI</a:t>
            </a:r>
            <a:r>
              <a:rPr lang="zh-CN" altLang="en-US" sz="2400" dirty="0">
                <a:solidFill>
                  <a:srgbClr val="C00000"/>
                </a:solidFill>
              </a:rPr>
              <a:t>颜色空间</a:t>
            </a:r>
          </a:p>
        </p:txBody>
      </p:sp>
      <p:sp>
        <p:nvSpPr>
          <p:cNvPr id="3" name="思想气泡: 云 2">
            <a:extLst>
              <a:ext uri="{FF2B5EF4-FFF2-40B4-BE49-F238E27FC236}">
                <a16:creationId xmlns:a16="http://schemas.microsoft.com/office/drawing/2014/main" xmlns="" id="{9FB1AAED-6770-4114-A354-285A8A33792A}"/>
              </a:ext>
            </a:extLst>
          </p:cNvPr>
          <p:cNvSpPr/>
          <p:nvPr/>
        </p:nvSpPr>
        <p:spPr>
          <a:xfrm>
            <a:off x="6602136" y="914400"/>
            <a:ext cx="4458995" cy="1387604"/>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bg1"/>
                </a:solidFill>
              </a:rPr>
              <a:t>K</a:t>
            </a:r>
            <a:r>
              <a:rPr lang="zh-CN" altLang="en-US" sz="1400" dirty="0">
                <a:solidFill>
                  <a:schemeClr val="bg1"/>
                </a:solidFill>
              </a:rPr>
              <a:t>取的是</a:t>
            </a:r>
            <a:r>
              <a:rPr lang="en-US" altLang="zh-CN" sz="1400" dirty="0">
                <a:solidFill>
                  <a:schemeClr val="bg1"/>
                </a:solidFill>
              </a:rPr>
              <a:t>black</a:t>
            </a:r>
            <a:r>
              <a:rPr lang="zh-CN" altLang="en-US" sz="1400" dirty="0">
                <a:solidFill>
                  <a:schemeClr val="bg1"/>
                </a:solidFill>
              </a:rPr>
              <a:t>最后一个字母，之所以不取首字母，是为了避免与蓝色</a:t>
            </a:r>
            <a:r>
              <a:rPr lang="en-US" altLang="zh-CN" sz="1400" dirty="0">
                <a:solidFill>
                  <a:schemeClr val="bg1"/>
                </a:solidFill>
              </a:rPr>
              <a:t>(Blue)</a:t>
            </a:r>
            <a:r>
              <a:rPr lang="zh-CN" altLang="en-US" sz="1400" dirty="0">
                <a:solidFill>
                  <a:schemeClr val="bg1"/>
                </a:solidFill>
              </a:rPr>
              <a:t>混淆</a:t>
            </a:r>
            <a:r>
              <a:rPr lang="zh-CN" altLang="en-US" sz="1400" dirty="0" smtClean="0">
                <a:solidFill>
                  <a:schemeClr val="bg1"/>
                </a:solidFill>
              </a:rPr>
              <a:t>。</a:t>
            </a:r>
            <a:endParaRPr lang="zh-CN" altLang="en-US" sz="1400" dirty="0">
              <a:solidFill>
                <a:schemeClr val="bg1"/>
              </a:solidFill>
            </a:endParaRPr>
          </a:p>
        </p:txBody>
      </p:sp>
    </p:spTree>
    <p:extLst>
      <p:ext uri="{BB962C8B-B14F-4D97-AF65-F5344CB8AC3E}">
        <p14:creationId xmlns:p14="http://schemas.microsoft.com/office/powerpoint/2010/main" val="612124812"/>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8D121FF6-11D4-4585-9616-973380DB5E97}"/>
              </a:ext>
            </a:extLst>
          </p:cNvPr>
          <p:cNvSpPr>
            <a:spLocks noGrp="1"/>
          </p:cNvSpPr>
          <p:nvPr>
            <p:ph type="sldNum" sz="quarter" idx="12"/>
          </p:nvPr>
        </p:nvSpPr>
        <p:spPr/>
        <p:txBody>
          <a:bodyPr/>
          <a:lstStyle/>
          <a:p>
            <a:fld id="{58AC91FD-93DB-4431-ACF2-A67848C75C4E}" type="slidenum">
              <a:rPr lang="zh-CN" altLang="en-US" smtClean="0"/>
              <a:t>4</a:t>
            </a:fld>
            <a:endParaRPr lang="zh-CN" altLang="en-US"/>
          </a:p>
        </p:txBody>
      </p:sp>
      <p:sp>
        <p:nvSpPr>
          <p:cNvPr id="8" name="矩形 6">
            <a:extLst>
              <a:ext uri="{FF2B5EF4-FFF2-40B4-BE49-F238E27FC236}">
                <a16:creationId xmlns:a16="http://schemas.microsoft.com/office/drawing/2014/main" xmlns="" id="{D9892904-3D20-4E2A-82D7-47FF870F3699}"/>
              </a:ext>
            </a:extLst>
          </p:cNvPr>
          <p:cNvSpPr>
            <a:spLocks noChangeArrowheads="1"/>
          </p:cNvSpPr>
          <p:nvPr/>
        </p:nvSpPr>
        <p:spPr bwMode="auto">
          <a:xfrm>
            <a:off x="709411" y="1134732"/>
            <a:ext cx="8534400"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2400" b="1" dirty="0">
                <a:solidFill>
                  <a:srgbClr val="C00000"/>
                </a:solidFill>
                <a:latin typeface="楷体_GB2312" pitchFamily="49" charset="-122"/>
                <a:ea typeface="楷体_GB2312" pitchFamily="49" charset="-122"/>
              </a:rPr>
              <a:t>用彩色变换调整图像亮度</a:t>
            </a:r>
            <a:endParaRPr lang="en-US" altLang="zh-CN" sz="1800" dirty="0">
              <a:solidFill>
                <a:srgbClr val="C00000"/>
              </a:solidFill>
              <a:latin typeface="Times New Roman" panose="02020603050405020304" pitchFamily="18" charset="0"/>
            </a:endParaRPr>
          </a:p>
        </p:txBody>
      </p:sp>
      <p:sp>
        <p:nvSpPr>
          <p:cNvPr id="20" name="矩形 9">
            <a:extLst>
              <a:ext uri="{FF2B5EF4-FFF2-40B4-BE49-F238E27FC236}">
                <a16:creationId xmlns:a16="http://schemas.microsoft.com/office/drawing/2014/main" xmlns="" id="{CA0C1001-B3D5-47CE-8811-5F8232DC157E}"/>
              </a:ext>
            </a:extLst>
          </p:cNvPr>
          <p:cNvSpPr>
            <a:spLocks noGrp="1" noChangeArrowheads="1"/>
          </p:cNvSpPr>
          <p:nvPr>
            <p:ph idx="1"/>
          </p:nvPr>
        </p:nvSpPr>
        <p:spPr bwMode="auto">
          <a:xfrm>
            <a:off x="941231" y="1829900"/>
            <a:ext cx="1051560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i="1" dirty="0">
                <a:latin typeface="Times New Roman" panose="02020603050405020304" pitchFamily="18" charset="0"/>
              </a:rPr>
              <a:t>             </a:t>
            </a:r>
            <a:r>
              <a:rPr lang="en-US" altLang="zh-CN" sz="2400" b="1" i="1" dirty="0">
                <a:solidFill>
                  <a:srgbClr val="7030A0"/>
                </a:solidFill>
                <a:latin typeface="Times New Roman" panose="02020603050405020304" pitchFamily="18" charset="0"/>
              </a:rPr>
              <a:t>g</a:t>
            </a:r>
            <a:r>
              <a:rPr lang="en-US" altLang="zh-CN" sz="2400" b="1" dirty="0">
                <a:solidFill>
                  <a:srgbClr val="7030A0"/>
                </a:solidFill>
                <a:latin typeface="Times New Roman" panose="02020603050405020304" pitchFamily="18" charset="0"/>
              </a:rPr>
              <a:t>(</a:t>
            </a:r>
            <a:r>
              <a:rPr lang="en-US" altLang="zh-CN" sz="2400" b="1" i="1" dirty="0" err="1">
                <a:solidFill>
                  <a:srgbClr val="7030A0"/>
                </a:solidFill>
                <a:latin typeface="Times New Roman" panose="02020603050405020304" pitchFamily="18" charset="0"/>
              </a:rPr>
              <a:t>x,y</a:t>
            </a:r>
            <a:r>
              <a:rPr lang="en-US" altLang="zh-CN" sz="2400" b="1" dirty="0">
                <a:solidFill>
                  <a:srgbClr val="7030A0"/>
                </a:solidFill>
                <a:latin typeface="Times New Roman" panose="02020603050405020304" pitchFamily="18" charset="0"/>
              </a:rPr>
              <a:t>)=</a:t>
            </a:r>
            <a:r>
              <a:rPr lang="en-US" altLang="zh-CN" sz="2400" b="1" dirty="0" err="1">
                <a:solidFill>
                  <a:srgbClr val="7030A0"/>
                </a:solidFill>
                <a:latin typeface="Times New Roman" panose="02020603050405020304" pitchFamily="18" charset="0"/>
              </a:rPr>
              <a:t>k</a:t>
            </a:r>
            <a:r>
              <a:rPr lang="en-US" altLang="zh-CN" sz="2400" b="1" i="1" dirty="0" err="1">
                <a:solidFill>
                  <a:srgbClr val="7030A0"/>
                </a:solidFill>
                <a:latin typeface="Times New Roman" panose="02020603050405020304" pitchFamily="18" charset="0"/>
              </a:rPr>
              <a:t>f</a:t>
            </a:r>
            <a:r>
              <a:rPr lang="en-US" altLang="zh-CN" sz="2400" b="1" dirty="0">
                <a:solidFill>
                  <a:srgbClr val="7030A0"/>
                </a:solidFill>
                <a:latin typeface="Times New Roman" panose="02020603050405020304" pitchFamily="18" charset="0"/>
              </a:rPr>
              <a:t>(</a:t>
            </a:r>
            <a:r>
              <a:rPr lang="en-US" altLang="zh-CN" sz="2400" b="1" i="1" dirty="0" err="1">
                <a:solidFill>
                  <a:srgbClr val="7030A0"/>
                </a:solidFill>
                <a:latin typeface="Times New Roman" panose="02020603050405020304" pitchFamily="18" charset="0"/>
              </a:rPr>
              <a:t>x,y</a:t>
            </a:r>
            <a:r>
              <a:rPr lang="en-US" altLang="zh-CN" sz="2400" b="1" dirty="0">
                <a:solidFill>
                  <a:srgbClr val="7030A0"/>
                </a:solidFill>
                <a:latin typeface="Times New Roman" panose="02020603050405020304" pitchFamily="18" charset="0"/>
              </a:rPr>
              <a:t>)</a:t>
            </a:r>
            <a:r>
              <a:rPr lang="zh-CN" altLang="en-US" sz="2400" b="1" dirty="0">
                <a:solidFill>
                  <a:srgbClr val="7030A0"/>
                </a:solidFill>
                <a:latin typeface="Times New Roman" panose="02020603050405020304" pitchFamily="18" charset="0"/>
              </a:rPr>
              <a:t>，</a:t>
            </a:r>
            <a:r>
              <a:rPr lang="en-US" altLang="zh-CN" sz="2400" b="1" dirty="0">
                <a:solidFill>
                  <a:srgbClr val="7030A0"/>
                </a:solidFill>
                <a:latin typeface="Times New Roman" panose="02020603050405020304" pitchFamily="18" charset="0"/>
              </a:rPr>
              <a:t>0&lt;k&lt;1</a:t>
            </a:r>
          </a:p>
          <a:p>
            <a:pPr eaLnBrk="1" hangingPunct="1">
              <a:spcBef>
                <a:spcPct val="50000"/>
              </a:spcBef>
              <a:buClrTx/>
              <a:buSzTx/>
              <a:buFontTx/>
              <a:buChar char="•"/>
            </a:pPr>
            <a:r>
              <a:rPr lang="en-US" altLang="zh-CN" sz="2400" dirty="0">
                <a:latin typeface="Times New Roman" panose="02020603050405020304" pitchFamily="18" charset="0"/>
              </a:rPr>
              <a:t>HSI</a:t>
            </a:r>
            <a:r>
              <a:rPr lang="zh-CN" altLang="en-US" sz="2400" dirty="0">
                <a:latin typeface="隶书" panose="02010509060101010101" pitchFamily="49" charset="-122"/>
              </a:rPr>
              <a:t>彩色空间，做如下简单变换</a:t>
            </a:r>
            <a:r>
              <a:rPr lang="zh-CN" altLang="en-US" sz="2400" dirty="0">
                <a:latin typeface="宋体" panose="02010600030101010101" pitchFamily="2" charset="-122"/>
              </a:rPr>
              <a:t>：</a:t>
            </a:r>
            <a:endParaRPr lang="en-US" altLang="zh-CN" sz="2400" dirty="0">
              <a:latin typeface="宋体" panose="02010600030101010101" pitchFamily="2" charset="-122"/>
            </a:endParaRPr>
          </a:p>
          <a:p>
            <a:pPr eaLnBrk="1" hangingPunct="1">
              <a:spcBef>
                <a:spcPct val="50000"/>
              </a:spcBef>
              <a:buClrTx/>
              <a:buSzTx/>
              <a:buFontTx/>
              <a:buNone/>
            </a:pPr>
            <a:r>
              <a:rPr lang="en-US" altLang="zh-CN" sz="2400" i="1" dirty="0">
                <a:latin typeface="宋体" panose="02010600030101010101" pitchFamily="2" charset="-122"/>
              </a:rPr>
              <a:t>      </a:t>
            </a:r>
            <a:r>
              <a:rPr lang="en-US" altLang="zh-CN" sz="2400" b="1" i="1" dirty="0">
                <a:solidFill>
                  <a:srgbClr val="7030A0"/>
                </a:solidFill>
                <a:latin typeface="Times New Roman" panose="02020603050405020304" pitchFamily="18" charset="0"/>
              </a:rPr>
              <a:t>s</a:t>
            </a:r>
            <a:r>
              <a:rPr lang="en-US" altLang="zh-CN" sz="2400" b="1" i="1" baseline="-30000" dirty="0">
                <a:solidFill>
                  <a:srgbClr val="7030A0"/>
                </a:solidFill>
                <a:latin typeface="Times New Roman" panose="02020603050405020304" pitchFamily="18" charset="0"/>
              </a:rPr>
              <a:t>3</a:t>
            </a:r>
            <a:r>
              <a:rPr lang="en-US" altLang="zh-CN" sz="2400" b="1" i="1" dirty="0">
                <a:solidFill>
                  <a:srgbClr val="7030A0"/>
                </a:solidFill>
                <a:latin typeface="Times New Roman" panose="02020603050405020304" pitchFamily="18" charset="0"/>
              </a:rPr>
              <a:t>=kr</a:t>
            </a:r>
            <a:r>
              <a:rPr lang="en-US" altLang="zh-CN" sz="2400" b="1" i="1" baseline="-30000" dirty="0">
                <a:solidFill>
                  <a:srgbClr val="7030A0"/>
                </a:solidFill>
                <a:latin typeface="Times New Roman" panose="02020603050405020304" pitchFamily="18" charset="0"/>
              </a:rPr>
              <a:t>3</a:t>
            </a:r>
            <a:r>
              <a:rPr lang="zh-CN" altLang="en-US" sz="2400" dirty="0">
                <a:latin typeface="宋体" panose="02010600030101010101" pitchFamily="2" charset="-122"/>
              </a:rPr>
              <a:t>，</a:t>
            </a:r>
            <a:r>
              <a:rPr lang="zh-CN" altLang="en-US" sz="2400" dirty="0">
                <a:latin typeface="隶书" panose="02010509060101010101" pitchFamily="49" charset="-122"/>
              </a:rPr>
              <a:t>这里</a:t>
            </a:r>
            <a:r>
              <a:rPr lang="en-US" altLang="zh-CN" sz="2400" i="1" dirty="0">
                <a:latin typeface="Times New Roman" panose="02020603050405020304" pitchFamily="18" charset="0"/>
              </a:rPr>
              <a:t>s</a:t>
            </a:r>
            <a:r>
              <a:rPr lang="en-US" altLang="zh-CN" sz="2400" i="1" baseline="-30000" dirty="0">
                <a:latin typeface="Times New Roman" panose="02020603050405020304" pitchFamily="18" charset="0"/>
              </a:rPr>
              <a:t>1</a:t>
            </a:r>
            <a:r>
              <a:rPr lang="en-US" altLang="zh-CN" sz="2400" i="1" dirty="0">
                <a:latin typeface="Times New Roman" panose="02020603050405020304" pitchFamily="18" charset="0"/>
              </a:rPr>
              <a:t>=r</a:t>
            </a:r>
            <a:r>
              <a:rPr lang="en-US" altLang="zh-CN" sz="2400" i="1" baseline="-30000" dirty="0">
                <a:latin typeface="Times New Roman" panose="02020603050405020304" pitchFamily="18" charset="0"/>
              </a:rPr>
              <a:t>1</a:t>
            </a:r>
            <a:r>
              <a:rPr lang="zh-CN" altLang="en-US" sz="2400" i="1" dirty="0">
                <a:latin typeface="Times New Roman" panose="02020603050405020304" pitchFamily="18" charset="0"/>
              </a:rPr>
              <a:t>，</a:t>
            </a:r>
            <a:r>
              <a:rPr lang="en-US" altLang="zh-CN" sz="2400" i="1" dirty="0">
                <a:latin typeface="Times New Roman" panose="02020603050405020304" pitchFamily="18" charset="0"/>
              </a:rPr>
              <a:t>s</a:t>
            </a:r>
            <a:r>
              <a:rPr lang="en-US" altLang="zh-CN" sz="2400" i="1" baseline="-30000" dirty="0">
                <a:latin typeface="Times New Roman" panose="02020603050405020304" pitchFamily="18" charset="0"/>
              </a:rPr>
              <a:t>2</a:t>
            </a:r>
            <a:r>
              <a:rPr lang="en-US" altLang="zh-CN" sz="2400" i="1" dirty="0">
                <a:latin typeface="Times New Roman" panose="02020603050405020304" pitchFamily="18" charset="0"/>
              </a:rPr>
              <a:t>=r</a:t>
            </a:r>
            <a:r>
              <a:rPr lang="en-US" altLang="zh-CN" sz="2400" i="1" baseline="-30000" dirty="0">
                <a:latin typeface="Times New Roman" panose="02020603050405020304" pitchFamily="18" charset="0"/>
              </a:rPr>
              <a:t>2</a:t>
            </a:r>
            <a:r>
              <a:rPr lang="zh-CN" altLang="en-US" sz="2400" dirty="0">
                <a:latin typeface="宋体" panose="02010600030101010101" pitchFamily="2" charset="-122"/>
              </a:rPr>
              <a:t>，</a:t>
            </a:r>
            <a:r>
              <a:rPr lang="zh-CN" altLang="en-US" sz="2400" dirty="0">
                <a:latin typeface="隶书" panose="02010509060101010101" pitchFamily="49" charset="-122"/>
              </a:rPr>
              <a:t>仅仅改变亮度分量</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rPr>
              <a:t>3</a:t>
            </a:r>
            <a:r>
              <a:rPr lang="zh-CN" altLang="en-US" sz="2400" dirty="0">
                <a:latin typeface="宋体" panose="02010600030101010101" pitchFamily="2" charset="-122"/>
              </a:rPr>
              <a:t>。</a:t>
            </a:r>
            <a:r>
              <a:rPr lang="zh-CN" altLang="en-US" sz="2400" dirty="0">
                <a:latin typeface="Times New Roman" panose="02020603050405020304" pitchFamily="18" charset="0"/>
              </a:rPr>
              <a:t> </a:t>
            </a:r>
          </a:p>
          <a:p>
            <a:pPr eaLnBrk="1" hangingPunct="1">
              <a:spcBef>
                <a:spcPct val="50000"/>
              </a:spcBef>
              <a:buClrTx/>
              <a:buSzTx/>
              <a:buFontTx/>
              <a:buChar char="•"/>
            </a:pPr>
            <a:r>
              <a:rPr lang="en-US" altLang="zh-CN" sz="2400" dirty="0">
                <a:latin typeface="Times New Roman" panose="02020603050405020304" pitchFamily="18" charset="0"/>
              </a:rPr>
              <a:t>RGB</a:t>
            </a:r>
            <a:r>
              <a:rPr lang="zh-CN" altLang="en-US" sz="2400" dirty="0">
                <a:latin typeface="隶书" panose="02010509060101010101" pitchFamily="49" charset="-122"/>
              </a:rPr>
              <a:t>彩色空间，</a:t>
            </a:r>
            <a:r>
              <a:rPr lang="en-US" altLang="zh-CN" sz="2400" dirty="0">
                <a:latin typeface="隶书" panose="02010509060101010101" pitchFamily="49" charset="-122"/>
              </a:rPr>
              <a:t>3</a:t>
            </a:r>
            <a:r>
              <a:rPr lang="zh-CN" altLang="en-US" sz="2400" dirty="0">
                <a:latin typeface="隶书" panose="02010509060101010101" pitchFamily="49" charset="-122"/>
              </a:rPr>
              <a:t>个分量都必须变换</a:t>
            </a:r>
            <a:r>
              <a:rPr lang="zh-CN" altLang="en-US" sz="2400" dirty="0">
                <a:latin typeface="宋体" panose="02010600030101010101" pitchFamily="2" charset="-122"/>
              </a:rPr>
              <a:t>：</a:t>
            </a:r>
            <a:endParaRPr lang="en-US" altLang="zh-CN" sz="2400" dirty="0">
              <a:latin typeface="宋体" panose="02010600030101010101" pitchFamily="2" charset="-122"/>
            </a:endParaRPr>
          </a:p>
          <a:p>
            <a:pPr eaLnBrk="1" hangingPunct="1">
              <a:spcBef>
                <a:spcPct val="50000"/>
              </a:spcBef>
              <a:buClrTx/>
              <a:buSzTx/>
              <a:buFontTx/>
              <a:buNone/>
            </a:pPr>
            <a:r>
              <a:rPr lang="en-US" altLang="zh-CN" sz="2400" i="1" dirty="0">
                <a:latin typeface="宋体" panose="02010600030101010101" pitchFamily="2" charset="-122"/>
              </a:rPr>
              <a:t>      </a:t>
            </a:r>
            <a:r>
              <a:rPr lang="en-US" altLang="zh-CN" sz="2400" b="1" i="1" dirty="0" err="1">
                <a:solidFill>
                  <a:srgbClr val="7030A0"/>
                </a:solidFill>
                <a:latin typeface="Times New Roman" panose="02020603050405020304" pitchFamily="18" charset="0"/>
              </a:rPr>
              <a:t>s</a:t>
            </a:r>
            <a:r>
              <a:rPr lang="en-US" altLang="zh-CN" sz="2400" b="1" i="1" baseline="-30000" dirty="0" err="1">
                <a:solidFill>
                  <a:srgbClr val="7030A0"/>
                </a:solidFill>
                <a:latin typeface="Times New Roman" panose="02020603050405020304" pitchFamily="18" charset="0"/>
              </a:rPr>
              <a:t>i</a:t>
            </a:r>
            <a:r>
              <a:rPr lang="en-US" altLang="zh-CN" sz="2400" b="1" dirty="0">
                <a:solidFill>
                  <a:srgbClr val="7030A0"/>
                </a:solidFill>
                <a:latin typeface="Times New Roman" panose="02020603050405020304" pitchFamily="18" charset="0"/>
              </a:rPr>
              <a:t>=</a:t>
            </a:r>
            <a:r>
              <a:rPr lang="en-US" altLang="zh-CN" sz="2400" b="1" dirty="0" err="1">
                <a:solidFill>
                  <a:srgbClr val="7030A0"/>
                </a:solidFill>
                <a:latin typeface="Times New Roman" panose="02020603050405020304" pitchFamily="18" charset="0"/>
              </a:rPr>
              <a:t>k</a:t>
            </a:r>
            <a:r>
              <a:rPr lang="en-US" altLang="zh-CN" sz="2400" b="1" i="1" dirty="0" err="1">
                <a:solidFill>
                  <a:srgbClr val="7030A0"/>
                </a:solidFill>
                <a:latin typeface="Times New Roman" panose="02020603050405020304" pitchFamily="18" charset="0"/>
              </a:rPr>
              <a:t>r</a:t>
            </a:r>
            <a:r>
              <a:rPr lang="en-US" altLang="zh-CN" sz="2400" b="1" i="1" baseline="-30000" dirty="0" err="1">
                <a:solidFill>
                  <a:srgbClr val="7030A0"/>
                </a:solidFill>
                <a:latin typeface="Times New Roman" panose="02020603050405020304" pitchFamily="18" charset="0"/>
              </a:rPr>
              <a:t>i</a:t>
            </a:r>
            <a:r>
              <a:rPr lang="en-US" altLang="zh-CN" sz="2400" i="1"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=1,2,3</a:t>
            </a:r>
            <a:r>
              <a:rPr lang="zh-CN" altLang="en-US" sz="2400" dirty="0">
                <a:latin typeface="宋体" panose="02010600030101010101" pitchFamily="2" charset="-122"/>
              </a:rPr>
              <a:t>。</a:t>
            </a:r>
            <a:r>
              <a:rPr lang="zh-CN" altLang="en-US" sz="2400" dirty="0">
                <a:latin typeface="Times New Roman" panose="02020603050405020304" pitchFamily="18" charset="0"/>
              </a:rPr>
              <a:t> </a:t>
            </a:r>
          </a:p>
          <a:p>
            <a:pPr eaLnBrk="1" hangingPunct="1">
              <a:spcBef>
                <a:spcPct val="50000"/>
              </a:spcBef>
              <a:buClrTx/>
              <a:buSzTx/>
              <a:buFontTx/>
              <a:buChar char="•"/>
            </a:pPr>
            <a:r>
              <a:rPr lang="en-US" altLang="zh-CN" sz="2400" dirty="0">
                <a:latin typeface="Times New Roman" panose="02020603050405020304" pitchFamily="18" charset="0"/>
              </a:rPr>
              <a:t>CMY</a:t>
            </a:r>
            <a:r>
              <a:rPr lang="zh-CN" altLang="en-US" sz="2400" dirty="0">
                <a:latin typeface="隶书" panose="02010509060101010101" pitchFamily="49" charset="-122"/>
              </a:rPr>
              <a:t>空间为一个相似的线性变换集</a:t>
            </a:r>
            <a:r>
              <a:rPr lang="zh-CN" altLang="en-US" sz="2400" dirty="0">
                <a:latin typeface="宋体" panose="02010600030101010101" pitchFamily="2" charset="-122"/>
              </a:rPr>
              <a:t>：</a:t>
            </a:r>
            <a:endParaRPr lang="en-US" altLang="zh-CN" sz="2400" dirty="0">
              <a:latin typeface="宋体" panose="02010600030101010101" pitchFamily="2" charset="-122"/>
            </a:endParaRPr>
          </a:p>
          <a:p>
            <a:pPr eaLnBrk="1" hangingPunct="1">
              <a:spcBef>
                <a:spcPct val="50000"/>
              </a:spcBef>
              <a:buClrTx/>
              <a:buSzTx/>
              <a:buFontTx/>
              <a:buNone/>
            </a:pPr>
            <a:r>
              <a:rPr lang="en-US" altLang="zh-CN" sz="2400" i="1" dirty="0">
                <a:latin typeface="宋体" panose="02010600030101010101" pitchFamily="2" charset="-122"/>
              </a:rPr>
              <a:t>     </a:t>
            </a:r>
            <a:r>
              <a:rPr lang="en-US" altLang="zh-CN" sz="2400" b="1" i="1" dirty="0" err="1">
                <a:solidFill>
                  <a:srgbClr val="7030A0"/>
                </a:solidFill>
                <a:latin typeface="Times New Roman" panose="02020603050405020304" pitchFamily="18" charset="0"/>
              </a:rPr>
              <a:t>s</a:t>
            </a:r>
            <a:r>
              <a:rPr lang="en-US" altLang="zh-CN" sz="2400" b="1" i="1" baseline="-30000" dirty="0" err="1">
                <a:solidFill>
                  <a:srgbClr val="7030A0"/>
                </a:solidFill>
                <a:latin typeface="Times New Roman" panose="02020603050405020304" pitchFamily="18" charset="0"/>
              </a:rPr>
              <a:t>i</a:t>
            </a:r>
            <a:r>
              <a:rPr lang="en-US" altLang="zh-CN" sz="2400" b="1" dirty="0">
                <a:solidFill>
                  <a:srgbClr val="7030A0"/>
                </a:solidFill>
                <a:latin typeface="Times New Roman" panose="02020603050405020304" pitchFamily="18" charset="0"/>
              </a:rPr>
              <a:t>=</a:t>
            </a:r>
            <a:r>
              <a:rPr lang="en-US" altLang="zh-CN" sz="2400" b="1" dirty="0" err="1">
                <a:solidFill>
                  <a:srgbClr val="7030A0"/>
                </a:solidFill>
                <a:latin typeface="Times New Roman" panose="02020603050405020304" pitchFamily="18" charset="0"/>
              </a:rPr>
              <a:t>k</a:t>
            </a:r>
            <a:r>
              <a:rPr lang="en-US" altLang="zh-CN" sz="2400" b="1" i="1" dirty="0" err="1">
                <a:solidFill>
                  <a:srgbClr val="7030A0"/>
                </a:solidFill>
                <a:latin typeface="Times New Roman" panose="02020603050405020304" pitchFamily="18" charset="0"/>
              </a:rPr>
              <a:t>r</a:t>
            </a:r>
            <a:r>
              <a:rPr lang="en-US" altLang="zh-CN" sz="2400" b="1" i="1" baseline="-30000" dirty="0" err="1">
                <a:solidFill>
                  <a:srgbClr val="7030A0"/>
                </a:solidFill>
                <a:latin typeface="Times New Roman" panose="02020603050405020304" pitchFamily="18" charset="0"/>
              </a:rPr>
              <a:t>i</a:t>
            </a:r>
            <a:r>
              <a:rPr lang="zh-CN" altLang="en-US" sz="2400" b="1" dirty="0">
                <a:solidFill>
                  <a:srgbClr val="7030A0"/>
                </a:solidFill>
                <a:latin typeface="宋体" panose="02010600030101010101" pitchFamily="2" charset="-122"/>
              </a:rPr>
              <a:t>＋</a:t>
            </a:r>
            <a:r>
              <a:rPr lang="en-US" altLang="zh-CN" sz="2400" b="1" dirty="0">
                <a:solidFill>
                  <a:srgbClr val="7030A0"/>
                </a:solidFill>
                <a:latin typeface="Times New Roman" panose="02020603050405020304" pitchFamily="18" charset="0"/>
              </a:rPr>
              <a:t>(1</a:t>
            </a:r>
            <a:r>
              <a:rPr lang="zh-CN" altLang="en-US" sz="2400" b="1" dirty="0">
                <a:solidFill>
                  <a:srgbClr val="7030A0"/>
                </a:solidFill>
                <a:latin typeface="宋体" panose="02010600030101010101" pitchFamily="2" charset="-122"/>
              </a:rPr>
              <a:t>－</a:t>
            </a:r>
            <a:r>
              <a:rPr lang="en-US" altLang="zh-CN" sz="2400" b="1" dirty="0">
                <a:solidFill>
                  <a:srgbClr val="7030A0"/>
                </a:solidFill>
                <a:latin typeface="Times New Roman" panose="02020603050405020304" pitchFamily="18" charset="0"/>
              </a:rPr>
              <a:t>k) </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=1,2,3</a:t>
            </a:r>
            <a:r>
              <a:rPr lang="zh-CN" altLang="en-US" sz="2400" dirty="0">
                <a:latin typeface="宋体" panose="02010600030101010101" pitchFamily="2" charset="-122"/>
              </a:rPr>
              <a:t>。</a:t>
            </a:r>
            <a:r>
              <a:rPr lang="zh-CN" altLang="en-US" sz="2400" dirty="0">
                <a:latin typeface="Times New Roman" panose="02020603050405020304" pitchFamily="18" charset="0"/>
              </a:rPr>
              <a:t> </a:t>
            </a:r>
          </a:p>
        </p:txBody>
      </p:sp>
      <p:sp>
        <p:nvSpPr>
          <p:cNvPr id="7" name="标题 1">
            <a:extLst>
              <a:ext uri="{FF2B5EF4-FFF2-40B4-BE49-F238E27FC236}">
                <a16:creationId xmlns:a16="http://schemas.microsoft.com/office/drawing/2014/main" xmlns="" id="{13D3EFE9-F72F-4E41-B35A-B42C047B9662}"/>
              </a:ext>
            </a:extLst>
          </p:cNvPr>
          <p:cNvSpPr txBox="1">
            <a:spLocks/>
          </p:cNvSpPr>
          <p:nvPr/>
        </p:nvSpPr>
        <p:spPr>
          <a:xfrm>
            <a:off x="220014" y="365125"/>
            <a:ext cx="10515600" cy="589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smtClean="0">
                <a:solidFill>
                  <a:srgbClr val="FF0000"/>
                </a:solidFill>
              </a:rPr>
              <a:t>6.5 </a:t>
            </a:r>
            <a:r>
              <a:rPr lang="zh-CN" altLang="en-US" sz="4000" b="1" dirty="0" smtClean="0">
                <a:solidFill>
                  <a:srgbClr val="FF0000"/>
                </a:solidFill>
              </a:rPr>
              <a:t>彩色变换</a:t>
            </a:r>
            <a:endParaRPr lang="zh-CN" altLang="en-US" sz="4000" b="1" dirty="0">
              <a:solidFill>
                <a:srgbClr val="FF0000"/>
              </a:solidFill>
            </a:endParaRPr>
          </a:p>
        </p:txBody>
      </p:sp>
    </p:spTree>
    <p:extLst>
      <p:ext uri="{BB962C8B-B14F-4D97-AF65-F5344CB8AC3E}">
        <p14:creationId xmlns:p14="http://schemas.microsoft.com/office/powerpoint/2010/main" val="2604881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D3EFE9-F72F-4E41-B35A-B42C047B9662}"/>
              </a:ext>
            </a:extLst>
          </p:cNvPr>
          <p:cNvSpPr>
            <a:spLocks noGrp="1"/>
          </p:cNvSpPr>
          <p:nvPr>
            <p:ph type="title"/>
          </p:nvPr>
        </p:nvSpPr>
        <p:spPr>
          <a:xfrm>
            <a:off x="220014" y="365125"/>
            <a:ext cx="10515600" cy="589776"/>
          </a:xfrm>
        </p:spPr>
        <p:txBody>
          <a:bodyPr>
            <a:noAutofit/>
          </a:bodyPr>
          <a:lstStyle/>
          <a:p>
            <a:r>
              <a:rPr lang="en-US" altLang="zh-CN" sz="4000" b="1" dirty="0" smtClean="0">
                <a:solidFill>
                  <a:srgbClr val="FF0000"/>
                </a:solidFill>
              </a:rPr>
              <a:t>6.5 </a:t>
            </a:r>
            <a:r>
              <a:rPr lang="zh-CN" altLang="en-US" sz="4000" b="1" dirty="0" smtClean="0">
                <a:solidFill>
                  <a:srgbClr val="FF0000"/>
                </a:solidFill>
              </a:rPr>
              <a:t>彩色变换</a:t>
            </a:r>
            <a:endParaRPr lang="zh-CN" altLang="en-US" sz="4000" b="1" dirty="0">
              <a:solidFill>
                <a:srgbClr val="FF0000"/>
              </a:solidFill>
            </a:endParaRPr>
          </a:p>
        </p:txBody>
      </p:sp>
      <p:sp>
        <p:nvSpPr>
          <p:cNvPr id="4" name="灯片编号占位符 3">
            <a:extLst>
              <a:ext uri="{FF2B5EF4-FFF2-40B4-BE49-F238E27FC236}">
                <a16:creationId xmlns:a16="http://schemas.microsoft.com/office/drawing/2014/main" xmlns="" id="{8D121FF6-11D4-4585-9616-973380DB5E97}"/>
              </a:ext>
            </a:extLst>
          </p:cNvPr>
          <p:cNvSpPr>
            <a:spLocks noGrp="1"/>
          </p:cNvSpPr>
          <p:nvPr>
            <p:ph type="sldNum" sz="quarter" idx="12"/>
          </p:nvPr>
        </p:nvSpPr>
        <p:spPr/>
        <p:txBody>
          <a:bodyPr/>
          <a:lstStyle/>
          <a:p>
            <a:fld id="{58AC91FD-93DB-4431-ACF2-A67848C75C4E}" type="slidenum">
              <a:rPr lang="zh-CN" altLang="en-US" smtClean="0"/>
              <a:t>5</a:t>
            </a:fld>
            <a:endParaRPr lang="zh-CN" altLang="en-US"/>
          </a:p>
        </p:txBody>
      </p:sp>
      <p:sp>
        <p:nvSpPr>
          <p:cNvPr id="8" name="矩形 6">
            <a:extLst>
              <a:ext uri="{FF2B5EF4-FFF2-40B4-BE49-F238E27FC236}">
                <a16:creationId xmlns:a16="http://schemas.microsoft.com/office/drawing/2014/main" xmlns="" id="{D9892904-3D20-4E2A-82D7-47FF870F3699}"/>
              </a:ext>
            </a:extLst>
          </p:cNvPr>
          <p:cNvSpPr>
            <a:spLocks noChangeArrowheads="1"/>
          </p:cNvSpPr>
          <p:nvPr/>
        </p:nvSpPr>
        <p:spPr bwMode="auto">
          <a:xfrm>
            <a:off x="701879" y="1253168"/>
            <a:ext cx="8534400"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2400" b="1" dirty="0">
                <a:solidFill>
                  <a:srgbClr val="C00000"/>
                </a:solidFill>
                <a:latin typeface="楷体_GB2312" pitchFamily="49" charset="-122"/>
                <a:ea typeface="楷体_GB2312" pitchFamily="49" charset="-122"/>
              </a:rPr>
              <a:t>用彩色变换调整图像亮度</a:t>
            </a:r>
            <a:endParaRPr lang="en-US" altLang="zh-CN" sz="1800" dirty="0">
              <a:solidFill>
                <a:srgbClr val="C00000"/>
              </a:solidFill>
              <a:latin typeface="Times New Roman" panose="02020603050405020304" pitchFamily="18" charset="0"/>
            </a:endParaRPr>
          </a:p>
        </p:txBody>
      </p:sp>
      <p:pic>
        <p:nvPicPr>
          <p:cNvPr id="12" name="内容占位符 11">
            <a:extLst>
              <a:ext uri="{FF2B5EF4-FFF2-40B4-BE49-F238E27FC236}">
                <a16:creationId xmlns:a16="http://schemas.microsoft.com/office/drawing/2014/main" xmlns="" id="{8A7F95B2-B075-4B23-A5D9-0C829E252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361" y="1768374"/>
            <a:ext cx="2930471" cy="2433104"/>
          </a:xfrm>
        </p:spPr>
      </p:pic>
      <p:pic>
        <p:nvPicPr>
          <p:cNvPr id="14" name="图片 13">
            <a:extLst>
              <a:ext uri="{FF2B5EF4-FFF2-40B4-BE49-F238E27FC236}">
                <a16:creationId xmlns:a16="http://schemas.microsoft.com/office/drawing/2014/main" xmlns="" id="{E7DEBB47-F686-4867-87F8-5750B18E6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580" y="1748669"/>
            <a:ext cx="3014627" cy="2433104"/>
          </a:xfrm>
          <a:prstGeom prst="rect">
            <a:avLst/>
          </a:prstGeom>
        </p:spPr>
      </p:pic>
      <p:sp>
        <p:nvSpPr>
          <p:cNvPr id="16" name="Text Box 5">
            <a:extLst>
              <a:ext uri="{FF2B5EF4-FFF2-40B4-BE49-F238E27FC236}">
                <a16:creationId xmlns:a16="http://schemas.microsoft.com/office/drawing/2014/main" xmlns="" id="{CA917252-1121-482C-8F99-3450C9E15E86}"/>
              </a:ext>
            </a:extLst>
          </p:cNvPr>
          <p:cNvSpPr txBox="1">
            <a:spLocks noChangeArrowheads="1"/>
          </p:cNvSpPr>
          <p:nvPr/>
        </p:nvSpPr>
        <p:spPr bwMode="auto">
          <a:xfrm>
            <a:off x="1367405" y="5929392"/>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1800" b="1" dirty="0">
                <a:latin typeface="Times New Roman" panose="02020603050405020304" pitchFamily="18" charset="0"/>
              </a:rPr>
              <a:t>(a)</a:t>
            </a:r>
            <a:r>
              <a:rPr lang="zh-CN" altLang="en-US" sz="1800" b="1" dirty="0">
                <a:latin typeface="隶书" panose="02010509060101010101" pitchFamily="49" charset="-122"/>
              </a:rPr>
              <a:t>原像  </a:t>
            </a:r>
            <a:r>
              <a:rPr lang="en-US" altLang="zh-CN" sz="1800" b="1" dirty="0">
                <a:latin typeface="Times New Roman" panose="02020603050405020304" pitchFamily="18" charset="0"/>
              </a:rPr>
              <a:t>(b)</a:t>
            </a:r>
            <a:r>
              <a:rPr lang="zh-CN" altLang="en-US" sz="1800" b="1" dirty="0">
                <a:latin typeface="隶书" panose="02010509060101010101" pitchFamily="49" charset="-122"/>
              </a:rPr>
              <a:t>亮度减少</a:t>
            </a:r>
            <a:r>
              <a:rPr lang="en-US" altLang="zh-CN" sz="1800" b="1" dirty="0">
                <a:latin typeface="隶书" panose="02010509060101010101" pitchFamily="49" charset="-122"/>
              </a:rPr>
              <a:t>30%(k=0.7)</a:t>
            </a:r>
            <a:r>
              <a:rPr lang="zh-CN" altLang="en-US" sz="1800" b="1" dirty="0">
                <a:latin typeface="隶书" panose="02010509060101010101" pitchFamily="49" charset="-122"/>
              </a:rPr>
              <a:t> </a:t>
            </a:r>
            <a:r>
              <a:rPr lang="en-US" altLang="zh-CN" sz="1800" b="1" dirty="0">
                <a:latin typeface="Times New Roman" panose="02020603050405020304" pitchFamily="18" charset="0"/>
              </a:rPr>
              <a:t>(c)~(e)</a:t>
            </a:r>
            <a:r>
              <a:rPr lang="zh-CN" altLang="en-US" sz="1800" b="1" dirty="0">
                <a:latin typeface="隶书" panose="02010509060101010101" pitchFamily="49" charset="-122"/>
              </a:rPr>
              <a:t>所要求的</a:t>
            </a:r>
            <a:r>
              <a:rPr lang="en-US" altLang="zh-CN" sz="1800" b="1" dirty="0">
                <a:latin typeface="隶书" panose="02010509060101010101" pitchFamily="49" charset="-122"/>
              </a:rPr>
              <a:t>RGB,CMY</a:t>
            </a:r>
            <a:r>
              <a:rPr lang="zh-CN" altLang="en-US" sz="1800" b="1" dirty="0">
                <a:latin typeface="隶书" panose="02010509060101010101" pitchFamily="49" charset="-122"/>
              </a:rPr>
              <a:t>和</a:t>
            </a:r>
            <a:r>
              <a:rPr lang="en-US" altLang="zh-CN" sz="1800" b="1" dirty="0">
                <a:latin typeface="隶书" panose="02010509060101010101" pitchFamily="49" charset="-122"/>
              </a:rPr>
              <a:t>HSI</a:t>
            </a:r>
            <a:r>
              <a:rPr lang="zh-CN" altLang="en-US" sz="1800" b="1" dirty="0">
                <a:latin typeface="隶书" panose="02010509060101010101" pitchFamily="49" charset="-122"/>
              </a:rPr>
              <a:t>变换函数</a:t>
            </a:r>
          </a:p>
        </p:txBody>
      </p:sp>
      <p:pic>
        <p:nvPicPr>
          <p:cNvPr id="17" name="图片 16">
            <a:extLst>
              <a:ext uri="{FF2B5EF4-FFF2-40B4-BE49-F238E27FC236}">
                <a16:creationId xmlns:a16="http://schemas.microsoft.com/office/drawing/2014/main" xmlns="" id="{06CC5DE3-C7BD-40E3-8350-EE605DF6722F}"/>
              </a:ext>
            </a:extLst>
          </p:cNvPr>
          <p:cNvPicPr>
            <a:picLocks noChangeAspect="1"/>
          </p:cNvPicPr>
          <p:nvPr/>
        </p:nvPicPr>
        <p:blipFill>
          <a:blip r:embed="rId4"/>
          <a:stretch>
            <a:fillRect/>
          </a:stretch>
        </p:blipFill>
        <p:spPr>
          <a:xfrm>
            <a:off x="1409015" y="4278744"/>
            <a:ext cx="6409524" cy="1352381"/>
          </a:xfrm>
          <a:prstGeom prst="rect">
            <a:avLst/>
          </a:prstGeom>
        </p:spPr>
      </p:pic>
    </p:spTree>
    <p:extLst>
      <p:ext uri="{BB962C8B-B14F-4D97-AF65-F5344CB8AC3E}">
        <p14:creationId xmlns:p14="http://schemas.microsoft.com/office/powerpoint/2010/main" val="3012921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D3EFE9-F72F-4E41-B35A-B42C047B9662}"/>
              </a:ext>
            </a:extLst>
          </p:cNvPr>
          <p:cNvSpPr>
            <a:spLocks noGrp="1"/>
          </p:cNvSpPr>
          <p:nvPr>
            <p:ph type="title"/>
          </p:nvPr>
        </p:nvSpPr>
        <p:spPr>
          <a:xfrm>
            <a:off x="488659" y="145684"/>
            <a:ext cx="10515600" cy="888043"/>
          </a:xfrm>
        </p:spPr>
        <p:txBody>
          <a:bodyPr>
            <a:normAutofit/>
          </a:bodyPr>
          <a:lstStyle/>
          <a:p>
            <a:r>
              <a:rPr lang="en-US" altLang="zh-CN" sz="4000" b="1" dirty="0" smtClean="0">
                <a:solidFill>
                  <a:srgbClr val="C00000"/>
                </a:solidFill>
              </a:rPr>
              <a:t>6.5</a:t>
            </a:r>
            <a:r>
              <a:rPr lang="en-US" altLang="zh-CN" sz="4000" b="1" dirty="0">
                <a:solidFill>
                  <a:srgbClr val="C00000"/>
                </a:solidFill>
              </a:rPr>
              <a:t> </a:t>
            </a:r>
            <a:r>
              <a:rPr lang="zh-CN" altLang="en-US" sz="4000" b="1" dirty="0" smtClean="0">
                <a:solidFill>
                  <a:srgbClr val="C00000"/>
                </a:solidFill>
              </a:rPr>
              <a:t>彩色变换</a:t>
            </a:r>
            <a:endParaRPr lang="zh-CN" altLang="en-US" sz="4000" b="1" dirty="0">
              <a:solidFill>
                <a:srgbClr val="C00000"/>
              </a:solidFill>
            </a:endParaRPr>
          </a:p>
        </p:txBody>
      </p:sp>
      <p:sp>
        <p:nvSpPr>
          <p:cNvPr id="4" name="灯片编号占位符 3">
            <a:extLst>
              <a:ext uri="{FF2B5EF4-FFF2-40B4-BE49-F238E27FC236}">
                <a16:creationId xmlns:a16="http://schemas.microsoft.com/office/drawing/2014/main" xmlns="" id="{8D121FF6-11D4-4585-9616-973380DB5E97}"/>
              </a:ext>
            </a:extLst>
          </p:cNvPr>
          <p:cNvSpPr>
            <a:spLocks noGrp="1"/>
          </p:cNvSpPr>
          <p:nvPr>
            <p:ph type="sldNum" sz="quarter" idx="12"/>
          </p:nvPr>
        </p:nvSpPr>
        <p:spPr/>
        <p:txBody>
          <a:bodyPr/>
          <a:lstStyle/>
          <a:p>
            <a:fld id="{58AC91FD-93DB-4431-ACF2-A67848C75C4E}" type="slidenum">
              <a:rPr lang="zh-CN" altLang="en-US" smtClean="0"/>
              <a:t>6</a:t>
            </a:fld>
            <a:endParaRPr lang="zh-CN" altLang="en-US"/>
          </a:p>
        </p:txBody>
      </p:sp>
      <p:sp>
        <p:nvSpPr>
          <p:cNvPr id="8" name="矩形 6">
            <a:extLst>
              <a:ext uri="{FF2B5EF4-FFF2-40B4-BE49-F238E27FC236}">
                <a16:creationId xmlns:a16="http://schemas.microsoft.com/office/drawing/2014/main" xmlns="" id="{D9892904-3D20-4E2A-82D7-47FF870F3699}"/>
              </a:ext>
            </a:extLst>
          </p:cNvPr>
          <p:cNvSpPr>
            <a:spLocks noChangeArrowheads="1"/>
          </p:cNvSpPr>
          <p:nvPr/>
        </p:nvSpPr>
        <p:spPr bwMode="auto">
          <a:xfrm>
            <a:off x="709526" y="1074326"/>
            <a:ext cx="8534400"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b="1" dirty="0">
                <a:solidFill>
                  <a:srgbClr val="C00000"/>
                </a:solidFill>
                <a:latin typeface="Times New Roman" panose="02020603050405020304" pitchFamily="18" charset="0"/>
              </a:rPr>
              <a:t>补色</a:t>
            </a:r>
            <a:endParaRPr lang="en-US" altLang="zh-CN" b="1" dirty="0">
              <a:solidFill>
                <a:srgbClr val="C00000"/>
              </a:solidFill>
              <a:latin typeface="Times New Roman" panose="02020603050405020304" pitchFamily="18" charset="0"/>
            </a:endParaRPr>
          </a:p>
        </p:txBody>
      </p:sp>
      <p:graphicFrame>
        <p:nvGraphicFramePr>
          <p:cNvPr id="11" name="Object 3">
            <a:extLst>
              <a:ext uri="{FF2B5EF4-FFF2-40B4-BE49-F238E27FC236}">
                <a16:creationId xmlns:a16="http://schemas.microsoft.com/office/drawing/2014/main" xmlns="" id="{D3BB08CD-117E-448D-AA6D-E820EE6AE0A1}"/>
              </a:ext>
            </a:extLst>
          </p:cNvPr>
          <p:cNvGraphicFramePr>
            <a:graphicFrameLocks noChangeAspect="1"/>
          </p:cNvGraphicFramePr>
          <p:nvPr>
            <p:extLst>
              <p:ext uri="{D42A27DB-BD31-4B8C-83A1-F6EECF244321}">
                <p14:modId xmlns:p14="http://schemas.microsoft.com/office/powerpoint/2010/main" val="1953403109"/>
              </p:ext>
            </p:extLst>
          </p:nvPr>
        </p:nvGraphicFramePr>
        <p:xfrm>
          <a:off x="5759566" y="2348636"/>
          <a:ext cx="3962400" cy="3227388"/>
        </p:xfrm>
        <a:graphic>
          <a:graphicData uri="http://schemas.openxmlformats.org/presentationml/2006/ole">
            <mc:AlternateContent xmlns:mc="http://schemas.openxmlformats.org/markup-compatibility/2006">
              <mc:Choice xmlns:v="urn:schemas-microsoft-com:vml" Requires="v">
                <p:oleObj spid="_x0000_s1265" r:id="rId3" imgW="2762636" imgH="2257740" progId="Paint.Picture">
                  <p:embed/>
                </p:oleObj>
              </mc:Choice>
              <mc:Fallback>
                <p:oleObj r:id="rId3" imgW="2762636" imgH="2257740" progId="Paint.Picture">
                  <p:embed/>
                  <p:pic>
                    <p:nvPicPr>
                      <p:cNvPr id="76804" name="Object 3">
                        <a:extLst>
                          <a:ext uri="{FF2B5EF4-FFF2-40B4-BE49-F238E27FC236}">
                            <a16:creationId xmlns:a16="http://schemas.microsoft.com/office/drawing/2014/main" xmlns="" id="{917FFF35-A566-47FB-A34B-C5265D4D9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566" y="2348636"/>
                        <a:ext cx="3962400"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a:extLst>
              <a:ext uri="{FF2B5EF4-FFF2-40B4-BE49-F238E27FC236}">
                <a16:creationId xmlns:a16="http://schemas.microsoft.com/office/drawing/2014/main" xmlns="" id="{09DDB965-624B-426F-9B8D-5E9DE867BE22}"/>
              </a:ext>
            </a:extLst>
          </p:cNvPr>
          <p:cNvSpPr txBox="1"/>
          <p:nvPr/>
        </p:nvSpPr>
        <p:spPr>
          <a:xfrm>
            <a:off x="6384022" y="6014906"/>
            <a:ext cx="3011648" cy="369332"/>
          </a:xfrm>
          <a:prstGeom prst="rect">
            <a:avLst/>
          </a:prstGeom>
          <a:noFill/>
        </p:spPr>
        <p:txBody>
          <a:bodyPr wrap="square" rtlCol="0">
            <a:spAutoFit/>
          </a:bodyPr>
          <a:lstStyle/>
          <a:p>
            <a:r>
              <a:rPr lang="zh-CN" altLang="en-US" dirty="0"/>
              <a:t>图 </a:t>
            </a:r>
            <a:r>
              <a:rPr lang="en-US" altLang="zh-CN" dirty="0" smtClean="0"/>
              <a:t>6.32 </a:t>
            </a:r>
            <a:r>
              <a:rPr lang="zh-CN" altLang="en-US" dirty="0" smtClean="0"/>
              <a:t>彩色</a:t>
            </a:r>
            <a:r>
              <a:rPr lang="zh-CN" altLang="en-US" dirty="0"/>
              <a:t>环上的补色</a:t>
            </a:r>
          </a:p>
        </p:txBody>
      </p:sp>
      <p:sp>
        <p:nvSpPr>
          <p:cNvPr id="13" name="Text Box 2">
            <a:extLst>
              <a:ext uri="{FF2B5EF4-FFF2-40B4-BE49-F238E27FC236}">
                <a16:creationId xmlns:a16="http://schemas.microsoft.com/office/drawing/2014/main" xmlns="" id="{A58FA61E-38AD-436C-AEF6-B2A3DE704736}"/>
              </a:ext>
            </a:extLst>
          </p:cNvPr>
          <p:cNvSpPr txBox="1">
            <a:spLocks noChangeArrowheads="1"/>
          </p:cNvSpPr>
          <p:nvPr/>
        </p:nvSpPr>
        <p:spPr bwMode="auto">
          <a:xfrm>
            <a:off x="709526" y="2084893"/>
            <a:ext cx="5036933"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indent="-342900" eaLnBrk="1" hangingPunct="1">
              <a:spcBef>
                <a:spcPct val="50000"/>
              </a:spcBef>
              <a:buClrTx/>
              <a:buSzTx/>
              <a:buFont typeface="Wingdings" panose="05000000000000000000" pitchFamily="2" charset="2"/>
              <a:buChar char="l"/>
            </a:pPr>
            <a:r>
              <a:rPr lang="zh-CN" altLang="en-US" sz="2000" b="1" dirty="0" smtClean="0">
                <a:latin typeface="隶书" panose="02010509060101010101" pitchFamily="49" charset="-122"/>
              </a:rPr>
              <a:t>右图</a:t>
            </a:r>
            <a:r>
              <a:rPr lang="zh-CN" altLang="en-US" sz="2000" b="1" dirty="0">
                <a:latin typeface="隶书" panose="02010509060101010101" pitchFamily="49" charset="-122"/>
              </a:rPr>
              <a:t>所示的彩色环上，与一种色调</a:t>
            </a:r>
            <a:endParaRPr lang="en-US" altLang="zh-CN" sz="2000" b="1" dirty="0">
              <a:latin typeface="隶书" panose="02010509060101010101" pitchFamily="49" charset="-122"/>
            </a:endParaRPr>
          </a:p>
          <a:p>
            <a:pPr>
              <a:spcBef>
                <a:spcPct val="50000"/>
              </a:spcBef>
              <a:buClrTx/>
              <a:buSzTx/>
              <a:buNone/>
            </a:pPr>
            <a:r>
              <a:rPr lang="zh-CN" altLang="en-US" sz="2000" b="1" dirty="0" smtClean="0">
                <a:latin typeface="隶书" panose="02010509060101010101" pitchFamily="49" charset="-122"/>
              </a:rPr>
              <a:t>   直接</a:t>
            </a:r>
            <a:r>
              <a:rPr lang="zh-CN" altLang="en-US" sz="2000" b="1" dirty="0">
                <a:latin typeface="隶书" panose="02010509060101010101" pitchFamily="49" charset="-122"/>
              </a:rPr>
              <a:t>相对立的另一种色调称为补色。</a:t>
            </a:r>
            <a:endParaRPr lang="en-US" altLang="zh-CN" sz="2000" b="1" dirty="0">
              <a:latin typeface="隶书" panose="02010509060101010101" pitchFamily="49" charset="-122"/>
            </a:endParaRPr>
          </a:p>
          <a:p>
            <a:pPr marL="342900" indent="-342900" eaLnBrk="1" hangingPunct="1">
              <a:spcBef>
                <a:spcPct val="50000"/>
              </a:spcBef>
              <a:buClrTx/>
              <a:buSzTx/>
              <a:buFont typeface="Wingdings" panose="05000000000000000000" pitchFamily="2" charset="2"/>
              <a:buChar char="l"/>
            </a:pPr>
            <a:r>
              <a:rPr lang="zh-CN" altLang="en-US" sz="2000" b="1" dirty="0">
                <a:latin typeface="Times New Roman" panose="02020603050405020304" pitchFamily="18" charset="0"/>
              </a:rPr>
              <a:t>作用：增强嵌在彩色图像暗区的细节</a:t>
            </a:r>
          </a:p>
          <a:p>
            <a:pPr eaLnBrk="1" hangingPunct="1">
              <a:spcBef>
                <a:spcPct val="50000"/>
              </a:spcBef>
              <a:buClrTx/>
              <a:buSzTx/>
              <a:buFontTx/>
              <a:buNone/>
            </a:pPr>
            <a:endParaRPr lang="zh-CN" altLang="en-US" sz="2400" dirty="0">
              <a:latin typeface="隶书" panose="02010509060101010101" pitchFamily="49" charset="-122"/>
            </a:endParaRPr>
          </a:p>
        </p:txBody>
      </p:sp>
    </p:spTree>
    <p:extLst>
      <p:ext uri="{BB962C8B-B14F-4D97-AF65-F5344CB8AC3E}">
        <p14:creationId xmlns:p14="http://schemas.microsoft.com/office/powerpoint/2010/main" val="394230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D3EFE9-F72F-4E41-B35A-B42C047B9662}"/>
              </a:ext>
            </a:extLst>
          </p:cNvPr>
          <p:cNvSpPr>
            <a:spLocks noGrp="1"/>
          </p:cNvSpPr>
          <p:nvPr>
            <p:ph type="title"/>
          </p:nvPr>
        </p:nvSpPr>
        <p:spPr>
          <a:xfrm>
            <a:off x="310166" y="71298"/>
            <a:ext cx="10515600" cy="1325563"/>
          </a:xfrm>
        </p:spPr>
        <p:txBody>
          <a:bodyPr>
            <a:normAutofit/>
          </a:bodyPr>
          <a:lstStyle/>
          <a:p>
            <a:r>
              <a:rPr lang="zh-CN" altLang="en-US" sz="2400" b="1" dirty="0">
                <a:solidFill>
                  <a:srgbClr val="C00000"/>
                </a:solidFill>
                <a:latin typeface="NimbusRomNo9L-Medi"/>
                <a:ea typeface="楷体_GB2312"/>
              </a:rPr>
              <a:t>例</a:t>
            </a:r>
            <a:r>
              <a:rPr lang="en-US" altLang="zh-CN" sz="2400" b="1" dirty="0">
                <a:solidFill>
                  <a:srgbClr val="C00000"/>
                </a:solidFill>
                <a:latin typeface="NimbusRomNo9L-Medi"/>
                <a:ea typeface="楷体_GB2312"/>
              </a:rPr>
              <a:t>6.7 </a:t>
            </a:r>
            <a:r>
              <a:rPr lang="zh-CN" altLang="en-US" sz="2400" b="1" dirty="0">
                <a:solidFill>
                  <a:srgbClr val="C00000"/>
                </a:solidFill>
                <a:latin typeface="NimbusRomNo9L-Medi"/>
                <a:ea typeface="楷体_GB2312"/>
              </a:rPr>
              <a:t>计算彩色图像的补色</a:t>
            </a:r>
          </a:p>
        </p:txBody>
      </p:sp>
      <p:sp>
        <p:nvSpPr>
          <p:cNvPr id="4" name="灯片编号占位符 3">
            <a:extLst>
              <a:ext uri="{FF2B5EF4-FFF2-40B4-BE49-F238E27FC236}">
                <a16:creationId xmlns:a16="http://schemas.microsoft.com/office/drawing/2014/main" xmlns="" id="{8D121FF6-11D4-4585-9616-973380DB5E97}"/>
              </a:ext>
            </a:extLst>
          </p:cNvPr>
          <p:cNvSpPr>
            <a:spLocks noGrp="1"/>
          </p:cNvSpPr>
          <p:nvPr>
            <p:ph type="sldNum" sz="quarter" idx="12"/>
          </p:nvPr>
        </p:nvSpPr>
        <p:spPr/>
        <p:txBody>
          <a:bodyPr/>
          <a:lstStyle/>
          <a:p>
            <a:fld id="{58AC91FD-93DB-4431-ACF2-A67848C75C4E}" type="slidenum">
              <a:rPr lang="zh-CN" altLang="en-US" smtClean="0"/>
              <a:t>7</a:t>
            </a:fld>
            <a:endParaRPr lang="zh-CN" altLang="en-US"/>
          </a:p>
        </p:txBody>
      </p:sp>
      <p:sp>
        <p:nvSpPr>
          <p:cNvPr id="6" name="文本框 5">
            <a:extLst>
              <a:ext uri="{FF2B5EF4-FFF2-40B4-BE49-F238E27FC236}">
                <a16:creationId xmlns:a16="http://schemas.microsoft.com/office/drawing/2014/main" xmlns="" id="{09DDB965-624B-426F-9B8D-5E9DE867BE22}"/>
              </a:ext>
            </a:extLst>
          </p:cNvPr>
          <p:cNvSpPr txBox="1"/>
          <p:nvPr/>
        </p:nvSpPr>
        <p:spPr>
          <a:xfrm>
            <a:off x="5299046" y="5894685"/>
            <a:ext cx="5749256" cy="923330"/>
          </a:xfrm>
          <a:prstGeom prst="rect">
            <a:avLst/>
          </a:prstGeom>
          <a:noFill/>
        </p:spPr>
        <p:txBody>
          <a:bodyPr wrap="square" rtlCol="0">
            <a:spAutoFit/>
          </a:bodyPr>
          <a:lstStyle/>
          <a:p>
            <a:r>
              <a:rPr lang="zh-CN" altLang="en-US" dirty="0"/>
              <a:t>    </a:t>
            </a:r>
            <a:r>
              <a:rPr lang="en-US" altLang="zh-CN" dirty="0"/>
              <a:t>(a)</a:t>
            </a:r>
            <a:r>
              <a:rPr lang="zh-CN" altLang="en-US" dirty="0"/>
              <a:t>原图像               </a:t>
            </a:r>
            <a:r>
              <a:rPr lang="en-US" altLang="zh-CN" dirty="0"/>
              <a:t>(b)</a:t>
            </a:r>
            <a:r>
              <a:rPr lang="zh-CN" altLang="en-US" dirty="0"/>
              <a:t>补色变换函数 </a:t>
            </a:r>
            <a:endParaRPr lang="en-US" altLang="zh-CN" dirty="0"/>
          </a:p>
          <a:p>
            <a:r>
              <a:rPr lang="en-US" altLang="zh-CN" dirty="0"/>
              <a:t>    (c)</a:t>
            </a:r>
            <a:r>
              <a:rPr lang="zh-CN" altLang="en-US" dirty="0"/>
              <a:t>基于</a:t>
            </a:r>
            <a:r>
              <a:rPr lang="en-US" altLang="zh-CN" dirty="0"/>
              <a:t>RGB</a:t>
            </a:r>
            <a:r>
              <a:rPr lang="zh-CN" altLang="en-US" dirty="0"/>
              <a:t>映射函数的图</a:t>
            </a:r>
            <a:r>
              <a:rPr lang="en-US" altLang="zh-CN" dirty="0"/>
              <a:t>(a)</a:t>
            </a:r>
            <a:r>
              <a:rPr lang="zh-CN" altLang="en-US" dirty="0"/>
              <a:t>的补色</a:t>
            </a:r>
            <a:endParaRPr lang="en-US" altLang="zh-CN" dirty="0"/>
          </a:p>
          <a:p>
            <a:r>
              <a:rPr lang="en-US" altLang="zh-CN" dirty="0"/>
              <a:t>    (d)</a:t>
            </a:r>
            <a:r>
              <a:rPr lang="zh-CN" altLang="en-US" dirty="0"/>
              <a:t>使用</a:t>
            </a:r>
            <a:r>
              <a:rPr lang="en-US" altLang="zh-CN" dirty="0" smtClean="0"/>
              <a:t>HSI</a:t>
            </a:r>
            <a:r>
              <a:rPr lang="zh-CN" altLang="en-US" dirty="0" smtClean="0"/>
              <a:t>变换</a:t>
            </a:r>
            <a:r>
              <a:rPr lang="zh-CN" altLang="en-US" dirty="0"/>
              <a:t>的</a:t>
            </a:r>
            <a:r>
              <a:rPr lang="en-US" altLang="zh-CN" dirty="0"/>
              <a:t>RGB</a:t>
            </a:r>
            <a:r>
              <a:rPr lang="zh-CN" altLang="en-US" dirty="0"/>
              <a:t>补色的近似</a:t>
            </a:r>
          </a:p>
        </p:txBody>
      </p:sp>
      <p:sp>
        <p:nvSpPr>
          <p:cNvPr id="13" name="Text Box 2">
            <a:extLst>
              <a:ext uri="{FF2B5EF4-FFF2-40B4-BE49-F238E27FC236}">
                <a16:creationId xmlns:a16="http://schemas.microsoft.com/office/drawing/2014/main" xmlns="" id="{A58FA61E-38AD-436C-AEF6-B2A3DE704736}"/>
              </a:ext>
            </a:extLst>
          </p:cNvPr>
          <p:cNvSpPr txBox="1">
            <a:spLocks noChangeArrowheads="1"/>
          </p:cNvSpPr>
          <p:nvPr/>
        </p:nvSpPr>
        <p:spPr bwMode="auto">
          <a:xfrm>
            <a:off x="709526" y="2084893"/>
            <a:ext cx="503693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indent="-342900">
              <a:spcBef>
                <a:spcPct val="50000"/>
              </a:spcBef>
              <a:buClrTx/>
              <a:buSzTx/>
              <a:buFont typeface="Wingdings" panose="05000000000000000000" pitchFamily="2" charset="2"/>
              <a:buChar char="l"/>
            </a:pPr>
            <a:r>
              <a:rPr lang="zh-CN" altLang="en-US" sz="2000" b="1" dirty="0">
                <a:latin typeface="隶书" panose="02010509060101010101" pitchFamily="49" charset="-122"/>
              </a:rPr>
              <a:t>原图像的红色被补色中的青色代替</a:t>
            </a:r>
            <a:endParaRPr lang="en-US" altLang="zh-CN" sz="2000" b="1" dirty="0">
              <a:latin typeface="隶书" panose="02010509060101010101" pitchFamily="49" charset="-122"/>
            </a:endParaRPr>
          </a:p>
          <a:p>
            <a:pPr marL="342900" indent="-342900">
              <a:spcBef>
                <a:spcPct val="50000"/>
              </a:spcBef>
              <a:buClrTx/>
              <a:buSzTx/>
              <a:buFont typeface="Wingdings" panose="05000000000000000000" pitchFamily="2" charset="2"/>
              <a:buChar char="l"/>
            </a:pPr>
            <a:r>
              <a:rPr lang="zh-CN" altLang="en-US" sz="2000" b="1" dirty="0">
                <a:latin typeface="隶书" panose="02010509060101010101" pitchFamily="49" charset="-122"/>
              </a:rPr>
              <a:t>原图像的黑色被白色代替</a:t>
            </a:r>
            <a:endParaRPr lang="en-US" altLang="zh-CN" sz="2000" b="1" dirty="0">
              <a:latin typeface="隶书" panose="02010509060101010101" pitchFamily="49" charset="-122"/>
            </a:endParaRPr>
          </a:p>
        </p:txBody>
      </p:sp>
      <p:graphicFrame>
        <p:nvGraphicFramePr>
          <p:cNvPr id="9" name="Object 3">
            <a:extLst>
              <a:ext uri="{FF2B5EF4-FFF2-40B4-BE49-F238E27FC236}">
                <a16:creationId xmlns:a16="http://schemas.microsoft.com/office/drawing/2014/main" xmlns="" id="{670786CD-C0EC-472B-8CD1-212521BFFEC2}"/>
              </a:ext>
            </a:extLst>
          </p:cNvPr>
          <p:cNvGraphicFramePr>
            <a:graphicFrameLocks noChangeAspect="1"/>
          </p:cNvGraphicFramePr>
          <p:nvPr>
            <p:extLst>
              <p:ext uri="{D42A27DB-BD31-4B8C-83A1-F6EECF244321}">
                <p14:modId xmlns:p14="http://schemas.microsoft.com/office/powerpoint/2010/main" val="29948772"/>
              </p:ext>
            </p:extLst>
          </p:nvPr>
        </p:nvGraphicFramePr>
        <p:xfrm>
          <a:off x="5424880" y="686397"/>
          <a:ext cx="5181600" cy="5157787"/>
        </p:xfrm>
        <a:graphic>
          <a:graphicData uri="http://schemas.openxmlformats.org/presentationml/2006/ole">
            <mc:AlternateContent xmlns:mc="http://schemas.openxmlformats.org/markup-compatibility/2006">
              <mc:Choice xmlns:v="urn:schemas-microsoft-com:vml" Requires="v">
                <p:oleObj spid="_x0000_s2284" r:id="rId3" imgW="4238095" imgH="4229690" progId="Paint.Picture">
                  <p:embed/>
                </p:oleObj>
              </mc:Choice>
              <mc:Fallback>
                <p:oleObj r:id="rId3" imgW="4238095" imgH="4229690" progId="Paint.Picture">
                  <p:embed/>
                  <p:pic>
                    <p:nvPicPr>
                      <p:cNvPr id="77828" name="Object 3">
                        <a:extLst>
                          <a:ext uri="{FF2B5EF4-FFF2-40B4-BE49-F238E27FC236}">
                            <a16:creationId xmlns:a16="http://schemas.microsoft.com/office/drawing/2014/main" xmlns="" id="{14029648-CB3B-40FD-AC9B-F462552EF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4880" y="686397"/>
                        <a:ext cx="518160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p:cNvPicPr>
            <a:picLocks noChangeAspect="1"/>
          </p:cNvPicPr>
          <p:nvPr/>
        </p:nvPicPr>
        <p:blipFill>
          <a:blip r:embed="rId5"/>
          <a:stretch>
            <a:fillRect/>
          </a:stretch>
        </p:blipFill>
        <p:spPr>
          <a:xfrm>
            <a:off x="7662368" y="3062377"/>
            <a:ext cx="333333" cy="200000"/>
          </a:xfrm>
          <a:prstGeom prst="rect">
            <a:avLst/>
          </a:prstGeom>
        </p:spPr>
      </p:pic>
      <p:pic>
        <p:nvPicPr>
          <p:cNvPr id="5" name="图片 4"/>
          <p:cNvPicPr>
            <a:picLocks noChangeAspect="1"/>
          </p:cNvPicPr>
          <p:nvPr/>
        </p:nvPicPr>
        <p:blipFill>
          <a:blip r:embed="rId6"/>
          <a:stretch>
            <a:fillRect/>
          </a:stretch>
        </p:blipFill>
        <p:spPr>
          <a:xfrm>
            <a:off x="9987433" y="3084338"/>
            <a:ext cx="285714" cy="180952"/>
          </a:xfrm>
          <a:prstGeom prst="rect">
            <a:avLst/>
          </a:prstGeom>
        </p:spPr>
      </p:pic>
      <p:pic>
        <p:nvPicPr>
          <p:cNvPr id="7" name="图片 6"/>
          <p:cNvPicPr>
            <a:picLocks noChangeAspect="1"/>
          </p:cNvPicPr>
          <p:nvPr/>
        </p:nvPicPr>
        <p:blipFill>
          <a:blip r:embed="rId7"/>
          <a:stretch>
            <a:fillRect/>
          </a:stretch>
        </p:blipFill>
        <p:spPr>
          <a:xfrm>
            <a:off x="7695700" y="3398153"/>
            <a:ext cx="266667" cy="247619"/>
          </a:xfrm>
          <a:prstGeom prst="rect">
            <a:avLst/>
          </a:prstGeom>
        </p:spPr>
      </p:pic>
      <p:pic>
        <p:nvPicPr>
          <p:cNvPr id="8" name="图片 7"/>
          <p:cNvPicPr>
            <a:picLocks noChangeAspect="1"/>
          </p:cNvPicPr>
          <p:nvPr/>
        </p:nvPicPr>
        <p:blipFill>
          <a:blip r:embed="rId8"/>
          <a:stretch>
            <a:fillRect/>
          </a:stretch>
        </p:blipFill>
        <p:spPr>
          <a:xfrm>
            <a:off x="9986965" y="3407676"/>
            <a:ext cx="314286" cy="228571"/>
          </a:xfrm>
          <a:prstGeom prst="rect">
            <a:avLst/>
          </a:prstGeom>
        </p:spPr>
      </p:pic>
    </p:spTree>
    <p:extLst>
      <p:ext uri="{BB962C8B-B14F-4D97-AF65-F5344CB8AC3E}">
        <p14:creationId xmlns:p14="http://schemas.microsoft.com/office/powerpoint/2010/main" val="3666741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BAFFC8DC-4780-4962-B4B8-4AF984D84978}"/>
              </a:ext>
            </a:extLst>
          </p:cNvPr>
          <p:cNvSpPr>
            <a:spLocks noChangeArrowheads="1"/>
          </p:cNvSpPr>
          <p:nvPr/>
        </p:nvSpPr>
        <p:spPr bwMode="auto">
          <a:xfrm>
            <a:off x="2446338" y="3648076"/>
            <a:ext cx="7696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bg2"/>
              </a:buClr>
              <a:buSzPct val="70000"/>
              <a:buFont typeface="Wingdings" panose="05000000000000000000" pitchFamily="2" charset="2"/>
              <a:buChar char="l"/>
            </a:pPr>
            <a:endParaRPr lang="zh-CN" altLang="en-US" sz="2400">
              <a:latin typeface="Times New Roman" panose="02020603050405020304" pitchFamily="18" charset="0"/>
              <a:ea typeface="黑体" panose="02010609060101010101" pitchFamily="49" charset="-122"/>
            </a:endParaRPr>
          </a:p>
        </p:txBody>
      </p:sp>
      <p:sp>
        <p:nvSpPr>
          <p:cNvPr id="10" name="矩形 9">
            <a:extLst>
              <a:ext uri="{FF2B5EF4-FFF2-40B4-BE49-F238E27FC236}">
                <a16:creationId xmlns:a16="http://schemas.microsoft.com/office/drawing/2014/main" xmlns="" id="{1E424E9C-3EAF-465A-82BE-F47BAC90D077}"/>
              </a:ext>
            </a:extLst>
          </p:cNvPr>
          <p:cNvSpPr/>
          <p:nvPr/>
        </p:nvSpPr>
        <p:spPr>
          <a:xfrm>
            <a:off x="1335429" y="1861026"/>
            <a:ext cx="8072438" cy="2723823"/>
          </a:xfrm>
          <a:prstGeom prst="rect">
            <a:avLst/>
          </a:prstGeom>
        </p:spPr>
        <p:txBody>
          <a:bodyPr>
            <a:spAutoFit/>
          </a:bodyPr>
          <a:lstStyle/>
          <a:p>
            <a:pPr eaLnBrk="1" hangingPunct="1">
              <a:spcBef>
                <a:spcPct val="50000"/>
              </a:spcBef>
              <a:defRPr/>
            </a:pPr>
            <a:r>
              <a:rPr lang="zh-CN" altLang="en-US" b="1" dirty="0">
                <a:solidFill>
                  <a:schemeClr val="tx2">
                    <a:lumMod val="75000"/>
                  </a:schemeClr>
                </a:solidFill>
                <a:latin typeface="楷体_GB2312" pitchFamily="49" charset="-122"/>
                <a:ea typeface="楷体_GB2312" pitchFamily="49" charset="-122"/>
              </a:rPr>
              <a:t>突出图像中特殊的彩色区域对从其周围分离出目标物是很有用的</a:t>
            </a:r>
            <a:r>
              <a:rPr lang="zh-CN" altLang="en-US" dirty="0">
                <a:latin typeface="楷体_GB2312" pitchFamily="49" charset="-122"/>
                <a:ea typeface="楷体_GB2312" pitchFamily="49" charset="-122"/>
              </a:rPr>
              <a:t>。 </a:t>
            </a:r>
          </a:p>
          <a:p>
            <a:pPr algn="just" eaLnBrk="1" hangingPunct="1">
              <a:spcBef>
                <a:spcPct val="50000"/>
              </a:spcBef>
              <a:defRPr/>
            </a:pPr>
            <a:r>
              <a:rPr lang="zh-CN" altLang="en-US" b="1" dirty="0">
                <a:solidFill>
                  <a:srgbClr val="C00000"/>
                </a:solidFill>
                <a:latin typeface="楷体_GB2312" pitchFamily="49" charset="-122"/>
                <a:ea typeface="楷体_GB2312" pitchFamily="49" charset="-122"/>
              </a:rPr>
              <a:t>基本思路：</a:t>
            </a:r>
          </a:p>
          <a:p>
            <a:pPr algn="just" eaLnBrk="1" hangingPunct="1">
              <a:spcBef>
                <a:spcPct val="50000"/>
              </a:spcBef>
              <a:defRPr/>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）显示感兴趣的颜色以便从背景中把它们分离出来；</a:t>
            </a:r>
          </a:p>
          <a:p>
            <a:pPr eaLnBrk="1" hangingPunct="1">
              <a:spcBef>
                <a:spcPct val="50000"/>
              </a:spcBef>
              <a:defRPr/>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）像模板那样使用由彩色定义的区域，以便进一步处理。</a:t>
            </a:r>
          </a:p>
          <a:p>
            <a:pPr eaLnBrk="1" hangingPunct="1">
              <a:spcBef>
                <a:spcPct val="50000"/>
              </a:spcBef>
              <a:buFont typeface="Wingdings" pitchFamily="2" charset="2"/>
              <a:buChar char="l"/>
              <a:defRPr/>
            </a:pPr>
            <a:r>
              <a:rPr lang="zh-CN" altLang="en-US" b="1" dirty="0">
                <a:latin typeface="楷体_GB2312" pitchFamily="49" charset="-122"/>
                <a:ea typeface="楷体_GB2312" pitchFamily="49" charset="-122"/>
              </a:rPr>
              <a:t>最直接</a:t>
            </a:r>
            <a:r>
              <a:rPr lang="zh-CN" altLang="en-US" dirty="0">
                <a:latin typeface="楷体_GB2312" pitchFamily="49" charset="-122"/>
                <a:ea typeface="楷体_GB2312" pitchFamily="49" charset="-122"/>
              </a:rPr>
              <a:t>的方法是沿用灰度分层技术。 </a:t>
            </a:r>
          </a:p>
          <a:p>
            <a:pPr algn="just" eaLnBrk="1" hangingPunct="1">
              <a:spcBef>
                <a:spcPct val="50000"/>
              </a:spcBef>
              <a:buFont typeface="Wingdings" pitchFamily="2" charset="2"/>
              <a:buChar char="l"/>
              <a:defRPr/>
            </a:pPr>
            <a:r>
              <a:rPr lang="zh-CN" altLang="en-US" b="1" dirty="0">
                <a:latin typeface="楷体_GB2312" pitchFamily="49" charset="-122"/>
                <a:ea typeface="楷体_GB2312" pitchFamily="49" charset="-122"/>
              </a:rPr>
              <a:t>最简单</a:t>
            </a:r>
            <a:r>
              <a:rPr lang="zh-CN" altLang="en-US" dirty="0">
                <a:latin typeface="楷体_GB2312" pitchFamily="49" charset="-122"/>
                <a:ea typeface="楷体_GB2312" pitchFamily="49" charset="-122"/>
              </a:rPr>
              <a:t>的方法之一是把某些感兴趣区域以外的区域的彩色映射为不突出的自然色。</a:t>
            </a:r>
          </a:p>
        </p:txBody>
      </p:sp>
      <p:sp>
        <p:nvSpPr>
          <p:cNvPr id="11" name="Rectangle 2">
            <a:extLst>
              <a:ext uri="{FF2B5EF4-FFF2-40B4-BE49-F238E27FC236}">
                <a16:creationId xmlns:a16="http://schemas.microsoft.com/office/drawing/2014/main" xmlns="" id="{890EF49A-ECE5-4ECE-95E6-3A0E14560EA9}"/>
              </a:ext>
            </a:extLst>
          </p:cNvPr>
          <p:cNvSpPr txBox="1">
            <a:spLocks noChangeArrowheads="1"/>
          </p:cNvSpPr>
          <p:nvPr/>
        </p:nvSpPr>
        <p:spPr>
          <a:xfrm>
            <a:off x="435585" y="188453"/>
            <a:ext cx="7864475" cy="695325"/>
          </a:xfrm>
          <a:prstGeom prst="rect">
            <a:avLst/>
          </a:prstGeom>
          <a:solidFill>
            <a:schemeClr val="bg1"/>
          </a:solidFill>
        </p:spPr>
        <p:txBody>
          <a:bodyPr/>
          <a:lstStyle/>
          <a:p>
            <a:pPr eaLnBrk="1" hangingPunct="1">
              <a:defRPr/>
            </a:pPr>
            <a:r>
              <a:rPr lang="en-US" altLang="zh-CN" sz="4000" b="1" kern="0" dirty="0" smtClean="0">
                <a:solidFill>
                  <a:srgbClr val="C00000"/>
                </a:solidFill>
                <a:latin typeface="+mj-lt"/>
                <a:cs typeface="+mj-cs"/>
              </a:rPr>
              <a:t>6.5 </a:t>
            </a:r>
            <a:r>
              <a:rPr lang="zh-CN" altLang="en-US" sz="4000" b="1" kern="0" dirty="0" smtClean="0">
                <a:solidFill>
                  <a:srgbClr val="C00000"/>
                </a:solidFill>
                <a:latin typeface="+mj-lt"/>
                <a:cs typeface="+mj-cs"/>
              </a:rPr>
              <a:t>彩色变换</a:t>
            </a:r>
            <a:endParaRPr lang="en-US" altLang="zh-CN" sz="4000" b="1" kern="0" dirty="0">
              <a:solidFill>
                <a:srgbClr val="C00000"/>
              </a:solidFill>
              <a:latin typeface="+mj-lt"/>
              <a:cs typeface="+mj-cs"/>
            </a:endParaRPr>
          </a:p>
        </p:txBody>
      </p:sp>
      <p:sp>
        <p:nvSpPr>
          <p:cNvPr id="78853" name="矩形 6">
            <a:extLst>
              <a:ext uri="{FF2B5EF4-FFF2-40B4-BE49-F238E27FC236}">
                <a16:creationId xmlns:a16="http://schemas.microsoft.com/office/drawing/2014/main" xmlns="" id="{5A3DB5A7-4C0A-453A-86FC-D562900AE046}"/>
              </a:ext>
            </a:extLst>
          </p:cNvPr>
          <p:cNvSpPr>
            <a:spLocks noChangeArrowheads="1"/>
          </p:cNvSpPr>
          <p:nvPr/>
        </p:nvSpPr>
        <p:spPr bwMode="auto">
          <a:xfrm>
            <a:off x="873467" y="963063"/>
            <a:ext cx="8534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3200" b="1" dirty="0">
                <a:solidFill>
                  <a:srgbClr val="C00000"/>
                </a:solidFill>
                <a:latin typeface="楷体_GB2312" pitchFamily="49" charset="-122"/>
                <a:ea typeface="楷体_GB2312" pitchFamily="49" charset="-122"/>
              </a:rPr>
              <a:t>彩色分层</a:t>
            </a:r>
            <a:endParaRPr lang="en-US" altLang="zh-CN" sz="2400" dirty="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BAFFC8DC-4780-4962-B4B8-4AF984D84978}"/>
              </a:ext>
            </a:extLst>
          </p:cNvPr>
          <p:cNvSpPr>
            <a:spLocks noChangeArrowheads="1"/>
          </p:cNvSpPr>
          <p:nvPr/>
        </p:nvSpPr>
        <p:spPr bwMode="auto">
          <a:xfrm>
            <a:off x="2446338" y="3648076"/>
            <a:ext cx="7696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bg2"/>
              </a:buClr>
              <a:buSzPct val="70000"/>
              <a:buFont typeface="Wingdings" panose="05000000000000000000" pitchFamily="2" charset="2"/>
              <a:buChar char="l"/>
            </a:pPr>
            <a:endParaRPr lang="zh-CN" altLang="en-US" sz="2400">
              <a:latin typeface="Times New Roman" panose="02020603050405020304" pitchFamily="18" charset="0"/>
              <a:ea typeface="黑体" panose="02010609060101010101" pitchFamily="49" charset="-122"/>
            </a:endParaRPr>
          </a:p>
        </p:txBody>
      </p:sp>
      <p:sp>
        <p:nvSpPr>
          <p:cNvPr id="11" name="Rectangle 2">
            <a:extLst>
              <a:ext uri="{FF2B5EF4-FFF2-40B4-BE49-F238E27FC236}">
                <a16:creationId xmlns:a16="http://schemas.microsoft.com/office/drawing/2014/main" xmlns="" id="{890EF49A-ECE5-4ECE-95E6-3A0E14560EA9}"/>
              </a:ext>
            </a:extLst>
          </p:cNvPr>
          <p:cNvSpPr txBox="1">
            <a:spLocks noChangeArrowheads="1"/>
          </p:cNvSpPr>
          <p:nvPr/>
        </p:nvSpPr>
        <p:spPr>
          <a:xfrm>
            <a:off x="435585" y="188453"/>
            <a:ext cx="7864475" cy="695325"/>
          </a:xfrm>
          <a:prstGeom prst="rect">
            <a:avLst/>
          </a:prstGeom>
          <a:solidFill>
            <a:schemeClr val="bg1"/>
          </a:solidFill>
        </p:spPr>
        <p:txBody>
          <a:bodyPr/>
          <a:lstStyle/>
          <a:p>
            <a:pPr eaLnBrk="1" hangingPunct="1">
              <a:defRPr/>
            </a:pPr>
            <a:r>
              <a:rPr lang="en-US" altLang="zh-CN" sz="4000" b="1" kern="0" dirty="0" smtClean="0">
                <a:solidFill>
                  <a:srgbClr val="C00000"/>
                </a:solidFill>
                <a:latin typeface="+mj-lt"/>
                <a:cs typeface="+mj-cs"/>
              </a:rPr>
              <a:t>6.5 </a:t>
            </a:r>
            <a:r>
              <a:rPr lang="zh-CN" altLang="en-US" sz="4000" b="1" kern="0" dirty="0" smtClean="0">
                <a:solidFill>
                  <a:srgbClr val="C00000"/>
                </a:solidFill>
                <a:latin typeface="+mj-lt"/>
                <a:cs typeface="+mj-cs"/>
              </a:rPr>
              <a:t>彩色变换</a:t>
            </a:r>
            <a:endParaRPr lang="en-US" altLang="zh-CN" sz="4000" b="1" kern="0" dirty="0">
              <a:solidFill>
                <a:srgbClr val="C00000"/>
              </a:solidFill>
              <a:latin typeface="+mj-lt"/>
              <a:cs typeface="+mj-cs"/>
            </a:endParaRPr>
          </a:p>
        </p:txBody>
      </p:sp>
      <p:sp>
        <p:nvSpPr>
          <p:cNvPr id="78853" name="矩形 6">
            <a:extLst>
              <a:ext uri="{FF2B5EF4-FFF2-40B4-BE49-F238E27FC236}">
                <a16:creationId xmlns:a16="http://schemas.microsoft.com/office/drawing/2014/main" xmlns="" id="{5A3DB5A7-4C0A-453A-86FC-D562900AE046}"/>
              </a:ext>
            </a:extLst>
          </p:cNvPr>
          <p:cNvSpPr>
            <a:spLocks noChangeArrowheads="1"/>
          </p:cNvSpPr>
          <p:nvPr/>
        </p:nvSpPr>
        <p:spPr bwMode="auto">
          <a:xfrm>
            <a:off x="873467" y="963063"/>
            <a:ext cx="853440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120000"/>
              </a:lnSpc>
              <a:spcBef>
                <a:spcPct val="0"/>
              </a:spcBef>
              <a:buClr>
                <a:srgbClr val="C00000"/>
              </a:buClr>
              <a:buSzTx/>
              <a:buFont typeface="Wingdings" panose="05000000000000000000" pitchFamily="2" charset="2"/>
              <a:buChar char="l"/>
            </a:pPr>
            <a:r>
              <a:rPr lang="zh-CN" altLang="en-US" sz="3200" b="1" dirty="0">
                <a:solidFill>
                  <a:srgbClr val="C00000"/>
                </a:solidFill>
                <a:latin typeface="楷体_GB2312" pitchFamily="49" charset="-122"/>
                <a:ea typeface="楷体_GB2312" pitchFamily="49" charset="-122"/>
              </a:rPr>
              <a:t>彩色分层</a:t>
            </a:r>
            <a:endParaRPr lang="en-US" altLang="zh-CN" sz="2400" dirty="0">
              <a:latin typeface="Times New Roman" panose="02020603050405020304" pitchFamily="18" charset="0"/>
            </a:endParaRPr>
          </a:p>
        </p:txBody>
      </p:sp>
      <p:sp>
        <p:nvSpPr>
          <p:cNvPr id="2" name="矩形 1"/>
          <p:cNvSpPr/>
          <p:nvPr/>
        </p:nvSpPr>
        <p:spPr>
          <a:xfrm>
            <a:off x="2092667" y="1589588"/>
            <a:ext cx="6096000" cy="646331"/>
          </a:xfrm>
          <a:prstGeom prst="rect">
            <a:avLst/>
          </a:prstGeom>
        </p:spPr>
        <p:txBody>
          <a:bodyPr>
            <a:spAutoFit/>
          </a:bodyPr>
          <a:lstStyle/>
          <a:p>
            <a:pPr algn="just">
              <a:spcBef>
                <a:spcPct val="50000"/>
              </a:spcBef>
            </a:pPr>
            <a:r>
              <a:rPr lang="zh-CN" altLang="en-US" dirty="0">
                <a:latin typeface="楷体_GB2312" panose="02010609030101010101" pitchFamily="49" charset="-122"/>
                <a:ea typeface="楷体_GB2312" panose="02010609030101010101" pitchFamily="49" charset="-122"/>
              </a:rPr>
              <a:t>如果感兴趣的颜色由宽为</a:t>
            </a:r>
            <a:r>
              <a:rPr lang="en-US" altLang="zh-CN" i="1" dirty="0">
                <a:latin typeface="楷体_GB2312" panose="02010609030101010101" pitchFamily="49" charset="-122"/>
                <a:ea typeface="楷体_GB2312" panose="02010609030101010101" pitchFamily="49" charset="-122"/>
              </a:rPr>
              <a:t>W</a:t>
            </a:r>
            <a:r>
              <a:rPr lang="zh-CN" altLang="en-US" dirty="0">
                <a:latin typeface="楷体_GB2312" panose="02010609030101010101" pitchFamily="49" charset="-122"/>
                <a:ea typeface="楷体_GB2312" panose="02010609030101010101" pitchFamily="49" charset="-122"/>
              </a:rPr>
              <a:t>，中心在原彩色点并具有分量</a:t>
            </a:r>
            <a:r>
              <a:rPr lang="en-US" altLang="zh-CN" dirty="0">
                <a:latin typeface="楷体_GB2312" panose="02010609030101010101" pitchFamily="49" charset="-122"/>
                <a:ea typeface="楷体_GB2312" panose="02010609030101010101" pitchFamily="49" charset="-122"/>
              </a:rPr>
              <a:t>(</a:t>
            </a:r>
            <a:r>
              <a:rPr lang="en-US" altLang="zh-CN" i="1" dirty="0">
                <a:latin typeface="楷体_GB2312" panose="02010609030101010101" pitchFamily="49" charset="-122"/>
                <a:ea typeface="楷体_GB2312" panose="02010609030101010101" pitchFamily="49" charset="-122"/>
              </a:rPr>
              <a:t>a</a:t>
            </a:r>
            <a:r>
              <a:rPr lang="en-US" altLang="zh-CN" i="1" baseline="-30000" dirty="0">
                <a:latin typeface="楷体_GB2312" panose="02010609030101010101" pitchFamily="49" charset="-122"/>
                <a:ea typeface="楷体_GB2312" panose="02010609030101010101" pitchFamily="49" charset="-122"/>
              </a:rPr>
              <a:t>1</a:t>
            </a:r>
            <a:r>
              <a:rPr lang="en-US" altLang="zh-CN" i="1" dirty="0">
                <a:latin typeface="楷体_GB2312" panose="02010609030101010101" pitchFamily="49" charset="-122"/>
                <a:ea typeface="楷体_GB2312" panose="02010609030101010101" pitchFamily="49" charset="-122"/>
              </a:rPr>
              <a:t>,a</a:t>
            </a:r>
            <a:r>
              <a:rPr lang="en-US" altLang="zh-CN" i="1" baseline="-30000" dirty="0">
                <a:latin typeface="楷体_GB2312" panose="02010609030101010101" pitchFamily="49" charset="-122"/>
                <a:ea typeface="楷体_GB2312" panose="02010609030101010101" pitchFamily="49" charset="-122"/>
              </a:rPr>
              <a:t>2</a:t>
            </a:r>
            <a:r>
              <a:rPr lang="en-US" altLang="zh-CN" dirty="0">
                <a:latin typeface="楷体_GB2312" panose="02010609030101010101" pitchFamily="49" charset="-122"/>
                <a:ea typeface="楷体_GB2312" panose="02010609030101010101" pitchFamily="49" charset="-122"/>
              </a:rPr>
              <a:t>,…,</a:t>
            </a:r>
            <a:r>
              <a:rPr lang="en-US" altLang="zh-CN" i="1" dirty="0">
                <a:latin typeface="楷体_GB2312" panose="02010609030101010101" pitchFamily="49" charset="-122"/>
                <a:ea typeface="楷体_GB2312" panose="02010609030101010101" pitchFamily="49" charset="-122"/>
              </a:rPr>
              <a:t>a</a:t>
            </a:r>
            <a:r>
              <a:rPr lang="en-US" altLang="zh-CN" i="1" baseline="-30000" dirty="0">
                <a:latin typeface="楷体_GB2312" panose="02010609030101010101" pitchFamily="49" charset="-122"/>
                <a:ea typeface="楷体_GB2312" panose="02010609030101010101" pitchFamily="49" charset="-122"/>
              </a:rPr>
              <a:t>n</a:t>
            </a:r>
            <a:r>
              <a:rPr lang="en-US" altLang="zh-CN" dirty="0">
                <a:latin typeface="楷体_GB2312" panose="02010609030101010101" pitchFamily="49" charset="-122"/>
                <a:ea typeface="楷体_GB2312" panose="02010609030101010101" pitchFamily="49" charset="-122"/>
              </a:rPr>
              <a:t>)</a:t>
            </a:r>
            <a:r>
              <a:rPr lang="zh-CN" altLang="en-US" dirty="0">
                <a:latin typeface="楷体_GB2312" panose="02010609030101010101" pitchFamily="49" charset="-122"/>
                <a:ea typeface="楷体_GB2312" panose="02010609030101010101" pitchFamily="49" charset="-122"/>
              </a:rPr>
              <a:t>的立（超）方体所包围，则必要的变换集是：</a:t>
            </a:r>
          </a:p>
        </p:txBody>
      </p:sp>
      <p:graphicFrame>
        <p:nvGraphicFramePr>
          <p:cNvPr id="7" name="Object 3"/>
          <p:cNvGraphicFramePr>
            <a:graphicFrameLocks noChangeAspect="1"/>
          </p:cNvGraphicFramePr>
          <p:nvPr>
            <p:extLst>
              <p:ext uri="{D42A27DB-BD31-4B8C-83A1-F6EECF244321}">
                <p14:modId xmlns:p14="http://schemas.microsoft.com/office/powerpoint/2010/main" val="1504509236"/>
              </p:ext>
            </p:extLst>
          </p:nvPr>
        </p:nvGraphicFramePr>
        <p:xfrm>
          <a:off x="2446338" y="2507557"/>
          <a:ext cx="5286375" cy="1246187"/>
        </p:xfrm>
        <a:graphic>
          <a:graphicData uri="http://schemas.openxmlformats.org/presentationml/2006/ole">
            <mc:AlternateContent xmlns:mc="http://schemas.openxmlformats.org/markup-compatibility/2006">
              <mc:Choice xmlns:v="urn:schemas-microsoft-com:vml" Requires="v">
                <p:oleObj spid="_x0000_s6292" name="公式" r:id="rId3" imgW="2908300" imgH="685800" progId="Equation.3">
                  <p:embed/>
                </p:oleObj>
              </mc:Choice>
              <mc:Fallback>
                <p:oleObj name="公式" r:id="rId3" imgW="29083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338" y="2507557"/>
                        <a:ext cx="5286375"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1789864" y="4148547"/>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dirty="0">
                <a:latin typeface="Times New Roman" panose="02020603050405020304" pitchFamily="18" charset="0"/>
              </a:rPr>
              <a:t>    </a:t>
            </a:r>
            <a:r>
              <a:rPr lang="zh-CN" altLang="en-US" sz="2400" dirty="0">
                <a:latin typeface="楷体_GB2312" panose="02010609030101010101" pitchFamily="49" charset="-122"/>
                <a:ea typeface="楷体_GB2312" panose="02010609030101010101" pitchFamily="49" charset="-122"/>
              </a:rPr>
              <a:t>如果用一</a:t>
            </a:r>
            <a:r>
              <a:rPr lang="zh-CN" altLang="en-US" sz="2400" dirty="0" smtClean="0">
                <a:latin typeface="楷体_GB2312" panose="02010609030101010101" pitchFamily="49" charset="-122"/>
                <a:ea typeface="楷体_GB2312" panose="02010609030101010101" pitchFamily="49" charset="-122"/>
              </a:rPr>
              <a:t>个</a:t>
            </a:r>
            <a:r>
              <a:rPr lang="zh-CN" altLang="en-US" sz="2400" dirty="0">
                <a:latin typeface="楷体_GB2312" panose="02010609030101010101" pitchFamily="49" charset="-122"/>
                <a:ea typeface="楷体_GB2312" panose="02010609030101010101" pitchFamily="49" charset="-122"/>
              </a:rPr>
              <a:t>球体</a:t>
            </a:r>
            <a:r>
              <a:rPr lang="zh-CN" altLang="en-US" sz="2400" dirty="0" smtClean="0">
                <a:latin typeface="楷体_GB2312" panose="02010609030101010101" pitchFamily="49" charset="-122"/>
                <a:ea typeface="楷体_GB2312" panose="02010609030101010101" pitchFamily="49" charset="-122"/>
              </a:rPr>
              <a:t>确定</a:t>
            </a:r>
            <a:r>
              <a:rPr lang="zh-CN" altLang="en-US" sz="2400" dirty="0">
                <a:latin typeface="楷体_GB2312" panose="02010609030101010101" pitchFamily="49" charset="-122"/>
                <a:ea typeface="楷体_GB2312" panose="02010609030101010101" pitchFamily="49" charset="-122"/>
              </a:rPr>
              <a:t>感兴趣的颜色，变换集为</a:t>
            </a:r>
            <a:r>
              <a:rPr lang="zh-CN" altLang="en-US" sz="2400" dirty="0">
                <a:latin typeface="Times New Roman" panose="02020603050405020304" pitchFamily="18" charset="0"/>
              </a:rPr>
              <a:t>：</a:t>
            </a:r>
          </a:p>
        </p:txBody>
      </p:sp>
      <p:graphicFrame>
        <p:nvGraphicFramePr>
          <p:cNvPr id="9" name="Object 5"/>
          <p:cNvGraphicFramePr>
            <a:graphicFrameLocks noChangeAspect="1"/>
          </p:cNvGraphicFramePr>
          <p:nvPr>
            <p:extLst>
              <p:ext uri="{D42A27DB-BD31-4B8C-83A1-F6EECF244321}">
                <p14:modId xmlns:p14="http://schemas.microsoft.com/office/powerpoint/2010/main" val="9127215"/>
              </p:ext>
            </p:extLst>
          </p:nvPr>
        </p:nvGraphicFramePr>
        <p:xfrm>
          <a:off x="2446338" y="5106218"/>
          <a:ext cx="5030787" cy="1143000"/>
        </p:xfrm>
        <a:graphic>
          <a:graphicData uri="http://schemas.openxmlformats.org/presentationml/2006/ole">
            <mc:AlternateContent xmlns:mc="http://schemas.openxmlformats.org/markup-compatibility/2006">
              <mc:Choice xmlns:v="urn:schemas-microsoft-com:vml" Requires="v">
                <p:oleObj spid="_x0000_s6293" name="公式" r:id="rId5" imgW="2908300" imgH="660400" progId="Equation.3">
                  <p:embed/>
                </p:oleObj>
              </mc:Choice>
              <mc:Fallback>
                <p:oleObj name="公式" r:id="rId5" imgW="2908300" imgH="660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6338" y="5106218"/>
                        <a:ext cx="50307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2810334"/>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3170</TotalTime>
  <Words>1001</Words>
  <Application>Microsoft Office PowerPoint</Application>
  <PresentationFormat>宽屏</PresentationFormat>
  <Paragraphs>106</Paragraphs>
  <Slides>17</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33" baseType="lpstr">
      <vt:lpstr>NimbusRomNo9L-Medi</vt:lpstr>
      <vt:lpstr>等线</vt:lpstr>
      <vt:lpstr>等线 Light</vt:lpstr>
      <vt:lpstr>黑体</vt:lpstr>
      <vt:lpstr>楷体_GB2312</vt:lpstr>
      <vt:lpstr>隶书</vt:lpstr>
      <vt:lpstr>宋体</vt:lpstr>
      <vt:lpstr>Arial</vt:lpstr>
      <vt:lpstr>Cambria Math</vt:lpstr>
      <vt:lpstr>Symbol</vt:lpstr>
      <vt:lpstr>Times New Roman</vt:lpstr>
      <vt:lpstr>Wingdings</vt:lpstr>
      <vt:lpstr>Office 主题​​</vt:lpstr>
      <vt:lpstr>Equation</vt:lpstr>
      <vt:lpstr>Bitmap Image</vt:lpstr>
      <vt:lpstr>公式</vt:lpstr>
      <vt:lpstr>PowerPoint 演示文稿</vt:lpstr>
      <vt:lpstr>PowerPoint 演示文稿</vt:lpstr>
      <vt:lpstr>PowerPoint 演示文稿</vt:lpstr>
      <vt:lpstr>PowerPoint 演示文稿</vt:lpstr>
      <vt:lpstr>6.5 彩色变换</vt:lpstr>
      <vt:lpstr>6.5 彩色变换</vt:lpstr>
      <vt:lpstr>例6.7 计算彩色图像的补色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Landmark Detection</dc:title>
  <dc:creator>klmhly</dc:creator>
  <cp:lastModifiedBy>yan Kevin</cp:lastModifiedBy>
  <cp:revision>412</cp:revision>
  <dcterms:created xsi:type="dcterms:W3CDTF">2018-05-08T07:37:13Z</dcterms:created>
  <dcterms:modified xsi:type="dcterms:W3CDTF">2018-10-18T07:52:51Z</dcterms:modified>
</cp:coreProperties>
</file>