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97E8C-667B-47CD-A5A6-DED1458DD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70F40B-EA69-4641-931C-3CF47E40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00D7C-8ADF-4577-ACA9-6968180A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9E27-5629-4F04-B994-75F356D27F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20ED5-53F4-44CB-B1F1-283FE294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FA9B8-E47F-433E-B0B5-24A6388A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7038-5110-4E9D-B849-4EC392C67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7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6CF9-36F7-494D-8117-8F681483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66208-44DD-43C8-A618-DA1239EA8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C492-77A2-4A91-943D-52CC64F4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9E27-5629-4F04-B994-75F356D27F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D71E3-B2EC-4249-AAE9-2EEE06B5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ECF99-8B08-4EBA-B01C-80AAC587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7038-5110-4E9D-B849-4EC392C67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5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503338-2F56-4A9D-958C-783064F5E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ABB5D-745A-4770-8BAF-16D4170E9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E3D62-C3DC-4AA9-B8F3-7382E4BB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9E27-5629-4F04-B994-75F356D27F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54A1F-0566-456A-AE52-E88AE7F3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4388C-8BB2-4B24-990B-0592C2A3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7038-5110-4E9D-B849-4EC392C67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5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0EF0A-DC73-40FB-B9D1-0D85C239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5AE5C-9390-4862-B5AA-3E27FAD0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23285-2FD6-446B-B7FA-FF0331C4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9E27-5629-4F04-B994-75F356D27F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023EE-E748-40F2-AC8F-E28C2951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A1528-9C34-4035-A679-7D3DAA67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7038-5110-4E9D-B849-4EC392C67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1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E7C1-6E0A-48BF-A7DD-4C527063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5F2F4-9E31-4790-9032-ED9F5AD6E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3E920-758C-4021-AEFC-1E0B5DB8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9E27-5629-4F04-B994-75F356D27F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D0B7F-F007-4A24-B383-1B6E7DCF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EFE4C-7498-4EF2-97B0-178F108E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7038-5110-4E9D-B849-4EC392C67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28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2F488-3E35-48D5-B6BE-387C059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CA774-50B5-4B2B-B445-1C1EFA509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A77F4-ED80-426C-AB13-E51559260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EE65A-B06F-46DD-9725-93C5306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9E27-5629-4F04-B994-75F356D27F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376E4-FDF7-4B75-8F7F-CF7BBDAC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9706B-3D1D-4CA0-920B-A28AC18A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7038-5110-4E9D-B849-4EC392C67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5AB16-F167-467F-B68F-B2709818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E1A9F-62AE-48C0-B8F9-0E94C3F7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00CEB5-D530-46DD-984D-AC71D9EB8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A642A2-68D3-4B68-87A1-0418178FF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313E34-E52D-439B-BC5E-B2088B705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CE41C0-6488-4891-BB1C-CCF75300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9E27-5629-4F04-B994-75F356D27F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F65633-6882-41D1-9435-1CCAF56C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0AAEF1-3B4F-42AA-BC94-C2F93A28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7038-5110-4E9D-B849-4EC392C67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2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34959-7B99-4408-8DFF-03B9E358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E2884-9C7C-486E-ACB6-88EBB692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9E27-5629-4F04-B994-75F356D27F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4482C7-DB5F-425B-9BE5-BF7A9CDA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397134-607D-4A43-928F-FDD665AA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7038-5110-4E9D-B849-4EC392C67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8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978EEF-F2A5-48D9-9A66-1018115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9E27-5629-4F04-B994-75F356D27F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E0547-A1D9-4674-9FB5-7F1D9C37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37764E-520E-4739-947E-4010EC1D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7038-5110-4E9D-B849-4EC392C67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7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862CE-94FB-4B7E-9F94-74496D67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5DFB4-A7AC-4C23-98E2-076C7086D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BAC7C-2AF5-4283-B1B4-C1EBCE099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33308-53E0-4D4C-94E5-A328AAA0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9E27-5629-4F04-B994-75F356D27F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CB33E-7E7F-47AC-A411-2E415CAE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152D0-793C-43CA-87CF-A355DE95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7038-5110-4E9D-B849-4EC392C67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8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41C3E-A652-42F1-9359-DC6C6B22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B9A2F-F504-48B4-96F8-08BFC5F53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A3E04F-1E2E-42F9-AB92-D1BF9EBB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CEFA9-CEB0-41FF-8C42-FCF0EE89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9E27-5629-4F04-B994-75F356D27F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44B33D-1BDB-4A7D-88EA-DE4BD069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8462D-A69D-4673-AC5E-877612F3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7038-5110-4E9D-B849-4EC392C67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C22CA9-9B15-41B0-BF92-3BAFC0D1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580B3-6EDF-4544-AA1B-5ECB6FA2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83144-DEC4-404F-B31D-68D9929C9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9E27-5629-4F04-B994-75F356D27FC4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24ADB-E1B0-4325-9BF7-455A0261B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E0F61-5A06-4C73-B64A-21221EC7A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7038-5110-4E9D-B849-4EC392C67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9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40B604-27CA-43BA-86A6-61BD44BC2198}"/>
              </a:ext>
            </a:extLst>
          </p:cNvPr>
          <p:cNvSpPr txBox="1"/>
          <p:nvPr/>
        </p:nvSpPr>
        <p:spPr>
          <a:xfrm>
            <a:off x="2176529" y="1094703"/>
            <a:ext cx="7418231" cy="272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/>
              <a:t>基于</a:t>
            </a:r>
            <a:r>
              <a:rPr lang="en-US" altLang="zh-CN" sz="6000" b="1" dirty="0" err="1"/>
              <a:t>YCbCr</a:t>
            </a:r>
            <a:r>
              <a:rPr lang="zh-CN" altLang="en-US" sz="6000" b="1" dirty="0"/>
              <a:t>颜色空间的人脸检测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F1F371-FCE8-4B44-B550-C41224104A3E}"/>
              </a:ext>
            </a:extLst>
          </p:cNvPr>
          <p:cNvSpPr txBox="1"/>
          <p:nvPr/>
        </p:nvSpPr>
        <p:spPr>
          <a:xfrm>
            <a:off x="8899302" y="5339884"/>
            <a:ext cx="2640169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软件工程 </a:t>
            </a:r>
            <a:r>
              <a:rPr lang="en-US" altLang="zh-CN" sz="2000" b="1" dirty="0"/>
              <a:t> | </a:t>
            </a:r>
            <a:r>
              <a:rPr lang="zh-CN" altLang="en-US" sz="2000" b="1" dirty="0"/>
              <a:t> 邓卓爽</a:t>
            </a:r>
          </a:p>
        </p:txBody>
      </p:sp>
    </p:spTree>
    <p:extLst>
      <p:ext uri="{BB962C8B-B14F-4D97-AF65-F5344CB8AC3E}">
        <p14:creationId xmlns:p14="http://schemas.microsoft.com/office/powerpoint/2010/main" val="226366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6DC0B8-8B6C-42EC-A655-A57B203E435F}"/>
              </a:ext>
            </a:extLst>
          </p:cNvPr>
          <p:cNvSpPr txBox="1"/>
          <p:nvPr/>
        </p:nvSpPr>
        <p:spPr>
          <a:xfrm>
            <a:off x="1146219" y="412123"/>
            <a:ext cx="9813702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人脸检测方法：</a:t>
            </a:r>
            <a:endParaRPr lang="en-US" altLang="zh-CN" sz="2800" dirty="0"/>
          </a:p>
          <a:p>
            <a:pPr indent="457200">
              <a:lnSpc>
                <a:spcPct val="150000"/>
              </a:lnSpc>
            </a:pPr>
            <a:r>
              <a:rPr lang="zh-CN" altLang="en-US" sz="2800" dirty="0"/>
              <a:t>目前人脸检测多采用基于</a:t>
            </a:r>
            <a:r>
              <a:rPr lang="zh-CN" altLang="en-US" sz="2800" b="1" dirty="0"/>
              <a:t>肤色特征</a:t>
            </a:r>
            <a:r>
              <a:rPr lang="zh-CN" altLang="en-US" sz="2800" dirty="0"/>
              <a:t>、</a:t>
            </a:r>
            <a:r>
              <a:rPr lang="zh-CN" altLang="en-US" sz="2800" b="1" dirty="0"/>
              <a:t>模板匹配</a:t>
            </a:r>
            <a:r>
              <a:rPr lang="zh-CN" altLang="en-US" sz="2800" dirty="0"/>
              <a:t>和</a:t>
            </a:r>
            <a:r>
              <a:rPr lang="zh-CN" altLang="en-US" sz="2800" b="1" dirty="0"/>
              <a:t>神经网络</a:t>
            </a:r>
            <a:r>
              <a:rPr lang="zh-CN" altLang="en-US" sz="2800" dirty="0"/>
              <a:t>等方法。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D11E01-A0BF-4243-B2AF-CD601F110CBB}"/>
              </a:ext>
            </a:extLst>
          </p:cNvPr>
          <p:cNvSpPr txBox="1"/>
          <p:nvPr/>
        </p:nvSpPr>
        <p:spPr>
          <a:xfrm>
            <a:off x="976647" y="2684411"/>
            <a:ext cx="964842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zh-CN" sz="2800" dirty="0"/>
              <a:t>基于肤色特征的方法是最常见、最容易实现的一种。</a:t>
            </a:r>
            <a:endParaRPr lang="en-US" altLang="zh-CN" sz="2800" dirty="0"/>
          </a:p>
          <a:p>
            <a:pPr indent="457200" algn="just">
              <a:lnSpc>
                <a:spcPct val="150000"/>
              </a:lnSpc>
            </a:pPr>
            <a:r>
              <a:rPr lang="zh-CN" altLang="en-US" sz="2800" dirty="0"/>
              <a:t>因为</a:t>
            </a:r>
            <a:r>
              <a:rPr lang="zh-CN" altLang="zh-CN" sz="2800" dirty="0"/>
              <a:t>人的肤色一般能与外界背景区分开来，所以人的肤色在颜色空间中</a:t>
            </a:r>
            <a:r>
              <a:rPr lang="zh-CN" altLang="en-US" sz="2800" dirty="0"/>
              <a:t>聚集在</a:t>
            </a:r>
            <a:r>
              <a:rPr lang="zh-CN" altLang="zh-CN" sz="2800" dirty="0"/>
              <a:t>一定的范围，只要算出这个范围，就能把人脸从背景中过滤出来。</a:t>
            </a:r>
          </a:p>
          <a:p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15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5EC9D9-3F18-4A86-9AB6-E47B52B1D83F}"/>
              </a:ext>
            </a:extLst>
          </p:cNvPr>
          <p:cNvSpPr txBox="1"/>
          <p:nvPr/>
        </p:nvSpPr>
        <p:spPr>
          <a:xfrm>
            <a:off x="1094704" y="721218"/>
            <a:ext cx="1026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基于肤色特征的人脸检测多采用</a:t>
            </a:r>
            <a:r>
              <a:rPr lang="en-US" altLang="zh-CN" sz="2800" dirty="0"/>
              <a:t>HSV</a:t>
            </a:r>
            <a:r>
              <a:rPr lang="zh-CN" altLang="zh-CN" sz="2800" dirty="0"/>
              <a:t>颜色</a:t>
            </a:r>
            <a:r>
              <a:rPr lang="zh-CN" altLang="en-US" sz="2800" dirty="0"/>
              <a:t>空间</a:t>
            </a:r>
            <a:r>
              <a:rPr lang="zh-CN" altLang="zh-CN" sz="2800" dirty="0"/>
              <a:t>或</a:t>
            </a:r>
            <a:r>
              <a:rPr lang="en-US" altLang="zh-CN" sz="2800" dirty="0" err="1"/>
              <a:t>YCbCr</a:t>
            </a:r>
            <a:r>
              <a:rPr lang="zh-CN" altLang="zh-CN" sz="2800" dirty="0"/>
              <a:t>颜色</a:t>
            </a:r>
            <a:r>
              <a:rPr lang="zh-CN" altLang="en-US" sz="2800" dirty="0"/>
              <a:t>空间</a:t>
            </a:r>
            <a:r>
              <a:rPr lang="zh-CN" altLang="zh-CN" sz="2800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5E6BAA-7B79-4061-846A-916698FC3449}"/>
              </a:ext>
            </a:extLst>
          </p:cNvPr>
          <p:cNvSpPr txBox="1"/>
          <p:nvPr/>
        </p:nvSpPr>
        <p:spPr>
          <a:xfrm>
            <a:off x="1094704" y="1700011"/>
            <a:ext cx="435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对于</a:t>
            </a:r>
            <a:r>
              <a:rPr lang="en-US" altLang="zh-CN" sz="2800" dirty="0" err="1"/>
              <a:t>YCbCr</a:t>
            </a:r>
            <a:r>
              <a:rPr lang="zh-CN" altLang="en-US" sz="2800" dirty="0"/>
              <a:t>颜色空间：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B520F5-345F-4036-8DB7-4CDBA547A61B}"/>
              </a:ext>
            </a:extLst>
          </p:cNvPr>
          <p:cNvSpPr txBox="1"/>
          <p:nvPr/>
        </p:nvSpPr>
        <p:spPr>
          <a:xfrm>
            <a:off x="1309352" y="3605272"/>
            <a:ext cx="27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</a:t>
            </a:r>
            <a:r>
              <a:rPr lang="zh-CN" altLang="en-US" sz="2800" dirty="0"/>
              <a:t>分量表示亮度</a:t>
            </a:r>
          </a:p>
        </p:txBody>
      </p:sp>
      <p:pic>
        <p:nvPicPr>
          <p:cNvPr id="7" name="图片 6" descr="https://pic3.zhimg.com/80/v2-3943a5e8886f08863cf6ee7697c46fa0_hd.jpg">
            <a:extLst>
              <a:ext uri="{FF2B5EF4-FFF2-40B4-BE49-F238E27FC236}">
                <a16:creationId xmlns:a16="http://schemas.microsoft.com/office/drawing/2014/main" id="{D7EC7969-9D0A-4106-9DBD-45A8753AE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59" y="2526588"/>
            <a:ext cx="5012028" cy="3610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06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56D816-EB5B-4EE8-9697-53E7DF3B360F}"/>
              </a:ext>
            </a:extLst>
          </p:cNvPr>
          <p:cNvSpPr txBox="1"/>
          <p:nvPr/>
        </p:nvSpPr>
        <p:spPr>
          <a:xfrm>
            <a:off x="553792" y="650177"/>
            <a:ext cx="6076284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Cr</a:t>
            </a:r>
            <a:r>
              <a:rPr lang="zh-CN" altLang="zh-CN" sz="2800" dirty="0"/>
              <a:t>表示红色分量与亮度的差值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Cb</a:t>
            </a:r>
            <a:r>
              <a:rPr lang="zh-CN" altLang="zh-CN" sz="2800" dirty="0"/>
              <a:t>表示蓝色分量与亮度的差值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两个参数</a:t>
            </a:r>
            <a:r>
              <a:rPr lang="zh-CN" altLang="en-US" sz="2800" dirty="0"/>
              <a:t>的不同组合</a:t>
            </a:r>
            <a:r>
              <a:rPr lang="zh-CN" altLang="zh-CN" sz="2800" dirty="0"/>
              <a:t>表示</a:t>
            </a:r>
            <a:r>
              <a:rPr lang="zh-CN" altLang="en-US" sz="2800" dirty="0"/>
              <a:t>不同的</a:t>
            </a:r>
            <a:r>
              <a:rPr lang="zh-CN" altLang="zh-CN" sz="2800" dirty="0"/>
              <a:t>颜色</a:t>
            </a:r>
            <a:endParaRPr lang="zh-CN" altLang="en-US" sz="2800" dirty="0"/>
          </a:p>
        </p:txBody>
      </p:sp>
      <p:pic>
        <p:nvPicPr>
          <p:cNvPr id="4" name="图片 3" descr="https://pic2.zhimg.com/80/v2-6480f5f98bebb719575c067992449e86_hd.jpg">
            <a:extLst>
              <a:ext uri="{FF2B5EF4-FFF2-40B4-BE49-F238E27FC236}">
                <a16:creationId xmlns:a16="http://schemas.microsoft.com/office/drawing/2014/main" id="{CE7C3D26-1597-4C76-9607-464A827D88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71" y="690754"/>
            <a:ext cx="5274310" cy="52743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E4EDCD-65E3-4080-98BF-8DF315591C32}"/>
              </a:ext>
            </a:extLst>
          </p:cNvPr>
          <p:cNvSpPr txBox="1"/>
          <p:nvPr/>
        </p:nvSpPr>
        <p:spPr>
          <a:xfrm>
            <a:off x="793805" y="2949495"/>
            <a:ext cx="4791426" cy="3258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zh-CN" sz="2800" dirty="0"/>
              <a:t>人体肤色大致呈现红色，因此可以通过观察或经验找出肤色在</a:t>
            </a:r>
            <a:r>
              <a:rPr lang="en-US" altLang="zh-CN" sz="2800" dirty="0"/>
              <a:t>Cr</a:t>
            </a:r>
            <a:r>
              <a:rPr lang="zh-CN" altLang="zh-CN" sz="2800" dirty="0"/>
              <a:t>分量上的范围，然后简单设置阈值，把肤色区域过滤出来。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02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8B43F9-34DF-41B8-AFCA-C015455FA585}"/>
              </a:ext>
            </a:extLst>
          </p:cNvPr>
          <p:cNvSpPr txBox="1"/>
          <p:nvPr/>
        </p:nvSpPr>
        <p:spPr>
          <a:xfrm>
            <a:off x="850006" y="463639"/>
            <a:ext cx="4662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流程图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9DCC28-E10E-4B11-91F1-EB910873C2BF}"/>
              </a:ext>
            </a:extLst>
          </p:cNvPr>
          <p:cNvSpPr txBox="1"/>
          <p:nvPr/>
        </p:nvSpPr>
        <p:spPr>
          <a:xfrm>
            <a:off x="1159099" y="1716262"/>
            <a:ext cx="258865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把图像从</a:t>
            </a:r>
            <a:r>
              <a:rPr lang="en-US" altLang="zh-CN" sz="2400" dirty="0"/>
              <a:t>RGB</a:t>
            </a:r>
            <a:r>
              <a:rPr lang="zh-CN" altLang="en-US" sz="2400" dirty="0"/>
              <a:t>空间转为</a:t>
            </a:r>
            <a:r>
              <a:rPr lang="en-US" altLang="zh-CN" sz="2400" dirty="0" err="1"/>
              <a:t>YCbCr</a:t>
            </a:r>
            <a:r>
              <a:rPr lang="zh-CN" altLang="en-US" sz="2400" dirty="0"/>
              <a:t>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129670-B0C7-4FFE-AB23-5476B9AF7F4F}"/>
              </a:ext>
            </a:extLst>
          </p:cNvPr>
          <p:cNvSpPr txBox="1"/>
          <p:nvPr/>
        </p:nvSpPr>
        <p:spPr>
          <a:xfrm>
            <a:off x="4539802" y="1531597"/>
            <a:ext cx="258865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取</a:t>
            </a:r>
            <a:r>
              <a:rPr lang="en-US" altLang="zh-CN" sz="2400" dirty="0"/>
              <a:t>Cr</a:t>
            </a:r>
            <a:r>
              <a:rPr lang="zh-CN" altLang="en-US" sz="2400" dirty="0"/>
              <a:t>层，设置一定阈值范围提取有肤色区域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DAACC0-7C28-4F1F-933C-D39592A774A4}"/>
              </a:ext>
            </a:extLst>
          </p:cNvPr>
          <p:cNvSpPr txBox="1"/>
          <p:nvPr/>
        </p:nvSpPr>
        <p:spPr>
          <a:xfrm>
            <a:off x="8138375" y="1531598"/>
            <a:ext cx="258865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进行开闭元素，去除脸部周围噪声，填补缺块</a:t>
            </a: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F09DCC28-E10E-4B11-91F1-EB910873C2BF}"/>
              </a:ext>
            </a:extLst>
          </p:cNvPr>
          <p:cNvSpPr txBox="1"/>
          <p:nvPr/>
        </p:nvSpPr>
        <p:spPr>
          <a:xfrm>
            <a:off x="8060029" y="3941408"/>
            <a:ext cx="27453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删除小于最大面积区的区域，只留下候选脸部区域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F09DCC28-E10E-4B11-91F1-EB910873C2BF}"/>
              </a:ext>
            </a:extLst>
          </p:cNvPr>
          <p:cNvSpPr txBox="1"/>
          <p:nvPr/>
        </p:nvSpPr>
        <p:spPr>
          <a:xfrm>
            <a:off x="4500628" y="4194832"/>
            <a:ext cx="26278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计算候选区域位置、大小</a:t>
            </a: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F09DCC28-E10E-4B11-91F1-EB910873C2BF}"/>
              </a:ext>
            </a:extLst>
          </p:cNvPr>
          <p:cNvSpPr txBox="1"/>
          <p:nvPr/>
        </p:nvSpPr>
        <p:spPr>
          <a:xfrm>
            <a:off x="1159099" y="4035920"/>
            <a:ext cx="258865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取额头宽度为宽，在原图上框出人脸部分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553843C-4B88-47A1-B246-E251BFAE22F0}"/>
              </a:ext>
            </a:extLst>
          </p:cNvPr>
          <p:cNvSpPr/>
          <p:nvPr/>
        </p:nvSpPr>
        <p:spPr>
          <a:xfrm>
            <a:off x="3786926" y="2015850"/>
            <a:ext cx="713703" cy="231820"/>
          </a:xfrm>
          <a:prstGeom prst="rightArrow">
            <a:avLst/>
          </a:prstGeom>
          <a:noFill/>
          <a:ln>
            <a:solidFill>
              <a:srgbClr val="F18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7C771EC-7F14-4B9A-B37B-AF4D4816CF80}"/>
              </a:ext>
            </a:extLst>
          </p:cNvPr>
          <p:cNvSpPr/>
          <p:nvPr/>
        </p:nvSpPr>
        <p:spPr>
          <a:xfrm>
            <a:off x="7276564" y="2015850"/>
            <a:ext cx="713703" cy="231820"/>
          </a:xfrm>
          <a:prstGeom prst="rightArrow">
            <a:avLst/>
          </a:prstGeom>
          <a:noFill/>
          <a:ln>
            <a:solidFill>
              <a:srgbClr val="F18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D516C88-6A26-420F-B267-30CE251BEF3C}"/>
              </a:ext>
            </a:extLst>
          </p:cNvPr>
          <p:cNvSpPr/>
          <p:nvPr/>
        </p:nvSpPr>
        <p:spPr>
          <a:xfrm rot="5400000">
            <a:off x="8959941" y="3233144"/>
            <a:ext cx="713703" cy="231820"/>
          </a:xfrm>
          <a:prstGeom prst="rightArrow">
            <a:avLst/>
          </a:prstGeom>
          <a:noFill/>
          <a:ln>
            <a:solidFill>
              <a:srgbClr val="F18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9206719-D7A7-4528-B1B6-46E03EE6FAA5}"/>
              </a:ext>
            </a:extLst>
          </p:cNvPr>
          <p:cNvSpPr/>
          <p:nvPr/>
        </p:nvSpPr>
        <p:spPr>
          <a:xfrm rot="10800000">
            <a:off x="7275493" y="4425661"/>
            <a:ext cx="713703" cy="231820"/>
          </a:xfrm>
          <a:prstGeom prst="rightArrow">
            <a:avLst/>
          </a:prstGeom>
          <a:noFill/>
          <a:ln>
            <a:solidFill>
              <a:srgbClr val="F18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0B8819F-337D-4DD4-B8FB-9F03328BF841}"/>
              </a:ext>
            </a:extLst>
          </p:cNvPr>
          <p:cNvSpPr/>
          <p:nvPr/>
        </p:nvSpPr>
        <p:spPr>
          <a:xfrm rot="10800000">
            <a:off x="3869836" y="4494421"/>
            <a:ext cx="462564" cy="231820"/>
          </a:xfrm>
          <a:prstGeom prst="rightArrow">
            <a:avLst/>
          </a:prstGeom>
          <a:noFill/>
          <a:ln>
            <a:solidFill>
              <a:srgbClr val="F18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8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40B604-27CA-43BA-86A6-61BD44BC2198}"/>
              </a:ext>
            </a:extLst>
          </p:cNvPr>
          <p:cNvSpPr txBox="1"/>
          <p:nvPr/>
        </p:nvSpPr>
        <p:spPr>
          <a:xfrm>
            <a:off x="2163650" y="2550016"/>
            <a:ext cx="7418231" cy="133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/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266283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242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12</cp:revision>
  <dcterms:created xsi:type="dcterms:W3CDTF">2018-10-29T16:19:05Z</dcterms:created>
  <dcterms:modified xsi:type="dcterms:W3CDTF">2018-10-30T05:30:10Z</dcterms:modified>
</cp:coreProperties>
</file>