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84" r:id="rId5"/>
    <p:sldId id="287" r:id="rId6"/>
    <p:sldId id="285" r:id="rId7"/>
    <p:sldId id="262" r:id="rId8"/>
    <p:sldId id="297" r:id="rId9"/>
    <p:sldId id="302" r:id="rId10"/>
    <p:sldId id="294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99" autoAdjust="0"/>
  </p:normalViewPr>
  <p:slideViewPr>
    <p:cSldViewPr snapToGrid="0" snapToObjects="1" showGuides="1">
      <p:cViewPr>
        <p:scale>
          <a:sx n="75" d="100"/>
          <a:sy n="75" d="100"/>
        </p:scale>
        <p:origin x="974" y="125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157316"/>
            <a:ext cx="7946431" cy="5043949"/>
          </a:xfrm>
        </p:spPr>
        <p:txBody>
          <a:bodyPr/>
          <a:lstStyle/>
          <a:p>
            <a:r>
              <a:rPr lang="en-US" b="1" dirty="0"/>
              <a:t>GLOBAL CYBERSECURITY THREATS (2015-2024)</a:t>
            </a:r>
            <a:br>
              <a:rPr lang="en-US" b="1" dirty="0"/>
            </a:br>
            <a:endParaRPr lang="en-US" dirty="0"/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913769"/>
            <a:ext cx="3128625" cy="630936"/>
          </a:xfrm>
        </p:spPr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SELSHA PP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07-08-2025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BCB191-6C19-875D-6927-9BCBC829C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703" y="884903"/>
            <a:ext cx="3716594" cy="25440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7" y="1719072"/>
            <a:ext cx="5807325" cy="1709928"/>
          </a:xfrm>
        </p:spPr>
        <p:txBody>
          <a:bodyPr/>
          <a:lstStyle/>
          <a:p>
            <a:r>
              <a:rPr lang="en-US" sz="4800" dirty="0">
                <a:latin typeface="Baskerville Old Face" panose="02020602080505020303" pitchFamily="18" charset="0"/>
                <a:sym typeface="DM Sans Medium"/>
              </a:rPr>
              <a:t>OBJECTIVE</a:t>
            </a:r>
            <a:br>
              <a:rPr lang="en-US" sz="4400" dirty="0">
                <a:sym typeface="DM Sans Medium"/>
              </a:rPr>
            </a:b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2808289"/>
            <a:ext cx="5709002" cy="2130552"/>
          </a:xfrm>
        </p:spPr>
        <p:txBody>
          <a:bodyPr/>
          <a:lstStyle/>
          <a:p>
            <a:r>
              <a:rPr lang="en-US" dirty="0"/>
              <a:t>To design an interactive Power BI dashboard that visualizes global cybersecurity threats from 2015 to 2024, helping stakeholders understand patterns, impact, and vulnerabilities.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17" y="345014"/>
            <a:ext cx="5462802" cy="1938528"/>
          </a:xfrm>
        </p:spPr>
        <p:txBody>
          <a:bodyPr/>
          <a:lstStyle/>
          <a:p>
            <a:r>
              <a:rPr lang="en-US" sz="4800" dirty="0">
                <a:latin typeface="Baskerville Old Face" panose="02020602080505020303" pitchFamily="18" charset="0"/>
              </a:rPr>
              <a:t>Dataset Overview</a:t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C5FD85-E72E-D48C-0D76-91EA6282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3920" y="1540615"/>
            <a:ext cx="3924479" cy="5139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Dataset Name : Global Cybersecurity Threats (2015-2024)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Source :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Fields included :</a:t>
            </a:r>
          </a:p>
          <a:p>
            <a:r>
              <a:rPr lang="en-US" dirty="0"/>
              <a:t>      * Attack Type</a:t>
            </a:r>
          </a:p>
          <a:p>
            <a:r>
              <a:rPr lang="en-US" dirty="0"/>
              <a:t>      * Country</a:t>
            </a:r>
          </a:p>
          <a:p>
            <a:r>
              <a:rPr lang="en-US" dirty="0"/>
              <a:t>      * Year</a:t>
            </a:r>
          </a:p>
          <a:p>
            <a:r>
              <a:rPr lang="en-US" dirty="0"/>
              <a:t>      * Financial Loss (in millions)</a:t>
            </a:r>
          </a:p>
          <a:p>
            <a:r>
              <a:rPr lang="en-US" dirty="0"/>
              <a:t>      *  Number of Affected Systems</a:t>
            </a:r>
          </a:p>
          <a:p>
            <a:r>
              <a:rPr lang="en-US" dirty="0"/>
              <a:t>      * Incident Resolution Time</a:t>
            </a:r>
          </a:p>
          <a:p>
            <a:r>
              <a:rPr lang="en-US" dirty="0"/>
              <a:t>      * Target Industry</a:t>
            </a:r>
          </a:p>
          <a:p>
            <a:r>
              <a:rPr lang="en-US" dirty="0"/>
              <a:t>      * Security Vulnerable</a:t>
            </a:r>
          </a:p>
          <a:p>
            <a:r>
              <a:rPr lang="en-US" dirty="0"/>
              <a:t>      * Defense Mechanism Used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8A609F-8C85-0BD0-712B-E07641F32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282" y="629920"/>
            <a:ext cx="5872478" cy="58830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8C7540E-B0E4-8988-0AC7-7E0E7DD8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088" y="164783"/>
            <a:ext cx="11154911" cy="1014984"/>
          </a:xfrm>
        </p:spPr>
        <p:txBody>
          <a:bodyPr/>
          <a:lstStyle/>
          <a:p>
            <a:r>
              <a:rPr lang="en-US" sz="4800" dirty="0">
                <a:latin typeface="Baskerville Old Face" panose="02020602080505020303" pitchFamily="18" charset="0"/>
              </a:rPr>
              <a:t>KEY PERFORMANCE INDICATORS (KPI)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1479FA2-D73E-4B51-26EF-562D7F62EEA0}"/>
              </a:ext>
            </a:extLst>
          </p:cNvPr>
          <p:cNvSpPr txBox="1">
            <a:spLocks/>
          </p:cNvSpPr>
          <p:nvPr/>
        </p:nvSpPr>
        <p:spPr>
          <a:xfrm>
            <a:off x="1053920" y="2184400"/>
            <a:ext cx="7764960" cy="4495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Total Estimated Financial Loss (in Millions)</a:t>
            </a:r>
          </a:p>
          <a:p>
            <a:pPr marL="0" indent="0">
              <a:buNone/>
            </a:pPr>
            <a:endParaRPr lang="en-US" dirty="0"/>
          </a:p>
          <a:p>
            <a:pPr marL="342900" indent="-342900"/>
            <a:r>
              <a:rPr lang="en-US" dirty="0"/>
              <a:t>Total Number of Affected Systems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Average Incident Resolution Time by Defense Mechanism Used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29370-D504-2A25-F451-B767A15C7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8506" y="3184610"/>
            <a:ext cx="2398891" cy="11785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47ECDE-4CA4-9214-0758-77B86CCC8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506" y="1841385"/>
            <a:ext cx="2328562" cy="11785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9B22DD-FA26-20E6-D864-608351855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506" y="4549171"/>
            <a:ext cx="2552959" cy="14324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102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6AC2-3FE0-7B31-4CB1-881AFEE8A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250324"/>
            <a:ext cx="9912096" cy="1014984"/>
          </a:xfrm>
        </p:spPr>
        <p:txBody>
          <a:bodyPr/>
          <a:lstStyle/>
          <a:p>
            <a:r>
              <a:rPr lang="en-US" sz="4800" dirty="0">
                <a:latin typeface="Baskerville Old Face" panose="02020602080505020303" pitchFamily="18" charset="0"/>
                <a:cs typeface="Arial" panose="020B0604020202020204" pitchFamily="34" charset="0"/>
              </a:rPr>
              <a:t>OVERVIEW</a:t>
            </a:r>
            <a:r>
              <a:rPr lang="en-US" sz="4800" dirty="0">
                <a:latin typeface="Baskerville Old Face" panose="02020602080505020303" pitchFamily="18" charset="0"/>
              </a:rPr>
              <a:t> OF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59FCF8-9DDD-2D54-CD7C-FF0E0F512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50" y="1188720"/>
            <a:ext cx="10745700" cy="50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3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70D4-2DD2-E63A-F44F-804C317B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582" y="306780"/>
            <a:ext cx="9912096" cy="1014984"/>
          </a:xfrm>
        </p:spPr>
        <p:txBody>
          <a:bodyPr/>
          <a:lstStyle/>
          <a:p>
            <a:r>
              <a:rPr lang="en-US" sz="4800" dirty="0">
                <a:latin typeface="Baskerville Old Face" panose="02020602080505020303" pitchFamily="18" charset="0"/>
              </a:rPr>
              <a:t>KEY INSIGHTS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E64399-3886-37C1-A82B-1081D9CF8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582" y="1627632"/>
            <a:ext cx="11000232" cy="4160520"/>
          </a:xfrm>
        </p:spPr>
        <p:txBody>
          <a:bodyPr/>
          <a:lstStyle/>
          <a:p>
            <a:r>
              <a:rPr lang="en-US" dirty="0"/>
              <a:t>Cyberattacks and financial losses have grown significantly year-over-year.</a:t>
            </a:r>
          </a:p>
          <a:p>
            <a:r>
              <a:rPr lang="en-US" dirty="0"/>
              <a:t> Certain threat types like ransomware and phishing dominate.</a:t>
            </a:r>
          </a:p>
          <a:p>
            <a:r>
              <a:rPr lang="en-US" dirty="0"/>
              <a:t> Specific industries like finance and healthcare are frequent targets.</a:t>
            </a:r>
          </a:p>
          <a:p>
            <a:r>
              <a:rPr lang="en-US" dirty="0"/>
              <a:t> Some countries face more incidents than others, indicating targeted attacks.</a:t>
            </a:r>
          </a:p>
          <a:p>
            <a:r>
              <a:rPr lang="en-US" dirty="0"/>
              <a:t> Resolution times vary, suggesting differences in preparedness</a:t>
            </a:r>
          </a:p>
        </p:txBody>
      </p:sp>
    </p:spTree>
    <p:extLst>
      <p:ext uri="{BB962C8B-B14F-4D97-AF65-F5344CB8AC3E}">
        <p14:creationId xmlns:p14="http://schemas.microsoft.com/office/powerpoint/2010/main" val="188795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Baskerville Old Face" panose="02020602080505020303" pitchFamily="18" charset="0"/>
              </a:rPr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C2FBCB6F-81A0-7796-FAA8-DAF07C33C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2650" y="2944813"/>
            <a:ext cx="4818063" cy="2130425"/>
          </a:xfrm>
        </p:spPr>
        <p:txBody>
          <a:bodyPr/>
          <a:lstStyle/>
          <a:p>
            <a:r>
              <a:rPr lang="en-US" dirty="0"/>
              <a:t>- The dashboard enables a clear view of cyber threat trends over a decade.</a:t>
            </a:r>
          </a:p>
          <a:p>
            <a:r>
              <a:rPr lang="en-US" dirty="0"/>
              <a:t>- Stakeholders should prioritize defense strategies against top threats.</a:t>
            </a:r>
          </a:p>
          <a:p>
            <a:r>
              <a:rPr lang="en-US" dirty="0"/>
              <a:t>- Invest in reducing resolution time and improving vulnerability patching.</a:t>
            </a:r>
          </a:p>
          <a:p>
            <a:r>
              <a:rPr lang="en-US" dirty="0"/>
              <a:t>- Regularly monitor and update security frameworks based on insights.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427AE9-B039-5E98-D5C2-246855AAA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58801"/>
            <a:ext cx="4715731" cy="562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606" y="2631014"/>
            <a:ext cx="4873752" cy="1709928"/>
          </a:xfrm>
        </p:spPr>
        <p:txBody>
          <a:bodyPr/>
          <a:lstStyle/>
          <a:p>
            <a:r>
              <a:rPr lang="en-US" sz="5400" dirty="0">
                <a:latin typeface="Baskerville Old Face" panose="02020602080505020303" pitchFamily="18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Words>237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Baskerville Old Face</vt:lpstr>
      <vt:lpstr>Calibri</vt:lpstr>
      <vt:lpstr>Century Gothic</vt:lpstr>
      <vt:lpstr>DM Sans Medium</vt:lpstr>
      <vt:lpstr>Karla</vt:lpstr>
      <vt:lpstr>Univers Condensed Light</vt:lpstr>
      <vt:lpstr>Office Theme</vt:lpstr>
      <vt:lpstr>GLOBAL CYBERSECURITY THREATS (2015-2024) </vt:lpstr>
      <vt:lpstr>OBJECTIVE </vt:lpstr>
      <vt:lpstr>Dataset Overview </vt:lpstr>
      <vt:lpstr>KEY PERFORMANCE INDICATORS (KPI) </vt:lpstr>
      <vt:lpstr>OVERVIEW OF DASHBOARD</vt:lpstr>
      <vt:lpstr>KEY INSIGHTS</vt:lpstr>
      <vt:lpstr>CONCLUSION 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selshapp3@gmail.com</dc:creator>
  <cp:lastModifiedBy>selshapp3@gmail.com</cp:lastModifiedBy>
  <cp:revision>3</cp:revision>
  <dcterms:created xsi:type="dcterms:W3CDTF">2025-02-09T15:34:55Z</dcterms:created>
  <dcterms:modified xsi:type="dcterms:W3CDTF">2025-08-07T08:33:40Z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