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F39C0-480E-4925-888C-0536E3091D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DD7C7-7A1A-45E1-B8A6-F1765055FD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DD7C7-7A1A-45E1-B8A6-F1765055FD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FF1-0B8F-4845-A6D8-3528182E9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B1B3-C8F6-410E-8C79-C6B7C9D116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FF1-0B8F-4845-A6D8-3528182E9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B1B3-C8F6-410E-8C79-C6B7C9D116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FF1-0B8F-4845-A6D8-3528182E9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B1B3-C8F6-410E-8C79-C6B7C9D116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FF1-0B8F-4845-A6D8-3528182E9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B1B3-C8F6-410E-8C79-C6B7C9D116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FF1-0B8F-4845-A6D8-3528182E9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B1B3-C8F6-410E-8C79-C6B7C9D116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FF1-0B8F-4845-A6D8-3528182E9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B1B3-C8F6-410E-8C79-C6B7C9D116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FF1-0B8F-4845-A6D8-3528182E9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B1B3-C8F6-410E-8C79-C6B7C9D116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FF1-0B8F-4845-A6D8-3528182E9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B1B3-C8F6-410E-8C79-C6B7C9D116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FF1-0B8F-4845-A6D8-3528182E9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B1B3-C8F6-410E-8C79-C6B7C9D116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FF1-0B8F-4845-A6D8-3528182E9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B1B3-C8F6-410E-8C79-C6B7C9D116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FF1-0B8F-4845-A6D8-3528182E9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B1B3-C8F6-410E-8C79-C6B7C9D116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4FF1-0B8F-4845-A6D8-3528182E9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B1B3-C8F6-410E-8C79-C6B7C9D116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9619" y="1248198"/>
            <a:ext cx="9144000" cy="2387600"/>
          </a:xfrm>
        </p:spPr>
        <p:txBody>
          <a:bodyPr/>
          <a:lstStyle/>
          <a:p>
            <a:r>
              <a:rPr lang="zh-CN" altLang="en-US" dirty="0"/>
              <a:t>实验一验收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04464" y="4698427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组长：张有成</a:t>
            </a:r>
            <a:endParaRPr lang="en-US" altLang="zh-CN" sz="1800" dirty="0"/>
          </a:p>
          <a:p>
            <a:r>
              <a:rPr lang="zh-CN" altLang="en-US" sz="1800" dirty="0"/>
              <a:t>组员：韩世龙</a:t>
            </a:r>
            <a:endParaRPr lang="en-US" altLang="zh-CN" sz="1800" dirty="0"/>
          </a:p>
          <a:p>
            <a:r>
              <a:rPr lang="en-US" altLang="zh-CN" sz="1800" dirty="0"/>
              <a:t>           </a:t>
            </a:r>
            <a:r>
              <a:rPr lang="zh-CN" altLang="en-US" sz="1800" dirty="0"/>
              <a:t>李卓伦</a:t>
            </a:r>
            <a:endParaRPr lang="en-US" altLang="zh-CN" sz="1800" dirty="0"/>
          </a:p>
          <a:p>
            <a:r>
              <a:rPr lang="en-US" altLang="zh-CN" sz="1800" dirty="0"/>
              <a:t>2022.5.27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任务分析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2D</a:t>
            </a:r>
            <a:r>
              <a:rPr lang="zh-CN" altLang="en-US" dirty="0"/>
              <a:t>眼底图像的临床数据，根据视觉特征（病灶信息）区分糖尿病视网膜病变的严重程度，从而完成四分类任务。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526" y="3210497"/>
            <a:ext cx="10063712" cy="29664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数据集分析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6690" y="2745603"/>
            <a:ext cx="5974598" cy="26900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42984" y="2034960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</a:t>
            </a:r>
            <a:r>
              <a:rPr lang="zh-CN" altLang="en-US" dirty="0"/>
              <a:t>张视网膜的图片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470" y="2015208"/>
            <a:ext cx="4534293" cy="39627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27773" y="1321356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视网膜的病变级别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算法框架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图片的预处理（旋转，灰度图，高斯滤波等）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569" y="2578777"/>
            <a:ext cx="4625752" cy="39140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 contrast="-10000"/>
                    </a14:imgEffect>
                    <a14:imgEffect>
                      <a14:colorTemperature colorTemp="4750"/>
                    </a14:imgEffect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79" t="7440" r="10887" b="7818"/>
          <a:stretch>
            <a:fillRect/>
          </a:stretch>
        </p:blipFill>
        <p:spPr>
          <a:xfrm rot="5400000">
            <a:off x="7140101" y="2752928"/>
            <a:ext cx="3433864" cy="3424036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7190"/>
            <a:ext cx="10515600" cy="5800090"/>
          </a:xfrm>
        </p:spPr>
        <p:txBody>
          <a:bodyPr/>
          <a:p>
            <a:r>
              <a:rPr lang="zh-CN" altLang="en-US"/>
              <a:t>数据的不均匀处理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4591050"/>
            <a:ext cx="9789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由于训练集的不同类别图像数量不均衡，所以我们给类别设置了比重，让数量多的类别占的比重减小，减小因数据量的不同造成的训练误差</a:t>
            </a:r>
            <a:endParaRPr lang="zh-CN" altLang="en-US"/>
          </a:p>
        </p:txBody>
      </p:sp>
      <p:pic>
        <p:nvPicPr>
          <p:cNvPr id="5" name="图片 4" descr="DE5D5ACB79AA1EC61BB3B190C3E2CC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230" y="1371600"/>
            <a:ext cx="10057765" cy="2825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420566" cy="568730"/>
          </a:xfrm>
        </p:spPr>
        <p:txBody>
          <a:bodyPr/>
          <a:lstStyle/>
          <a:p>
            <a:r>
              <a:rPr lang="zh-CN" altLang="en-US" sz="2800" dirty="0">
                <a:latin typeface="+mn-lt"/>
                <a:ea typeface="+mn-ea"/>
                <a:cs typeface="+mn-cs"/>
              </a:rPr>
              <a:t>图片特征提取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3856"/>
            <a:ext cx="10515600" cy="5243107"/>
          </a:xfrm>
        </p:spPr>
        <p:txBody>
          <a:bodyPr/>
          <a:lstStyle/>
          <a:p>
            <a:r>
              <a:rPr lang="zh-CN" altLang="en-US" dirty="0"/>
              <a:t>结合第二问：对图像进行滤波；分割提取斑点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3" y="1626990"/>
            <a:ext cx="2925165" cy="23122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478" y="1626989"/>
            <a:ext cx="2925165" cy="23122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485" y="3820499"/>
            <a:ext cx="2661993" cy="282102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478" y="3734035"/>
            <a:ext cx="2793580" cy="296046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241485" y="1488621"/>
            <a:ext cx="34739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利用实验二，将和斑点颜色相近的血管去掉，用高斯滤波之后将斑点部分颜色单独提取出来。然后将生成的图片转换的</a:t>
            </a:r>
            <a:r>
              <a:rPr lang="en-US" altLang="zh-CN" dirty="0" err="1"/>
              <a:t>numpy</a:t>
            </a:r>
            <a:r>
              <a:rPr lang="zh-CN" altLang="en-US" dirty="0"/>
              <a:t>与原图连接训练。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241485" y="3272370"/>
            <a:ext cx="3919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结论：效果提升不明显，而且训练速度降低，所以就舍弃了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48" y="4311342"/>
            <a:ext cx="2480275" cy="21665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895" y="4406731"/>
            <a:ext cx="1864350" cy="19757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86628"/>
            <a:ext cx="10515600" cy="1325563"/>
          </a:xfrm>
        </p:spPr>
        <p:txBody>
          <a:bodyPr/>
          <a:lstStyle/>
          <a:p>
            <a:r>
              <a:rPr lang="zh-CN" altLang="en-US" sz="3600" dirty="0"/>
              <a:t>模型选择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2298"/>
            <a:ext cx="10515600" cy="5544665"/>
          </a:xfrm>
        </p:spPr>
        <p:txBody>
          <a:bodyPr/>
          <a:lstStyle/>
          <a:p>
            <a:r>
              <a:rPr lang="zh-CN" altLang="en-US" dirty="0"/>
              <a:t>我们使用</a:t>
            </a:r>
            <a:r>
              <a:rPr lang="en-US" altLang="zh-CN" dirty="0"/>
              <a:t>pytorch1.11.0</a:t>
            </a:r>
            <a:r>
              <a:rPr lang="zh-CN" altLang="en-US" dirty="0"/>
              <a:t>版本内置的</a:t>
            </a:r>
            <a:r>
              <a:rPr lang="en-US" altLang="zh-CN" dirty="0" err="1"/>
              <a:t>resnet</a:t>
            </a:r>
            <a:r>
              <a:rPr lang="zh-CN" altLang="en-US" dirty="0"/>
              <a:t>、</a:t>
            </a:r>
            <a:r>
              <a:rPr lang="en-US" altLang="zh-CN" dirty="0" err="1"/>
              <a:t>alexnet</a:t>
            </a:r>
            <a:r>
              <a:rPr lang="zh-CN" altLang="en-US" dirty="0"/>
              <a:t>、</a:t>
            </a:r>
            <a:r>
              <a:rPr lang="en-US" altLang="zh-CN" dirty="0" err="1"/>
              <a:t>squeezenet</a:t>
            </a:r>
            <a:r>
              <a:rPr lang="zh-CN" altLang="en-US" dirty="0"/>
              <a:t>、</a:t>
            </a:r>
            <a:r>
              <a:rPr lang="en-US" altLang="zh-CN" dirty="0" err="1"/>
              <a:t>vgg</a:t>
            </a:r>
            <a:r>
              <a:rPr lang="zh-CN" altLang="en-US" dirty="0"/>
              <a:t>、</a:t>
            </a:r>
            <a:r>
              <a:rPr lang="en-US" altLang="zh-CN" dirty="0" err="1"/>
              <a:t>densenet</a:t>
            </a:r>
            <a:r>
              <a:rPr lang="zh-CN" altLang="en-US" dirty="0"/>
              <a:t>、</a:t>
            </a:r>
            <a:r>
              <a:rPr lang="en-US" altLang="zh-CN" dirty="0" err="1"/>
              <a:t>convnext</a:t>
            </a:r>
            <a:r>
              <a:rPr lang="zh-CN" altLang="en-US" dirty="0"/>
              <a:t>分别进行训练。</a:t>
            </a:r>
            <a:endParaRPr lang="en-US" altLang="zh-CN" dirty="0"/>
          </a:p>
          <a:p>
            <a:pPr lvl="1"/>
            <a:r>
              <a:rPr lang="en-US" altLang="zh-CN" sz="1800" dirty="0" err="1"/>
              <a:t>resnet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alexnet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 err="1"/>
              <a:t>squeezenet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 err="1"/>
              <a:t>densenet</a:t>
            </a:r>
            <a:r>
              <a:rPr lang="en-US" altLang="zh-CN" sz="1800" dirty="0"/>
              <a:t> —— 50%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vgg</a:t>
            </a:r>
            <a:r>
              <a:rPr lang="en-US" altLang="zh-CN" sz="1800" dirty="0"/>
              <a:t> —— 55%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convnext</a:t>
            </a:r>
            <a:r>
              <a:rPr lang="en-US" altLang="zh-CN" sz="1800" dirty="0"/>
              <a:t> —— 70%</a:t>
            </a:r>
            <a:endParaRPr lang="en-US" altLang="zh-CN" dirty="0"/>
          </a:p>
          <a:p>
            <a:r>
              <a:rPr lang="zh-CN" altLang="en-US" dirty="0"/>
              <a:t>策略：先用</a:t>
            </a:r>
            <a:r>
              <a:rPr lang="en-US" altLang="zh-CN" dirty="0"/>
              <a:t>pretrain</a:t>
            </a:r>
            <a:r>
              <a:rPr lang="zh-CN" altLang="en-US" dirty="0"/>
              <a:t>跑基线，然后挑选效果最好的模型。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383" y="2951642"/>
            <a:ext cx="4549534" cy="14936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84" y="4658849"/>
            <a:ext cx="4549534" cy="14104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946778"/>
            <a:ext cx="4968671" cy="14707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82945"/>
            <a:ext cx="4968671" cy="15940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89352"/>
            <a:ext cx="10515600" cy="1325563"/>
          </a:xfrm>
        </p:spPr>
        <p:txBody>
          <a:bodyPr/>
          <a:lstStyle/>
          <a:p>
            <a:r>
              <a:rPr lang="zh-CN" altLang="en-US" sz="3600" dirty="0"/>
              <a:t>模型优化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72766"/>
            <a:ext cx="10515600" cy="520419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问题分析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convnext</a:t>
            </a:r>
            <a:r>
              <a:rPr lang="zh-CN" altLang="en-US" sz="1600" dirty="0"/>
              <a:t>）</a:t>
            </a:r>
            <a:r>
              <a:rPr lang="zh-CN" altLang="en-US" dirty="0"/>
              <a:t>：随着训练轮数的增加，</a:t>
            </a:r>
            <a:r>
              <a:rPr lang="en-US" altLang="zh-CN" dirty="0"/>
              <a:t>train acc</a:t>
            </a:r>
            <a:r>
              <a:rPr lang="zh-CN" altLang="en-US" dirty="0"/>
              <a:t>和</a:t>
            </a:r>
            <a:r>
              <a:rPr lang="en-US" altLang="zh-CN" dirty="0"/>
              <a:t>valid acc</a:t>
            </a:r>
            <a:r>
              <a:rPr lang="zh-CN" altLang="en-US" dirty="0"/>
              <a:t>都上升缓慢。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densenet</a:t>
            </a:r>
            <a:r>
              <a:rPr lang="zh-CN" altLang="en-US" sz="1400" dirty="0"/>
              <a:t>等：出现明显的过拟合现象，</a:t>
            </a:r>
            <a:r>
              <a:rPr lang="en-US" altLang="zh-CN" sz="1400" dirty="0"/>
              <a:t>train acc</a:t>
            </a:r>
            <a:r>
              <a:rPr lang="zh-CN" altLang="en-US" sz="1400" dirty="0"/>
              <a:t>会很快达到</a:t>
            </a:r>
            <a:r>
              <a:rPr lang="en-US" altLang="zh-CN" sz="1400" dirty="0"/>
              <a:t>90%</a:t>
            </a:r>
            <a:r>
              <a:rPr lang="zh-CN" altLang="en-US" sz="1400" dirty="0"/>
              <a:t>以上，而</a:t>
            </a:r>
            <a:r>
              <a:rPr lang="en-US" altLang="zh-CN" sz="1400" dirty="0"/>
              <a:t>valid acc</a:t>
            </a:r>
            <a:r>
              <a:rPr lang="zh-CN" altLang="en-US" sz="1400" dirty="0"/>
              <a:t>却很难上升）</a:t>
            </a:r>
            <a:endParaRPr lang="en-US" altLang="zh-CN" sz="1400" dirty="0"/>
          </a:p>
          <a:p>
            <a:endParaRPr lang="en-US" altLang="zh-CN" dirty="0"/>
          </a:p>
          <a:p>
            <a:r>
              <a:rPr lang="zh-CN" altLang="en-US" dirty="0"/>
              <a:t>解决方法：</a:t>
            </a:r>
            <a:endParaRPr lang="en-US" altLang="zh-CN" dirty="0"/>
          </a:p>
          <a:p>
            <a:pPr lvl="1"/>
            <a:r>
              <a:rPr lang="zh-CN" altLang="en-US" dirty="0"/>
              <a:t>使用图像增强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400" dirty="0"/>
              <a:t>（图像对称，亮度、饱和度随机调整）</a:t>
            </a:r>
            <a:endParaRPr lang="en-US" altLang="zh-CN" sz="1400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换用动态</a:t>
            </a:r>
            <a:r>
              <a:rPr lang="en-US" altLang="zh-CN" dirty="0"/>
              <a:t>LR</a:t>
            </a:r>
            <a:r>
              <a:rPr lang="zh-CN" altLang="en-US" dirty="0"/>
              <a:t>；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改变</a:t>
            </a:r>
            <a:r>
              <a:rPr lang="en-US" altLang="zh-CN" dirty="0"/>
              <a:t>Weight decay</a:t>
            </a:r>
            <a:r>
              <a:rPr lang="zh-CN" altLang="en-US" dirty="0"/>
              <a:t>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3705" y="2298329"/>
            <a:ext cx="6538738" cy="42295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验证集准确率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837" y="1541607"/>
            <a:ext cx="5407526" cy="4351338"/>
          </a:xfrm>
        </p:spPr>
      </p:pic>
      <p:sp>
        <p:nvSpPr>
          <p:cNvPr id="6" name="文本框 5"/>
          <p:cNvSpPr txBox="1"/>
          <p:nvPr/>
        </p:nvSpPr>
        <p:spPr>
          <a:xfrm>
            <a:off x="914400" y="1863436"/>
            <a:ext cx="2715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</a:t>
            </a:r>
            <a:r>
              <a:rPr lang="en-US" altLang="zh-CN" dirty="0"/>
              <a:t>50</a:t>
            </a:r>
            <a:r>
              <a:rPr lang="zh-CN" altLang="en-US" dirty="0"/>
              <a:t>轮的验证集准确率变化曲线</a:t>
            </a:r>
            <a:endParaRPr lang="en-US" altLang="zh-CN" dirty="0"/>
          </a:p>
          <a:p>
            <a:r>
              <a:rPr lang="zh-CN" altLang="en-US" dirty="0"/>
              <a:t>最高准确率</a:t>
            </a:r>
            <a:r>
              <a:rPr lang="en-US" altLang="zh-CN" dirty="0"/>
              <a:t>72%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WPS 文字</Application>
  <PresentationFormat>宽屏</PresentationFormat>
  <Paragraphs>63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汉仪书宋二KW</vt:lpstr>
      <vt:lpstr>Office 主题​​</vt:lpstr>
      <vt:lpstr>实验一验收</vt:lpstr>
      <vt:lpstr>任务分析</vt:lpstr>
      <vt:lpstr>数据集分析</vt:lpstr>
      <vt:lpstr>算法框架</vt:lpstr>
      <vt:lpstr>PowerPoint 演示文稿</vt:lpstr>
      <vt:lpstr>图片特征提取</vt:lpstr>
      <vt:lpstr>模型选择</vt:lpstr>
      <vt:lpstr>模型优化</vt:lpstr>
      <vt:lpstr>验证集准确率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实验一验收</dc:title>
  <dc:creator>chang yichion</dc:creator>
  <cp:lastModifiedBy>apple</cp:lastModifiedBy>
  <cp:revision>16</cp:revision>
  <dcterms:created xsi:type="dcterms:W3CDTF">2022-05-26T16:08:22Z</dcterms:created>
  <dcterms:modified xsi:type="dcterms:W3CDTF">2022-05-26T16:08:22Z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