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735d3d15a884b7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tableStyles" Target="/ppt/tableStyles.xml" Id="rId1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Relationship Type="http://schemas.openxmlformats.org/officeDocument/2006/relationships/image" Target="/ppt/media/image8.png" Id="rId3" /><Relationship Type="http://schemas.openxmlformats.org/officeDocument/2006/relationships/image" Target="/ppt/media/image9.png" Id="rId4" /><Relationship Type="http://schemas.openxmlformats.org/officeDocument/2006/relationships/image" Target="/ppt/media/image10.png" Id="rId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vert="horz" anchor="b">
            <a:normAutofit fontScale="100000"/>
          </a:bodyPr>
          <a:lstStyle/>
          <a:p>
            <a:pPr/>
            <a:r>
              <a:rPr lang="zh-CN"/>
              <a:t>心室分割与心脏病分类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 vert="horz">
            <a:normAutofit fontScale="100000"/>
          </a:bodyPr>
          <a:lstStyle/>
          <a:p>
            <a:pPr/>
            <a:r>
              <a:rPr lang="zh-CN"/>
              <a:t>第</a:t>
            </a:r>
            <a:r>
              <a:rPr lang="en-US"/>
              <a:t>7</a:t>
            </a:r>
            <a:r>
              <a:rPr lang="zh-CN"/>
              <a:t>组</a:t>
            </a:r>
          </a:p>
          <a:p>
            <a:pPr/>
            <a:r>
              <a:rPr lang="zh-CN"/>
              <a:t>张有成、韩世龙、李卓伦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vert="horz" anchor="ctr">
            <a:normAutofit fontScale="100000"/>
          </a:bodyPr>
          <a:lstStyle/>
          <a:p>
            <a:pPr/>
            <a:r>
              <a:rPr lang="zh-CN"/>
              <a:t>界面设计</a:t>
            </a:r>
          </a:p>
        </p:txBody>
      </p:sp>
      <p:pic>
        <p:nvPicPr>
          <p:cNvPr id="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>
          <a:xfrm rot="0" flipH="0" flipV="0">
            <a:off x="905723" y="1620583"/>
            <a:ext cx="3587318" cy="225041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3"/>
          <a:srcRect l="-207" t="-12699" r="0" b="12326"/>
          <a:stretch/>
        </p:blipFill>
        <p:spPr>
          <a:xfrm rot="0" flipH="0" flipV="0">
            <a:off x="5743636" y="940684"/>
            <a:ext cx="4836592" cy="268265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/>
          <a:stretch/>
        </p:blipFill>
        <p:spPr>
          <a:xfrm rot="0" flipH="0" flipV="0">
            <a:off x="993874" y="4246236"/>
            <a:ext cx="3411017" cy="234417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/>
          <a:srcRect l="2083" t="5161" r="-1893" b="645"/>
          <a:stretch/>
        </p:blipFill>
        <p:spPr>
          <a:xfrm rot="0" flipH="0" flipV="0">
            <a:off x="5595648" y="3785378"/>
            <a:ext cx="5132570" cy="2914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vert="horz" anchor="ctr">
            <a:normAutofit fontScale="100000"/>
          </a:bodyPr>
          <a:lstStyle/>
          <a:p>
            <a:pPr/>
            <a:r>
              <a:rPr/>
              <a:t>组内分工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 vert="horz">
            <a:normAutofit fontScale="100000"/>
          </a:bodyPr>
          <a:lstStyle/>
          <a:p>
            <a:pPr/>
            <a:r>
              <a:rPr/>
              <a:t>张有成————心室分割模型</a:t>
            </a:r>
          </a:p>
          <a:p>
            <a:pPr/>
            <a:r>
              <a:rPr/>
              <a:t>韩世龙————心脏病分类模型</a:t>
            </a:r>
          </a:p>
          <a:p>
            <a:pPr/>
            <a:r>
              <a:rPr/>
              <a:t>李卓伦————界面设计和模型整合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vert="horz" anchor="ctr">
            <a:normAutofit fontScale="100000"/>
          </a:bodyPr>
          <a:lstStyle/>
          <a:p>
            <a:pPr/>
            <a:r>
              <a:rPr/>
              <a:t>声明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 vert="horz">
            <a:normAutofit fontScale="100000"/>
          </a:bodyPr>
          <a:lstStyle/>
          <a:p>
            <a:pPr/>
            <a:r>
              <a:rPr lang="zh-CN"/>
              <a:t>我们的模型</a:t>
            </a:r>
            <a:r>
              <a:rPr lang="zh-CN"/>
              <a:t>未采用任何其它数据集</a:t>
            </a:r>
          </a:p>
          <a:p>
            <a:pPr/>
            <a:r>
              <a:rPr lang="zh-CN"/>
              <a:t>我们的模型</a:t>
            </a:r>
            <a:r>
              <a:rPr lang="zh-CN"/>
              <a:t>未经过任何形式的预训练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标题 1"/>
          <p:cNvSpPr/>
          <p:nvPr/>
        </p:nvSpPr>
        <p:spPr>
          <a:xfrm>
            <a:off x="1524000" y="1470233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b">
            <a:normAutofit fontScale="100000"/>
          </a:bodyPr>
          <a:lstStyle>
            <a:lvl1pPr lvl="0" algn="ctr" defTabSz="914400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vert="horz" anchor="ctr">
            <a:normAutofit fontScale="100000"/>
          </a:bodyPr>
          <a:lstStyle/>
          <a:p>
            <a:pPr/>
            <a:r>
              <a:rPr/>
              <a:t>心室分割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>
            <a:off x="838264" y="1748569"/>
            <a:ext cx="10515600" cy="4351338"/>
          </a:xfrm>
        </p:spPr>
        <p:txBody>
          <a:bodyPr vert="horz">
            <a:normAutofit fontScale="100000"/>
          </a:bodyPr>
          <a:lstStyle/>
          <a:p>
            <a:pPr lvl="0"/>
            <a:r>
              <a:rPr lang="zh-CN"/>
              <a:t>采用模型：</a:t>
            </a:r>
            <a:r>
              <a:rPr lang="en-US"/>
              <a:t>Unet++ </a:t>
            </a:r>
          </a:p>
          <a:p>
            <a:pPr marL="0" lvl="0" indent="0">
              <a:buNone/>
            </a:pPr>
            <a:r>
              <a:rPr lang="en-US" sz="2000"/>
              <a:t>(</a:t>
            </a:r>
            <a:r>
              <a:rPr lang="zh-CN" sz="2000"/>
              <a:t>采用多种</a:t>
            </a:r>
            <a:r>
              <a:rPr lang="en-US" sz="2000"/>
              <a:t>Unet</a:t>
            </a:r>
            <a:r>
              <a:rPr lang="zh-CN" sz="2000"/>
              <a:t>、</a:t>
            </a:r>
            <a:r>
              <a:rPr lang="en-US" sz="2000"/>
              <a:t>attunet</a:t>
            </a:r>
            <a:r>
              <a:rPr lang="zh-CN" sz="2000"/>
              <a:t>、</a:t>
            </a:r>
            <a:r>
              <a:rPr lang="en-US" sz="2000"/>
              <a:t>R2unet</a:t>
            </a:r>
            <a:r>
              <a:rPr lang="zh-CN" sz="2000"/>
              <a:t>等训练，层数太多而导致效果并不好）</a:t>
            </a:r>
          </a:p>
          <a:p>
            <a:pPr lvl="0"/>
            <a:r>
              <a:rPr lang="zh-CN" sz="2800"/>
              <a:t>数据预处理：缩放、中心裁剪，</a:t>
            </a:r>
            <a:r>
              <a:rPr lang="en-US" sz="2800"/>
              <a:t>onehot</a:t>
            </a:r>
            <a:r>
              <a:rPr lang="zh-CN" sz="2800"/>
              <a:t>编码、旋转、数据增强等</a:t>
            </a:r>
          </a:p>
          <a:p>
            <a:pPr lvl="0"/>
            <a:r>
              <a:rPr lang="zh-CN" sz="2800"/>
              <a:t>训练：</a:t>
            </a:r>
          </a:p>
          <a:p>
            <a:pPr marL="457200" lvl="1" indent="0" algn="l" defTabSz="457200">
              <a:lnSpc>
                <a:spcPct val="130000"/>
              </a:lnSpc>
              <a:buNone/>
            </a:pP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优化器：</a:t>
            </a:r>
            <a:r>
              <a:rPr lang="en-US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AdamW</a:t>
            </a:r>
          </a:p>
          <a:p>
            <a:pPr marL="457200" lvl="1" indent="0" algn="l" defTabSz="228600">
              <a:lnSpc>
                <a:spcPct val="130000"/>
              </a:lnSpc>
              <a:buNone/>
            </a:pPr>
            <a:r>
              <a:rPr lang="en-US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lr=5e-5</a:t>
            </a:r>
          </a:p>
          <a:p>
            <a:pPr marL="457200" lvl="1" indent="0">
              <a:buNone/>
            </a:pPr>
            <a:r>
              <a:rPr lang="en-US"/>
              <a:t>epochs=500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 txBox="1"/>
          <p:nvPr/>
        </p:nvSpPr>
        <p:spPr>
          <a:xfrm rot="0" flipH="0" flipV="0">
            <a:off x="801384" y="323636"/>
            <a:ext cx="6075095" cy="115570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/>
              <a:t>LR</a:t>
            </a:r>
            <a:r>
              <a:rPr lang="zh-CN"/>
              <a:t>不同模型不同</a:t>
            </a:r>
          </a:p>
          <a:p>
            <a:pPr lvl="0"/>
            <a:endParaRPr lang="zh-CN"/>
          </a:p>
          <a:p>
            <a:pPr lvl="0"/>
            <a:r>
              <a:rPr lang="zh-CN"/>
              <a:t>训练时换模型时不同模型所需要的最优</a:t>
            </a:r>
            <a:r>
              <a:rPr lang="en-US"/>
              <a:t>lr</a:t>
            </a:r>
            <a:r>
              <a:rPr lang="zh-CN"/>
              <a:t>差别很大。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801384" y="2216370"/>
            <a:ext cx="8750786" cy="374483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801384" y="1417834"/>
            <a:ext cx="3949700" cy="44450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/>
              <a:t>warmup</a:t>
            </a:r>
            <a:r>
              <a:rPr lang="zh-CN"/>
              <a:t>学习率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4705564" cy="678291"/>
          </a:xfrm>
        </p:spPr>
        <p:txBody>
          <a:bodyPr vert="horz" anchor="ctr">
            <a:normAutofit fontScale="90000"/>
          </a:bodyPr>
          <a:lstStyle/>
          <a:p>
            <a:pPr lvl="0"/>
            <a:r>
              <a:rPr lang="zh-CN" sz="3600"/>
              <a:t>图像处理及增强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103294" y="3634822"/>
            <a:ext cx="4073989" cy="302711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838200" y="1248310"/>
            <a:ext cx="2438400" cy="48895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 sz="2000"/>
              <a:t>one-hot</a:t>
            </a:r>
            <a:r>
              <a:rPr lang="zh-CN" sz="2000"/>
              <a:t>编码</a:t>
            </a:r>
          </a:p>
        </p:txBody>
      </p:sp>
      <p:sp>
        <p:nvSpPr>
          <p:cNvPr id="5" name=""/>
          <p:cNvSpPr txBox="1"/>
          <p:nvPr/>
        </p:nvSpPr>
        <p:spPr>
          <a:xfrm>
            <a:off x="816796" y="1741470"/>
            <a:ext cx="4273550" cy="151765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zh-CN"/>
              <a:t>多</a:t>
            </a:r>
            <a:r>
              <a:rPr lang="zh-CN"/>
              <a:t>分类问</a:t>
            </a:r>
            <a:r>
              <a:rPr lang="zh-CN"/>
              <a:t>题中，</a:t>
            </a:r>
            <a:r>
              <a:rPr lang="en-US"/>
              <a:t>gt</a:t>
            </a:r>
            <a:r>
              <a:rPr lang="zh-CN"/>
              <a:t>是彩色的。则网络模型最后的输出</a:t>
            </a:r>
            <a:r>
              <a:rPr lang="en-US"/>
              <a:t>shape</a:t>
            </a:r>
            <a:r>
              <a:rPr lang="zh-CN"/>
              <a:t>为</a:t>
            </a:r>
            <a:r>
              <a:rPr lang="en-US"/>
              <a:t> </a:t>
            </a:r>
            <a:r>
              <a:rPr lang="en-US"/>
              <a:t>[N, 5, H, W]</a:t>
            </a:r>
            <a:r>
              <a:rPr lang="zh-CN"/>
              <a:t>，这和</a:t>
            </a:r>
            <a:r>
              <a:rPr lang="en-US"/>
              <a:t>gt</a:t>
            </a:r>
            <a:r>
              <a:rPr lang="zh-CN"/>
              <a:t>的</a:t>
            </a:r>
            <a:r>
              <a:rPr lang="en-US"/>
              <a:t>shape</a:t>
            </a:r>
            <a:r>
              <a:rPr lang="zh-CN"/>
              <a:t>不匹配，在训练的时候它们两者之间不能进行损失值计算。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838200" y="3694422"/>
            <a:ext cx="3041650" cy="44450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zh-CN"/>
              <a:t>数据增强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838200" y="4225937"/>
            <a:ext cx="3981736" cy="115570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/>
              <a:t>resize</a:t>
            </a:r>
          </a:p>
          <a:p>
            <a:pPr lvl="0"/>
            <a:r>
              <a:rPr lang="zh-CN"/>
              <a:t>中心裁剪</a:t>
            </a:r>
          </a:p>
          <a:p>
            <a:pPr lvl="0"/>
            <a:r>
              <a:rPr lang="zh-CN"/>
              <a:t>对比度调整</a:t>
            </a:r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5270642" y="276373"/>
            <a:ext cx="5739290" cy="3152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标题 1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10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/>
              <a:t>心室分割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rcRect l="0" t="-1213" r="58048" b="0"/>
          <a:stretch/>
        </p:blipFill>
        <p:spPr>
          <a:xfrm rot="0" flipH="0" flipV="0">
            <a:off x="838200" y="2143652"/>
            <a:ext cx="5156771" cy="257082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6965878" y="3251771"/>
            <a:ext cx="3175000" cy="80645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zh-CN"/>
              <a:t>Unet为</a:t>
            </a:r>
            <a:r>
              <a:rPr lang="en-US"/>
              <a:t>79%</a:t>
            </a:r>
            <a:r>
              <a:rPr lang="zh-CN"/>
              <a:t>，使用</a:t>
            </a:r>
            <a:r>
              <a:rPr lang="en-US"/>
              <a:t>Unet++</a:t>
            </a:r>
          </a:p>
          <a:p>
            <a:pPr lvl="0"/>
            <a:r>
              <a:rPr lang="zh-CN"/>
              <a:t>最后综合</a:t>
            </a:r>
            <a:r>
              <a:rPr lang="en-US"/>
              <a:t>F1score</a:t>
            </a:r>
            <a:r>
              <a:rPr lang="zh-CN"/>
              <a:t>为</a:t>
            </a:r>
            <a:r>
              <a:rPr lang="en-US"/>
              <a:t>84.5%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vert="horz" anchor="ctr">
            <a:normAutofit fontScale="100000"/>
          </a:bodyPr>
          <a:lstStyle/>
          <a:p>
            <a:pPr/>
            <a:r>
              <a:rPr/>
              <a:t>心脏病分类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838264" y="1502626"/>
            <a:ext cx="10515600" cy="5153736"/>
          </a:xfrm>
        </p:spPr>
        <p:txBody>
          <a:bodyPr vert="horz">
            <a:normAutofit fontScale="100000"/>
          </a:bodyPr>
          <a:lstStyle/>
          <a:p>
            <a:pPr/>
            <a:r>
              <a:rPr lang="zh-CN"/>
              <a:t>采用模型：</a:t>
            </a:r>
            <a:r>
              <a:rPr lang="en-US"/>
              <a:t>Alexnet </a:t>
            </a:r>
          </a:p>
          <a:p>
            <a:pPr marL="0" indent="0">
              <a:buNone/>
            </a:pPr>
            <a:r>
              <a:rPr lang="en-US" sz="2000"/>
              <a:t>(</a:t>
            </a:r>
            <a:r>
              <a:rPr lang="zh-CN" sz="2000"/>
              <a:t>测试发现在本数据</a:t>
            </a:r>
            <a:r>
              <a:rPr lang="zh-CN" sz="2000"/>
              <a:t>集下，复杂度模型训练效果很差，经过对比之后</a:t>
            </a:r>
            <a:r>
              <a:rPr lang="en-US" sz="2000"/>
              <a:t>Alexnet</a:t>
            </a:r>
            <a:r>
              <a:rPr lang="zh-CN" sz="2000"/>
              <a:t>模型效果较好）</a:t>
            </a:r>
          </a:p>
          <a:p>
            <a:pPr/>
            <a:r>
              <a:rPr lang="zh-CN" sz="2800"/>
              <a:t>数据预处理：图像随机水平、垂直反转（原图基础上）</a:t>
            </a:r>
          </a:p>
          <a:p>
            <a:pPr/>
            <a:r>
              <a:rPr lang="zh-CN" sz="2800"/>
              <a:t>训练：</a:t>
            </a:r>
          </a:p>
          <a:p>
            <a:pPr marL="457200" lvl="1" indent="0" algn="l" defTabSz="457200">
              <a:lnSpc>
                <a:spcPct val="130000"/>
              </a:lnSpc>
              <a:buNone/>
            </a:pP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优化器：</a:t>
            </a:r>
            <a:r>
              <a:rPr lang="en-US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AdamW</a:t>
            </a:r>
          </a:p>
          <a:p>
            <a:pPr marL="457200" lvl="1" indent="0" algn="l" defTabSz="228600">
              <a:lnSpc>
                <a:spcPct val="130000"/>
              </a:lnSpc>
              <a:buNone/>
            </a:pPr>
            <a:r>
              <a:rPr lang="en-US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lr=5e-4</a:t>
            </a:r>
          </a:p>
          <a:p>
            <a:pPr marL="457200" lvl="1" indent="0">
              <a:buNone/>
            </a:pPr>
            <a:r>
              <a:rPr lang="en-US"/>
              <a:t>weight_decay=5e-2</a:t>
            </a:r>
          </a:p>
          <a:p>
            <a:pPr marL="457200" lvl="1" indent="0">
              <a:buNone/>
            </a:pPr>
            <a:r>
              <a:rPr lang="en-US"/>
              <a:t>epochs=100</a:t>
            </a:r>
          </a:p>
          <a:p>
            <a:pPr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vert="horz" anchor="ctr">
            <a:normAutofit fontScale="100000"/>
          </a:bodyPr>
          <a:lstStyle/>
          <a:p>
            <a:pPr/>
            <a:r>
              <a:rPr lang="zh-CN"/>
              <a:t>心脏病分类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 vert="horz">
            <a:normAutofit fontScale="90000"/>
          </a:bodyPr>
          <a:lstStyle/>
          <a:p>
            <a:pPr/>
            <a:r>
              <a:rPr lang="zh-CN"/>
              <a:t>遇到问题：第一次测试效果很差</a:t>
            </a:r>
          </a:p>
          <a:p>
            <a:pPr marL="457200" lvl="1" indent="0">
              <a:buNone/>
            </a:pPr>
            <a:r>
              <a:rPr lang="zh-CN" sz="2000"/>
              <a:t>原因：</a:t>
            </a:r>
          </a:p>
          <a:p>
            <a:pPr marL="457200" lvl="1" indent="0">
              <a:buNone/>
            </a:pPr>
            <a:r>
              <a:rPr lang="zh-CN" sz="2000"/>
              <a:t>随机划分验证集不合理，经过测试发现只有</a:t>
            </a:r>
            <a:r>
              <a:rPr lang="en-US" sz="2000"/>
              <a:t>random_state=42</a:t>
            </a:r>
            <a:r>
              <a:rPr lang="zh-CN" sz="2000"/>
              <a:t>的</a:t>
            </a:r>
            <a:r>
              <a:rPr lang="zh-CN" sz="2000"/>
              <a:t>划分</a:t>
            </a:r>
            <a:r>
              <a:rPr lang="zh-CN" sz="2000"/>
              <a:t>验证集</a:t>
            </a:r>
            <a:r>
              <a:rPr lang="zh-CN" sz="2000"/>
              <a:t>效果好，取其他值时效果都很差。</a:t>
            </a:r>
          </a:p>
          <a:p>
            <a:pPr marL="457200" lvl="1" indent="0">
              <a:buNone/>
            </a:pPr>
            <a:r>
              <a:rPr lang="zh-CN" sz="2000"/>
              <a:t>采用了分割后结果加上原始图像进行预测，受分割模型精确度影响，使分类模型不稳定。</a:t>
            </a:r>
          </a:p>
          <a:p>
            <a:pPr/>
            <a:r>
              <a:rPr lang="zh-CN"/>
              <a:t>模型修改：</a:t>
            </a:r>
          </a:p>
          <a:p>
            <a:pPr marL="685800" lvl="1" indent="-228600"/>
            <a:r>
              <a:rPr lang="zh-CN" sz="20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完全基于原始图像进行分类</a:t>
            </a:r>
          </a:p>
          <a:p>
            <a:pPr marL="685800" lvl="1" indent="-228600"/>
            <a:r>
              <a:rPr lang="zh-CN" sz="20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输入通道数改为</a:t>
            </a:r>
            <a:r>
              <a:rPr lang="zh-CN" sz="20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</a:p>
          <a:p>
            <a:pPr marL="685800" lvl="1" indent="-228600"/>
            <a:r>
              <a:rPr lang="zh-CN" sz="20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测试多种</a:t>
            </a:r>
            <a:r>
              <a:rPr lang="zh-CN" sz="20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random_state</a:t>
            </a:r>
            <a:r>
              <a:rPr lang="zh-CN" sz="20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取值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362455" y="4327268"/>
            <a:ext cx="6757905" cy="19970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vert="horz" anchor="ctr">
            <a:normAutofit fontScale="100000"/>
          </a:bodyPr>
          <a:lstStyle/>
          <a:p>
            <a:pPr/>
            <a:r>
              <a:rPr lang="zh-CN"/>
              <a:t>心脏病分类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838200" y="1650100"/>
            <a:ext cx="10515600" cy="4526862"/>
          </a:xfrm>
        </p:spPr>
        <p:txBody>
          <a:bodyPr vert="horz">
            <a:normAutofit fontScale="100000"/>
          </a:bodyPr>
          <a:lstStyle/>
          <a:p>
            <a:pPr/>
            <a:r>
              <a:rPr lang="zh-CN"/>
              <a:t>训练</a:t>
            </a:r>
            <a:r>
              <a:rPr lang="en-US"/>
              <a:t>100</a:t>
            </a:r>
            <a:r>
              <a:rPr lang="zh-CN"/>
              <a:t>轮的验证集准确率变化如右图</a:t>
            </a:r>
          </a:p>
          <a:p>
            <a:pPr/>
            <a:r>
              <a:rPr lang="zh-CN"/>
              <a:t>训练验证集</a:t>
            </a:r>
            <a:r>
              <a:rPr lang="zh-CN"/>
              <a:t>准确率：</a:t>
            </a:r>
            <a:r>
              <a:rPr lang="en-US"/>
              <a:t>91</a:t>
            </a:r>
            <a:r>
              <a:rPr lang="en-US"/>
              <a:t>%</a:t>
            </a:r>
          </a:p>
          <a:p>
            <a:pPr/>
            <a:r>
              <a:rPr lang="zh-CN"/>
              <a:t>训练验证集</a:t>
            </a:r>
            <a:r>
              <a:rPr lang="en-US"/>
              <a:t>f1score</a:t>
            </a:r>
            <a:r>
              <a:rPr lang="zh-CN"/>
              <a:t>：</a:t>
            </a:r>
            <a:r>
              <a:rPr lang="en-US"/>
              <a:t>86%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597946" y="1650100"/>
            <a:ext cx="3565305" cy="31845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/>
        <p:txBody>
          <a:bodyPr vert="horz">
            <a:normAutofit fontScale="100000"/>
          </a:bodyPr>
          <a:lstStyle/>
          <a:p>
            <a:pPr/>
            <a:r>
              <a:rPr lang="zh-CN"/>
              <a:t>使用</a:t>
            </a:r>
            <a:r>
              <a:rPr lang="en-US"/>
              <a:t>tkinter</a:t>
            </a:r>
            <a:r>
              <a:rPr lang="zh-CN"/>
              <a:t>设计本系统界面</a:t>
            </a:r>
          </a:p>
          <a:p>
            <a:pPr/>
            <a:r>
              <a:rPr lang="zh-CN" sz="28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基于</a:t>
            </a:r>
            <a:r>
              <a:rPr lang="zh-CN" sz="28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ttkbootstrap库进行界面的美化等</a:t>
            </a:r>
          </a:p>
          <a:p>
            <a:pPr/>
            <a:r>
              <a:rPr lang="zh-CN" sz="28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主要实现功能:</a:t>
            </a:r>
          </a:p>
          <a:p>
            <a:pPr marL="685800" lvl="1" indent="-228600"/>
            <a:r>
              <a:rPr lang="zh-CN" sz="28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输入文件位置选择，执行程序并提示预测结果输出位置</a:t>
            </a:r>
          </a:p>
          <a:p>
            <a:pPr marL="685800" lvl="1" indent="-228600"/>
            <a:r>
              <a:rPr lang="zh-CN" sz="28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分类结果统计表</a:t>
            </a:r>
          </a:p>
          <a:p>
            <a:pPr marL="685800" lvl="1" indent="-228600"/>
            <a:r>
              <a:rPr lang="zh-CN" sz="28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分割图像及label对比</a:t>
            </a:r>
          </a:p>
          <a:p>
            <a:pPr marL="685800" lvl="1" indent="-228600"/>
            <a:endParaRPr lang="zh-CN" sz="2800" b="0" i="0" strike="noStrike" spc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685800" lvl="1" indent="-228600"/>
            <a:endParaRPr lang="en-US" sz="2800" b="0" i="0" strike="noStrike" spc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 vert="horz" anchor="ctr">
            <a:normAutofit fontScale="100000"/>
          </a:bodyPr>
          <a:lstStyle/>
          <a:p>
            <a:pPr/>
            <a:r>
              <a:rPr/>
              <a:t>界面设计</a:t>
            </a:r>
          </a:p>
        </p:txBody>
      </p:sp>
    </p:spTree>
  </p:cSld>
  <p:clrMapOvr>
    <a:masterClrMapping/>
  </p:clrMapOvr>
</p:sld>
</file>