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2" r:id="rId4"/>
    <p:sldMasterId id="2147483763" r:id="rId5"/>
    <p:sldMasterId id="2147483783" r:id="rId6"/>
  </p:sldMasterIdLst>
  <p:notesMasterIdLst>
    <p:notesMasterId r:id="rId11"/>
  </p:notesMasterIdLst>
  <p:handoutMasterIdLst>
    <p:handoutMasterId r:id="rId12"/>
  </p:handoutMasterIdLst>
  <p:sldIdLst>
    <p:sldId id="346" r:id="rId7"/>
    <p:sldId id="368" r:id="rId8"/>
    <p:sldId id="377" r:id="rId9"/>
    <p:sldId id="380" r:id="rId10"/>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C2F1"/>
    <a:srgbClr val="FFFFFF"/>
    <a:srgbClr val="000000"/>
    <a:srgbClr val="429A16"/>
    <a:srgbClr val="F8F57B"/>
    <a:srgbClr val="59D01E"/>
    <a:srgbClr val="ACE58F"/>
    <a:srgbClr val="292929"/>
    <a:srgbClr val="333333"/>
    <a:srgbClr val="F6AE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4" autoAdjust="0"/>
    <p:restoredTop sz="90630" autoAdjust="0"/>
  </p:normalViewPr>
  <p:slideViewPr>
    <p:cSldViewPr snapToGrid="0">
      <p:cViewPr varScale="1">
        <p:scale>
          <a:sx n="82" d="100"/>
          <a:sy n="82" d="100"/>
        </p:scale>
        <p:origin x="-162" y="-78"/>
      </p:cViewPr>
      <p:guideLst>
        <p:guide orient="horz" pos="144"/>
        <p:guide orient="horz" pos="1200"/>
        <p:guide orient="horz" pos="2736"/>
        <p:guide orient="horz" pos="4176"/>
        <p:guide orient="horz" pos="1488"/>
        <p:guide orient="horz" pos="917"/>
        <p:guide pos="3839"/>
        <p:guide pos="327"/>
        <p:guide pos="1190"/>
        <p:guide pos="7350"/>
        <p:guide pos="7063"/>
        <p:guide pos="611"/>
      </p:guideLst>
    </p:cSldViewPr>
  </p:slideViewPr>
  <p:outlineViewPr>
    <p:cViewPr>
      <p:scale>
        <a:sx n="33" d="100"/>
        <a:sy n="33" d="100"/>
      </p:scale>
      <p:origin x="0" y="6060"/>
    </p:cViewPr>
  </p:outlineViewPr>
  <p:notesTextViewPr>
    <p:cViewPr>
      <p:scale>
        <a:sx n="100" d="100"/>
        <a:sy n="100" d="100"/>
      </p:scale>
      <p:origin x="0" y="0"/>
    </p:cViewPr>
  </p:notesTextViewPr>
  <p:sorterViewPr>
    <p:cViewPr>
      <p:scale>
        <a:sx n="50" d="100"/>
        <a:sy n="50" d="100"/>
      </p:scale>
      <p:origin x="0" y="0"/>
    </p:cViewPr>
  </p:sorterViewPr>
  <p:notesViewPr>
    <p:cSldViewPr snapToGrid="0" showGuides="1">
      <p:cViewPr>
        <p:scale>
          <a:sx n="148" d="100"/>
          <a:sy n="148" d="100"/>
        </p:scale>
        <p:origin x="-1686"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theme" Target="theme/theme1.xml"/><Relationship Id="rId10" Type="http://schemas.openxmlformats.org/officeDocument/2006/relationships/slide" Target="slides/slide4.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latin typeface="Segoe UI" pitchFamily="34" charset="0"/>
              </a:rPr>
              <a:t>TechEd</a:t>
            </a:r>
            <a:r>
              <a:rPr lang="en-US" dirty="0" smtClean="0">
                <a:latin typeface="Segoe UI" pitchFamily="34" charset="0"/>
              </a:rPr>
              <a:t> 2011</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3/5/2012</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1207966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smtClean="0"/>
              <a:t>TechEd</a:t>
            </a:r>
            <a:r>
              <a:rPr lang="en-US" dirty="0" smtClean="0"/>
              <a:t> 2011</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3/5/2012</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2528957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3535537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2178187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extLst>
      <p:ext uri="{BB962C8B-B14F-4D97-AF65-F5344CB8AC3E}">
        <p14:creationId xmlns:p14="http://schemas.microsoft.com/office/powerpoint/2010/main" val="40618965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40618965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8" name="Rectangle 7"/>
          <p:cNvSpPr/>
          <p:nvPr userDrawn="1"/>
        </p:nvSpPr>
        <p:spPr bwMode="auto">
          <a:xfrm>
            <a:off x="3621741" y="1644650"/>
            <a:ext cx="1810871" cy="56832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smtClean="0">
              <a:solidFill>
                <a:schemeClr val="tx1">
                  <a:alpha val="99000"/>
                </a:schemeClr>
              </a:solidFill>
            </a:endParaRPr>
          </a:p>
        </p:txBody>
      </p:sp>
      <p:sp>
        <p:nvSpPr>
          <p:cNvPr id="2" name="Title 1"/>
          <p:cNvSpPr>
            <a:spLocks noGrp="1"/>
          </p:cNvSpPr>
          <p:nvPr>
            <p:ph type="ctrTitle" hasCustomPrompt="1"/>
          </p:nvPr>
        </p:nvSpPr>
        <p:spPr>
          <a:xfrm>
            <a:off x="969964" y="2265472"/>
            <a:ext cx="10242549" cy="1523497"/>
          </a:xfrm>
        </p:spPr>
        <p:txBody>
          <a:bodyPr anchor="ctr">
            <a:noAutofit/>
          </a:bodyPr>
          <a:lstStyle>
            <a:lvl1pPr>
              <a:lnSpc>
                <a:spcPct val="90000"/>
              </a:lnSpc>
              <a:defRPr sz="4800"/>
            </a:lvl1pPr>
          </a:lstStyle>
          <a:p>
            <a:r>
              <a:rPr lang="en-US" dirty="0" smtClean="0"/>
              <a:t>Title of Presentation</a:t>
            </a:r>
            <a:endParaRPr lang="en-US" dirty="0"/>
          </a:p>
        </p:txBody>
      </p:sp>
      <p:sp>
        <p:nvSpPr>
          <p:cNvPr id="3" name="Subtitle 2"/>
          <p:cNvSpPr>
            <a:spLocks noGrp="1"/>
          </p:cNvSpPr>
          <p:nvPr>
            <p:ph type="subTitle" idx="1" hasCustomPrompt="1"/>
          </p:nvPr>
        </p:nvSpPr>
        <p:spPr>
          <a:xfrm>
            <a:off x="969964" y="4703872"/>
            <a:ext cx="10242550" cy="46325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Name</a:t>
            </a:r>
          </a:p>
          <a:p>
            <a:r>
              <a:rPr lang="en-US" dirty="0" smtClean="0"/>
              <a:t>Title</a:t>
            </a:r>
          </a:p>
          <a:p>
            <a:r>
              <a:rPr lang="en-US" dirty="0" smtClean="0"/>
              <a:t>Company</a:t>
            </a:r>
            <a:endParaRPr lang="en-US" dirty="0"/>
          </a:p>
        </p:txBody>
      </p:sp>
      <p:pic>
        <p:nvPicPr>
          <p:cNvPr id="10" name="Picture 3" descr="E:\Duotone_02.png"/>
          <p:cNvPicPr>
            <a:picLocks noChangeAspect="1" noChangeArrowheads="1"/>
          </p:cNvPicPr>
          <p:nvPr/>
        </p:nvPicPr>
        <p:blipFill rotWithShape="1">
          <a:blip r:embed="rId2">
            <a:extLst>
              <a:ext uri="{28A0092B-C50C-407E-A947-70E740481C1C}">
                <a14:useLocalDpi xmlns:a14="http://schemas.microsoft.com/office/drawing/2010/main" val="0"/>
              </a:ext>
            </a:extLst>
          </a:blip>
          <a:srcRect l="40613" t="78783" r="37784"/>
          <a:stretch/>
        </p:blipFill>
        <p:spPr bwMode="auto">
          <a:xfrm rot="10800000">
            <a:off x="5429248" y="1644647"/>
            <a:ext cx="1028700" cy="568325"/>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p:cNvSpPr>
            <a:spLocks noGrp="1"/>
          </p:cNvSpPr>
          <p:nvPr>
            <p:ph type="body" sz="quarter" idx="10" hasCustomPrompt="1"/>
          </p:nvPr>
        </p:nvSpPr>
        <p:spPr>
          <a:xfrm>
            <a:off x="3737368" y="1837299"/>
            <a:ext cx="2188302" cy="249299"/>
          </a:xfrm>
        </p:spPr>
        <p:txBody>
          <a:bodyPr/>
          <a:lstStyle>
            <a:lvl1pPr marL="0" indent="0">
              <a:buFont typeface="Arial" pitchFamily="34" charset="0"/>
              <a:buNone/>
              <a:defRPr sz="1800" b="0">
                <a:solidFill>
                  <a:srgbClr val="F09A1F"/>
                </a:solidFill>
              </a:defRPr>
            </a:lvl1pPr>
          </a:lstStyle>
          <a:p>
            <a:pPr lvl="0"/>
            <a:r>
              <a:rPr lang="en-US" dirty="0" smtClean="0"/>
              <a:t>Session Code</a:t>
            </a:r>
            <a:endParaRPr lang="en-US" dirty="0"/>
          </a:p>
        </p:txBody>
      </p:sp>
    </p:spTree>
    <p:extLst>
      <p:ext uri="{BB962C8B-B14F-4D97-AF65-F5344CB8AC3E}">
        <p14:creationId xmlns:p14="http://schemas.microsoft.com/office/powerpoint/2010/main" val="3116259985"/>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2000548"/>
          </a:xfrm>
        </p:spPr>
        <p:txBody>
          <a:bodyPr/>
          <a:lstStyle>
            <a:lvl1pPr marL="460375" indent="-460375">
              <a:lnSpc>
                <a:spcPct val="90000"/>
              </a:lnSpc>
              <a:buFontTx/>
              <a:buBlip>
                <a:blip r:embed="rId2"/>
              </a:buBlip>
              <a:defRPr/>
            </a:lvl1pPr>
            <a:lvl2pPr marL="855663" indent="-395288">
              <a:lnSpc>
                <a:spcPct val="90000"/>
              </a:lnSpc>
              <a:buFontTx/>
              <a:buBlip>
                <a:blip r:embed="rId2"/>
              </a:buBlip>
              <a:defRPr/>
            </a:lvl2pPr>
            <a:lvl3pPr marL="1258888" indent="-403225">
              <a:lnSpc>
                <a:spcPct val="90000"/>
              </a:lnSpc>
              <a:buFontTx/>
              <a:buBlip>
                <a:blip r:embed="rId2"/>
              </a:buBlip>
              <a:defRPr/>
            </a:lvl3pPr>
            <a:lvl4pPr marL="1604963" indent="-346075">
              <a:lnSpc>
                <a:spcPct val="90000"/>
              </a:lnSpc>
              <a:buFontTx/>
              <a:buBlip>
                <a:blip r:embed="rId2"/>
              </a:buBlip>
              <a:defRPr/>
            </a:lvl4pPr>
            <a:lvl5pPr marL="1941513" indent="-336550">
              <a:lnSpc>
                <a:spcPct val="90000"/>
              </a:lnSpc>
              <a:buFontTx/>
              <a:buBlip>
                <a:blip r:embed="rId2"/>
              </a:buBlip>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448814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1742015"/>
          </a:xfrm>
        </p:spPr>
        <p:txBody>
          <a:bodyPr/>
          <a:lstStyle>
            <a:lvl1pPr marL="339976" indent="-339976">
              <a:lnSpc>
                <a:spcPct val="90000"/>
              </a:lnSpc>
              <a:buFontTx/>
              <a:buBlip>
                <a:blip r:embed="rId2"/>
              </a:buBlip>
              <a:defRPr sz="2800"/>
            </a:lvl1pPr>
            <a:lvl2pPr marL="673338" indent="-325424">
              <a:lnSpc>
                <a:spcPct val="90000"/>
              </a:lnSpc>
              <a:buFontTx/>
              <a:buBlip>
                <a:blip r:embed="rId2"/>
              </a:buBlip>
              <a:defRPr sz="2400"/>
            </a:lvl2pPr>
            <a:lvl3pPr marL="953785" indent="-288384">
              <a:lnSpc>
                <a:spcPct val="90000"/>
              </a:lnSpc>
              <a:buFontTx/>
              <a:buBlip>
                <a:blip r:embed="rId2"/>
              </a:buBlip>
              <a:defRPr sz="2000"/>
            </a:lvl3pPr>
            <a:lvl4pPr marL="1227618" indent="-273833">
              <a:lnSpc>
                <a:spcPct val="90000"/>
              </a:lnSpc>
              <a:buFontTx/>
              <a:buBlip>
                <a:blip r:embed="rId2"/>
              </a:buBlip>
              <a:defRPr sz="1800"/>
            </a:lvl4pPr>
            <a:lvl5pPr marL="1516002" indent="-280447">
              <a:lnSpc>
                <a:spcPct val="90000"/>
              </a:lnSpc>
              <a:buFontTx/>
              <a:buBlip>
                <a:blip r:embed="rId2"/>
              </a:buBlip>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1742015"/>
          </a:xfrm>
        </p:spPr>
        <p:txBody>
          <a:bodyPr/>
          <a:lstStyle>
            <a:lvl1pPr marL="347914" indent="-347914">
              <a:lnSpc>
                <a:spcPct val="90000"/>
              </a:lnSpc>
              <a:buFontTx/>
              <a:buBlip>
                <a:blip r:embed="rId2"/>
              </a:buBlip>
              <a:defRPr sz="2800"/>
            </a:lvl1pPr>
            <a:lvl2pPr marL="673338" indent="-339976">
              <a:lnSpc>
                <a:spcPct val="90000"/>
              </a:lnSpc>
              <a:buFontTx/>
              <a:buBlip>
                <a:blip r:embed="rId2"/>
              </a:buBlip>
              <a:defRPr sz="2400"/>
            </a:lvl2pPr>
            <a:lvl3pPr marL="961722" indent="-302936">
              <a:lnSpc>
                <a:spcPct val="90000"/>
              </a:lnSpc>
              <a:buFontTx/>
              <a:buBlip>
                <a:blip r:embed="rId2"/>
              </a:buBlip>
              <a:defRPr sz="2000"/>
            </a:lvl3pPr>
            <a:lvl4pPr marL="1227618" indent="-265896">
              <a:lnSpc>
                <a:spcPct val="90000"/>
              </a:lnSpc>
              <a:buFontTx/>
              <a:buBlip>
                <a:blip r:embed="rId2"/>
              </a:buBlip>
              <a:defRPr sz="1800"/>
            </a:lvl4pPr>
            <a:lvl5pPr marL="1516002" indent="-273833">
              <a:lnSpc>
                <a:spcPct val="90000"/>
              </a:lnSpc>
              <a:buFontTx/>
              <a:buBlip>
                <a:blip r:embed="rId2"/>
              </a:buBlip>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8824538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33600"/>
            <a:ext cx="5484971" cy="1537344"/>
          </a:xfrm>
        </p:spPr>
        <p:txBody>
          <a:bodyPr/>
          <a:lstStyle>
            <a:lvl1pPr marL="281770" indent="-281770">
              <a:buFontTx/>
              <a:buBlip>
                <a:blip r:embed="rId2"/>
              </a:buBlip>
              <a:defRPr sz="2300"/>
            </a:lvl1pPr>
            <a:lvl2pPr marL="562218" indent="-265896">
              <a:buFontTx/>
              <a:buBlip>
                <a:blip r:embed="rId2"/>
              </a:buBlip>
              <a:defRPr sz="2000"/>
            </a:lvl2pPr>
            <a:lvl3pPr marL="813562" indent="-243407">
              <a:buFontTx/>
              <a:buBlip>
                <a:blip r:embed="rId2"/>
              </a:buBlip>
              <a:defRPr sz="1800"/>
            </a:lvl3pPr>
            <a:lvl4pPr marL="1050354" indent="-228856">
              <a:buFontTx/>
              <a:buBlip>
                <a:blip r:embed="rId2"/>
              </a:buBlip>
              <a:defRPr sz="1700"/>
            </a:lvl4pPr>
            <a:lvl5pPr marL="1279210" indent="-206367">
              <a:buFontTx/>
              <a:buBlip>
                <a:blip r:embed="rId2"/>
              </a:buBlip>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0"/>
            <a:ext cx="5486400" cy="1578619"/>
          </a:xfrm>
        </p:spPr>
        <p:txBody>
          <a:bodyPr/>
          <a:lstStyle>
            <a:lvl1pPr marL="296321" indent="-296321">
              <a:buFontTx/>
              <a:buBlip>
                <a:blip r:embed="rId2"/>
              </a:buBlip>
              <a:defRPr sz="2300"/>
            </a:lvl1pPr>
            <a:lvl2pPr marL="570155" indent="-273833">
              <a:buFontTx/>
              <a:buBlip>
                <a:blip r:embed="rId2"/>
              </a:buBlip>
              <a:defRPr sz="2000"/>
            </a:lvl2pPr>
            <a:lvl3pPr marL="821499" indent="-244730">
              <a:buFontTx/>
              <a:buBlip>
                <a:blip r:embed="rId2"/>
              </a:buBlip>
              <a:defRPr sz="1800"/>
            </a:lvl3pPr>
            <a:lvl4pPr marL="1050354" indent="-236793">
              <a:buFontTx/>
              <a:buBlip>
                <a:blip r:embed="rId2"/>
              </a:buBlip>
              <a:defRPr sz="1700"/>
            </a:lvl4pPr>
            <a:lvl5pPr marL="1279210" indent="-220919">
              <a:buFontTx/>
              <a:buBlip>
                <a:blip r:embed="rId2"/>
              </a:buBlip>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3279346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319604797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300024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126256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1_WALKIN - Prints in GRAYSCAL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140908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MS Tag Slide">
    <p:spTree>
      <p:nvGrpSpPr>
        <p:cNvPr id="1" name=""/>
        <p:cNvGrpSpPr/>
        <p:nvPr/>
      </p:nvGrpSpPr>
      <p:grpSpPr>
        <a:xfrm>
          <a:off x="0" y="0"/>
          <a:ext cx="0" cy="0"/>
          <a:chOff x="0" y="0"/>
          <a:chExt cx="0" cy="0"/>
        </a:xfrm>
      </p:grpSpPr>
      <p:pic>
        <p:nvPicPr>
          <p:cNvPr id="12" name="Picture 3" descr="E:\Duotone_02.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r="4297"/>
          <a:stretch/>
        </p:blipFill>
        <p:spPr bwMode="auto">
          <a:xfrm flipH="1">
            <a:off x="-1" y="0"/>
            <a:ext cx="11668125"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Picture Placeholder 3"/>
          <p:cNvSpPr>
            <a:spLocks noGrp="1"/>
          </p:cNvSpPr>
          <p:nvPr>
            <p:ph type="pic" sz="quarter" idx="10"/>
          </p:nvPr>
        </p:nvSpPr>
        <p:spPr>
          <a:xfrm>
            <a:off x="6051430" y="1941977"/>
            <a:ext cx="4114800" cy="4114800"/>
          </a:xfrm>
        </p:spPr>
        <p:txBody>
          <a:bodyPr/>
          <a:lstStyle>
            <a:lvl1pPr marL="0" indent="0" algn="ctr">
              <a:buFont typeface="Arial" pitchFamily="34" charset="0"/>
              <a:buNone/>
              <a:defRPr/>
            </a:lvl1pPr>
          </a:lstStyle>
          <a:p>
            <a:r>
              <a:rPr lang="en-US" smtClean="0"/>
              <a:t>Click icon to add picture</a:t>
            </a:r>
            <a:endParaRPr lang="en-US" dirty="0"/>
          </a:p>
        </p:txBody>
      </p:sp>
      <p:grpSp>
        <p:nvGrpSpPr>
          <p:cNvPr id="5" name="Group 4"/>
          <p:cNvGrpSpPr/>
          <p:nvPr userDrawn="1"/>
        </p:nvGrpSpPr>
        <p:grpSpPr>
          <a:xfrm>
            <a:off x="878542" y="5637071"/>
            <a:ext cx="2269288" cy="988240"/>
            <a:chOff x="8941983" y="3690298"/>
            <a:chExt cx="2594343" cy="1129797"/>
          </a:xfrm>
          <a:effectLst>
            <a:reflection blurRad="6350" stA="11000" endPos="15000" dist="101600" dir="5400000" sy="-100000" algn="bl" rotWithShape="0"/>
          </a:effectLst>
        </p:grpSpPr>
        <p:sp>
          <p:nvSpPr>
            <p:cNvPr id="6" name="Rectangle 5"/>
            <p:cNvSpPr/>
            <p:nvPr/>
          </p:nvSpPr>
          <p:spPr bwMode="auto">
            <a:xfrm>
              <a:off x="8941983" y="4426691"/>
              <a:ext cx="2594343" cy="39340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defTabSz="914099" fontAlgn="base">
                <a:spcBef>
                  <a:spcPct val="0"/>
                </a:spcBef>
                <a:spcAft>
                  <a:spcPct val="0"/>
                </a:spcAft>
              </a:pPr>
              <a:endParaRPr lang="en-US" sz="2200" b="1" dirty="0" smtClean="0">
                <a:gradFill>
                  <a:gsLst>
                    <a:gs pos="0">
                      <a:schemeClr val="tx1"/>
                    </a:gs>
                    <a:gs pos="100000">
                      <a:schemeClr val="tx1"/>
                    </a:gs>
                  </a:gsLst>
                  <a:lin ang="5400000" scaled="0"/>
                </a:gradFill>
                <a:latin typeface="Segoe Condensed" pitchFamily="34" charset="0"/>
              </a:endParaRPr>
            </a:p>
          </p:txBody>
        </p:sp>
        <p:pic>
          <p:nvPicPr>
            <p:cNvPr id="7" name="Picture 3" descr="\\SFP\Work\White_Whale\7-20753_TechEd_Keynote\Walk_In_Deck\Format\e_Keynote_Walkin_-_TechEd_NA_2011_2011415182315.jpeg"/>
            <p:cNvPicPr>
              <a:picLocks noChangeAspect="1" noChangeArrowheads="1"/>
            </p:cNvPicPr>
            <p:nvPr/>
          </p:nvPicPr>
          <p:blipFill rotWithShape="1">
            <a:blip r:embed="rId3">
              <a:extLst>
                <a:ext uri="{28A0092B-C50C-407E-A947-70E740481C1C}">
                  <a14:useLocalDpi xmlns:a14="http://schemas.microsoft.com/office/drawing/2010/main" val="0"/>
                </a:ext>
              </a:extLst>
            </a:blip>
            <a:srcRect t="68897"/>
            <a:stretch/>
          </p:blipFill>
          <p:spPr bwMode="auto">
            <a:xfrm>
              <a:off x="8943772" y="3690298"/>
              <a:ext cx="2589196" cy="744036"/>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TextBox 7"/>
          <p:cNvSpPr txBox="1"/>
          <p:nvPr userDrawn="1"/>
        </p:nvSpPr>
        <p:spPr>
          <a:xfrm>
            <a:off x="169984" y="158469"/>
            <a:ext cx="3118500" cy="2769989"/>
          </a:xfrm>
          <a:prstGeom prst="rect">
            <a:avLst/>
          </a:prstGeom>
          <a:noFill/>
        </p:spPr>
        <p:txBody>
          <a:bodyPr wrap="square" lIns="0" tIns="0" rIns="0" bIns="0" rtlCol="0">
            <a:spAutoFit/>
          </a:bodyPr>
          <a:lstStyle/>
          <a:p>
            <a:pPr algn="l"/>
            <a:r>
              <a:rPr lang="en-US" sz="3600" b="1" dirty="0" smtClean="0">
                <a:solidFill>
                  <a:schemeClr val="bg2">
                    <a:alpha val="99000"/>
                  </a:schemeClr>
                </a:solidFill>
              </a:rPr>
              <a:t>Scan the Tag </a:t>
            </a:r>
            <a:r>
              <a:rPr lang="en-US" sz="3600" b="1" dirty="0" smtClean="0">
                <a:solidFill>
                  <a:schemeClr val="accent1">
                    <a:alpha val="99000"/>
                  </a:schemeClr>
                </a:solidFill>
              </a:rPr>
              <a:t/>
            </a:r>
            <a:br>
              <a:rPr lang="en-US" sz="3600" b="1" dirty="0" smtClean="0">
                <a:solidFill>
                  <a:schemeClr val="accent1">
                    <a:alpha val="99000"/>
                  </a:schemeClr>
                </a:solidFill>
              </a:rPr>
            </a:br>
            <a:r>
              <a:rPr lang="en-US" sz="3600" dirty="0" smtClean="0">
                <a:solidFill>
                  <a:schemeClr val="bg1">
                    <a:lumMod val="50000"/>
                    <a:lumOff val="50000"/>
                    <a:alpha val="99000"/>
                  </a:schemeClr>
                </a:solidFill>
              </a:rPr>
              <a:t>to evaluate this session now on </a:t>
            </a:r>
            <a:r>
              <a:rPr lang="en-US" sz="3600" b="1" dirty="0" err="1" smtClean="0">
                <a:solidFill>
                  <a:schemeClr val="bg2">
                    <a:alpha val="99000"/>
                  </a:schemeClr>
                </a:solidFill>
              </a:rPr>
              <a:t>myTech•Ed</a:t>
            </a:r>
            <a:r>
              <a:rPr lang="en-US" sz="3600" b="1" dirty="0" smtClean="0">
                <a:solidFill>
                  <a:schemeClr val="bg2">
                    <a:alpha val="99000"/>
                  </a:schemeClr>
                </a:solidFill>
              </a:rPr>
              <a:t> Mobile</a:t>
            </a:r>
            <a:endParaRPr lang="en-US" sz="3600" b="1" dirty="0" smtClean="0">
              <a:solidFill>
                <a:srgbClr val="F09A1F"/>
              </a:solidFill>
            </a:endParaRPr>
          </a:p>
        </p:txBody>
      </p:sp>
      <p:sp>
        <p:nvSpPr>
          <p:cNvPr id="9" name="Isosceles Triangle 8"/>
          <p:cNvSpPr/>
          <p:nvPr userDrawn="1"/>
        </p:nvSpPr>
        <p:spPr bwMode="auto">
          <a:xfrm rot="16200000">
            <a:off x="2982781" y="3004650"/>
            <a:ext cx="4131321" cy="2005976"/>
          </a:xfrm>
          <a:prstGeom prst="triangle">
            <a:avLst>
              <a:gd name="adj" fmla="val 50000"/>
            </a:avLst>
          </a:prstGeom>
          <a:gradFill flip="none" rotWithShape="1">
            <a:gsLst>
              <a:gs pos="0">
                <a:schemeClr val="tx1">
                  <a:alpha val="0"/>
                </a:schemeClr>
              </a:gs>
              <a:gs pos="80000">
                <a:schemeClr val="tx1"/>
              </a:gs>
              <a:gs pos="100000">
                <a:schemeClr val="accent1">
                  <a:alpha val="72000"/>
                </a:schemeClr>
              </a:gs>
            </a:gsLst>
            <a:lin ang="16200000" scaled="1"/>
            <a:tileRect/>
          </a:gra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smtClean="0">
              <a:solidFill>
                <a:schemeClr val="tx1">
                  <a:alpha val="99000"/>
                </a:schemeClr>
              </a:solidFill>
            </a:endParaRPr>
          </a:p>
        </p:txBody>
      </p:sp>
      <p:pic>
        <p:nvPicPr>
          <p:cNvPr id="10" name="Picture 7" descr="\\adisvr2\Shared\ADI_Projects\Microsoft\MS_10-01098_SpeechTek_Template_&amp;_Slides\ADI_Art\Working_Art\winphone2.png"/>
          <p:cNvPicPr>
            <a:picLocks noChangeAspect="1" noChangeArrowheads="1"/>
          </p:cNvPicPr>
          <p:nvPr userDrawn="1"/>
        </p:nvPicPr>
        <p:blipFill>
          <a:blip r:embed="rId4" cstate="email">
            <a:extLst>
              <a:ext uri="{28A0092B-C50C-407E-A947-70E740481C1C}">
                <a14:useLocalDpi xmlns:a14="http://schemas.microsoft.com/office/drawing/2010/main" val="0"/>
              </a:ext>
            </a:extLst>
          </a:blip>
          <a:srcRect/>
          <a:stretch>
            <a:fillRect/>
          </a:stretch>
        </p:blipFill>
        <p:spPr bwMode="auto">
          <a:xfrm>
            <a:off x="3147056" y="2769642"/>
            <a:ext cx="1356653" cy="2642647"/>
          </a:xfrm>
          <a:prstGeom prst="rect">
            <a:avLst/>
          </a:prstGeom>
          <a:noFill/>
          <a:effectLst>
            <a:outerShdw blurRad="76200" dir="18900000" sy="23000" kx="-1200000" algn="bl" rotWithShape="0">
              <a:prstClr val="black">
                <a:alpha val="20000"/>
              </a:prstClr>
            </a:outerShdw>
          </a:effectLst>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8533351" y="497187"/>
            <a:ext cx="2271293" cy="811495"/>
          </a:xfrm>
          <a:prstGeom prst="rect">
            <a:avLst/>
          </a:prstGeom>
        </p:spPr>
      </p:pic>
    </p:spTree>
    <p:extLst>
      <p:ext uri="{BB962C8B-B14F-4D97-AF65-F5344CB8AC3E}">
        <p14:creationId xmlns:p14="http://schemas.microsoft.com/office/powerpoint/2010/main" val="3316126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888523"/>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08845250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Demo, Video etc. &quot;special&quot; slides">
    <p:spTree>
      <p:nvGrpSpPr>
        <p:cNvPr id="1" name=""/>
        <p:cNvGrpSpPr/>
        <p:nvPr/>
      </p:nvGrpSpPr>
      <p:grpSpPr>
        <a:xfrm>
          <a:off x="0" y="0"/>
          <a:ext cx="0" cy="0"/>
          <a:chOff x="0" y="0"/>
          <a:chExt cx="0" cy="0"/>
        </a:xfrm>
      </p:grpSpPr>
      <p:sp>
        <p:nvSpPr>
          <p:cNvPr id="4" name="Text Placeholder 6"/>
          <p:cNvSpPr>
            <a:spLocks noGrp="1"/>
          </p:cNvSpPr>
          <p:nvPr>
            <p:ph type="body" sz="quarter" idx="10" hasCustomPrompt="1"/>
          </p:nvPr>
        </p:nvSpPr>
        <p:spPr>
          <a:xfrm>
            <a:off x="1065212" y="4876800"/>
            <a:ext cx="10242550"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
        <p:nvSpPr>
          <p:cNvPr id="5" name="Title 1"/>
          <p:cNvSpPr>
            <a:spLocks noGrp="1"/>
          </p:cNvSpPr>
          <p:nvPr>
            <p:ph type="ctrTitle"/>
          </p:nvPr>
        </p:nvSpPr>
        <p:spPr>
          <a:xfrm>
            <a:off x="836612" y="2431024"/>
            <a:ext cx="9323388"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6" name="Subtitle 2"/>
          <p:cNvSpPr>
            <a:spLocks noGrp="1"/>
          </p:cNvSpPr>
          <p:nvPr>
            <p:ph type="subTitle" idx="1"/>
          </p:nvPr>
        </p:nvSpPr>
        <p:spPr>
          <a:xfrm>
            <a:off x="836612" y="4191000"/>
            <a:ext cx="9323389"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317542920"/>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cSld name="8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9964" y="2265472"/>
            <a:ext cx="10242549" cy="1523497"/>
          </a:xfrm>
        </p:spPr>
        <p:txBody>
          <a:bodyPr anchor="ctr">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969964" y="4703872"/>
            <a:ext cx="10242550" cy="46325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194111883"/>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alpha val="99000"/>
                  </a:schemeClr>
                </a:solidFill>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2802772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12188825"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C8A432C8-69A7-458B-9684-2BFA64B31948}" type="datetime2">
              <a:rPr lang="en-US" smtClean="0"/>
              <a:t>Monday, March 05, 2012</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pPr algn="r"/>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CFEC368-1D7A-4F81-ABF6-AE0E36BAF64C}" type="slidenum">
              <a:rPr lang="en-US" smtClean="0"/>
              <a:pPr/>
              <a:t>‹#›</a:t>
            </a:fld>
            <a:endParaRPr lang="en-US"/>
          </a:p>
        </p:txBody>
      </p:sp>
      <p:grpSp>
        <p:nvGrpSpPr>
          <p:cNvPr id="8" name="Group 7"/>
          <p:cNvGrpSpPr/>
          <p:nvPr/>
        </p:nvGrpSpPr>
        <p:grpSpPr>
          <a:xfrm>
            <a:off x="1591720" y="2887530"/>
            <a:ext cx="9036459"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658044"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77377" y="1387737"/>
            <a:ext cx="9034071"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828324" y="3767862"/>
            <a:ext cx="8532178"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6A3A3-94A6-4E5B-AF39-173ACA3E61CC}" type="datetime2">
              <a:rPr lang="en-US" smtClean="0"/>
              <a:t>Monday, March 05, 2012</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
        <p:nvSpPr>
          <p:cNvPr id="11" name="Title 10"/>
          <p:cNvSpPr>
            <a:spLocks noGrp="1"/>
          </p:cNvSpPr>
          <p:nvPr>
            <p:ph type="title"/>
          </p:nvPr>
        </p:nvSpPr>
        <p:spPr/>
        <p:txBody>
          <a:bodyPr/>
          <a:lstStyle/>
          <a:p>
            <a:r>
              <a:rPr lang="en-US" smtClean="0"/>
              <a:t>Click to edit Master title style</a:t>
            </a:r>
            <a:endParaRPr lang="en-US"/>
          </a:p>
        </p:txBody>
      </p:sp>
      <p:grpSp>
        <p:nvGrpSpPr>
          <p:cNvPr id="12" name="Group 11"/>
          <p:cNvGrpSpPr/>
          <p:nvPr/>
        </p:nvGrpSpPr>
        <p:grpSpPr>
          <a:xfrm>
            <a:off x="1563038" y="1392217"/>
            <a:ext cx="9036459" cy="923330"/>
            <a:chOff x="1172584" y="1381459"/>
            <a:chExt cx="6779110" cy="923330"/>
          </a:xfrm>
        </p:grpSpPr>
        <p:sp>
          <p:nvSpPr>
            <p:cNvPr id="13" name="TextBox 12"/>
            <p:cNvSpPr txBox="1"/>
            <p:nvPr/>
          </p:nvSpPr>
          <p:spPr>
            <a:xfrm>
              <a:off x="4147073" y="1381459"/>
              <a:ext cx="658044"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12188825" cy="6858000"/>
          </a:xfrm>
          <a:prstGeom prst="rect">
            <a:avLst/>
          </a:prstGeom>
        </p:spPr>
      </p:pic>
      <p:grpSp>
        <p:nvGrpSpPr>
          <p:cNvPr id="7" name="Group 7"/>
          <p:cNvGrpSpPr/>
          <p:nvPr/>
        </p:nvGrpSpPr>
        <p:grpSpPr>
          <a:xfrm>
            <a:off x="1563038" y="2887579"/>
            <a:ext cx="9036459" cy="923330"/>
            <a:chOff x="1172584" y="1381459"/>
            <a:chExt cx="6779110" cy="923330"/>
          </a:xfrm>
        </p:grpSpPr>
        <p:sp>
          <p:nvSpPr>
            <p:cNvPr id="9" name="TextBox 8"/>
            <p:cNvSpPr txBox="1"/>
            <p:nvPr/>
          </p:nvSpPr>
          <p:spPr>
            <a:xfrm>
              <a:off x="4147073" y="1381459"/>
              <a:ext cx="658044"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919814" y="1204857"/>
            <a:ext cx="10336925" cy="1910716"/>
          </a:xfrm>
        </p:spPr>
        <p:txBody>
          <a:bodyPr anchor="b"/>
          <a:lstStyle>
            <a:lvl1pPr algn="ctr">
              <a:defRPr sz="5400" b="0" cap="none"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932089" y="3767317"/>
            <a:ext cx="10310310"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33D019-A32C-4EAD-B8E6-DBDA699692FD}" type="datetime2">
              <a:rPr lang="en-US" smtClean="0"/>
              <a:t>Monday, March 05, 2012</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CEBA98F-560C-4997-81C4-81D4D9187EAB}" type="datetime2">
              <a:rPr lang="en-US" smtClean="0"/>
              <a:t>Monday, March 05, 2012</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
        <p:nvSpPr>
          <p:cNvPr id="12" name="Title 1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grpSp>
        <p:nvGrpSpPr>
          <p:cNvPr id="13" name="Group 12"/>
          <p:cNvGrpSpPr/>
          <p:nvPr/>
        </p:nvGrpSpPr>
        <p:grpSpPr>
          <a:xfrm>
            <a:off x="1563038" y="1392217"/>
            <a:ext cx="9036459" cy="923330"/>
            <a:chOff x="1172584" y="1381459"/>
            <a:chExt cx="6779110" cy="923330"/>
          </a:xfrm>
        </p:grpSpPr>
        <p:sp>
          <p:nvSpPr>
            <p:cNvPr id="14" name="TextBox 13"/>
            <p:cNvSpPr txBox="1"/>
            <p:nvPr/>
          </p:nvSpPr>
          <p:spPr>
            <a:xfrm>
              <a:off x="4147073" y="1381459"/>
              <a:ext cx="658044"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914162" y="2240280"/>
            <a:ext cx="5070551"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9"/>
          <p:cNvSpPr>
            <a:spLocks noGrp="1"/>
          </p:cNvSpPr>
          <p:nvPr>
            <p:ph sz="quarter" idx="14"/>
          </p:nvPr>
        </p:nvSpPr>
        <p:spPr>
          <a:xfrm>
            <a:off x="6191922" y="2240280"/>
            <a:ext cx="5070551"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01715" y="2240280"/>
            <a:ext cx="4588733"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7745" y="2947595"/>
            <a:ext cx="5070551"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68004" y="2240280"/>
            <a:ext cx="4595187"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1755" y="2944368"/>
            <a:ext cx="5064985"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0972B2-CA5C-437D-87D0-8081271A9E4B}" type="datetime2">
              <a:rPr lang="en-US" smtClean="0"/>
              <a:t>Monday, March 05, 2012</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grpSp>
        <p:nvGrpSpPr>
          <p:cNvPr id="14" name="Group 13"/>
          <p:cNvGrpSpPr/>
          <p:nvPr/>
        </p:nvGrpSpPr>
        <p:grpSpPr>
          <a:xfrm>
            <a:off x="1563038" y="1392217"/>
            <a:ext cx="9036459" cy="923330"/>
            <a:chOff x="1172584" y="1381459"/>
            <a:chExt cx="6779110" cy="923330"/>
          </a:xfrm>
        </p:grpSpPr>
        <p:sp>
          <p:nvSpPr>
            <p:cNvPr id="16" name="TextBox 15"/>
            <p:cNvSpPr txBox="1"/>
            <p:nvPr/>
          </p:nvSpPr>
          <p:spPr>
            <a:xfrm>
              <a:off x="4147073" y="1381459"/>
              <a:ext cx="658044"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9CD4847-11EF-4466-A8AD-85CDB7B49118}" type="datetime2">
              <a:rPr lang="en-US" smtClean="0"/>
              <a:t>Monday, March 05, 2012</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grpSp>
        <p:nvGrpSpPr>
          <p:cNvPr id="10" name="Group 9"/>
          <p:cNvGrpSpPr/>
          <p:nvPr/>
        </p:nvGrpSpPr>
        <p:grpSpPr>
          <a:xfrm>
            <a:off x="1563038" y="1392217"/>
            <a:ext cx="9036459" cy="923330"/>
            <a:chOff x="1172584" y="1381459"/>
            <a:chExt cx="6779110" cy="923330"/>
          </a:xfrm>
        </p:grpSpPr>
        <p:sp>
          <p:nvSpPr>
            <p:cNvPr id="14" name="TextBox 13"/>
            <p:cNvSpPr txBox="1"/>
            <p:nvPr/>
          </p:nvSpPr>
          <p:spPr>
            <a:xfrm>
              <a:off x="4147073" y="1381459"/>
              <a:ext cx="658044"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t>Monday, March 05, 2012</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11025" y="1678196"/>
            <a:ext cx="4562122" cy="1886921"/>
          </a:xfrm>
        </p:spPr>
        <p:txBody>
          <a:bodyPr anchor="b"/>
          <a:lstStyle>
            <a:lvl1pPr algn="l">
              <a:defRPr sz="2800" b="0"/>
            </a:lvl1pPr>
          </a:lstStyle>
          <a:p>
            <a:r>
              <a:rPr lang="en-US" smtClean="0"/>
              <a:t>Click to edit Master title style</a:t>
            </a:r>
            <a:endParaRPr lang="en-US"/>
          </a:p>
        </p:txBody>
      </p:sp>
      <p:sp>
        <p:nvSpPr>
          <p:cNvPr id="3" name="Content Placeholder 2"/>
          <p:cNvSpPr>
            <a:spLocks noGrp="1"/>
          </p:cNvSpPr>
          <p:nvPr>
            <p:ph idx="1"/>
          </p:nvPr>
        </p:nvSpPr>
        <p:spPr>
          <a:xfrm>
            <a:off x="922428" y="559399"/>
            <a:ext cx="5487460"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11025" y="3603813"/>
            <a:ext cx="4547782"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t>Monday, March 05, 2012</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836612" y="2455047"/>
            <a:ext cx="9323388"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836612" y="4189143"/>
            <a:ext cx="9323389"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4" name="Text Placeholder 6"/>
          <p:cNvSpPr>
            <a:spLocks noGrp="1"/>
          </p:cNvSpPr>
          <p:nvPr>
            <p:ph type="body" sz="quarter" idx="10" hasCustomPrompt="1"/>
          </p:nvPr>
        </p:nvSpPr>
        <p:spPr>
          <a:xfrm>
            <a:off x="1065212" y="4876800"/>
            <a:ext cx="10242550"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75693934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03407" y="4668819"/>
            <a:ext cx="10353331" cy="644729"/>
          </a:xfrm>
        </p:spPr>
        <p:txBody>
          <a:bodyPr anchor="b"/>
          <a:lstStyle>
            <a:lvl1pPr algn="ctr">
              <a:defRPr sz="2800" b="0"/>
            </a:lvl1pPr>
          </a:lstStyle>
          <a:p>
            <a:r>
              <a:rPr lang="en-US" smtClean="0"/>
              <a:t>Click to edit Master title style</a:t>
            </a:r>
            <a:endParaRPr lang="en-US"/>
          </a:p>
        </p:txBody>
      </p:sp>
      <p:sp>
        <p:nvSpPr>
          <p:cNvPr id="3" name="Picture Placeholder 2"/>
          <p:cNvSpPr>
            <a:spLocks noGrp="1"/>
          </p:cNvSpPr>
          <p:nvPr>
            <p:ph type="pic" idx="1"/>
          </p:nvPr>
        </p:nvSpPr>
        <p:spPr>
          <a:xfrm rot="240000">
            <a:off x="2910964" y="666965"/>
            <a:ext cx="6361218"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7746" y="5324306"/>
            <a:ext cx="10338992"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t>Monday, March 05, 2012</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C057FC-95B6-4D89-AFDA-ABA33EE921E5}" type="datetime2">
              <a:rPr lang="en-US" smtClean="0"/>
              <a:t>Monday, March 05, 2012</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grpSp>
        <p:nvGrpSpPr>
          <p:cNvPr id="11" name="Group 10"/>
          <p:cNvGrpSpPr/>
          <p:nvPr/>
        </p:nvGrpSpPr>
        <p:grpSpPr>
          <a:xfrm>
            <a:off x="1563038" y="1392217"/>
            <a:ext cx="9036459" cy="923330"/>
            <a:chOff x="1172584" y="1381459"/>
            <a:chExt cx="6779110" cy="923330"/>
          </a:xfrm>
        </p:grpSpPr>
        <p:sp>
          <p:nvSpPr>
            <p:cNvPr id="15" name="TextBox 14"/>
            <p:cNvSpPr txBox="1"/>
            <p:nvPr/>
          </p:nvSpPr>
          <p:spPr>
            <a:xfrm>
              <a:off x="4147073" y="1381459"/>
              <a:ext cx="658044"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19731" y="559399"/>
            <a:ext cx="2237008" cy="556676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7746" y="849855"/>
            <a:ext cx="7341977" cy="502382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4549AC-EB31-477F-92A9-B1988E232878}" type="datetime2">
              <a:rPr lang="en-US" smtClean="0"/>
              <a:t>Monday, March 05, 2012</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grpSp>
        <p:nvGrpSpPr>
          <p:cNvPr id="11" name="Group 10"/>
          <p:cNvGrpSpPr/>
          <p:nvPr/>
        </p:nvGrpSpPr>
        <p:grpSpPr>
          <a:xfrm rot="5400000">
            <a:off x="6123117" y="2880823"/>
            <a:ext cx="5480154" cy="923330"/>
            <a:chOff x="1815339" y="1496785"/>
            <a:chExt cx="5480154" cy="692678"/>
          </a:xfrm>
        </p:grpSpPr>
        <p:sp>
          <p:nvSpPr>
            <p:cNvPr id="12" name="TextBox 11"/>
            <p:cNvSpPr txBox="1"/>
            <p:nvPr/>
          </p:nvSpPr>
          <p:spPr>
            <a:xfrm>
              <a:off x="4147074" y="1496785"/>
              <a:ext cx="877163" cy="692678"/>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00548"/>
          </a:xfrm>
        </p:spPr>
        <p:txBody>
          <a:bodyPr/>
          <a:lstStyle>
            <a:lvl1pPr marL="460375" indent="-460375">
              <a:buFontTx/>
              <a:buBlip>
                <a:blip r:embed="rId2"/>
              </a:buBlip>
              <a:defRPr/>
            </a:lvl1pPr>
            <a:lvl2pPr marL="855663" indent="-395288">
              <a:buFontTx/>
              <a:buBlip>
                <a:blip r:embed="rId2"/>
              </a:buBlip>
              <a:defRPr/>
            </a:lvl2pPr>
            <a:lvl3pPr marL="1258888" indent="-403225">
              <a:buFontTx/>
              <a:buBlip>
                <a:blip r:embed="rId2"/>
              </a:buBlip>
              <a:defRPr/>
            </a:lvl3pPr>
            <a:lvl4pPr marL="1604963" indent="-346075">
              <a:buFontTx/>
              <a:buBlip>
                <a:blip r:embed="rId2"/>
              </a:buBlip>
              <a:defRPr/>
            </a:lvl4pPr>
            <a:lvl5pPr marL="1941513" indent="-336550">
              <a:buFontTx/>
              <a:buBlip>
                <a:blip r:embed="rId2"/>
              </a:buBlip>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6230142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836612" y="2442175"/>
            <a:ext cx="9323388"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836612" y="4191000"/>
            <a:ext cx="9323389"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1065212" y="4876800"/>
            <a:ext cx="10242550"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405423886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836612" y="2442175"/>
            <a:ext cx="9323388"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836612" y="4191000"/>
            <a:ext cx="9323389"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1065212" y="4876800"/>
            <a:ext cx="10242550"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20483483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5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836612" y="2442175"/>
            <a:ext cx="9323388"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836612" y="4191000"/>
            <a:ext cx="9323389"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1065212" y="4876800"/>
            <a:ext cx="10242550"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309642604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6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836612" y="2442175"/>
            <a:ext cx="9323388"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836612" y="4191000"/>
            <a:ext cx="9323389"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1065212" y="4876800"/>
            <a:ext cx="10242550"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70019044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8000846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00548"/>
          </a:xfrm>
        </p:spPr>
        <p:txBody>
          <a:bodyPr/>
          <a:lstStyle>
            <a:lvl1pPr marL="460375" indent="-460375">
              <a:buFontTx/>
              <a:buBlip>
                <a:blip r:embed="rId2"/>
              </a:buBlip>
              <a:defRPr/>
            </a:lvl1pPr>
            <a:lvl2pPr marL="855663" indent="-395288">
              <a:buFontTx/>
              <a:buBlip>
                <a:blip r:embed="rId2"/>
              </a:buBlip>
              <a:defRPr/>
            </a:lvl2pPr>
            <a:lvl3pPr marL="1258888" indent="-403225">
              <a:buFontTx/>
              <a:buBlip>
                <a:blip r:embed="rId2"/>
              </a:buBlip>
              <a:defRPr/>
            </a:lvl3pPr>
            <a:lvl4pPr marL="1604963" indent="-346075">
              <a:buFontTx/>
              <a:buBlip>
                <a:blip r:embed="rId2"/>
              </a:buBlip>
              <a:defRPr/>
            </a:lvl4pPr>
            <a:lvl5pPr marL="1941513" indent="-336550">
              <a:buFontTx/>
              <a:buBlip>
                <a:blip r:embed="rId2"/>
              </a:buBlip>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6230142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theme" Target="../theme/theme3.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17948999"/>
      </p:ext>
    </p:extLst>
  </p:cSld>
  <p:clrMap bg1="dk1" tx1="lt1" bg2="dk2" tx2="lt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 id="2147483759" r:id="rId17"/>
    <p:sldLayoutId id="2147483760" r:id="rId18"/>
    <p:sldLayoutId id="2147483761" r:id="rId19"/>
    <p:sldLayoutId id="2147483762" r:id="rId20"/>
  </p:sldLayoutIdLst>
  <p:transition>
    <p:fade/>
  </p:transition>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2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1"/>
            <a:ext cx="11149013" cy="60939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4" y="1905000"/>
            <a:ext cx="11149011"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85078697"/>
      </p:ext>
    </p:extLst>
  </p:cSld>
  <p:clrMap bg1="dk1" tx1="lt1" bg2="dk2" tx2="lt2" accent1="accent1" accent2="accent2" accent3="accent3" accent4="accent4" accent5="accent5" accent6="accent6" hlink="hlink" folHlink="folHlink"/>
  <p:sldLayoutIdLst>
    <p:sldLayoutId id="2147483764" r:id="rId1"/>
  </p:sldLayoutIdLst>
  <p:transition>
    <p:fade/>
  </p:transition>
  <p:txStyles>
    <p:titleStyle>
      <a:lvl1pPr algn="l" defTabSz="914363" rtl="0" eaLnBrk="1" latinLnBrk="0" hangingPunct="1">
        <a:lnSpc>
          <a:spcPct val="90000"/>
        </a:lnSpc>
        <a:spcBef>
          <a:spcPct val="0"/>
        </a:spcBef>
        <a:buNone/>
        <a:defRPr lang="en-US" sz="4400" b="0" kern="1200" cap="none" spc="-100" baseline="0" dirty="0">
          <a:ln w="3175">
            <a:noFill/>
          </a:ln>
          <a:solidFill>
            <a:schemeClr val="accent1">
              <a:alpha val="99000"/>
            </a:schemeClr>
          </a:soli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srcRect/>
          <a:tile tx="0" ty="0" sx="100000" sy="100000" flip="none" algn="tl"/>
        </a:blipFill>
        <a:effectLst/>
      </p:bgPr>
    </p:bg>
    <p:spTree>
      <p:nvGrpSpPr>
        <p:cNvPr id="1" name=""/>
        <p:cNvGrpSpPr/>
        <p:nvPr/>
      </p:nvGrpSpPr>
      <p:grpSpPr>
        <a:xfrm>
          <a:off x="0" y="0"/>
          <a:ext cx="0" cy="0"/>
          <a:chOff x="0" y="0"/>
          <a:chExt cx="0" cy="0"/>
        </a:xfrm>
      </p:grpSpPr>
      <p:sp>
        <p:nvSpPr>
          <p:cNvPr id="7" name="Rectangle 6"/>
          <p:cNvSpPr/>
          <p:nvPr/>
        </p:nvSpPr>
        <p:spPr>
          <a:xfrm>
            <a:off x="0" y="0"/>
            <a:ext cx="12188825"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7748" y="570156"/>
            <a:ext cx="10338991" cy="105425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932087" y="2248348"/>
            <a:ext cx="10324651" cy="38778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80379" y="6161443"/>
            <a:ext cx="2844059" cy="365125"/>
          </a:xfrm>
          <a:prstGeom prst="rect">
            <a:avLst/>
          </a:prstGeom>
        </p:spPr>
        <p:txBody>
          <a:bodyPr vert="horz" lIns="91440" tIns="45720" rIns="91440" bIns="45720" rtlCol="0" anchor="ctr"/>
          <a:lstStyle>
            <a:lvl1pPr algn="l">
              <a:defRPr sz="1200">
                <a:solidFill>
                  <a:schemeClr val="tx2"/>
                </a:solidFill>
              </a:defRPr>
            </a:lvl1pPr>
          </a:lstStyle>
          <a:p>
            <a:fld id="{F1909345-DEE0-4B07-8E32-441AC9DA095E}" type="datetime1">
              <a:rPr lang="en-US" smtClean="0"/>
              <a:pPr/>
              <a:t>3/5/2012</a:t>
            </a:fld>
            <a:endParaRPr lang="en-US" dirty="0"/>
          </a:p>
        </p:txBody>
      </p:sp>
      <p:sp>
        <p:nvSpPr>
          <p:cNvPr id="5" name="Footer Placeholder 4"/>
          <p:cNvSpPr>
            <a:spLocks noGrp="1"/>
          </p:cNvSpPr>
          <p:nvPr>
            <p:ph type="ftr" sz="quarter" idx="3"/>
          </p:nvPr>
        </p:nvSpPr>
        <p:spPr>
          <a:xfrm>
            <a:off x="4164515" y="6161443"/>
            <a:ext cx="3859795" cy="365125"/>
          </a:xfrm>
          <a:prstGeom prst="rect">
            <a:avLst/>
          </a:prstGeom>
        </p:spPr>
        <p:txBody>
          <a:bodyPr vert="horz" lIns="91440" tIns="45720" rIns="91440" bIns="45720" rtlCol="0" anchor="ctr"/>
          <a:lstStyle>
            <a:lvl1pPr algn="ctr">
              <a:defRPr sz="1200">
                <a:solidFill>
                  <a:schemeClr val="tx2"/>
                </a:solidFill>
              </a:defRPr>
            </a:lvl1pPr>
          </a:lstStyle>
          <a:p>
            <a:endParaRPr lang="en-US" dirty="0"/>
          </a:p>
        </p:txBody>
      </p:sp>
      <p:sp>
        <p:nvSpPr>
          <p:cNvPr id="6" name="Slide Number Placeholder 5"/>
          <p:cNvSpPr>
            <a:spLocks noGrp="1"/>
          </p:cNvSpPr>
          <p:nvPr>
            <p:ph type="sldNum" sz="quarter" idx="4"/>
          </p:nvPr>
        </p:nvSpPr>
        <p:spPr>
          <a:xfrm>
            <a:off x="8850047" y="6161443"/>
            <a:ext cx="2844059" cy="365125"/>
          </a:xfrm>
          <a:prstGeom prst="rect">
            <a:avLst/>
          </a:prstGeom>
        </p:spPr>
        <p:txBody>
          <a:bodyPr vert="horz" lIns="91440" tIns="45720" rIns="91440" bIns="45720" rtlCol="0" anchor="ctr"/>
          <a:lstStyle>
            <a:lvl1pPr algn="r">
              <a:defRPr sz="1200">
                <a:solidFill>
                  <a:schemeClr val="tx2"/>
                </a:solidFill>
              </a:defRPr>
            </a:lvl1pPr>
          </a:lstStyle>
          <a:p>
            <a:fld id="{F36DD0FD-55B0-48C4-8AF2-8A69533EDFC3}"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6" r:id="rId12"/>
  </p:sldLayoutIdLst>
  <p:transition>
    <p:fade/>
  </p:transition>
  <p:timing>
    <p:tnLst>
      <p:par>
        <p:cTn id="1" dur="indefinite" restart="never" nodeType="tmRoot"/>
      </p:par>
    </p:tnLst>
  </p:timing>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 name="Rounded Rectangle 49"/>
          <p:cNvSpPr/>
          <p:nvPr/>
        </p:nvSpPr>
        <p:spPr bwMode="auto">
          <a:xfrm>
            <a:off x="670153" y="850372"/>
            <a:ext cx="6854552" cy="4893014"/>
          </a:xfrm>
          <a:prstGeom prst="roundRect">
            <a:avLst>
              <a:gd name="adj" fmla="val 8901"/>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21893" tIns="0" rIns="121893" bIns="60947" numCol="1" rtlCol="0" anchor="t" anchorCtr="0" compatLnSpc="1">
            <a:prstTxWarp prst="textNoShape">
              <a:avLst/>
            </a:prstTxWarp>
          </a:bodyPr>
          <a:lstStyle/>
          <a:p>
            <a:pPr algn="ctr" defTabSz="1218585"/>
            <a:endParaRPr lang="en-US" sz="2000" b="1" dirty="0">
              <a:solidFill>
                <a:schemeClr val="tx1"/>
              </a:solidFill>
            </a:endParaRPr>
          </a:p>
        </p:txBody>
      </p:sp>
      <p:sp>
        <p:nvSpPr>
          <p:cNvPr id="49" name="Rounded Rectangle 48"/>
          <p:cNvSpPr/>
          <p:nvPr/>
        </p:nvSpPr>
        <p:spPr bwMode="auto">
          <a:xfrm>
            <a:off x="603666" y="897872"/>
            <a:ext cx="6854552" cy="4893014"/>
          </a:xfrm>
          <a:prstGeom prst="roundRect">
            <a:avLst>
              <a:gd name="adj" fmla="val 8901"/>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21893" tIns="0" rIns="121893" bIns="60947" numCol="1" rtlCol="0" anchor="t" anchorCtr="0" compatLnSpc="1">
            <a:prstTxWarp prst="textNoShape">
              <a:avLst/>
            </a:prstTxWarp>
          </a:bodyPr>
          <a:lstStyle/>
          <a:p>
            <a:pPr algn="ctr" defTabSz="1218585"/>
            <a:endParaRPr lang="en-US" sz="2000" b="1" dirty="0">
              <a:solidFill>
                <a:schemeClr val="tx1"/>
              </a:solidFill>
            </a:endParaRPr>
          </a:p>
        </p:txBody>
      </p:sp>
      <p:sp>
        <p:nvSpPr>
          <p:cNvPr id="6" name="Rounded Rectangle 5"/>
          <p:cNvSpPr/>
          <p:nvPr/>
        </p:nvSpPr>
        <p:spPr bwMode="auto">
          <a:xfrm>
            <a:off x="534391" y="947347"/>
            <a:ext cx="6854552" cy="4893014"/>
          </a:xfrm>
          <a:prstGeom prst="roundRect">
            <a:avLst>
              <a:gd name="adj" fmla="val 8901"/>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21893" tIns="0" rIns="121893" bIns="60947" numCol="1" rtlCol="0" anchor="t" anchorCtr="0" compatLnSpc="1">
            <a:prstTxWarp prst="textNoShape">
              <a:avLst/>
            </a:prstTxWarp>
          </a:bodyPr>
          <a:lstStyle/>
          <a:p>
            <a:pPr algn="ctr" defTabSz="1218585"/>
            <a:endParaRPr lang="en-US" sz="2000" b="1" dirty="0">
              <a:solidFill>
                <a:schemeClr val="tx1"/>
              </a:solidFill>
            </a:endParaRPr>
          </a:p>
        </p:txBody>
      </p:sp>
      <p:sp>
        <p:nvSpPr>
          <p:cNvPr id="35" name="TextBox 34"/>
          <p:cNvSpPr txBox="1"/>
          <p:nvPr/>
        </p:nvSpPr>
        <p:spPr>
          <a:xfrm>
            <a:off x="2557561" y="1063417"/>
            <a:ext cx="2808211" cy="249299"/>
          </a:xfrm>
          <a:prstGeom prst="rect">
            <a:avLst/>
          </a:prstGeom>
        </p:spPr>
        <p:txBody>
          <a:bodyPr vert="horz" wrap="square" lIns="0" tIns="0" rIns="0" bIns="0" rtlCol="0">
            <a:spAutoFit/>
          </a:bodyPr>
          <a:lstStyle/>
          <a:p>
            <a:pPr marL="460375" indent="-460375" algn="ctr">
              <a:lnSpc>
                <a:spcPct val="90000"/>
              </a:lnSpc>
              <a:spcBef>
                <a:spcPct val="20000"/>
              </a:spcBef>
              <a:buSzPct val="100000"/>
            </a:pPr>
            <a:r>
              <a:rPr lang="en-US" b="1" dirty="0"/>
              <a:t>Front End </a:t>
            </a:r>
            <a:r>
              <a:rPr lang="en-US" b="1" dirty="0" smtClean="0"/>
              <a:t>Server</a:t>
            </a:r>
            <a:endParaRPr lang="en-US" b="1" dirty="0"/>
          </a:p>
        </p:txBody>
      </p:sp>
      <p:sp>
        <p:nvSpPr>
          <p:cNvPr id="2" name="Title 1"/>
          <p:cNvSpPr>
            <a:spLocks noGrp="1"/>
          </p:cNvSpPr>
          <p:nvPr>
            <p:ph type="title"/>
          </p:nvPr>
        </p:nvSpPr>
        <p:spPr/>
        <p:txBody>
          <a:bodyPr>
            <a:noAutofit/>
          </a:bodyPr>
          <a:lstStyle/>
          <a:p>
            <a:r>
              <a:rPr lang="en-US" sz="2800" dirty="0" smtClean="0"/>
              <a:t>Web Conferencing Architecture</a:t>
            </a:r>
            <a:endParaRPr lang="en-US" sz="2800" dirty="0"/>
          </a:p>
        </p:txBody>
      </p:sp>
      <p:sp>
        <p:nvSpPr>
          <p:cNvPr id="5" name="Rounded Rectangle 4"/>
          <p:cNvSpPr/>
          <p:nvPr/>
        </p:nvSpPr>
        <p:spPr bwMode="auto">
          <a:xfrm>
            <a:off x="7705076" y="2451549"/>
            <a:ext cx="3944618" cy="1578076"/>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21893" tIns="60947" rIns="121893" bIns="60947" numCol="1" rtlCol="0" anchor="t" anchorCtr="0" compatLnSpc="1">
            <a:prstTxWarp prst="textNoShape">
              <a:avLst/>
            </a:prstTxWarp>
          </a:bodyPr>
          <a:lstStyle/>
          <a:p>
            <a:pPr algn="ctr" defTabSz="1218585"/>
            <a:r>
              <a:rPr lang="en-US" b="1" dirty="0" smtClean="0">
                <a:solidFill>
                  <a:schemeClr val="tx1"/>
                </a:solidFill>
              </a:rPr>
              <a:t>Backend SQL DB Server</a:t>
            </a:r>
            <a:endParaRPr lang="en-US" b="1" dirty="0">
              <a:solidFill>
                <a:schemeClr val="tx1"/>
              </a:solidFill>
            </a:endParaRPr>
          </a:p>
        </p:txBody>
      </p:sp>
      <p:sp>
        <p:nvSpPr>
          <p:cNvPr id="7" name="Rounded Rectangle 6"/>
          <p:cNvSpPr/>
          <p:nvPr/>
        </p:nvSpPr>
        <p:spPr bwMode="auto">
          <a:xfrm>
            <a:off x="7705076" y="947348"/>
            <a:ext cx="3944618" cy="1200151"/>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21893" tIns="60947" rIns="121893" bIns="60947" numCol="1" rtlCol="0" anchor="t" anchorCtr="0" compatLnSpc="1">
            <a:prstTxWarp prst="textNoShape">
              <a:avLst/>
            </a:prstTxWarp>
          </a:bodyPr>
          <a:lstStyle/>
          <a:p>
            <a:pPr algn="ctr" defTabSz="1218585"/>
            <a:r>
              <a:rPr lang="en-US" b="1" dirty="0" smtClean="0">
                <a:solidFill>
                  <a:schemeClr val="tx1"/>
                </a:solidFill>
              </a:rPr>
              <a:t>AV Conferencing </a:t>
            </a:r>
            <a:r>
              <a:rPr lang="en-US" b="1" dirty="0">
                <a:solidFill>
                  <a:schemeClr val="tx1"/>
                </a:solidFill>
              </a:rPr>
              <a:t>Server</a:t>
            </a:r>
          </a:p>
        </p:txBody>
      </p:sp>
      <p:sp>
        <p:nvSpPr>
          <p:cNvPr id="8" name="Can 7"/>
          <p:cNvSpPr/>
          <p:nvPr/>
        </p:nvSpPr>
        <p:spPr bwMode="auto">
          <a:xfrm>
            <a:off x="8712436" y="2951875"/>
            <a:ext cx="1929897" cy="868199"/>
          </a:xfrm>
          <a:prstGeom prst="can">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21893" tIns="60947" rIns="121893" bIns="60947" numCol="1" rtlCol="0" anchor="ctr" anchorCtr="0" compatLnSpc="1">
            <a:prstTxWarp prst="textNoShape">
              <a:avLst/>
            </a:prstTxWarp>
          </a:bodyPr>
          <a:lstStyle/>
          <a:p>
            <a:pPr algn="ctr" defTabSz="1218585"/>
            <a:r>
              <a:rPr lang="en-US" sz="1400" b="1" dirty="0" smtClean="0">
                <a:solidFill>
                  <a:schemeClr val="tx1"/>
                </a:solidFill>
              </a:rPr>
              <a:t>Conferencing</a:t>
            </a:r>
          </a:p>
          <a:p>
            <a:pPr algn="ctr" defTabSz="1218585"/>
            <a:r>
              <a:rPr lang="en-US" sz="1400" b="1" dirty="0" smtClean="0">
                <a:solidFill>
                  <a:schemeClr val="tx1"/>
                </a:solidFill>
              </a:rPr>
              <a:t>Database</a:t>
            </a:r>
            <a:endParaRPr lang="en-US" sz="1400" b="1" dirty="0">
              <a:solidFill>
                <a:schemeClr val="tx1"/>
              </a:solidFill>
            </a:endParaRPr>
          </a:p>
        </p:txBody>
      </p:sp>
      <p:grpSp>
        <p:nvGrpSpPr>
          <p:cNvPr id="33" name="Group 32"/>
          <p:cNvGrpSpPr/>
          <p:nvPr/>
        </p:nvGrpSpPr>
        <p:grpSpPr>
          <a:xfrm>
            <a:off x="4322127" y="1422849"/>
            <a:ext cx="2670648" cy="2090006"/>
            <a:chOff x="4165315" y="2484350"/>
            <a:chExt cx="2409550" cy="2090006"/>
          </a:xfrm>
        </p:grpSpPr>
        <p:sp>
          <p:nvSpPr>
            <p:cNvPr id="11" name="Rounded Rectangle 10"/>
            <p:cNvSpPr/>
            <p:nvPr/>
          </p:nvSpPr>
          <p:spPr bwMode="auto">
            <a:xfrm>
              <a:off x="4165315" y="2484350"/>
              <a:ext cx="2409550" cy="2090006"/>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21893" tIns="60947" rIns="121893" bIns="60947" numCol="1" rtlCol="0" anchor="t" anchorCtr="0" compatLnSpc="1">
              <a:prstTxWarp prst="textNoShape">
                <a:avLst/>
              </a:prstTxWarp>
            </a:bodyPr>
            <a:lstStyle/>
            <a:p>
              <a:pPr algn="ctr"/>
              <a:r>
                <a:rPr lang="en-US" sz="1600" b="1" dirty="0">
                  <a:solidFill>
                    <a:schemeClr val="tx1"/>
                  </a:solidFill>
                </a:rPr>
                <a:t>Web Components (IIS)</a:t>
              </a:r>
            </a:p>
          </p:txBody>
        </p:sp>
        <p:sp>
          <p:nvSpPr>
            <p:cNvPr id="12" name="Rounded Rectangle 11"/>
            <p:cNvSpPr/>
            <p:nvPr/>
          </p:nvSpPr>
          <p:spPr bwMode="auto">
            <a:xfrm>
              <a:off x="4357365" y="3031269"/>
              <a:ext cx="2017172" cy="419100"/>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121893" tIns="60947" rIns="121893" bIns="60947" numCol="1" rtlCol="0" anchor="ctr" anchorCtr="0" compatLnSpc="1">
              <a:prstTxWarp prst="textNoShape">
                <a:avLst/>
              </a:prstTxWarp>
            </a:bodyPr>
            <a:lstStyle/>
            <a:p>
              <a:pPr algn="ctr" defTabSz="1218585"/>
              <a:r>
                <a:rPr lang="en-US" sz="1400" b="1" dirty="0">
                  <a:solidFill>
                    <a:schemeClr val="tx1"/>
                  </a:solidFill>
                </a:rPr>
                <a:t>Join Launcher</a:t>
              </a:r>
            </a:p>
          </p:txBody>
        </p:sp>
        <p:sp>
          <p:nvSpPr>
            <p:cNvPr id="13" name="Rounded Rectangle 12"/>
            <p:cNvSpPr/>
            <p:nvPr/>
          </p:nvSpPr>
          <p:spPr bwMode="auto">
            <a:xfrm>
              <a:off x="4360186" y="3578188"/>
              <a:ext cx="2017172" cy="419100"/>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121893" tIns="60947" rIns="121893" bIns="60947" numCol="1" rtlCol="0" anchor="ctr" anchorCtr="0" compatLnSpc="1">
              <a:prstTxWarp prst="textNoShape">
                <a:avLst/>
              </a:prstTxWarp>
            </a:bodyPr>
            <a:lstStyle/>
            <a:p>
              <a:pPr algn="ctr" defTabSz="1218585"/>
              <a:r>
                <a:rPr lang="en-US" sz="1400" b="1" dirty="0" smtClean="0">
                  <a:solidFill>
                    <a:schemeClr val="tx1"/>
                  </a:solidFill>
                </a:rPr>
                <a:t>Web App Server</a:t>
              </a:r>
              <a:endParaRPr lang="en-US" sz="1400" b="1" dirty="0">
                <a:solidFill>
                  <a:schemeClr val="tx1"/>
                </a:solidFill>
              </a:endParaRPr>
            </a:p>
          </p:txBody>
        </p:sp>
      </p:grpSp>
      <p:sp>
        <p:nvSpPr>
          <p:cNvPr id="16" name="Rounded Rectangle 15"/>
          <p:cNvSpPr/>
          <p:nvPr/>
        </p:nvSpPr>
        <p:spPr bwMode="auto">
          <a:xfrm>
            <a:off x="966077" y="1692537"/>
            <a:ext cx="2952558" cy="419100"/>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21893" tIns="60947" rIns="121893" bIns="60947" numCol="1" rtlCol="0" anchor="ctr" anchorCtr="0" compatLnSpc="1">
            <a:prstTxWarp prst="textNoShape">
              <a:avLst/>
            </a:prstTxWarp>
          </a:bodyPr>
          <a:lstStyle/>
          <a:p>
            <a:pPr algn="ctr" defTabSz="1218585"/>
            <a:r>
              <a:rPr lang="en-US" sz="1400" b="1" dirty="0">
                <a:solidFill>
                  <a:schemeClr val="tx1"/>
                </a:solidFill>
              </a:rPr>
              <a:t>IM Conferencing </a:t>
            </a:r>
            <a:r>
              <a:rPr lang="en-US" sz="1400" b="1" dirty="0" smtClean="0">
                <a:solidFill>
                  <a:schemeClr val="tx1"/>
                </a:solidFill>
              </a:rPr>
              <a:t>MCU</a:t>
            </a:r>
            <a:endParaRPr lang="en-US" sz="1400" b="1" dirty="0">
              <a:solidFill>
                <a:schemeClr val="tx1"/>
              </a:solidFill>
            </a:endParaRPr>
          </a:p>
        </p:txBody>
      </p:sp>
      <p:sp>
        <p:nvSpPr>
          <p:cNvPr id="17" name="Rounded Rectangle 16"/>
          <p:cNvSpPr/>
          <p:nvPr/>
        </p:nvSpPr>
        <p:spPr bwMode="auto">
          <a:xfrm>
            <a:off x="966077" y="2369996"/>
            <a:ext cx="2952558" cy="419100"/>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21893" tIns="60947" rIns="121893" bIns="60947" numCol="1" rtlCol="0" anchor="ctr" anchorCtr="0" compatLnSpc="1">
            <a:prstTxWarp prst="textNoShape">
              <a:avLst/>
            </a:prstTxWarp>
          </a:bodyPr>
          <a:lstStyle/>
          <a:p>
            <a:pPr algn="ctr" defTabSz="1218585"/>
            <a:r>
              <a:rPr lang="en-US" sz="1400" b="1" dirty="0">
                <a:solidFill>
                  <a:schemeClr val="tx1"/>
                </a:solidFill>
              </a:rPr>
              <a:t>Web Conferencing MCU</a:t>
            </a:r>
          </a:p>
        </p:txBody>
      </p:sp>
      <p:sp>
        <p:nvSpPr>
          <p:cNvPr id="18" name="Rounded Rectangle 17"/>
          <p:cNvSpPr/>
          <p:nvPr/>
        </p:nvSpPr>
        <p:spPr bwMode="auto">
          <a:xfrm>
            <a:off x="966077" y="3093755"/>
            <a:ext cx="2952558" cy="419100"/>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21893" tIns="60947" rIns="121893" bIns="60947" numCol="1" rtlCol="0" anchor="ctr" anchorCtr="0" compatLnSpc="1">
            <a:prstTxWarp prst="textNoShape">
              <a:avLst/>
            </a:prstTxWarp>
          </a:bodyPr>
          <a:lstStyle/>
          <a:p>
            <a:pPr algn="ctr" defTabSz="1218585"/>
            <a:r>
              <a:rPr lang="en-US" sz="1400" b="1" dirty="0">
                <a:solidFill>
                  <a:schemeClr val="tx1"/>
                </a:solidFill>
              </a:rPr>
              <a:t>App Sharing </a:t>
            </a:r>
            <a:r>
              <a:rPr lang="en-US" sz="1400" b="1" dirty="0" smtClean="0">
                <a:solidFill>
                  <a:schemeClr val="tx1"/>
                </a:solidFill>
              </a:rPr>
              <a:t>MCU</a:t>
            </a:r>
            <a:endParaRPr lang="en-US" sz="1400" b="1" dirty="0">
              <a:solidFill>
                <a:schemeClr val="tx1"/>
              </a:solidFill>
            </a:endParaRPr>
          </a:p>
        </p:txBody>
      </p:sp>
      <p:sp>
        <p:nvSpPr>
          <p:cNvPr id="19" name="Rounded Rectangle 18"/>
          <p:cNvSpPr/>
          <p:nvPr/>
        </p:nvSpPr>
        <p:spPr bwMode="auto">
          <a:xfrm>
            <a:off x="8712436" y="1553345"/>
            <a:ext cx="1929897" cy="419100"/>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21893" tIns="60947" rIns="121893" bIns="60947" numCol="1" rtlCol="0" anchor="ctr" anchorCtr="0" compatLnSpc="1">
            <a:prstTxWarp prst="textNoShape">
              <a:avLst/>
            </a:prstTxWarp>
          </a:bodyPr>
          <a:lstStyle/>
          <a:p>
            <a:pPr algn="ctr" defTabSz="1218585"/>
            <a:r>
              <a:rPr lang="en-US" sz="1400" b="1" dirty="0" smtClean="0">
                <a:solidFill>
                  <a:schemeClr val="tx1"/>
                </a:solidFill>
              </a:rPr>
              <a:t>AV </a:t>
            </a:r>
            <a:r>
              <a:rPr lang="en-US" sz="1400" b="1" dirty="0" smtClean="0">
                <a:solidFill>
                  <a:schemeClr val="tx1"/>
                </a:solidFill>
              </a:rPr>
              <a:t>MCU </a:t>
            </a:r>
          </a:p>
          <a:p>
            <a:pPr algn="ctr" defTabSz="1218585"/>
            <a:r>
              <a:rPr lang="en-US" sz="1000" dirty="0" smtClean="0">
                <a:solidFill>
                  <a:schemeClr val="tx1"/>
                </a:solidFill>
              </a:rPr>
              <a:t>(multi-point control unit)</a:t>
            </a:r>
            <a:endParaRPr lang="en-US" sz="1000" dirty="0">
              <a:solidFill>
                <a:schemeClr val="tx1"/>
              </a:solidFill>
            </a:endParaRPr>
          </a:p>
        </p:txBody>
      </p:sp>
      <p:grpSp>
        <p:nvGrpSpPr>
          <p:cNvPr id="31" name="Group 30"/>
          <p:cNvGrpSpPr/>
          <p:nvPr/>
        </p:nvGrpSpPr>
        <p:grpSpPr>
          <a:xfrm>
            <a:off x="534391" y="6034635"/>
            <a:ext cx="2559334" cy="419100"/>
            <a:chOff x="1056038" y="4920000"/>
            <a:chExt cx="2559334" cy="419100"/>
          </a:xfrm>
        </p:grpSpPr>
        <p:sp>
          <p:nvSpPr>
            <p:cNvPr id="21" name="Rounded Rectangle 20"/>
            <p:cNvSpPr/>
            <p:nvPr/>
          </p:nvSpPr>
          <p:spPr bwMode="auto">
            <a:xfrm>
              <a:off x="1056038" y="4920000"/>
              <a:ext cx="863375" cy="4191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21893" tIns="60947" rIns="121893" bIns="60947" numCol="1" rtlCol="0" anchor="ctr" anchorCtr="0" compatLnSpc="1">
              <a:prstTxWarp prst="textNoShape">
                <a:avLst/>
              </a:prstTxWarp>
            </a:bodyPr>
            <a:lstStyle/>
            <a:p>
              <a:pPr algn="ctr" defTabSz="1218585"/>
              <a:endParaRPr lang="en-US" sz="2400" b="1" dirty="0">
                <a:solidFill>
                  <a:schemeClr val="tx1"/>
                </a:solidFill>
              </a:endParaRPr>
            </a:p>
          </p:txBody>
        </p:sp>
        <p:sp>
          <p:nvSpPr>
            <p:cNvPr id="22" name="TextBox 21"/>
            <p:cNvSpPr txBox="1"/>
            <p:nvPr/>
          </p:nvSpPr>
          <p:spPr>
            <a:xfrm>
              <a:off x="2015575" y="5026289"/>
              <a:ext cx="1599797" cy="215444"/>
            </a:xfrm>
            <a:prstGeom prst="rect">
              <a:avLst/>
            </a:prstGeom>
            <a:noFill/>
          </p:spPr>
          <p:txBody>
            <a:bodyPr wrap="none" lIns="0" tIns="0" rIns="0" bIns="0" rtlCol="0">
              <a:spAutoFit/>
            </a:bodyPr>
            <a:lstStyle/>
            <a:p>
              <a:r>
                <a:rPr lang="en-US" sz="1400" b="1" dirty="0"/>
                <a:t>Machine Boundary</a:t>
              </a:r>
              <a:endParaRPr lang="en-US" sz="2400" b="1" dirty="0"/>
            </a:p>
          </p:txBody>
        </p:sp>
      </p:grpSp>
      <p:grpSp>
        <p:nvGrpSpPr>
          <p:cNvPr id="30" name="Group 29"/>
          <p:cNvGrpSpPr/>
          <p:nvPr/>
        </p:nvGrpSpPr>
        <p:grpSpPr>
          <a:xfrm>
            <a:off x="3385768" y="6034635"/>
            <a:ext cx="2419873" cy="419100"/>
            <a:chOff x="1056038" y="5432234"/>
            <a:chExt cx="2419873" cy="419100"/>
          </a:xfrm>
        </p:grpSpPr>
        <p:sp>
          <p:nvSpPr>
            <p:cNvPr id="20" name="Rounded Rectangle 19"/>
            <p:cNvSpPr/>
            <p:nvPr/>
          </p:nvSpPr>
          <p:spPr bwMode="auto">
            <a:xfrm>
              <a:off x="1056038" y="5432234"/>
              <a:ext cx="863375" cy="419100"/>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21893" tIns="60947" rIns="121893" bIns="60947" numCol="1" rtlCol="0" anchor="ctr" anchorCtr="0" compatLnSpc="1">
              <a:prstTxWarp prst="textNoShape">
                <a:avLst/>
              </a:prstTxWarp>
            </a:bodyPr>
            <a:lstStyle/>
            <a:p>
              <a:pPr algn="ctr" defTabSz="1218585"/>
              <a:endParaRPr lang="en-US" sz="2000" b="1" dirty="0">
                <a:solidFill>
                  <a:schemeClr val="tx1"/>
                </a:solidFill>
              </a:endParaRPr>
            </a:p>
          </p:txBody>
        </p:sp>
        <p:sp>
          <p:nvSpPr>
            <p:cNvPr id="23" name="TextBox 22"/>
            <p:cNvSpPr txBox="1"/>
            <p:nvPr/>
          </p:nvSpPr>
          <p:spPr>
            <a:xfrm>
              <a:off x="2015575" y="5534061"/>
              <a:ext cx="1460336" cy="215444"/>
            </a:xfrm>
            <a:prstGeom prst="rect">
              <a:avLst/>
            </a:prstGeom>
            <a:noFill/>
          </p:spPr>
          <p:txBody>
            <a:bodyPr wrap="none" lIns="0" tIns="0" rIns="0" bIns="0" rtlCol="0">
              <a:spAutoFit/>
            </a:bodyPr>
            <a:lstStyle>
              <a:defPPr>
                <a:defRPr lang="en-US"/>
              </a:defPPr>
              <a:lvl1pPr>
                <a:defRPr sz="1400" b="1">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Process Boundary</a:t>
              </a:r>
            </a:p>
          </p:txBody>
        </p:sp>
      </p:grpSp>
      <p:grpSp>
        <p:nvGrpSpPr>
          <p:cNvPr id="32" name="Group 31"/>
          <p:cNvGrpSpPr/>
          <p:nvPr/>
        </p:nvGrpSpPr>
        <p:grpSpPr>
          <a:xfrm>
            <a:off x="6189136" y="6034635"/>
            <a:ext cx="2350623" cy="419100"/>
            <a:chOff x="1056037" y="5943337"/>
            <a:chExt cx="2350623" cy="419100"/>
          </a:xfrm>
        </p:grpSpPr>
        <p:sp>
          <p:nvSpPr>
            <p:cNvPr id="28" name="Rounded Rectangle 27"/>
            <p:cNvSpPr/>
            <p:nvPr/>
          </p:nvSpPr>
          <p:spPr bwMode="auto">
            <a:xfrm>
              <a:off x="1056037" y="5943337"/>
              <a:ext cx="863375" cy="419100"/>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121893" tIns="60947" rIns="121893" bIns="60947" numCol="1" rtlCol="0" anchor="ctr" anchorCtr="0" compatLnSpc="1">
              <a:prstTxWarp prst="textNoShape">
                <a:avLst/>
              </a:prstTxWarp>
            </a:bodyPr>
            <a:lstStyle/>
            <a:p>
              <a:pPr algn="ctr" defTabSz="1218585"/>
              <a:endParaRPr lang="en-US" sz="2000" b="1" dirty="0">
                <a:solidFill>
                  <a:schemeClr val="tx1"/>
                </a:solidFill>
              </a:endParaRPr>
            </a:p>
          </p:txBody>
        </p:sp>
        <p:sp>
          <p:nvSpPr>
            <p:cNvPr id="29" name="TextBox 28"/>
            <p:cNvSpPr txBox="1"/>
            <p:nvPr/>
          </p:nvSpPr>
          <p:spPr>
            <a:xfrm>
              <a:off x="2015574" y="6045164"/>
              <a:ext cx="1391086" cy="215444"/>
            </a:xfrm>
            <a:prstGeom prst="rect">
              <a:avLst/>
            </a:prstGeom>
            <a:noFill/>
          </p:spPr>
          <p:txBody>
            <a:bodyPr wrap="none" lIns="0" tIns="0" rIns="0" bIns="0" rtlCol="0">
              <a:spAutoFit/>
            </a:bodyPr>
            <a:lstStyle/>
            <a:p>
              <a:r>
                <a:rPr lang="en-US" sz="1400" b="1" dirty="0" smtClean="0"/>
                <a:t>Web Application</a:t>
              </a:r>
              <a:endParaRPr lang="en-US" sz="2400" b="1" dirty="0"/>
            </a:p>
          </p:txBody>
        </p:sp>
      </p:grpSp>
      <p:grpSp>
        <p:nvGrpSpPr>
          <p:cNvPr id="34" name="Group 33"/>
          <p:cNvGrpSpPr/>
          <p:nvPr/>
        </p:nvGrpSpPr>
        <p:grpSpPr>
          <a:xfrm>
            <a:off x="8923627" y="6034635"/>
            <a:ext cx="2668338" cy="419100"/>
            <a:chOff x="1056037" y="5943337"/>
            <a:chExt cx="2668338" cy="419100"/>
          </a:xfrm>
        </p:grpSpPr>
        <p:sp>
          <p:nvSpPr>
            <p:cNvPr id="38" name="Rounded Rectangle 37"/>
            <p:cNvSpPr/>
            <p:nvPr/>
          </p:nvSpPr>
          <p:spPr bwMode="auto">
            <a:xfrm>
              <a:off x="1056037" y="5943337"/>
              <a:ext cx="863375" cy="41910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121893" tIns="60947" rIns="121893" bIns="60947" numCol="1" rtlCol="0" anchor="ctr" anchorCtr="0" compatLnSpc="1">
              <a:prstTxWarp prst="textNoShape">
                <a:avLst/>
              </a:prstTxWarp>
            </a:bodyPr>
            <a:lstStyle/>
            <a:p>
              <a:pPr algn="ctr" defTabSz="1218585"/>
              <a:endParaRPr lang="en-US" sz="2000" b="1" dirty="0">
                <a:solidFill>
                  <a:schemeClr val="tx1"/>
                </a:solidFill>
              </a:endParaRPr>
            </a:p>
          </p:txBody>
        </p:sp>
        <p:sp>
          <p:nvSpPr>
            <p:cNvPr id="39" name="TextBox 38"/>
            <p:cNvSpPr txBox="1"/>
            <p:nvPr/>
          </p:nvSpPr>
          <p:spPr>
            <a:xfrm>
              <a:off x="2015574" y="6045164"/>
              <a:ext cx="1708801" cy="215444"/>
            </a:xfrm>
            <a:prstGeom prst="rect">
              <a:avLst/>
            </a:prstGeom>
            <a:noFill/>
          </p:spPr>
          <p:txBody>
            <a:bodyPr wrap="none" lIns="0" tIns="0" rIns="0" bIns="0" rtlCol="0">
              <a:spAutoFit/>
            </a:bodyPr>
            <a:lstStyle/>
            <a:p>
              <a:r>
                <a:rPr lang="en-US" sz="1400" b="1" dirty="0" smtClean="0"/>
                <a:t>Audio Conferencing</a:t>
              </a:r>
              <a:endParaRPr lang="en-US" sz="2400" b="1" dirty="0"/>
            </a:p>
          </p:txBody>
        </p:sp>
      </p:grpSp>
      <p:sp>
        <p:nvSpPr>
          <p:cNvPr id="37" name="Rounded Rectangle 36"/>
          <p:cNvSpPr/>
          <p:nvPr/>
        </p:nvSpPr>
        <p:spPr bwMode="auto">
          <a:xfrm>
            <a:off x="4322127" y="3722992"/>
            <a:ext cx="2670648" cy="1963719"/>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121893" tIns="60947" rIns="121893" bIns="60947" numCol="1" rtlCol="0" anchor="t" anchorCtr="0" compatLnSpc="1">
            <a:prstTxWarp prst="textNoShape">
              <a:avLst/>
            </a:prstTxWarp>
          </a:bodyPr>
          <a:lstStyle/>
          <a:p>
            <a:pPr algn="ctr" defTabSz="1218585"/>
            <a:r>
              <a:rPr lang="en-US" sz="1400" b="1" dirty="0">
                <a:solidFill>
                  <a:schemeClr val="tx1"/>
                </a:solidFill>
              </a:rPr>
              <a:t>Conference </a:t>
            </a:r>
            <a:r>
              <a:rPr lang="en-US" sz="1400" b="1" dirty="0" smtClean="0">
                <a:solidFill>
                  <a:schemeClr val="tx1"/>
                </a:solidFill>
              </a:rPr>
              <a:t>Service</a:t>
            </a:r>
            <a:endParaRPr lang="en-US" sz="1400" b="1" dirty="0">
              <a:solidFill>
                <a:schemeClr val="tx1"/>
              </a:solidFill>
            </a:endParaRPr>
          </a:p>
        </p:txBody>
      </p:sp>
      <p:sp>
        <p:nvSpPr>
          <p:cNvPr id="40" name="Rounded Rectangle 39"/>
          <p:cNvSpPr/>
          <p:nvPr/>
        </p:nvSpPr>
        <p:spPr bwMode="auto">
          <a:xfrm>
            <a:off x="4534987" y="4236326"/>
            <a:ext cx="2238879" cy="54008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121893" tIns="60947" rIns="121893" bIns="60947" numCol="1" rtlCol="0" anchor="ctr" anchorCtr="0" compatLnSpc="1">
            <a:prstTxWarp prst="textNoShape">
              <a:avLst/>
            </a:prstTxWarp>
          </a:bodyPr>
          <a:lstStyle/>
          <a:p>
            <a:pPr algn="ctr" defTabSz="1218585"/>
            <a:r>
              <a:rPr lang="en-US" sz="1400" b="1" dirty="0">
                <a:solidFill>
                  <a:schemeClr val="tx1"/>
                </a:solidFill>
              </a:rPr>
              <a:t>Personal Virtual Assistant</a:t>
            </a:r>
          </a:p>
        </p:txBody>
      </p:sp>
      <p:sp>
        <p:nvSpPr>
          <p:cNvPr id="41" name="Rounded Rectangle 40"/>
          <p:cNvSpPr/>
          <p:nvPr/>
        </p:nvSpPr>
        <p:spPr bwMode="auto">
          <a:xfrm>
            <a:off x="4534987" y="4934822"/>
            <a:ext cx="2238879" cy="54008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121893" tIns="60947" rIns="121893" bIns="60947" numCol="1" rtlCol="0" anchor="ctr" anchorCtr="0" compatLnSpc="1">
            <a:prstTxWarp prst="textNoShape">
              <a:avLst/>
            </a:prstTxWarp>
          </a:bodyPr>
          <a:lstStyle/>
          <a:p>
            <a:pPr algn="ctr" defTabSz="1218585"/>
            <a:r>
              <a:rPr lang="en-US" sz="1400" b="1" dirty="0" smtClean="0">
                <a:solidFill>
                  <a:schemeClr val="tx1"/>
                </a:solidFill>
              </a:rPr>
              <a:t>Group Virtual Assistant</a:t>
            </a:r>
            <a:endParaRPr lang="en-US" sz="1400" b="1" dirty="0">
              <a:solidFill>
                <a:schemeClr val="tx1"/>
              </a:solidFill>
            </a:endParaRPr>
          </a:p>
        </p:txBody>
      </p:sp>
      <p:sp>
        <p:nvSpPr>
          <p:cNvPr id="43" name="Rounded Rectangle 42"/>
          <p:cNvSpPr/>
          <p:nvPr/>
        </p:nvSpPr>
        <p:spPr bwMode="auto">
          <a:xfrm>
            <a:off x="966077" y="3805937"/>
            <a:ext cx="2952558" cy="41910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121893" tIns="60947" rIns="121893" bIns="60947" numCol="1" rtlCol="0" anchor="ctr" anchorCtr="0" compatLnSpc="1">
            <a:prstTxWarp prst="textNoShape">
              <a:avLst/>
            </a:prstTxWarp>
          </a:bodyPr>
          <a:lstStyle/>
          <a:p>
            <a:pPr algn="ctr" defTabSz="1218585"/>
            <a:r>
              <a:rPr lang="en-US" sz="1400" b="1" dirty="0">
                <a:solidFill>
                  <a:schemeClr val="tx1"/>
                </a:solidFill>
              </a:rPr>
              <a:t>Audio Conf Provider MCU</a:t>
            </a:r>
          </a:p>
        </p:txBody>
      </p:sp>
    </p:spTree>
    <p:extLst>
      <p:ext uri="{BB962C8B-B14F-4D97-AF65-F5344CB8AC3E}">
        <p14:creationId xmlns:p14="http://schemas.microsoft.com/office/powerpoint/2010/main" val="8613293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anim calcmode="lin" valueType="num">
                                      <p:cBhvr>
                                        <p:cTn id="13" dur="500" fill="hold"/>
                                        <p:tgtEl>
                                          <p:spTgt spid="19"/>
                                        </p:tgtEl>
                                        <p:attrNameLst>
                                          <p:attrName>ppt_x</p:attrName>
                                        </p:attrNameLst>
                                      </p:cBhvr>
                                      <p:tavLst>
                                        <p:tav tm="0">
                                          <p:val>
                                            <p:strVal val="#ppt_x"/>
                                          </p:val>
                                        </p:tav>
                                        <p:tav tm="100000">
                                          <p:val>
                                            <p:strVal val="#ppt_x"/>
                                          </p:val>
                                        </p:tav>
                                      </p:tavLst>
                                    </p:anim>
                                    <p:anim calcmode="lin" valueType="num">
                                      <p:cBhvr>
                                        <p:cTn id="14" dur="5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anim calcmode="lin" valueType="num">
                                      <p:cBhvr>
                                        <p:cTn id="20" dur="500" fill="hold"/>
                                        <p:tgtEl>
                                          <p:spTgt spid="5"/>
                                        </p:tgtEl>
                                        <p:attrNameLst>
                                          <p:attrName>ppt_x</p:attrName>
                                        </p:attrNameLst>
                                      </p:cBhvr>
                                      <p:tavLst>
                                        <p:tav tm="0">
                                          <p:val>
                                            <p:strVal val="#ppt_x"/>
                                          </p:val>
                                        </p:tav>
                                        <p:tav tm="100000">
                                          <p:val>
                                            <p:strVal val="#ppt_x"/>
                                          </p:val>
                                        </p:tav>
                                      </p:tavLst>
                                    </p:anim>
                                    <p:anim calcmode="lin" valueType="num">
                                      <p:cBhvr>
                                        <p:cTn id="21" dur="500" fill="hold"/>
                                        <p:tgtEl>
                                          <p:spTgt spid="5"/>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anim calcmode="lin" valueType="num">
                                      <p:cBhvr>
                                        <p:cTn id="25" dur="500" fill="hold"/>
                                        <p:tgtEl>
                                          <p:spTgt spid="8"/>
                                        </p:tgtEl>
                                        <p:attrNameLst>
                                          <p:attrName>ppt_x</p:attrName>
                                        </p:attrNameLst>
                                      </p:cBhvr>
                                      <p:tavLst>
                                        <p:tav tm="0">
                                          <p:val>
                                            <p:strVal val="#ppt_x"/>
                                          </p:val>
                                        </p:tav>
                                        <p:tav tm="100000">
                                          <p:val>
                                            <p:strVal val="#ppt_x"/>
                                          </p:val>
                                        </p:tav>
                                      </p:tavLst>
                                    </p:anim>
                                    <p:anim calcmode="lin" valueType="num">
                                      <p:cBhvr>
                                        <p:cTn id="26"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anim calcmode="lin" valueType="num">
                                      <p:cBhvr>
                                        <p:cTn id="32" dur="500" fill="hold"/>
                                        <p:tgtEl>
                                          <p:spTgt spid="16"/>
                                        </p:tgtEl>
                                        <p:attrNameLst>
                                          <p:attrName>ppt_x</p:attrName>
                                        </p:attrNameLst>
                                      </p:cBhvr>
                                      <p:tavLst>
                                        <p:tav tm="0">
                                          <p:val>
                                            <p:strVal val="#ppt_x"/>
                                          </p:val>
                                        </p:tav>
                                        <p:tav tm="100000">
                                          <p:val>
                                            <p:strVal val="#ppt_x"/>
                                          </p:val>
                                        </p:tav>
                                      </p:tavLst>
                                    </p:anim>
                                    <p:anim calcmode="lin" valueType="num">
                                      <p:cBhvr>
                                        <p:cTn id="33" dur="5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anim calcmode="lin" valueType="num">
                                      <p:cBhvr>
                                        <p:cTn id="39" dur="500" fill="hold"/>
                                        <p:tgtEl>
                                          <p:spTgt spid="17"/>
                                        </p:tgtEl>
                                        <p:attrNameLst>
                                          <p:attrName>ppt_x</p:attrName>
                                        </p:attrNameLst>
                                      </p:cBhvr>
                                      <p:tavLst>
                                        <p:tav tm="0">
                                          <p:val>
                                            <p:strVal val="#ppt_x"/>
                                          </p:val>
                                        </p:tav>
                                        <p:tav tm="100000">
                                          <p:val>
                                            <p:strVal val="#ppt_x"/>
                                          </p:val>
                                        </p:tav>
                                      </p:tavLst>
                                    </p:anim>
                                    <p:anim calcmode="lin" valueType="num">
                                      <p:cBhvr>
                                        <p:cTn id="40" dur="500" fill="hold"/>
                                        <p:tgtEl>
                                          <p:spTgt spid="17"/>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anim calcmode="lin" valueType="num">
                                      <p:cBhvr>
                                        <p:cTn id="44" dur="500" fill="hold"/>
                                        <p:tgtEl>
                                          <p:spTgt spid="18"/>
                                        </p:tgtEl>
                                        <p:attrNameLst>
                                          <p:attrName>ppt_x</p:attrName>
                                        </p:attrNameLst>
                                      </p:cBhvr>
                                      <p:tavLst>
                                        <p:tav tm="0">
                                          <p:val>
                                            <p:strVal val="#ppt_x"/>
                                          </p:val>
                                        </p:tav>
                                        <p:tav tm="100000">
                                          <p:val>
                                            <p:strVal val="#ppt_x"/>
                                          </p:val>
                                        </p:tav>
                                      </p:tavLst>
                                    </p:anim>
                                    <p:anim calcmode="lin" valueType="num">
                                      <p:cBhvr>
                                        <p:cTn id="45" dur="5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fade">
                                      <p:cBhvr>
                                        <p:cTn id="50" dur="500"/>
                                        <p:tgtEl>
                                          <p:spTgt spid="33"/>
                                        </p:tgtEl>
                                      </p:cBhvr>
                                    </p:animEffect>
                                    <p:anim calcmode="lin" valueType="num">
                                      <p:cBhvr>
                                        <p:cTn id="51" dur="500" fill="hold"/>
                                        <p:tgtEl>
                                          <p:spTgt spid="33"/>
                                        </p:tgtEl>
                                        <p:attrNameLst>
                                          <p:attrName>ppt_x</p:attrName>
                                        </p:attrNameLst>
                                      </p:cBhvr>
                                      <p:tavLst>
                                        <p:tav tm="0">
                                          <p:val>
                                            <p:strVal val="#ppt_x"/>
                                          </p:val>
                                        </p:tav>
                                        <p:tav tm="100000">
                                          <p:val>
                                            <p:strVal val="#ppt_x"/>
                                          </p:val>
                                        </p:tav>
                                      </p:tavLst>
                                    </p:anim>
                                    <p:anim calcmode="lin" valueType="num">
                                      <p:cBhvr>
                                        <p:cTn id="52" dur="5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fade">
                                      <p:cBhvr>
                                        <p:cTn id="57" dur="500"/>
                                        <p:tgtEl>
                                          <p:spTgt spid="37"/>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40"/>
                                        </p:tgtEl>
                                        <p:attrNameLst>
                                          <p:attrName>style.visibility</p:attrName>
                                        </p:attrNameLst>
                                      </p:cBhvr>
                                      <p:to>
                                        <p:strVal val="visible"/>
                                      </p:to>
                                    </p:set>
                                    <p:animEffect transition="in" filter="fade">
                                      <p:cBhvr>
                                        <p:cTn id="60" dur="500"/>
                                        <p:tgtEl>
                                          <p:spTgt spid="40"/>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1"/>
                                        </p:tgtEl>
                                        <p:attrNameLst>
                                          <p:attrName>style.visibility</p:attrName>
                                        </p:attrNameLst>
                                      </p:cBhvr>
                                      <p:to>
                                        <p:strVal val="visible"/>
                                      </p:to>
                                    </p:set>
                                    <p:animEffect transition="in" filter="fade">
                                      <p:cBhvr>
                                        <p:cTn id="63" dur="500"/>
                                        <p:tgtEl>
                                          <p:spTgt spid="41"/>
                                        </p:tgtEl>
                                      </p:cBhvr>
                                    </p:animEffect>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43"/>
                                        </p:tgtEl>
                                        <p:attrNameLst>
                                          <p:attrName>style.visibility</p:attrName>
                                        </p:attrNameLst>
                                      </p:cBhvr>
                                      <p:to>
                                        <p:strVal val="visible"/>
                                      </p:to>
                                    </p:set>
                                    <p:animEffect transition="in" filter="fade">
                                      <p:cBhvr>
                                        <p:cTn id="68" dur="500"/>
                                        <p:tgtEl>
                                          <p:spTgt spid="43"/>
                                        </p:tgtEl>
                                      </p:cBhvr>
                                    </p:animEffect>
                                    <p:anim calcmode="lin" valueType="num">
                                      <p:cBhvr>
                                        <p:cTn id="69" dur="500" fill="hold"/>
                                        <p:tgtEl>
                                          <p:spTgt spid="43"/>
                                        </p:tgtEl>
                                        <p:attrNameLst>
                                          <p:attrName>ppt_x</p:attrName>
                                        </p:attrNameLst>
                                      </p:cBhvr>
                                      <p:tavLst>
                                        <p:tav tm="0">
                                          <p:val>
                                            <p:strVal val="#ppt_x"/>
                                          </p:val>
                                        </p:tav>
                                        <p:tav tm="100000">
                                          <p:val>
                                            <p:strVal val="#ppt_x"/>
                                          </p:val>
                                        </p:tav>
                                      </p:tavLst>
                                    </p:anim>
                                    <p:anim calcmode="lin" valueType="num">
                                      <p:cBhvr>
                                        <p:cTn id="70" dur="5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16" grpId="0" animBg="1"/>
      <p:bldP spid="17" grpId="0" animBg="1"/>
      <p:bldP spid="18" grpId="0" animBg="1"/>
      <p:bldP spid="19" grpId="0" animBg="1"/>
      <p:bldP spid="37" grpId="0" animBg="1"/>
      <p:bldP spid="40" grpId="0" animBg="1"/>
      <p:bldP spid="41" grpId="0" animBg="1"/>
      <p:bldP spid="43"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Conferencing Support in Lync 2010 clients</a:t>
            </a:r>
            <a:endParaRPr lang="en-US" sz="3200" dirty="0"/>
          </a:p>
        </p:txBody>
      </p:sp>
      <p:graphicFrame>
        <p:nvGraphicFramePr>
          <p:cNvPr id="6" name="Table 5"/>
          <p:cNvGraphicFramePr>
            <a:graphicFrameLocks noGrp="1"/>
          </p:cNvGraphicFramePr>
          <p:nvPr>
            <p:extLst>
              <p:ext uri="{D42A27DB-BD31-4B8C-83A1-F6EECF244321}">
                <p14:modId xmlns:p14="http://schemas.microsoft.com/office/powerpoint/2010/main" val="1562232986"/>
              </p:ext>
            </p:extLst>
          </p:nvPr>
        </p:nvGraphicFramePr>
        <p:xfrm>
          <a:off x="483488" y="1025016"/>
          <a:ext cx="11325057" cy="5669504"/>
        </p:xfrm>
        <a:graphic>
          <a:graphicData uri="http://schemas.openxmlformats.org/drawingml/2006/table">
            <a:tbl>
              <a:tblPr firstRow="1" firstCol="1" bandRow="1" bandCol="1">
                <a:tableStyleId>{5C22544A-7EE6-4342-B048-85BDC9FD1C3A}</a:tableStyleId>
              </a:tblPr>
              <a:tblGrid>
                <a:gridCol w="3106214"/>
                <a:gridCol w="1314023"/>
                <a:gridCol w="1343116"/>
                <a:gridCol w="1359250"/>
                <a:gridCol w="1444938"/>
                <a:gridCol w="1268629"/>
                <a:gridCol w="1488887"/>
              </a:tblGrid>
              <a:tr h="446758">
                <a:tc>
                  <a:txBody>
                    <a:bodyPr/>
                    <a:lstStyle/>
                    <a:p>
                      <a:pPr marL="0" marR="0">
                        <a:spcBef>
                          <a:spcPts val="375"/>
                        </a:spcBef>
                        <a:spcAft>
                          <a:spcPts val="375"/>
                        </a:spcAft>
                      </a:pPr>
                      <a:r>
                        <a:rPr lang="en-US" sz="1600" dirty="0">
                          <a:solidFill>
                            <a:schemeClr val="bg1"/>
                          </a:solidFill>
                          <a:effectLst/>
                        </a:rPr>
                        <a:t>Feature/capability </a:t>
                      </a:r>
                      <a:endParaRPr lang="en-US" sz="1800" dirty="0">
                        <a:solidFill>
                          <a:schemeClr val="bg1"/>
                        </a:solidFill>
                        <a:effectLst/>
                        <a:latin typeface="Calibri"/>
                        <a:ea typeface="MS PGothic"/>
                      </a:endParaRPr>
                    </a:p>
                  </a:txBody>
                  <a:tcPr marL="19057" marR="19057" marT="19057" marB="19057"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marL="0" marR="0" algn="ctr">
                        <a:spcBef>
                          <a:spcPts val="375"/>
                        </a:spcBef>
                        <a:spcAft>
                          <a:spcPts val="375"/>
                        </a:spcAft>
                      </a:pPr>
                      <a:r>
                        <a:rPr lang="en-US" sz="1600" dirty="0">
                          <a:solidFill>
                            <a:schemeClr val="bg1"/>
                          </a:solidFill>
                          <a:effectLst/>
                        </a:rPr>
                        <a:t>Lync 2010 </a:t>
                      </a:r>
                      <a:endParaRPr lang="en-US" sz="1800" dirty="0">
                        <a:solidFill>
                          <a:schemeClr val="bg1"/>
                        </a:solidFill>
                        <a:effectLst/>
                        <a:latin typeface="Calibri"/>
                        <a:ea typeface="MS PGothic"/>
                      </a:endParaRPr>
                    </a:p>
                  </a:txBody>
                  <a:tcPr marL="19057" marR="19057" marT="19057" marB="19057"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marL="0" marR="0" algn="ctr">
                        <a:spcBef>
                          <a:spcPts val="375"/>
                        </a:spcBef>
                        <a:spcAft>
                          <a:spcPts val="375"/>
                        </a:spcAft>
                      </a:pPr>
                      <a:r>
                        <a:rPr lang="en-US" sz="1600" dirty="0">
                          <a:solidFill>
                            <a:schemeClr val="bg1"/>
                          </a:solidFill>
                          <a:effectLst/>
                        </a:rPr>
                        <a:t>Lync Web App </a:t>
                      </a:r>
                      <a:endParaRPr lang="en-US" sz="1800" dirty="0">
                        <a:solidFill>
                          <a:schemeClr val="bg1"/>
                        </a:solidFill>
                        <a:effectLst/>
                        <a:latin typeface="Calibri"/>
                        <a:ea typeface="MS PGothic"/>
                      </a:endParaRPr>
                    </a:p>
                  </a:txBody>
                  <a:tcPr marL="19057" marR="19057" marT="19057" marB="19057"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marL="0" marR="0" algn="ctr">
                        <a:spcBef>
                          <a:spcPts val="375"/>
                        </a:spcBef>
                        <a:spcAft>
                          <a:spcPts val="375"/>
                        </a:spcAft>
                      </a:pPr>
                      <a:r>
                        <a:rPr lang="en-US" sz="1600" dirty="0">
                          <a:solidFill>
                            <a:schemeClr val="bg1"/>
                          </a:solidFill>
                          <a:effectLst/>
                        </a:rPr>
                        <a:t>Lync 2010 Attendee </a:t>
                      </a:r>
                      <a:endParaRPr lang="en-US" sz="1800" dirty="0">
                        <a:solidFill>
                          <a:schemeClr val="bg1"/>
                        </a:solidFill>
                        <a:effectLst/>
                        <a:latin typeface="Calibri"/>
                        <a:ea typeface="MS PGothic"/>
                      </a:endParaRPr>
                    </a:p>
                  </a:txBody>
                  <a:tcPr marL="19057" marR="19057" marT="19057" marB="19057"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marL="0" marR="0" algn="ctr">
                        <a:spcBef>
                          <a:spcPts val="375"/>
                        </a:spcBef>
                        <a:spcAft>
                          <a:spcPts val="375"/>
                        </a:spcAft>
                      </a:pPr>
                      <a:r>
                        <a:rPr lang="en-US" sz="1600" dirty="0">
                          <a:solidFill>
                            <a:schemeClr val="bg1"/>
                          </a:solidFill>
                          <a:effectLst/>
                        </a:rPr>
                        <a:t>Lync 2010 Attendant </a:t>
                      </a:r>
                      <a:endParaRPr lang="en-US" sz="1800" dirty="0">
                        <a:solidFill>
                          <a:schemeClr val="bg1"/>
                        </a:solidFill>
                        <a:effectLst/>
                        <a:latin typeface="Calibri"/>
                        <a:ea typeface="MS PGothic"/>
                      </a:endParaRPr>
                    </a:p>
                  </a:txBody>
                  <a:tcPr marL="19057" marR="19057" marT="19057" marB="19057"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marL="0" marR="0" algn="ctr">
                        <a:spcBef>
                          <a:spcPts val="375"/>
                        </a:spcBef>
                        <a:spcAft>
                          <a:spcPts val="375"/>
                        </a:spcAft>
                      </a:pPr>
                      <a:r>
                        <a:rPr lang="en-US" sz="1600" dirty="0">
                          <a:solidFill>
                            <a:schemeClr val="bg1"/>
                          </a:solidFill>
                          <a:effectLst/>
                        </a:rPr>
                        <a:t>Lync 2010 Phone Edition </a:t>
                      </a:r>
                      <a:endParaRPr lang="en-US" sz="1800" dirty="0">
                        <a:solidFill>
                          <a:schemeClr val="bg1"/>
                        </a:solidFill>
                        <a:effectLst/>
                        <a:latin typeface="Calibri"/>
                        <a:ea typeface="MS PGothic"/>
                      </a:endParaRPr>
                    </a:p>
                  </a:txBody>
                  <a:tcPr marL="19057" marR="19057" marT="19057" marB="19057"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marL="0" marR="0" algn="ctr">
                        <a:spcBef>
                          <a:spcPts val="375"/>
                        </a:spcBef>
                        <a:spcAft>
                          <a:spcPts val="375"/>
                        </a:spcAft>
                      </a:pPr>
                      <a:r>
                        <a:rPr lang="en-US" sz="1600" dirty="0">
                          <a:solidFill>
                            <a:schemeClr val="bg1"/>
                          </a:solidFill>
                          <a:effectLst/>
                        </a:rPr>
                        <a:t>Communicator for Mac 2011 </a:t>
                      </a:r>
                      <a:endParaRPr lang="en-US" sz="1800" dirty="0">
                        <a:solidFill>
                          <a:schemeClr val="bg1"/>
                        </a:solidFill>
                        <a:effectLst/>
                        <a:latin typeface="Calibri"/>
                        <a:ea typeface="MS PGothic"/>
                      </a:endParaRPr>
                    </a:p>
                  </a:txBody>
                  <a:tcPr marL="19057" marR="19057" marT="19057" marB="19057"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r>
              <a:tr h="270989">
                <a:tc>
                  <a:txBody>
                    <a:bodyPr/>
                    <a:lstStyle/>
                    <a:p>
                      <a:pPr marL="9525" marR="9525">
                        <a:spcBef>
                          <a:spcPts val="0"/>
                        </a:spcBef>
                        <a:spcAft>
                          <a:spcPts val="0"/>
                        </a:spcAft>
                      </a:pPr>
                      <a:r>
                        <a:rPr lang="en-US" sz="1600" b="0" dirty="0" smtClean="0">
                          <a:solidFill>
                            <a:schemeClr val="bg1"/>
                          </a:solidFill>
                          <a:effectLst/>
                        </a:rPr>
                        <a:t>Computer </a:t>
                      </a:r>
                      <a:r>
                        <a:rPr lang="en-US" sz="1600" b="0" dirty="0">
                          <a:solidFill>
                            <a:schemeClr val="bg1"/>
                          </a:solidFill>
                          <a:effectLst/>
                        </a:rPr>
                        <a:t>audio</a:t>
                      </a:r>
                      <a:endParaRPr lang="en-US" sz="1800" b="0" dirty="0">
                        <a:solidFill>
                          <a:schemeClr val="bg1"/>
                        </a:solidFill>
                        <a:effectLst/>
                        <a:latin typeface="Calibri"/>
                        <a:ea typeface="MS PGothic"/>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marL="9525" marR="9525" algn="ctr">
                        <a:spcBef>
                          <a:spcPts val="0"/>
                        </a:spcBef>
                        <a:spcAft>
                          <a:spcPts val="0"/>
                        </a:spcAft>
                      </a:pPr>
                      <a:r>
                        <a:rPr lang="en-US" sz="1600" dirty="0">
                          <a:effectLst/>
                        </a:rPr>
                        <a:t>●</a:t>
                      </a:r>
                      <a:endParaRPr lang="en-US" sz="1800" dirty="0">
                        <a:effectLst/>
                        <a:latin typeface="Calibri"/>
                        <a:ea typeface="MS PGothic"/>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US" sz="1800" dirty="0">
                        <a:effectLst/>
                        <a:latin typeface="Times New Roman"/>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40000"/>
                        <a:lumOff val="60000"/>
                      </a:schemeClr>
                    </a:solidFill>
                  </a:tcPr>
                </a:tc>
                <a:tc>
                  <a:txBody>
                    <a:bodyPr/>
                    <a:lstStyle/>
                    <a:p>
                      <a:pPr marL="9525" marR="9525" algn="ctr">
                        <a:spcBef>
                          <a:spcPts val="0"/>
                        </a:spcBef>
                        <a:spcAft>
                          <a:spcPts val="0"/>
                        </a:spcAft>
                      </a:pPr>
                      <a:r>
                        <a:rPr lang="en-US" sz="1600">
                          <a:effectLst/>
                        </a:rPr>
                        <a:t>●</a:t>
                      </a:r>
                      <a:endParaRPr lang="en-US" sz="1800">
                        <a:effectLst/>
                        <a:latin typeface="Calibri"/>
                        <a:ea typeface="MS PGothic"/>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9525" marR="9525" algn="ctr">
                        <a:spcBef>
                          <a:spcPts val="0"/>
                        </a:spcBef>
                        <a:spcAft>
                          <a:spcPts val="0"/>
                        </a:spcAft>
                      </a:pPr>
                      <a:r>
                        <a:rPr lang="en-US" sz="1600">
                          <a:effectLst/>
                        </a:rPr>
                        <a:t>●</a:t>
                      </a:r>
                      <a:endParaRPr lang="en-US" sz="1800">
                        <a:effectLst/>
                        <a:latin typeface="Calibri"/>
                        <a:ea typeface="MS PGothic"/>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9525" marR="9525" algn="ctr">
                        <a:spcBef>
                          <a:spcPts val="0"/>
                        </a:spcBef>
                        <a:spcAft>
                          <a:spcPts val="0"/>
                        </a:spcAft>
                      </a:pPr>
                      <a:r>
                        <a:rPr lang="en-US" sz="1600">
                          <a:effectLst/>
                        </a:rPr>
                        <a:t>●</a:t>
                      </a:r>
                      <a:endParaRPr lang="en-US" sz="1800">
                        <a:effectLst/>
                        <a:latin typeface="Calibri"/>
                        <a:ea typeface="MS PGothic"/>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9525" marR="9525" algn="ctr">
                        <a:spcBef>
                          <a:spcPts val="0"/>
                        </a:spcBef>
                        <a:spcAft>
                          <a:spcPts val="0"/>
                        </a:spcAft>
                      </a:pPr>
                      <a:r>
                        <a:rPr lang="en-US" sz="1600" dirty="0">
                          <a:effectLst/>
                        </a:rPr>
                        <a:t>●</a:t>
                      </a:r>
                      <a:endParaRPr lang="en-US" sz="1800" dirty="0">
                        <a:effectLst/>
                        <a:latin typeface="Calibri"/>
                        <a:ea typeface="MS PGothic"/>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40000"/>
                        <a:lumOff val="60000"/>
                      </a:schemeClr>
                    </a:solidFill>
                  </a:tcPr>
                </a:tc>
              </a:tr>
              <a:tr h="270989">
                <a:tc>
                  <a:txBody>
                    <a:bodyPr/>
                    <a:lstStyle/>
                    <a:p>
                      <a:pPr marL="9525" marR="9525">
                        <a:spcBef>
                          <a:spcPts val="0"/>
                        </a:spcBef>
                        <a:spcAft>
                          <a:spcPts val="0"/>
                        </a:spcAft>
                      </a:pPr>
                      <a:r>
                        <a:rPr lang="en-US" sz="1600" b="0" dirty="0" smtClean="0">
                          <a:solidFill>
                            <a:schemeClr val="bg1"/>
                          </a:solidFill>
                          <a:effectLst/>
                        </a:rPr>
                        <a:t>Video</a:t>
                      </a:r>
                      <a:endParaRPr lang="en-US" sz="1800" b="0" dirty="0">
                        <a:solidFill>
                          <a:schemeClr val="bg1"/>
                        </a:solidFill>
                        <a:effectLst/>
                        <a:latin typeface="Calibri"/>
                        <a:ea typeface="MS PGothic"/>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marL="9525" marR="9525" algn="ctr">
                        <a:spcBef>
                          <a:spcPts val="0"/>
                        </a:spcBef>
                        <a:spcAft>
                          <a:spcPts val="0"/>
                        </a:spcAft>
                      </a:pPr>
                      <a:r>
                        <a:rPr lang="en-US" sz="1600">
                          <a:effectLst/>
                        </a:rPr>
                        <a:t>●</a:t>
                      </a:r>
                      <a:endParaRPr lang="en-US" sz="1800">
                        <a:effectLst/>
                        <a:latin typeface="Calibri"/>
                        <a:ea typeface="MS PGothic"/>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US" sz="1800" dirty="0">
                        <a:effectLst/>
                        <a:latin typeface="Times New Roman"/>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40000"/>
                        <a:lumOff val="60000"/>
                      </a:schemeClr>
                    </a:solidFill>
                  </a:tcPr>
                </a:tc>
                <a:tc>
                  <a:txBody>
                    <a:bodyPr/>
                    <a:lstStyle/>
                    <a:p>
                      <a:pPr marL="9525" marR="9525" algn="ctr">
                        <a:spcBef>
                          <a:spcPts val="0"/>
                        </a:spcBef>
                        <a:spcAft>
                          <a:spcPts val="0"/>
                        </a:spcAft>
                      </a:pPr>
                      <a:r>
                        <a:rPr lang="en-US" sz="1600" dirty="0">
                          <a:effectLst/>
                        </a:rPr>
                        <a:t>●</a:t>
                      </a:r>
                      <a:endParaRPr lang="en-US" sz="1800" dirty="0">
                        <a:effectLst/>
                        <a:latin typeface="Calibri"/>
                        <a:ea typeface="MS PGothic"/>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US" sz="1800" dirty="0">
                        <a:effectLst/>
                        <a:latin typeface="Times New Roman"/>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US" sz="1800">
                        <a:effectLst/>
                        <a:latin typeface="Times New Roman"/>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9525" marR="9525" algn="ctr">
                        <a:spcBef>
                          <a:spcPts val="0"/>
                        </a:spcBef>
                        <a:spcAft>
                          <a:spcPts val="0"/>
                        </a:spcAft>
                      </a:pPr>
                      <a:r>
                        <a:rPr lang="en-US" sz="1600" dirty="0">
                          <a:effectLst/>
                        </a:rPr>
                        <a:t>●</a:t>
                      </a:r>
                      <a:endParaRPr lang="en-US" sz="1800" dirty="0">
                        <a:effectLst/>
                        <a:latin typeface="Calibri"/>
                        <a:ea typeface="MS PGothic"/>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40000"/>
                        <a:lumOff val="60000"/>
                      </a:schemeClr>
                    </a:solidFill>
                  </a:tcPr>
                </a:tc>
              </a:tr>
              <a:tr h="270989">
                <a:tc>
                  <a:txBody>
                    <a:bodyPr/>
                    <a:lstStyle/>
                    <a:p>
                      <a:pPr marL="9525" marR="9525">
                        <a:spcBef>
                          <a:spcPts val="0"/>
                        </a:spcBef>
                        <a:spcAft>
                          <a:spcPts val="0"/>
                        </a:spcAft>
                      </a:pPr>
                      <a:r>
                        <a:rPr lang="en-US" sz="1600" b="0" dirty="0" smtClean="0">
                          <a:solidFill>
                            <a:schemeClr val="bg1"/>
                          </a:solidFill>
                          <a:effectLst/>
                        </a:rPr>
                        <a:t>In-meeting </a:t>
                      </a:r>
                      <a:r>
                        <a:rPr lang="en-US" sz="1600" b="0" dirty="0">
                          <a:solidFill>
                            <a:schemeClr val="bg1"/>
                          </a:solidFill>
                          <a:effectLst/>
                        </a:rPr>
                        <a:t>presenter controls</a:t>
                      </a:r>
                      <a:endParaRPr lang="en-US" sz="1800" b="0" dirty="0">
                        <a:solidFill>
                          <a:schemeClr val="bg1"/>
                        </a:solidFill>
                        <a:effectLst/>
                        <a:latin typeface="Calibri"/>
                        <a:ea typeface="MS PGothic"/>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marL="9525" marR="9525" algn="ctr">
                        <a:spcBef>
                          <a:spcPts val="0"/>
                        </a:spcBef>
                        <a:spcAft>
                          <a:spcPts val="0"/>
                        </a:spcAft>
                      </a:pPr>
                      <a:r>
                        <a:rPr lang="en-US" sz="1600">
                          <a:effectLst/>
                        </a:rPr>
                        <a:t>●</a:t>
                      </a:r>
                      <a:endParaRPr lang="en-US" sz="1800">
                        <a:effectLst/>
                        <a:latin typeface="Calibri"/>
                        <a:ea typeface="MS PGothic"/>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9525" marR="9525" algn="ctr">
                        <a:spcBef>
                          <a:spcPts val="0"/>
                        </a:spcBef>
                        <a:spcAft>
                          <a:spcPts val="0"/>
                        </a:spcAft>
                      </a:pPr>
                      <a:r>
                        <a:rPr lang="en-US" sz="1600" dirty="0">
                          <a:effectLst/>
                        </a:rPr>
                        <a:t>●</a:t>
                      </a:r>
                      <a:endParaRPr lang="en-US" sz="1800" dirty="0">
                        <a:effectLst/>
                        <a:latin typeface="Calibri"/>
                        <a:ea typeface="MS PGothic"/>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9525" marR="9525" algn="ctr">
                        <a:spcBef>
                          <a:spcPts val="0"/>
                        </a:spcBef>
                        <a:spcAft>
                          <a:spcPts val="0"/>
                        </a:spcAft>
                      </a:pPr>
                      <a:r>
                        <a:rPr lang="en-US" sz="1600">
                          <a:effectLst/>
                        </a:rPr>
                        <a:t>●</a:t>
                      </a:r>
                      <a:endParaRPr lang="en-US" sz="1800">
                        <a:effectLst/>
                        <a:latin typeface="Calibri"/>
                        <a:ea typeface="MS PGothic"/>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US" sz="1800">
                        <a:effectLst/>
                        <a:latin typeface="Times New Roman"/>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US" sz="1800">
                        <a:effectLst/>
                        <a:latin typeface="Times New Roman"/>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US" sz="1800">
                        <a:effectLst/>
                        <a:latin typeface="Times New Roman"/>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70989">
                <a:tc>
                  <a:txBody>
                    <a:bodyPr/>
                    <a:lstStyle/>
                    <a:p>
                      <a:pPr marL="9525" marR="9525">
                        <a:spcBef>
                          <a:spcPts val="0"/>
                        </a:spcBef>
                        <a:spcAft>
                          <a:spcPts val="0"/>
                        </a:spcAft>
                      </a:pPr>
                      <a:r>
                        <a:rPr lang="en-US" sz="1600" b="0" dirty="0">
                          <a:solidFill>
                            <a:schemeClr val="bg1"/>
                          </a:solidFill>
                          <a:effectLst/>
                        </a:rPr>
                        <a:t>Access detailed meeting roster</a:t>
                      </a:r>
                      <a:endParaRPr lang="en-US" sz="1800" b="0" dirty="0">
                        <a:solidFill>
                          <a:schemeClr val="bg1"/>
                        </a:solidFill>
                        <a:effectLst/>
                        <a:latin typeface="Calibri"/>
                        <a:ea typeface="MS PGothic"/>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marL="9525" marR="9525" algn="ctr">
                        <a:spcBef>
                          <a:spcPts val="0"/>
                        </a:spcBef>
                        <a:spcAft>
                          <a:spcPts val="0"/>
                        </a:spcAft>
                      </a:pPr>
                      <a:r>
                        <a:rPr lang="en-US" sz="1600">
                          <a:effectLst/>
                        </a:rPr>
                        <a:t>●</a:t>
                      </a:r>
                      <a:endParaRPr lang="en-US" sz="1800">
                        <a:effectLst/>
                        <a:latin typeface="Calibri"/>
                        <a:ea typeface="MS PGothic"/>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9525" marR="9525" algn="ctr">
                        <a:spcBef>
                          <a:spcPts val="0"/>
                        </a:spcBef>
                        <a:spcAft>
                          <a:spcPts val="0"/>
                        </a:spcAft>
                      </a:pPr>
                      <a:r>
                        <a:rPr lang="en-US" sz="1600" dirty="0">
                          <a:effectLst/>
                        </a:rPr>
                        <a:t>●</a:t>
                      </a:r>
                      <a:endParaRPr lang="en-US" sz="1800" dirty="0">
                        <a:effectLst/>
                        <a:latin typeface="Calibri"/>
                        <a:ea typeface="MS PGothic"/>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9525" marR="9525" algn="ctr">
                        <a:spcBef>
                          <a:spcPts val="0"/>
                        </a:spcBef>
                        <a:spcAft>
                          <a:spcPts val="0"/>
                        </a:spcAft>
                      </a:pPr>
                      <a:r>
                        <a:rPr lang="en-US" sz="1600" dirty="0">
                          <a:effectLst/>
                        </a:rPr>
                        <a:t>●</a:t>
                      </a:r>
                      <a:endParaRPr lang="en-US" sz="1800" dirty="0">
                        <a:effectLst/>
                        <a:latin typeface="Calibri"/>
                        <a:ea typeface="MS PGothic"/>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9525" marR="9525" algn="ctr">
                        <a:spcBef>
                          <a:spcPts val="0"/>
                        </a:spcBef>
                        <a:spcAft>
                          <a:spcPts val="0"/>
                        </a:spcAft>
                      </a:pPr>
                      <a:r>
                        <a:rPr lang="en-US" sz="1600">
                          <a:effectLst/>
                        </a:rPr>
                        <a:t>●</a:t>
                      </a:r>
                      <a:endParaRPr lang="en-US" sz="1800">
                        <a:effectLst/>
                        <a:latin typeface="Calibri"/>
                        <a:ea typeface="MS PGothic"/>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US" sz="1800">
                        <a:effectLst/>
                        <a:latin typeface="Times New Roman"/>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US" sz="1800">
                        <a:effectLst/>
                        <a:latin typeface="Times New Roman"/>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70989">
                <a:tc>
                  <a:txBody>
                    <a:bodyPr/>
                    <a:lstStyle/>
                    <a:p>
                      <a:pPr marL="9525" marR="9525">
                        <a:spcBef>
                          <a:spcPts val="0"/>
                        </a:spcBef>
                        <a:spcAft>
                          <a:spcPts val="0"/>
                        </a:spcAft>
                      </a:pPr>
                      <a:r>
                        <a:rPr lang="en-US" sz="1600" b="0" dirty="0">
                          <a:solidFill>
                            <a:schemeClr val="bg1"/>
                          </a:solidFill>
                          <a:effectLst/>
                        </a:rPr>
                        <a:t>Participate in multiparty IM</a:t>
                      </a:r>
                      <a:endParaRPr lang="en-US" sz="1800" b="0" dirty="0">
                        <a:solidFill>
                          <a:schemeClr val="bg1"/>
                        </a:solidFill>
                        <a:effectLst/>
                        <a:latin typeface="Calibri"/>
                        <a:ea typeface="MS PGothic"/>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marL="9525" marR="9525" algn="ctr">
                        <a:spcBef>
                          <a:spcPts val="0"/>
                        </a:spcBef>
                        <a:spcAft>
                          <a:spcPts val="0"/>
                        </a:spcAft>
                      </a:pPr>
                      <a:r>
                        <a:rPr lang="en-US" sz="1600">
                          <a:effectLst/>
                        </a:rPr>
                        <a:t>●</a:t>
                      </a:r>
                      <a:endParaRPr lang="en-US" sz="1800">
                        <a:effectLst/>
                        <a:latin typeface="Calibri"/>
                        <a:ea typeface="MS PGothic"/>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9525" marR="9525" algn="ctr">
                        <a:spcBef>
                          <a:spcPts val="0"/>
                        </a:spcBef>
                        <a:spcAft>
                          <a:spcPts val="0"/>
                        </a:spcAft>
                      </a:pPr>
                      <a:r>
                        <a:rPr lang="en-US" sz="1600">
                          <a:effectLst/>
                        </a:rPr>
                        <a:t>●</a:t>
                      </a:r>
                      <a:endParaRPr lang="en-US" sz="1800">
                        <a:effectLst/>
                        <a:latin typeface="Calibri"/>
                        <a:ea typeface="MS PGothic"/>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9525" marR="9525" algn="ctr">
                        <a:spcBef>
                          <a:spcPts val="0"/>
                        </a:spcBef>
                        <a:spcAft>
                          <a:spcPts val="0"/>
                        </a:spcAft>
                      </a:pPr>
                      <a:r>
                        <a:rPr lang="en-US" sz="1600" dirty="0">
                          <a:effectLst/>
                        </a:rPr>
                        <a:t>●</a:t>
                      </a:r>
                      <a:endParaRPr lang="en-US" sz="1800" dirty="0">
                        <a:effectLst/>
                        <a:latin typeface="Calibri"/>
                        <a:ea typeface="MS PGothic"/>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9525" marR="9525" algn="ctr">
                        <a:spcBef>
                          <a:spcPts val="0"/>
                        </a:spcBef>
                        <a:spcAft>
                          <a:spcPts val="0"/>
                        </a:spcAft>
                      </a:pPr>
                      <a:r>
                        <a:rPr lang="en-US" sz="1600">
                          <a:effectLst/>
                        </a:rPr>
                        <a:t>●</a:t>
                      </a:r>
                      <a:endParaRPr lang="en-US" sz="1800">
                        <a:effectLst/>
                        <a:latin typeface="Calibri"/>
                        <a:ea typeface="MS PGothic"/>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US" sz="1800">
                        <a:effectLst/>
                        <a:latin typeface="Times New Roman"/>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9525" marR="9525" algn="ctr">
                        <a:spcBef>
                          <a:spcPts val="0"/>
                        </a:spcBef>
                        <a:spcAft>
                          <a:spcPts val="0"/>
                        </a:spcAft>
                      </a:pPr>
                      <a:r>
                        <a:rPr lang="en-US" sz="1600" dirty="0">
                          <a:effectLst/>
                        </a:rPr>
                        <a:t>●</a:t>
                      </a:r>
                      <a:endParaRPr lang="en-US" sz="1800" dirty="0">
                        <a:effectLst/>
                        <a:latin typeface="Calibri"/>
                        <a:ea typeface="MS PGothic"/>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40000"/>
                        <a:lumOff val="60000"/>
                      </a:schemeClr>
                    </a:solidFill>
                  </a:tcPr>
                </a:tc>
              </a:tr>
              <a:tr h="358873">
                <a:tc>
                  <a:txBody>
                    <a:bodyPr/>
                    <a:lstStyle/>
                    <a:p>
                      <a:pPr marL="9525" marR="9525">
                        <a:spcBef>
                          <a:spcPts val="0"/>
                        </a:spcBef>
                        <a:spcAft>
                          <a:spcPts val="0"/>
                        </a:spcAft>
                      </a:pPr>
                      <a:r>
                        <a:rPr lang="en-US" sz="1600" b="0" dirty="0">
                          <a:solidFill>
                            <a:schemeClr val="bg1"/>
                          </a:solidFill>
                          <a:effectLst/>
                        </a:rPr>
                        <a:t>Share the </a:t>
                      </a:r>
                      <a:r>
                        <a:rPr lang="en-US" sz="1600" b="0" dirty="0" smtClean="0">
                          <a:solidFill>
                            <a:schemeClr val="bg1"/>
                          </a:solidFill>
                          <a:effectLst/>
                        </a:rPr>
                        <a:t>desktop</a:t>
                      </a:r>
                      <a:endParaRPr lang="en-US" sz="1050" b="0" kern="1200" dirty="0">
                        <a:solidFill>
                          <a:schemeClr val="bg1"/>
                        </a:solidFill>
                        <a:effectLst/>
                        <a:latin typeface="+mn-lt"/>
                        <a:ea typeface="+mn-ea"/>
                        <a:cs typeface="+mn-cs"/>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marL="9525" marR="9525" algn="ctr">
                        <a:spcBef>
                          <a:spcPts val="0"/>
                        </a:spcBef>
                        <a:spcAft>
                          <a:spcPts val="0"/>
                        </a:spcAft>
                      </a:pPr>
                      <a:r>
                        <a:rPr lang="en-US" sz="1600" dirty="0">
                          <a:effectLst/>
                        </a:rPr>
                        <a:t>●</a:t>
                      </a:r>
                      <a:endParaRPr lang="en-US" sz="1800" dirty="0">
                        <a:effectLst/>
                        <a:latin typeface="Calibri"/>
                        <a:ea typeface="MS PGothic"/>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9525" marR="9525" algn="ctr">
                        <a:spcBef>
                          <a:spcPts val="0"/>
                        </a:spcBef>
                        <a:spcAft>
                          <a:spcPts val="0"/>
                        </a:spcAft>
                      </a:pPr>
                      <a:r>
                        <a:rPr lang="en-US" sz="1600" dirty="0">
                          <a:effectLst/>
                        </a:rPr>
                        <a:t>●</a:t>
                      </a:r>
                      <a:endParaRPr lang="en-US" sz="1800" dirty="0">
                        <a:effectLst/>
                      </a:endParaRPr>
                    </a:p>
                    <a:p>
                      <a:pPr marL="9525" marR="9525" algn="ctr">
                        <a:spcBef>
                          <a:spcPts val="0"/>
                        </a:spcBef>
                        <a:spcAft>
                          <a:spcPts val="0"/>
                        </a:spcAft>
                      </a:pPr>
                      <a:r>
                        <a:rPr lang="en-US" sz="900" dirty="0">
                          <a:effectLst/>
                        </a:rPr>
                        <a:t>(requires plug-in)</a:t>
                      </a:r>
                      <a:endParaRPr lang="en-US" sz="1000" dirty="0">
                        <a:effectLst/>
                        <a:latin typeface="Calibri"/>
                        <a:ea typeface="MS PGothic"/>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40000"/>
                        <a:lumOff val="60000"/>
                      </a:schemeClr>
                    </a:solidFill>
                  </a:tcPr>
                </a:tc>
                <a:tc>
                  <a:txBody>
                    <a:bodyPr/>
                    <a:lstStyle/>
                    <a:p>
                      <a:pPr marL="9525" marR="9525" algn="ctr">
                        <a:spcBef>
                          <a:spcPts val="0"/>
                        </a:spcBef>
                        <a:spcAft>
                          <a:spcPts val="0"/>
                        </a:spcAft>
                      </a:pPr>
                      <a:r>
                        <a:rPr lang="en-US" sz="1600" dirty="0">
                          <a:effectLst/>
                        </a:rPr>
                        <a:t>●</a:t>
                      </a:r>
                      <a:endParaRPr lang="en-US" sz="1800" dirty="0">
                        <a:effectLst/>
                        <a:latin typeface="Calibri"/>
                        <a:ea typeface="MS PGothic"/>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US" sz="1800" dirty="0">
                        <a:effectLst/>
                        <a:latin typeface="Times New Roman"/>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US" sz="1800" dirty="0">
                        <a:effectLst/>
                        <a:latin typeface="Times New Roman"/>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9525" marR="9525" algn="ctr">
                        <a:spcBef>
                          <a:spcPts val="0"/>
                        </a:spcBef>
                        <a:spcAft>
                          <a:spcPts val="0"/>
                        </a:spcAft>
                      </a:pPr>
                      <a:r>
                        <a:rPr lang="en-US" sz="1600" dirty="0">
                          <a:effectLst/>
                        </a:rPr>
                        <a:t>●</a:t>
                      </a:r>
                      <a:endParaRPr lang="en-US" sz="1800" dirty="0">
                        <a:effectLst/>
                        <a:latin typeface="Calibri"/>
                        <a:ea typeface="MS PGothic"/>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40000"/>
                        <a:lumOff val="60000"/>
                      </a:schemeClr>
                    </a:solidFill>
                  </a:tcPr>
                </a:tc>
              </a:tr>
              <a:tr h="358873">
                <a:tc>
                  <a:txBody>
                    <a:bodyPr/>
                    <a:lstStyle/>
                    <a:p>
                      <a:pPr marL="9525" marR="9525">
                        <a:spcBef>
                          <a:spcPts val="0"/>
                        </a:spcBef>
                        <a:spcAft>
                          <a:spcPts val="0"/>
                        </a:spcAft>
                      </a:pPr>
                      <a:r>
                        <a:rPr lang="en-US" sz="1600" b="0" dirty="0">
                          <a:solidFill>
                            <a:schemeClr val="bg1"/>
                          </a:solidFill>
                          <a:effectLst/>
                        </a:rPr>
                        <a:t>Share a </a:t>
                      </a:r>
                      <a:r>
                        <a:rPr lang="en-US" sz="1600" b="0" dirty="0" smtClean="0">
                          <a:solidFill>
                            <a:schemeClr val="bg1"/>
                          </a:solidFill>
                          <a:effectLst/>
                        </a:rPr>
                        <a:t>program</a:t>
                      </a:r>
                      <a:endParaRPr lang="en-US" sz="1050" b="0" kern="1200" dirty="0">
                        <a:solidFill>
                          <a:schemeClr val="bg1"/>
                        </a:solidFill>
                        <a:effectLst/>
                        <a:latin typeface="+mn-lt"/>
                        <a:ea typeface="+mn-ea"/>
                        <a:cs typeface="+mn-cs"/>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marL="9525" marR="9525" algn="ctr">
                        <a:spcBef>
                          <a:spcPts val="0"/>
                        </a:spcBef>
                        <a:spcAft>
                          <a:spcPts val="0"/>
                        </a:spcAft>
                      </a:pPr>
                      <a:r>
                        <a:rPr lang="en-US" sz="1600" dirty="0">
                          <a:effectLst/>
                        </a:rPr>
                        <a:t>●</a:t>
                      </a:r>
                      <a:endParaRPr lang="en-US" sz="1800" dirty="0">
                        <a:effectLst/>
                        <a:latin typeface="Calibri"/>
                        <a:ea typeface="MS PGothic"/>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9525" marR="9525" algn="ctr">
                        <a:spcBef>
                          <a:spcPts val="0"/>
                        </a:spcBef>
                        <a:spcAft>
                          <a:spcPts val="0"/>
                        </a:spcAft>
                      </a:pPr>
                      <a:r>
                        <a:rPr lang="en-US" sz="1600" dirty="0">
                          <a:effectLst/>
                        </a:rPr>
                        <a:t>●</a:t>
                      </a:r>
                      <a:endParaRPr lang="en-US" sz="1800" dirty="0">
                        <a:effectLst/>
                      </a:endParaRPr>
                    </a:p>
                    <a:p>
                      <a:pPr marL="9525" marR="9525" algn="ctr" defTabSz="914363" rtl="0" eaLnBrk="1" latinLnBrk="0" hangingPunct="1">
                        <a:spcBef>
                          <a:spcPts val="0"/>
                        </a:spcBef>
                        <a:spcAft>
                          <a:spcPts val="0"/>
                        </a:spcAft>
                      </a:pPr>
                      <a:r>
                        <a:rPr lang="en-US" sz="900" kern="1200" dirty="0">
                          <a:effectLst/>
                        </a:rPr>
                        <a:t>(requires plug-in)</a:t>
                      </a:r>
                      <a:endParaRPr lang="en-US" sz="900" kern="1200" dirty="0">
                        <a:solidFill>
                          <a:schemeClr val="dk1"/>
                        </a:solidFill>
                        <a:effectLst/>
                        <a:latin typeface="+mn-lt"/>
                        <a:ea typeface="+mn-ea"/>
                        <a:cs typeface="+mn-cs"/>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40000"/>
                        <a:lumOff val="60000"/>
                      </a:schemeClr>
                    </a:solidFill>
                  </a:tcPr>
                </a:tc>
                <a:tc>
                  <a:txBody>
                    <a:bodyPr/>
                    <a:lstStyle/>
                    <a:p>
                      <a:pPr marL="9525" marR="9525" algn="ctr">
                        <a:spcBef>
                          <a:spcPts val="0"/>
                        </a:spcBef>
                        <a:spcAft>
                          <a:spcPts val="0"/>
                        </a:spcAft>
                      </a:pPr>
                      <a:r>
                        <a:rPr lang="en-US" sz="1600" dirty="0">
                          <a:effectLst/>
                        </a:rPr>
                        <a:t>●</a:t>
                      </a:r>
                      <a:endParaRPr lang="en-US" sz="1800" dirty="0">
                        <a:effectLst/>
                        <a:latin typeface="Calibri"/>
                        <a:ea typeface="MS PGothic"/>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US" sz="1800" dirty="0">
                        <a:effectLst/>
                        <a:latin typeface="Times New Roman"/>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US" sz="1800">
                        <a:effectLst/>
                        <a:latin typeface="Times New Roman"/>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US" sz="1800" dirty="0">
                        <a:effectLst/>
                        <a:latin typeface="Times New Roman"/>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70989">
                <a:tc>
                  <a:txBody>
                    <a:bodyPr/>
                    <a:lstStyle/>
                    <a:p>
                      <a:pPr marL="9525" marR="9525">
                        <a:spcBef>
                          <a:spcPts val="0"/>
                        </a:spcBef>
                        <a:spcAft>
                          <a:spcPts val="0"/>
                        </a:spcAft>
                      </a:pPr>
                      <a:r>
                        <a:rPr lang="en-US" sz="1600" b="0" dirty="0">
                          <a:solidFill>
                            <a:schemeClr val="bg1"/>
                          </a:solidFill>
                          <a:effectLst/>
                        </a:rPr>
                        <a:t>Add anonymous </a:t>
                      </a:r>
                      <a:r>
                        <a:rPr lang="en-US" sz="1600" b="0" dirty="0" smtClean="0">
                          <a:solidFill>
                            <a:schemeClr val="bg1"/>
                          </a:solidFill>
                          <a:effectLst/>
                        </a:rPr>
                        <a:t>participants</a:t>
                      </a: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marL="9525" marR="9525" algn="ctr">
                        <a:spcBef>
                          <a:spcPts val="0"/>
                        </a:spcBef>
                        <a:spcAft>
                          <a:spcPts val="0"/>
                        </a:spcAft>
                      </a:pPr>
                      <a:r>
                        <a:rPr lang="en-US" sz="1600">
                          <a:effectLst/>
                        </a:rPr>
                        <a:t>●</a:t>
                      </a:r>
                      <a:endParaRPr lang="en-US" sz="1800">
                        <a:effectLst/>
                        <a:latin typeface="Calibri"/>
                        <a:ea typeface="MS PGothic"/>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9525" marR="9525" algn="ctr">
                        <a:spcBef>
                          <a:spcPts val="0"/>
                        </a:spcBef>
                        <a:spcAft>
                          <a:spcPts val="0"/>
                        </a:spcAft>
                      </a:pPr>
                      <a:r>
                        <a:rPr lang="en-US" sz="1600" dirty="0">
                          <a:effectLst/>
                        </a:rPr>
                        <a:t>●</a:t>
                      </a:r>
                      <a:endParaRPr lang="en-US" sz="1800" dirty="0">
                        <a:effectLst/>
                        <a:latin typeface="Calibri"/>
                        <a:ea typeface="MS PGothic"/>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9525" marR="9525" algn="ctr">
                        <a:spcBef>
                          <a:spcPts val="0"/>
                        </a:spcBef>
                        <a:spcAft>
                          <a:spcPts val="0"/>
                        </a:spcAft>
                      </a:pPr>
                      <a:r>
                        <a:rPr lang="en-US" sz="1600">
                          <a:effectLst/>
                        </a:rPr>
                        <a:t>●</a:t>
                      </a:r>
                      <a:endParaRPr lang="en-US" sz="1800">
                        <a:effectLst/>
                        <a:latin typeface="Calibri"/>
                        <a:ea typeface="MS PGothic"/>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US" sz="1800" dirty="0">
                        <a:effectLst/>
                        <a:latin typeface="Times New Roman"/>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US" sz="1800">
                        <a:effectLst/>
                        <a:latin typeface="Times New Roman"/>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US" sz="1800">
                        <a:effectLst/>
                        <a:latin typeface="Times New Roman"/>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70989">
                <a:tc>
                  <a:txBody>
                    <a:bodyPr/>
                    <a:lstStyle/>
                    <a:p>
                      <a:pPr marL="9525" marR="9525">
                        <a:spcBef>
                          <a:spcPts val="0"/>
                        </a:spcBef>
                        <a:spcAft>
                          <a:spcPts val="0"/>
                        </a:spcAft>
                      </a:pPr>
                      <a:r>
                        <a:rPr lang="en-US" sz="1600" b="0" dirty="0">
                          <a:solidFill>
                            <a:schemeClr val="bg1"/>
                          </a:solidFill>
                          <a:effectLst/>
                        </a:rPr>
                        <a:t>Use dial-in audio conferencing</a:t>
                      </a:r>
                      <a:endParaRPr lang="en-US" sz="1800" b="0" dirty="0">
                        <a:solidFill>
                          <a:schemeClr val="bg1"/>
                        </a:solidFill>
                        <a:effectLst/>
                        <a:latin typeface="Calibri"/>
                        <a:ea typeface="MS PGothic"/>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marL="9525" marR="9525" algn="ctr">
                        <a:spcBef>
                          <a:spcPts val="0"/>
                        </a:spcBef>
                        <a:spcAft>
                          <a:spcPts val="0"/>
                        </a:spcAft>
                      </a:pPr>
                      <a:r>
                        <a:rPr lang="en-US" sz="1600">
                          <a:effectLst/>
                        </a:rPr>
                        <a:t>●</a:t>
                      </a:r>
                      <a:endParaRPr lang="en-US" sz="1800">
                        <a:effectLst/>
                        <a:latin typeface="Calibri"/>
                        <a:ea typeface="MS PGothic"/>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9525" marR="9525" algn="ctr">
                        <a:spcBef>
                          <a:spcPts val="0"/>
                        </a:spcBef>
                        <a:spcAft>
                          <a:spcPts val="0"/>
                        </a:spcAft>
                      </a:pPr>
                      <a:r>
                        <a:rPr lang="en-US" sz="1600">
                          <a:effectLst/>
                        </a:rPr>
                        <a:t>●</a:t>
                      </a:r>
                      <a:endParaRPr lang="en-US" sz="1800">
                        <a:effectLst/>
                        <a:latin typeface="Calibri"/>
                        <a:ea typeface="MS PGothic"/>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9525" marR="9525" algn="ctr">
                        <a:spcBef>
                          <a:spcPts val="0"/>
                        </a:spcBef>
                        <a:spcAft>
                          <a:spcPts val="0"/>
                        </a:spcAft>
                      </a:pPr>
                      <a:r>
                        <a:rPr lang="en-US" sz="1600">
                          <a:effectLst/>
                        </a:rPr>
                        <a:t>●</a:t>
                      </a:r>
                      <a:endParaRPr lang="en-US" sz="1800">
                        <a:effectLst/>
                        <a:latin typeface="Calibri"/>
                        <a:ea typeface="MS PGothic"/>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9525" marR="9525" algn="ctr">
                        <a:spcBef>
                          <a:spcPts val="0"/>
                        </a:spcBef>
                        <a:spcAft>
                          <a:spcPts val="0"/>
                        </a:spcAft>
                      </a:pPr>
                      <a:r>
                        <a:rPr lang="en-US" sz="1600">
                          <a:effectLst/>
                        </a:rPr>
                        <a:t>●</a:t>
                      </a:r>
                      <a:endParaRPr lang="en-US" sz="1800">
                        <a:effectLst/>
                        <a:latin typeface="Calibri"/>
                        <a:ea typeface="MS PGothic"/>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US" sz="1800">
                        <a:effectLst/>
                        <a:latin typeface="Times New Roman"/>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US" sz="1800">
                        <a:effectLst/>
                        <a:latin typeface="Times New Roman"/>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70989">
                <a:tc>
                  <a:txBody>
                    <a:bodyPr/>
                    <a:lstStyle/>
                    <a:p>
                      <a:pPr marL="9525" marR="9525">
                        <a:spcBef>
                          <a:spcPts val="0"/>
                        </a:spcBef>
                        <a:spcAft>
                          <a:spcPts val="0"/>
                        </a:spcAft>
                      </a:pPr>
                      <a:r>
                        <a:rPr lang="en-US" sz="1600" b="0" dirty="0">
                          <a:solidFill>
                            <a:schemeClr val="bg1"/>
                          </a:solidFill>
                          <a:effectLst/>
                        </a:rPr>
                        <a:t>Initiate a meeting</a:t>
                      </a:r>
                      <a:endParaRPr lang="en-US" sz="1800" b="0" dirty="0">
                        <a:solidFill>
                          <a:schemeClr val="bg1"/>
                        </a:solidFill>
                        <a:effectLst/>
                        <a:latin typeface="Calibri"/>
                        <a:ea typeface="MS PGothic"/>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marL="9525" marR="9525" algn="ctr">
                        <a:spcBef>
                          <a:spcPts val="0"/>
                        </a:spcBef>
                        <a:spcAft>
                          <a:spcPts val="0"/>
                        </a:spcAft>
                      </a:pPr>
                      <a:r>
                        <a:rPr lang="en-US" sz="1600">
                          <a:effectLst/>
                        </a:rPr>
                        <a:t>●</a:t>
                      </a:r>
                      <a:endParaRPr lang="en-US" sz="1800">
                        <a:effectLst/>
                        <a:latin typeface="Calibri"/>
                        <a:ea typeface="MS PGothic"/>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US" sz="1800">
                        <a:effectLst/>
                        <a:latin typeface="Times New Roman"/>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US" sz="1800" dirty="0">
                        <a:effectLst/>
                        <a:latin typeface="Times New Roman"/>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40000"/>
                        <a:lumOff val="60000"/>
                      </a:schemeClr>
                    </a:solidFill>
                  </a:tcPr>
                </a:tc>
                <a:tc>
                  <a:txBody>
                    <a:bodyPr/>
                    <a:lstStyle/>
                    <a:p>
                      <a:pPr algn="ctr"/>
                      <a:endParaRPr lang="en-US" sz="1800" dirty="0">
                        <a:effectLst/>
                        <a:latin typeface="Times New Roman"/>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US" sz="1800" dirty="0">
                        <a:effectLst/>
                        <a:latin typeface="Times New Roman"/>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US" sz="1800">
                        <a:effectLst/>
                        <a:latin typeface="Times New Roman"/>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172322">
                <a:tc>
                  <a:txBody>
                    <a:bodyPr/>
                    <a:lstStyle/>
                    <a:p>
                      <a:pPr marL="9525" marR="9525">
                        <a:spcBef>
                          <a:spcPts val="0"/>
                        </a:spcBef>
                        <a:spcAft>
                          <a:spcPts val="0"/>
                        </a:spcAft>
                      </a:pPr>
                      <a:r>
                        <a:rPr lang="en-US" sz="1600" b="0" dirty="0" smtClean="0">
                          <a:solidFill>
                            <a:schemeClr val="bg1"/>
                          </a:solidFill>
                          <a:effectLst/>
                        </a:rPr>
                        <a:t>Present PowerPoint</a:t>
                      </a:r>
                      <a:endParaRPr lang="en-US" sz="1800" b="0" dirty="0">
                        <a:solidFill>
                          <a:schemeClr val="bg1"/>
                        </a:solidFill>
                        <a:effectLst/>
                        <a:latin typeface="Calibri"/>
                        <a:ea typeface="MS PGothic"/>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marL="9525" marR="9525" algn="ctr">
                        <a:spcBef>
                          <a:spcPts val="0"/>
                        </a:spcBef>
                        <a:spcAft>
                          <a:spcPts val="0"/>
                        </a:spcAft>
                      </a:pPr>
                      <a:r>
                        <a:rPr lang="en-US" sz="1600">
                          <a:effectLst/>
                        </a:rPr>
                        <a:t>●</a:t>
                      </a:r>
                      <a:endParaRPr lang="en-US" sz="1800">
                        <a:effectLst/>
                        <a:latin typeface="Calibri"/>
                        <a:ea typeface="MS PGothic"/>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US" sz="1800">
                        <a:effectLst/>
                        <a:latin typeface="Times New Roman"/>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9525" marR="9525" algn="ctr">
                        <a:spcBef>
                          <a:spcPts val="0"/>
                        </a:spcBef>
                        <a:spcAft>
                          <a:spcPts val="0"/>
                        </a:spcAft>
                      </a:pPr>
                      <a:r>
                        <a:rPr lang="en-US" sz="1600" dirty="0">
                          <a:effectLst/>
                        </a:rPr>
                        <a:t>●</a:t>
                      </a:r>
                      <a:endParaRPr lang="en-US" sz="1800" dirty="0">
                        <a:effectLst/>
                        <a:latin typeface="Calibri"/>
                        <a:ea typeface="MS PGothic"/>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US" sz="1800">
                        <a:effectLst/>
                        <a:latin typeface="Times New Roman"/>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US" sz="1800">
                        <a:effectLst/>
                        <a:latin typeface="Times New Roman"/>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US" sz="1800">
                        <a:effectLst/>
                        <a:latin typeface="Times New Roman"/>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70989">
                <a:tc>
                  <a:txBody>
                    <a:bodyPr/>
                    <a:lstStyle/>
                    <a:p>
                      <a:pPr marL="9525" marR="9525">
                        <a:spcBef>
                          <a:spcPts val="0"/>
                        </a:spcBef>
                        <a:spcAft>
                          <a:spcPts val="0"/>
                        </a:spcAft>
                      </a:pPr>
                      <a:r>
                        <a:rPr lang="en-US" sz="1600" b="0" dirty="0">
                          <a:solidFill>
                            <a:schemeClr val="bg1"/>
                          </a:solidFill>
                          <a:effectLst/>
                        </a:rPr>
                        <a:t>Use a whiteboard</a:t>
                      </a:r>
                      <a:endParaRPr lang="en-US" sz="1800" b="0" dirty="0">
                        <a:solidFill>
                          <a:schemeClr val="bg1"/>
                        </a:solidFill>
                        <a:effectLst/>
                        <a:latin typeface="Calibri"/>
                        <a:ea typeface="MS PGothic"/>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marL="9525" marR="9525" algn="ctr">
                        <a:spcBef>
                          <a:spcPts val="0"/>
                        </a:spcBef>
                        <a:spcAft>
                          <a:spcPts val="0"/>
                        </a:spcAft>
                      </a:pPr>
                      <a:r>
                        <a:rPr lang="en-US" sz="1600">
                          <a:effectLst/>
                        </a:rPr>
                        <a:t>●</a:t>
                      </a:r>
                      <a:endParaRPr lang="en-US" sz="1800">
                        <a:effectLst/>
                        <a:latin typeface="Calibri"/>
                        <a:ea typeface="MS PGothic"/>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9525" marR="9525" algn="ctr">
                        <a:spcBef>
                          <a:spcPts val="0"/>
                        </a:spcBef>
                        <a:spcAft>
                          <a:spcPts val="0"/>
                        </a:spcAft>
                      </a:pPr>
                      <a:r>
                        <a:rPr lang="en-US" sz="1600">
                          <a:effectLst/>
                        </a:rPr>
                        <a:t>●</a:t>
                      </a:r>
                      <a:endParaRPr lang="en-US" sz="1800">
                        <a:effectLst/>
                        <a:latin typeface="Calibri"/>
                        <a:ea typeface="MS PGothic"/>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9525" marR="9525" algn="ctr">
                        <a:spcBef>
                          <a:spcPts val="0"/>
                        </a:spcBef>
                        <a:spcAft>
                          <a:spcPts val="0"/>
                        </a:spcAft>
                      </a:pPr>
                      <a:r>
                        <a:rPr lang="en-US" sz="1600">
                          <a:effectLst/>
                        </a:rPr>
                        <a:t>●</a:t>
                      </a:r>
                      <a:endParaRPr lang="en-US" sz="1800">
                        <a:effectLst/>
                        <a:latin typeface="Calibri"/>
                        <a:ea typeface="MS PGothic"/>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US" sz="1800">
                        <a:effectLst/>
                        <a:latin typeface="Times New Roman"/>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US" sz="1800">
                        <a:effectLst/>
                        <a:latin typeface="Times New Roman"/>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US" sz="1800">
                        <a:effectLst/>
                        <a:latin typeface="Times New Roman"/>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70989">
                <a:tc>
                  <a:txBody>
                    <a:bodyPr/>
                    <a:lstStyle/>
                    <a:p>
                      <a:pPr marL="9525" marR="9525">
                        <a:spcBef>
                          <a:spcPts val="0"/>
                        </a:spcBef>
                        <a:spcAft>
                          <a:spcPts val="0"/>
                        </a:spcAft>
                      </a:pPr>
                      <a:r>
                        <a:rPr lang="en-US" sz="1600" b="0" dirty="0">
                          <a:solidFill>
                            <a:schemeClr val="bg1"/>
                          </a:solidFill>
                          <a:effectLst/>
                        </a:rPr>
                        <a:t>Conduct polls</a:t>
                      </a:r>
                      <a:endParaRPr lang="en-US" sz="1800" b="0" dirty="0">
                        <a:solidFill>
                          <a:schemeClr val="bg1"/>
                        </a:solidFill>
                        <a:effectLst/>
                        <a:latin typeface="Calibri"/>
                        <a:ea typeface="MS PGothic"/>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marL="9525" marR="9525" algn="ctr">
                        <a:spcBef>
                          <a:spcPts val="0"/>
                        </a:spcBef>
                        <a:spcAft>
                          <a:spcPts val="0"/>
                        </a:spcAft>
                      </a:pPr>
                      <a:r>
                        <a:rPr lang="en-US" sz="1600">
                          <a:effectLst/>
                        </a:rPr>
                        <a:t>●</a:t>
                      </a:r>
                      <a:endParaRPr lang="en-US" sz="1800">
                        <a:effectLst/>
                        <a:latin typeface="Calibri"/>
                        <a:ea typeface="MS PGothic"/>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9525" marR="9525" algn="ctr">
                        <a:spcBef>
                          <a:spcPts val="0"/>
                        </a:spcBef>
                        <a:spcAft>
                          <a:spcPts val="0"/>
                        </a:spcAft>
                      </a:pPr>
                      <a:r>
                        <a:rPr lang="en-US" sz="1600">
                          <a:effectLst/>
                        </a:rPr>
                        <a:t>●</a:t>
                      </a:r>
                      <a:endParaRPr lang="en-US" sz="1800">
                        <a:effectLst/>
                        <a:latin typeface="Calibri"/>
                        <a:ea typeface="MS PGothic"/>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9525" marR="9525" algn="ctr">
                        <a:spcBef>
                          <a:spcPts val="0"/>
                        </a:spcBef>
                        <a:spcAft>
                          <a:spcPts val="0"/>
                        </a:spcAft>
                      </a:pPr>
                      <a:r>
                        <a:rPr lang="en-US" sz="1600">
                          <a:effectLst/>
                        </a:rPr>
                        <a:t>●</a:t>
                      </a:r>
                      <a:endParaRPr lang="en-US" sz="1800">
                        <a:effectLst/>
                        <a:latin typeface="Calibri"/>
                        <a:ea typeface="MS PGothic"/>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US" sz="1800">
                        <a:effectLst/>
                        <a:latin typeface="Times New Roman"/>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US" sz="1800">
                        <a:effectLst/>
                        <a:latin typeface="Times New Roman"/>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US" sz="1800">
                        <a:effectLst/>
                        <a:latin typeface="Times New Roman"/>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70989">
                <a:tc>
                  <a:txBody>
                    <a:bodyPr/>
                    <a:lstStyle/>
                    <a:p>
                      <a:pPr marL="9525" marR="9525">
                        <a:spcBef>
                          <a:spcPts val="0"/>
                        </a:spcBef>
                        <a:spcAft>
                          <a:spcPts val="0"/>
                        </a:spcAft>
                      </a:pPr>
                      <a:r>
                        <a:rPr lang="en-US" sz="1600" b="0" dirty="0">
                          <a:solidFill>
                            <a:schemeClr val="bg1"/>
                          </a:solidFill>
                          <a:effectLst/>
                        </a:rPr>
                        <a:t>Share files</a:t>
                      </a:r>
                      <a:endParaRPr lang="en-US" sz="1800" b="0" dirty="0">
                        <a:solidFill>
                          <a:schemeClr val="bg1"/>
                        </a:solidFill>
                        <a:effectLst/>
                        <a:latin typeface="Calibri"/>
                        <a:ea typeface="MS PGothic"/>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marL="9525" marR="9525" algn="ctr">
                        <a:spcBef>
                          <a:spcPts val="0"/>
                        </a:spcBef>
                        <a:spcAft>
                          <a:spcPts val="0"/>
                        </a:spcAft>
                      </a:pPr>
                      <a:r>
                        <a:rPr lang="en-US" sz="1600" dirty="0">
                          <a:effectLst/>
                        </a:rPr>
                        <a:t>●</a:t>
                      </a:r>
                      <a:endParaRPr lang="en-US" sz="1800" dirty="0">
                        <a:effectLst/>
                        <a:latin typeface="Calibri"/>
                        <a:ea typeface="MS PGothic"/>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9525" marR="9525" algn="ctr">
                        <a:spcBef>
                          <a:spcPts val="0"/>
                        </a:spcBef>
                        <a:spcAft>
                          <a:spcPts val="0"/>
                        </a:spcAft>
                      </a:pPr>
                      <a:r>
                        <a:rPr lang="en-US" sz="1600" dirty="0">
                          <a:effectLst/>
                        </a:rPr>
                        <a:t>●</a:t>
                      </a:r>
                      <a:endParaRPr lang="en-US" sz="1800" dirty="0">
                        <a:effectLst/>
                        <a:latin typeface="Calibri"/>
                        <a:ea typeface="MS PGothic"/>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9525" marR="9525" algn="ctr">
                        <a:spcBef>
                          <a:spcPts val="0"/>
                        </a:spcBef>
                        <a:spcAft>
                          <a:spcPts val="0"/>
                        </a:spcAft>
                      </a:pPr>
                      <a:r>
                        <a:rPr lang="en-US" sz="1600">
                          <a:effectLst/>
                        </a:rPr>
                        <a:t>●</a:t>
                      </a:r>
                      <a:endParaRPr lang="en-US" sz="1800">
                        <a:effectLst/>
                        <a:latin typeface="Calibri"/>
                        <a:ea typeface="MS PGothic"/>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US" sz="1800">
                        <a:effectLst/>
                        <a:latin typeface="Times New Roman"/>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US" sz="1800">
                        <a:effectLst/>
                        <a:latin typeface="Times New Roman"/>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US" sz="1800">
                        <a:effectLst/>
                        <a:latin typeface="Times New Roman"/>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101410">
                <a:tc>
                  <a:txBody>
                    <a:bodyPr/>
                    <a:lstStyle/>
                    <a:p>
                      <a:pPr marL="9525" marR="9525">
                        <a:spcBef>
                          <a:spcPts val="0"/>
                        </a:spcBef>
                        <a:spcAft>
                          <a:spcPts val="0"/>
                        </a:spcAft>
                      </a:pPr>
                      <a:r>
                        <a:rPr lang="en-US" sz="1600" b="0" dirty="0">
                          <a:solidFill>
                            <a:schemeClr val="bg1"/>
                          </a:solidFill>
                          <a:effectLst/>
                        </a:rPr>
                        <a:t>Schedule </a:t>
                      </a:r>
                      <a:r>
                        <a:rPr lang="en-US" sz="1600" b="0" dirty="0" smtClean="0">
                          <a:solidFill>
                            <a:schemeClr val="bg1"/>
                          </a:solidFill>
                          <a:effectLst/>
                        </a:rPr>
                        <a:t>meeting/conference</a:t>
                      </a:r>
                      <a:endParaRPr lang="en-US" sz="1800" b="0" dirty="0">
                        <a:solidFill>
                          <a:schemeClr val="bg1"/>
                        </a:solidFill>
                        <a:effectLst/>
                        <a:latin typeface="Calibri"/>
                        <a:ea typeface="MS PGothic"/>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600" dirty="0" smtClean="0">
                          <a:effectLst/>
                        </a:rPr>
                        <a:t>●</a:t>
                      </a: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800" dirty="0" smtClean="0">
                          <a:effectLst/>
                          <a:latin typeface="+mn-lt"/>
                        </a:rPr>
                        <a:t>ResKit</a:t>
                      </a:r>
                      <a:endParaRPr lang="en-US" sz="1800" dirty="0">
                        <a:effectLst/>
                        <a:latin typeface="+mn-lt"/>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40000"/>
                        <a:lumOff val="60000"/>
                      </a:schemeClr>
                    </a:solidFill>
                  </a:tcPr>
                </a:tc>
                <a:tc>
                  <a:txBody>
                    <a:bodyPr/>
                    <a:lstStyle/>
                    <a:p>
                      <a:pPr algn="ctr"/>
                      <a:endParaRPr lang="en-US" sz="1800" dirty="0">
                        <a:effectLst/>
                        <a:latin typeface="Times New Roman"/>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40000"/>
                        <a:lumOff val="60000"/>
                      </a:schemeClr>
                    </a:solidFill>
                  </a:tcPr>
                </a:tc>
                <a:tc>
                  <a:txBody>
                    <a:bodyPr/>
                    <a:lstStyle/>
                    <a:p>
                      <a:pPr algn="ctr"/>
                      <a:endParaRPr lang="en-US" sz="1800">
                        <a:effectLst/>
                        <a:latin typeface="Times New Roman"/>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US" sz="1800" dirty="0">
                        <a:effectLst/>
                        <a:latin typeface="Times New Roman"/>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US" sz="1800" dirty="0">
                        <a:effectLst/>
                        <a:latin typeface="Times New Roman"/>
                      </a:endParaRPr>
                    </a:p>
                  </a:txBody>
                  <a:tcPr marL="19057" marR="19057" marT="19057" marB="1905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78410152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Video – Supported Formats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935204510"/>
              </p:ext>
            </p:extLst>
          </p:nvPr>
        </p:nvGraphicFramePr>
        <p:xfrm>
          <a:off x="1294407" y="5354782"/>
          <a:ext cx="9167753" cy="1286256"/>
        </p:xfrm>
        <a:graphic>
          <a:graphicData uri="http://schemas.openxmlformats.org/drawingml/2006/table">
            <a:tbl>
              <a:tblPr firstCol="1" bandRow="1">
                <a:tableStyleId>{5C22544A-7EE6-4342-B048-85BDC9FD1C3A}</a:tableStyleId>
              </a:tblPr>
              <a:tblGrid>
                <a:gridCol w="2347063"/>
                <a:gridCol w="6820690"/>
              </a:tblGrid>
              <a:tr h="197907">
                <a:tc>
                  <a:txBody>
                    <a:bodyPr/>
                    <a:lstStyle/>
                    <a:p>
                      <a:pPr marL="0" marR="0">
                        <a:spcBef>
                          <a:spcPts val="0"/>
                        </a:spcBef>
                        <a:spcAft>
                          <a:spcPts val="0"/>
                        </a:spcAft>
                      </a:pPr>
                      <a:r>
                        <a:rPr lang="en-US" sz="1400" dirty="0">
                          <a:solidFill>
                            <a:schemeClr val="bg1"/>
                          </a:solidFill>
                          <a:effectLst/>
                        </a:rPr>
                        <a:t>Display Resolution</a:t>
                      </a:r>
                      <a:endParaRPr lang="en-US" sz="1200" dirty="0">
                        <a:solidFill>
                          <a:schemeClr val="bg1"/>
                        </a:solidFill>
                        <a:effectLst/>
                        <a:latin typeface="Times New Roman"/>
                        <a:ea typeface="Calibri"/>
                      </a:endParaRPr>
                    </a:p>
                  </a:txBody>
                  <a:tcPr marL="36576" marR="36576" marT="36576" marB="36576">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marL="0" marR="0" indent="0" algn="l" defTabSz="914363" rtl="0" eaLnBrk="1" fontAlgn="auto" latinLnBrk="0" hangingPunct="1">
                        <a:lnSpc>
                          <a:spcPct val="100000"/>
                        </a:lnSpc>
                        <a:spcBef>
                          <a:spcPts val="0"/>
                        </a:spcBef>
                        <a:spcAft>
                          <a:spcPts val="1200"/>
                        </a:spcAft>
                        <a:buClrTx/>
                        <a:buSzTx/>
                        <a:buFontTx/>
                        <a:buNone/>
                        <a:tabLst/>
                        <a:defRPr/>
                      </a:pPr>
                      <a:r>
                        <a:rPr lang="en-US" sz="1400" dirty="0" smtClean="0">
                          <a:effectLst/>
                        </a:rPr>
                        <a:t>1024x768 or higher required</a:t>
                      </a:r>
                      <a:endParaRPr lang="en-US" sz="1200" dirty="0">
                        <a:effectLst/>
                        <a:latin typeface="Times New Roman"/>
                        <a:ea typeface="Calibri"/>
                      </a:endParaRPr>
                    </a:p>
                  </a:txBody>
                  <a:tcPr marL="36576" marR="36576" marT="36576" marB="36576">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197907">
                <a:tc>
                  <a:txBody>
                    <a:bodyPr/>
                    <a:lstStyle/>
                    <a:p>
                      <a:pPr marL="0" marR="0">
                        <a:spcBef>
                          <a:spcPts val="0"/>
                        </a:spcBef>
                        <a:spcAft>
                          <a:spcPts val="0"/>
                        </a:spcAft>
                      </a:pPr>
                      <a:r>
                        <a:rPr lang="en-US" sz="1400" dirty="0">
                          <a:solidFill>
                            <a:schemeClr val="bg1"/>
                          </a:solidFill>
                          <a:effectLst/>
                        </a:rPr>
                        <a:t>Memory</a:t>
                      </a:r>
                      <a:endParaRPr lang="en-US" sz="1200" dirty="0">
                        <a:solidFill>
                          <a:schemeClr val="bg1"/>
                        </a:solidFill>
                        <a:effectLst/>
                        <a:latin typeface="Times New Roman"/>
                        <a:ea typeface="Calibri"/>
                      </a:endParaRPr>
                    </a:p>
                  </a:txBody>
                  <a:tcPr marL="36576" marR="36576" marT="36576" marB="36576">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marL="9525" marR="9525">
                        <a:spcBef>
                          <a:spcPts val="0"/>
                        </a:spcBef>
                        <a:spcAft>
                          <a:spcPts val="0"/>
                        </a:spcAft>
                      </a:pPr>
                      <a:r>
                        <a:rPr lang="en-US" sz="1400" dirty="0" smtClean="0">
                          <a:effectLst/>
                        </a:rPr>
                        <a:t>Windows 7 or Windows Vista: 2 gigabytes (GB) of RAM</a:t>
                      </a:r>
                      <a:endParaRPr lang="en-US" sz="1800" dirty="0" smtClean="0">
                        <a:effectLst/>
                      </a:endParaRPr>
                    </a:p>
                    <a:p>
                      <a:pPr marL="9525" marR="9525">
                        <a:spcBef>
                          <a:spcPts val="0"/>
                        </a:spcBef>
                        <a:spcAft>
                          <a:spcPts val="0"/>
                        </a:spcAft>
                      </a:pPr>
                      <a:r>
                        <a:rPr lang="en-US" sz="1400" dirty="0" smtClean="0">
                          <a:effectLst/>
                        </a:rPr>
                        <a:t>Windows XP: 1 GB of RAM</a:t>
                      </a:r>
                      <a:endParaRPr lang="en-US" sz="1800" dirty="0">
                        <a:effectLst/>
                        <a:latin typeface="Calibri"/>
                        <a:ea typeface="MS PGothic"/>
                      </a:endParaRPr>
                    </a:p>
                  </a:txBody>
                  <a:tcPr marL="36576" marR="36576" marT="36576" marB="36576">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35690">
                <a:tc>
                  <a:txBody>
                    <a:bodyPr/>
                    <a:lstStyle/>
                    <a:p>
                      <a:pPr marL="0" marR="0">
                        <a:spcBef>
                          <a:spcPts val="0"/>
                        </a:spcBef>
                        <a:spcAft>
                          <a:spcPts val="0"/>
                        </a:spcAft>
                      </a:pPr>
                      <a:r>
                        <a:rPr lang="en-US" sz="1400" dirty="0">
                          <a:solidFill>
                            <a:schemeClr val="bg1"/>
                          </a:solidFill>
                          <a:effectLst/>
                        </a:rPr>
                        <a:t>Video Memory</a:t>
                      </a:r>
                      <a:endParaRPr lang="en-US" sz="1200" dirty="0">
                        <a:solidFill>
                          <a:schemeClr val="bg1"/>
                        </a:solidFill>
                        <a:effectLst/>
                        <a:latin typeface="Times New Roman"/>
                        <a:ea typeface="Calibri"/>
                      </a:endParaRPr>
                    </a:p>
                  </a:txBody>
                  <a:tcPr marL="36576" marR="36576" marT="36576" marB="36576">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marL="0" marR="0">
                        <a:spcBef>
                          <a:spcPts val="0"/>
                        </a:spcBef>
                        <a:spcAft>
                          <a:spcPts val="0"/>
                        </a:spcAft>
                      </a:pPr>
                      <a:r>
                        <a:rPr lang="en-US" sz="1400" dirty="0" smtClean="0">
                          <a:effectLst/>
                        </a:rPr>
                        <a:t>128 </a:t>
                      </a:r>
                      <a:r>
                        <a:rPr lang="en-US" sz="1400" dirty="0">
                          <a:effectLst/>
                        </a:rPr>
                        <a:t>MB of </a:t>
                      </a:r>
                      <a:r>
                        <a:rPr lang="en-US" sz="1400" dirty="0" smtClean="0">
                          <a:effectLst/>
                        </a:rPr>
                        <a:t>Video RAM</a:t>
                      </a:r>
                    </a:p>
                    <a:p>
                      <a:pPr marL="0" marR="0">
                        <a:spcBef>
                          <a:spcPts val="0"/>
                        </a:spcBef>
                        <a:spcAft>
                          <a:spcPts val="0"/>
                        </a:spcAft>
                      </a:pPr>
                      <a:r>
                        <a:rPr lang="en-US" sz="1400" dirty="0" smtClean="0">
                          <a:effectLst/>
                        </a:rPr>
                        <a:t>DirectX</a:t>
                      </a:r>
                      <a:r>
                        <a:rPr lang="en-US" sz="1400" dirty="0">
                          <a:effectLst/>
                        </a:rPr>
                        <a:t>®  </a:t>
                      </a:r>
                      <a:r>
                        <a:rPr lang="en-US" sz="1400" dirty="0" smtClean="0">
                          <a:effectLst/>
                        </a:rPr>
                        <a:t>9</a:t>
                      </a:r>
                    </a:p>
                  </a:txBody>
                  <a:tcPr marL="36576" marR="36576" marT="36576" marB="36576">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sp>
        <p:nvSpPr>
          <p:cNvPr id="5" name="Rounded Rectangle 4"/>
          <p:cNvSpPr/>
          <p:nvPr/>
        </p:nvSpPr>
        <p:spPr bwMode="auto">
          <a:xfrm>
            <a:off x="1294410" y="1484417"/>
            <a:ext cx="4444528" cy="1707076"/>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121893" tIns="60947" rIns="121893" bIns="60947" numCol="1" rtlCol="0" anchor="t" anchorCtr="0" compatLnSpc="1">
            <a:prstTxWarp prst="textNoShape">
              <a:avLst/>
            </a:prstTxWarp>
          </a:bodyPr>
          <a:lstStyle/>
          <a:p>
            <a:pPr algn="ctr" defTabSz="1218585"/>
            <a:r>
              <a:rPr lang="en-US" sz="2400" b="1" dirty="0">
                <a:solidFill>
                  <a:schemeClr val="bg1"/>
                </a:solidFill>
              </a:rPr>
              <a:t>CIF </a:t>
            </a:r>
          </a:p>
          <a:p>
            <a:pPr marL="285750" indent="-285750" defTabSz="1218585">
              <a:buFont typeface="Arial" pitchFamily="34" charset="0"/>
              <a:buChar char="•"/>
            </a:pPr>
            <a:r>
              <a:rPr lang="en-US" dirty="0" smtClean="0">
                <a:solidFill>
                  <a:schemeClr val="bg1"/>
                </a:solidFill>
              </a:rPr>
              <a:t>Common Interchange Format</a:t>
            </a:r>
          </a:p>
          <a:p>
            <a:pPr marL="285750" indent="-285750" defTabSz="1218585">
              <a:buFont typeface="Arial" pitchFamily="34" charset="0"/>
              <a:buChar char="•"/>
            </a:pPr>
            <a:r>
              <a:rPr lang="en-US" dirty="0" smtClean="0">
                <a:solidFill>
                  <a:schemeClr val="bg1"/>
                </a:solidFill>
              </a:rPr>
              <a:t>352x288</a:t>
            </a:r>
            <a:r>
              <a:rPr lang="en-US" dirty="0">
                <a:solidFill>
                  <a:schemeClr val="bg1"/>
                </a:solidFill>
              </a:rPr>
              <a:t>, 15 fps, 350 </a:t>
            </a:r>
            <a:r>
              <a:rPr lang="en-US" dirty="0" smtClean="0">
                <a:solidFill>
                  <a:schemeClr val="bg1"/>
                </a:solidFill>
              </a:rPr>
              <a:t>kbps</a:t>
            </a:r>
          </a:p>
          <a:p>
            <a:pPr marL="285750" indent="-285750" defTabSz="1218585">
              <a:buFont typeface="Arial" pitchFamily="34" charset="0"/>
              <a:buChar char="•"/>
            </a:pPr>
            <a:r>
              <a:rPr lang="en-US" dirty="0" smtClean="0">
                <a:solidFill>
                  <a:schemeClr val="bg1"/>
                </a:solidFill>
              </a:rPr>
              <a:t>Single Core &gt; 1.5GHz </a:t>
            </a:r>
            <a:endParaRPr lang="en-US" dirty="0">
              <a:solidFill>
                <a:schemeClr val="bg1"/>
              </a:solidFill>
            </a:endParaRPr>
          </a:p>
          <a:p>
            <a:pPr algn="ctr" defTabSz="1218585"/>
            <a:endParaRPr lang="en-US" b="1" dirty="0">
              <a:solidFill>
                <a:schemeClr val="bg1"/>
              </a:solidFill>
            </a:endParaRPr>
          </a:p>
        </p:txBody>
      </p:sp>
      <p:sp>
        <p:nvSpPr>
          <p:cNvPr id="6" name="Rounded Rectangle 5"/>
          <p:cNvSpPr/>
          <p:nvPr/>
        </p:nvSpPr>
        <p:spPr bwMode="auto">
          <a:xfrm>
            <a:off x="1294408" y="3319154"/>
            <a:ext cx="4444528" cy="1707076"/>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121893" tIns="60947" rIns="121893" bIns="60947" numCol="1" rtlCol="0" anchor="t" anchorCtr="0" compatLnSpc="1">
            <a:prstTxWarp prst="textNoShape">
              <a:avLst/>
            </a:prstTxWarp>
          </a:bodyPr>
          <a:lstStyle/>
          <a:p>
            <a:pPr algn="ctr" defTabSz="1218585"/>
            <a:r>
              <a:rPr lang="en-US" sz="2400" b="1" dirty="0" smtClean="0">
                <a:solidFill>
                  <a:schemeClr val="bg1"/>
                </a:solidFill>
              </a:rPr>
              <a:t>VGA</a:t>
            </a:r>
            <a:endParaRPr lang="en-US" b="1" dirty="0" smtClean="0">
              <a:solidFill>
                <a:schemeClr val="bg1"/>
              </a:solidFill>
            </a:endParaRPr>
          </a:p>
          <a:p>
            <a:pPr marL="285750" indent="-285750" defTabSz="1218585">
              <a:buFont typeface="Arial" pitchFamily="34" charset="0"/>
              <a:buChar char="•"/>
            </a:pPr>
            <a:r>
              <a:rPr lang="en-US" dirty="0" smtClean="0">
                <a:solidFill>
                  <a:schemeClr val="bg1"/>
                </a:solidFill>
              </a:rPr>
              <a:t>Video </a:t>
            </a:r>
            <a:r>
              <a:rPr lang="en-US" dirty="0">
                <a:solidFill>
                  <a:schemeClr val="bg1"/>
                </a:solidFill>
              </a:rPr>
              <a:t>Graphics </a:t>
            </a:r>
            <a:r>
              <a:rPr lang="en-US" dirty="0" smtClean="0">
                <a:solidFill>
                  <a:schemeClr val="bg1"/>
                </a:solidFill>
              </a:rPr>
              <a:t>Array</a:t>
            </a:r>
          </a:p>
          <a:p>
            <a:pPr marL="285750" indent="-285750" defTabSz="1218585">
              <a:buFont typeface="Arial" pitchFamily="34" charset="0"/>
              <a:buChar char="•"/>
            </a:pPr>
            <a:r>
              <a:rPr lang="en-US" dirty="0" smtClean="0">
                <a:solidFill>
                  <a:schemeClr val="bg1"/>
                </a:solidFill>
              </a:rPr>
              <a:t>640x480</a:t>
            </a:r>
            <a:r>
              <a:rPr lang="en-US" dirty="0">
                <a:solidFill>
                  <a:schemeClr val="bg1"/>
                </a:solidFill>
              </a:rPr>
              <a:t>, 25 fps, 700 </a:t>
            </a:r>
            <a:r>
              <a:rPr lang="en-US" dirty="0" smtClean="0">
                <a:solidFill>
                  <a:schemeClr val="bg1"/>
                </a:solidFill>
              </a:rPr>
              <a:t>kbps</a:t>
            </a:r>
          </a:p>
          <a:p>
            <a:pPr marL="285750" indent="-285750" defTabSz="1218585">
              <a:buFont typeface="Arial" pitchFamily="34" charset="0"/>
              <a:buChar char="•"/>
            </a:pPr>
            <a:r>
              <a:rPr lang="en-US" dirty="0" smtClean="0">
                <a:solidFill>
                  <a:schemeClr val="bg1"/>
                </a:solidFill>
              </a:rPr>
              <a:t>Dual Core &gt; 1.9GHz</a:t>
            </a:r>
            <a:endParaRPr lang="en-US" dirty="0">
              <a:solidFill>
                <a:schemeClr val="bg1"/>
              </a:solidFill>
            </a:endParaRPr>
          </a:p>
        </p:txBody>
      </p:sp>
      <p:sp>
        <p:nvSpPr>
          <p:cNvPr id="7" name="Rounded Rectangle 6"/>
          <p:cNvSpPr/>
          <p:nvPr/>
        </p:nvSpPr>
        <p:spPr bwMode="auto">
          <a:xfrm>
            <a:off x="6017633" y="1477490"/>
            <a:ext cx="4444528" cy="1707076"/>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121893" tIns="60947" rIns="121893" bIns="60947" numCol="1" rtlCol="0" anchor="t" anchorCtr="0" compatLnSpc="1">
            <a:prstTxWarp prst="textNoShape">
              <a:avLst/>
            </a:prstTxWarp>
          </a:bodyPr>
          <a:lstStyle/>
          <a:p>
            <a:pPr algn="ctr" defTabSz="1218585"/>
            <a:r>
              <a:rPr lang="en-US" sz="2400" b="1" dirty="0" smtClean="0">
                <a:solidFill>
                  <a:schemeClr val="bg1"/>
                </a:solidFill>
              </a:rPr>
              <a:t>HD</a:t>
            </a:r>
            <a:endParaRPr lang="en-US" b="1" dirty="0" smtClean="0">
              <a:solidFill>
                <a:schemeClr val="bg1"/>
              </a:solidFill>
            </a:endParaRPr>
          </a:p>
          <a:p>
            <a:pPr marL="285750" indent="-285750" defTabSz="1218585">
              <a:buFont typeface="Arial" pitchFamily="34" charset="0"/>
              <a:buChar char="•"/>
            </a:pPr>
            <a:r>
              <a:rPr lang="en-US" dirty="0" smtClean="0">
                <a:solidFill>
                  <a:schemeClr val="bg1"/>
                </a:solidFill>
              </a:rPr>
              <a:t>High </a:t>
            </a:r>
            <a:r>
              <a:rPr lang="en-US" dirty="0">
                <a:solidFill>
                  <a:schemeClr val="bg1"/>
                </a:solidFill>
              </a:rPr>
              <a:t>Definition </a:t>
            </a:r>
            <a:endParaRPr lang="en-US" dirty="0" smtClean="0">
              <a:solidFill>
                <a:schemeClr val="bg1"/>
              </a:solidFill>
            </a:endParaRPr>
          </a:p>
          <a:p>
            <a:pPr marL="285750" indent="-285750" defTabSz="1218585">
              <a:buFont typeface="Arial" pitchFamily="34" charset="0"/>
              <a:buChar char="•"/>
            </a:pPr>
            <a:r>
              <a:rPr lang="en-US" dirty="0" smtClean="0">
                <a:solidFill>
                  <a:schemeClr val="bg1"/>
                </a:solidFill>
              </a:rPr>
              <a:t>1280x720(16:9</a:t>
            </a:r>
            <a:r>
              <a:rPr lang="en-US" dirty="0">
                <a:solidFill>
                  <a:schemeClr val="bg1"/>
                </a:solidFill>
              </a:rPr>
              <a:t>), 25 fps, 1.5 </a:t>
            </a:r>
            <a:r>
              <a:rPr lang="en-US" dirty="0" smtClean="0">
                <a:solidFill>
                  <a:schemeClr val="bg1"/>
                </a:solidFill>
              </a:rPr>
              <a:t>Mbps</a:t>
            </a:r>
          </a:p>
          <a:p>
            <a:pPr marL="285750" indent="-285750" defTabSz="1218585">
              <a:buFont typeface="Arial" pitchFamily="34" charset="0"/>
              <a:buChar char="•"/>
            </a:pPr>
            <a:r>
              <a:rPr lang="en-US" dirty="0" smtClean="0">
                <a:solidFill>
                  <a:schemeClr val="bg1"/>
                </a:solidFill>
              </a:rPr>
              <a:t>Quad Core &gt; 2 GHz</a:t>
            </a:r>
            <a:endParaRPr lang="en-US" dirty="0">
              <a:solidFill>
                <a:schemeClr val="bg1"/>
              </a:solidFill>
            </a:endParaRPr>
          </a:p>
        </p:txBody>
      </p:sp>
      <p:sp>
        <p:nvSpPr>
          <p:cNvPr id="8" name="Rounded Rectangle 7"/>
          <p:cNvSpPr/>
          <p:nvPr/>
        </p:nvSpPr>
        <p:spPr bwMode="auto">
          <a:xfrm>
            <a:off x="6017633" y="3339935"/>
            <a:ext cx="4444528" cy="1707076"/>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121893" tIns="60947" rIns="121893" bIns="60947" numCol="1" rtlCol="0" anchor="t" anchorCtr="0" compatLnSpc="1">
            <a:prstTxWarp prst="textNoShape">
              <a:avLst/>
            </a:prstTxWarp>
          </a:bodyPr>
          <a:lstStyle/>
          <a:p>
            <a:pPr algn="ctr" defTabSz="1218585"/>
            <a:r>
              <a:rPr lang="pt-BR" sz="2400" b="1" dirty="0" smtClean="0">
                <a:solidFill>
                  <a:schemeClr val="bg1"/>
                </a:solidFill>
              </a:rPr>
              <a:t>Panorama</a:t>
            </a:r>
            <a:endParaRPr lang="pt-BR" b="1" dirty="0" smtClean="0">
              <a:solidFill>
                <a:schemeClr val="bg1"/>
              </a:solidFill>
            </a:endParaRPr>
          </a:p>
          <a:p>
            <a:pPr marL="285750" indent="-285750" defTabSz="1218585">
              <a:buFont typeface="Arial" pitchFamily="34" charset="0"/>
              <a:buChar char="•"/>
            </a:pPr>
            <a:r>
              <a:rPr lang="pt-BR" dirty="0" smtClean="0">
                <a:solidFill>
                  <a:schemeClr val="bg1"/>
                </a:solidFill>
              </a:rPr>
              <a:t>Polycom CX5000 RoundTable</a:t>
            </a:r>
          </a:p>
          <a:p>
            <a:pPr marL="285750" indent="-285750" defTabSz="1218585">
              <a:buFont typeface="Arial" pitchFamily="34" charset="0"/>
              <a:buChar char="•"/>
            </a:pPr>
            <a:r>
              <a:rPr lang="pt-BR" dirty="0" smtClean="0">
                <a:solidFill>
                  <a:schemeClr val="bg1"/>
                </a:solidFill>
              </a:rPr>
              <a:t>1056x144 </a:t>
            </a:r>
            <a:r>
              <a:rPr lang="pt-BR" dirty="0">
                <a:solidFill>
                  <a:schemeClr val="bg1"/>
                </a:solidFill>
              </a:rPr>
              <a:t>(22:3), 15 fps, 350 </a:t>
            </a:r>
            <a:r>
              <a:rPr lang="pt-BR" dirty="0" smtClean="0">
                <a:solidFill>
                  <a:schemeClr val="bg1"/>
                </a:solidFill>
              </a:rPr>
              <a:t>kbps</a:t>
            </a:r>
          </a:p>
          <a:p>
            <a:pPr marL="285750" indent="-285750" defTabSz="1218585">
              <a:buFont typeface="Arial" pitchFamily="34" charset="0"/>
              <a:buChar char="•"/>
            </a:pPr>
            <a:r>
              <a:rPr lang="pt-BR" dirty="0" smtClean="0">
                <a:solidFill>
                  <a:schemeClr val="bg1"/>
                </a:solidFill>
              </a:rPr>
              <a:t>Single Core &gt; 2 GHz</a:t>
            </a:r>
            <a:endParaRPr lang="pt-BR" dirty="0">
              <a:solidFill>
                <a:schemeClr val="bg1"/>
              </a:solidFill>
            </a:endParaRPr>
          </a:p>
        </p:txBody>
      </p:sp>
    </p:spTree>
    <p:extLst>
      <p:ext uri="{BB962C8B-B14F-4D97-AF65-F5344CB8AC3E}">
        <p14:creationId xmlns:p14="http://schemas.microsoft.com/office/powerpoint/2010/main" val="21413185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anim calcmode="lin" valueType="num">
                                      <p:cBhvr>
                                        <p:cTn id="15" dur="500" fill="hold"/>
                                        <p:tgtEl>
                                          <p:spTgt spid="6"/>
                                        </p:tgtEl>
                                        <p:attrNameLst>
                                          <p:attrName>ppt_x</p:attrName>
                                        </p:attrNameLst>
                                      </p:cBhvr>
                                      <p:tavLst>
                                        <p:tav tm="0">
                                          <p:val>
                                            <p:strVal val="#ppt_x"/>
                                          </p:val>
                                        </p:tav>
                                        <p:tav tm="100000">
                                          <p:val>
                                            <p:strVal val="#ppt_x"/>
                                          </p:val>
                                        </p:tav>
                                      </p:tavLst>
                                    </p:anim>
                                    <p:anim calcmode="lin" valueType="num">
                                      <p:cBhvr>
                                        <p:cTn id="16"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anim calcmode="lin" valueType="num">
                                      <p:cBhvr>
                                        <p:cTn id="22" dur="500" fill="hold"/>
                                        <p:tgtEl>
                                          <p:spTgt spid="7"/>
                                        </p:tgtEl>
                                        <p:attrNameLst>
                                          <p:attrName>ppt_x</p:attrName>
                                        </p:attrNameLst>
                                      </p:cBhvr>
                                      <p:tavLst>
                                        <p:tav tm="0">
                                          <p:val>
                                            <p:strVal val="#ppt_x"/>
                                          </p:val>
                                        </p:tav>
                                        <p:tav tm="100000">
                                          <p:val>
                                            <p:strVal val="#ppt_x"/>
                                          </p:val>
                                        </p:tav>
                                      </p:tavLst>
                                    </p:anim>
                                    <p:anim calcmode="lin" valueType="num">
                                      <p:cBhvr>
                                        <p:cTn id="23"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anim calcmode="lin" valueType="num">
                                      <p:cBhvr>
                                        <p:cTn id="29" dur="500" fill="hold"/>
                                        <p:tgtEl>
                                          <p:spTgt spid="8"/>
                                        </p:tgtEl>
                                        <p:attrNameLst>
                                          <p:attrName>ppt_x</p:attrName>
                                        </p:attrNameLst>
                                      </p:cBhvr>
                                      <p:tavLst>
                                        <p:tav tm="0">
                                          <p:val>
                                            <p:strVal val="#ppt_x"/>
                                          </p:val>
                                        </p:tav>
                                        <p:tav tm="100000">
                                          <p:val>
                                            <p:strVal val="#ppt_x"/>
                                          </p:val>
                                        </p:tav>
                                      </p:tavLst>
                                    </p:anim>
                                    <p:anim calcmode="lin" valueType="num">
                                      <p:cBhvr>
                                        <p:cTn id="30"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VoIP and Video – Bandwidth Requirements</a:t>
            </a:r>
            <a:endParaRPr lang="en-US" sz="3200" dirty="0"/>
          </a:p>
        </p:txBody>
      </p:sp>
      <p:graphicFrame>
        <p:nvGraphicFramePr>
          <p:cNvPr id="4" name="Table 3"/>
          <p:cNvGraphicFramePr>
            <a:graphicFrameLocks noGrp="1"/>
          </p:cNvGraphicFramePr>
          <p:nvPr>
            <p:extLst>
              <p:ext uri="{D42A27DB-BD31-4B8C-83A1-F6EECF244321}">
                <p14:modId xmlns:p14="http://schemas.microsoft.com/office/powerpoint/2010/main" val="1974402624"/>
              </p:ext>
            </p:extLst>
          </p:nvPr>
        </p:nvGraphicFramePr>
        <p:xfrm>
          <a:off x="3016332" y="1203322"/>
          <a:ext cx="6234545" cy="2278380"/>
        </p:xfrm>
        <a:graphic>
          <a:graphicData uri="http://schemas.openxmlformats.org/drawingml/2006/table">
            <a:tbl>
              <a:tblPr firstRow="1" firstCol="1" bandRow="1">
                <a:tableStyleId>{5C22544A-7EE6-4342-B048-85BDC9FD1C3A}</a:tableStyleId>
              </a:tblPr>
              <a:tblGrid>
                <a:gridCol w="2280063"/>
                <a:gridCol w="2066306"/>
                <a:gridCol w="1888176"/>
              </a:tblGrid>
              <a:tr h="566102">
                <a:tc>
                  <a:txBody>
                    <a:bodyPr/>
                    <a:lstStyle/>
                    <a:p>
                      <a:pPr marL="0" marR="0">
                        <a:spcBef>
                          <a:spcPts val="375"/>
                        </a:spcBef>
                        <a:spcAft>
                          <a:spcPts val="375"/>
                        </a:spcAft>
                      </a:pPr>
                      <a:r>
                        <a:rPr lang="en-US" sz="1600" dirty="0">
                          <a:solidFill>
                            <a:schemeClr val="bg1"/>
                          </a:solidFill>
                          <a:effectLst/>
                        </a:rPr>
                        <a:t>Audio codec </a:t>
                      </a:r>
                      <a:endParaRPr lang="en-US" sz="2800" dirty="0">
                        <a:solidFill>
                          <a:schemeClr val="bg1"/>
                        </a:solidFill>
                        <a:effectLst/>
                        <a:latin typeface="Calibri"/>
                        <a:ea typeface="Calibri"/>
                        <a:cs typeface="Times New Roman"/>
                      </a:endParaRPr>
                    </a:p>
                  </a:txBody>
                  <a:tcPr marL="47625" marR="47625" marT="47625" marB="47625"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marL="0" marR="0">
                        <a:spcBef>
                          <a:spcPts val="375"/>
                        </a:spcBef>
                        <a:spcAft>
                          <a:spcPts val="375"/>
                        </a:spcAft>
                      </a:pPr>
                      <a:r>
                        <a:rPr lang="en-US" sz="1600" dirty="0">
                          <a:solidFill>
                            <a:schemeClr val="bg1"/>
                          </a:solidFill>
                          <a:effectLst/>
                        </a:rPr>
                        <a:t>Scenarios </a:t>
                      </a:r>
                      <a:endParaRPr lang="en-US" sz="2800" dirty="0">
                        <a:solidFill>
                          <a:schemeClr val="bg1"/>
                        </a:solidFill>
                        <a:effectLst/>
                        <a:latin typeface="Calibri"/>
                        <a:ea typeface="Calibri"/>
                        <a:cs typeface="Times New Roman"/>
                      </a:endParaRPr>
                    </a:p>
                  </a:txBody>
                  <a:tcPr marL="47625" marR="47625" marT="47625" marB="47625"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marL="0" marR="0">
                        <a:spcBef>
                          <a:spcPts val="375"/>
                        </a:spcBef>
                        <a:spcAft>
                          <a:spcPts val="375"/>
                        </a:spcAft>
                      </a:pPr>
                      <a:r>
                        <a:rPr lang="en-US" sz="1600" dirty="0">
                          <a:solidFill>
                            <a:schemeClr val="bg1"/>
                          </a:solidFill>
                          <a:effectLst/>
                        </a:rPr>
                        <a:t>Audio payload bitrate (</a:t>
                      </a:r>
                      <a:r>
                        <a:rPr lang="en-US" sz="1600" dirty="0" smtClean="0">
                          <a:solidFill>
                            <a:schemeClr val="bg1"/>
                          </a:solidFill>
                          <a:effectLst/>
                        </a:rPr>
                        <a:t>Kbps) </a:t>
                      </a:r>
                      <a:endParaRPr lang="en-US" sz="2800" dirty="0">
                        <a:solidFill>
                          <a:schemeClr val="bg1"/>
                        </a:solidFill>
                        <a:effectLst/>
                        <a:latin typeface="Calibri"/>
                        <a:ea typeface="Calibri"/>
                        <a:cs typeface="Times New Roman"/>
                      </a:endParaRPr>
                    </a:p>
                  </a:txBody>
                  <a:tcPr marL="47625" marR="47625" marT="47625" marB="47625"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r>
              <a:tr h="298229">
                <a:tc>
                  <a:txBody>
                    <a:bodyPr/>
                    <a:lstStyle/>
                    <a:p>
                      <a:pPr marL="9525" marR="9525">
                        <a:spcBef>
                          <a:spcPts val="0"/>
                        </a:spcBef>
                        <a:spcAft>
                          <a:spcPts val="0"/>
                        </a:spcAft>
                      </a:pPr>
                      <a:r>
                        <a:rPr lang="en-US" sz="1600" dirty="0">
                          <a:solidFill>
                            <a:schemeClr val="bg1"/>
                          </a:solidFill>
                          <a:effectLst/>
                        </a:rPr>
                        <a:t>RTAudio Wideband</a:t>
                      </a:r>
                      <a:endParaRPr lang="en-US" sz="2800" dirty="0">
                        <a:solidFill>
                          <a:schemeClr val="bg1"/>
                        </a:solidFill>
                        <a:effectLst/>
                        <a:latin typeface="Calibri"/>
                        <a:ea typeface="Calibri"/>
                        <a:cs typeface="Times New Roman"/>
                      </a:endParaRPr>
                    </a:p>
                  </a:txBody>
                  <a:tcPr marL="47625" marR="47625" marT="47625" marB="4762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marL="9525" marR="9525">
                        <a:spcBef>
                          <a:spcPts val="0"/>
                        </a:spcBef>
                        <a:spcAft>
                          <a:spcPts val="0"/>
                        </a:spcAft>
                      </a:pPr>
                      <a:r>
                        <a:rPr lang="en-US" sz="1600" dirty="0">
                          <a:effectLst/>
                        </a:rPr>
                        <a:t>Peer-to-peer</a:t>
                      </a:r>
                      <a:endParaRPr lang="en-US" sz="2800" dirty="0">
                        <a:effectLst/>
                        <a:latin typeface="Calibri"/>
                        <a:ea typeface="Calibri"/>
                        <a:cs typeface="Times New Roman"/>
                      </a:endParaRPr>
                    </a:p>
                  </a:txBody>
                  <a:tcPr marL="47625" marR="47625" marT="47625" marB="4762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60000"/>
                        <a:lumOff val="40000"/>
                      </a:schemeClr>
                    </a:solidFill>
                  </a:tcPr>
                </a:tc>
                <a:tc>
                  <a:txBody>
                    <a:bodyPr/>
                    <a:lstStyle/>
                    <a:p>
                      <a:pPr marL="9525" marR="9525">
                        <a:spcBef>
                          <a:spcPts val="0"/>
                        </a:spcBef>
                        <a:spcAft>
                          <a:spcPts val="0"/>
                        </a:spcAft>
                      </a:pPr>
                      <a:r>
                        <a:rPr lang="en-US" sz="1600" dirty="0">
                          <a:effectLst/>
                        </a:rPr>
                        <a:t>29.0</a:t>
                      </a:r>
                      <a:endParaRPr lang="en-US" sz="2800" dirty="0">
                        <a:effectLst/>
                        <a:latin typeface="Calibri"/>
                        <a:ea typeface="Calibri"/>
                        <a:cs typeface="Times New Roman"/>
                      </a:endParaRPr>
                    </a:p>
                  </a:txBody>
                  <a:tcPr marL="47625" marR="47625" marT="47625" marB="4762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60000"/>
                        <a:lumOff val="40000"/>
                      </a:schemeClr>
                    </a:solidFill>
                  </a:tcPr>
                </a:tc>
              </a:tr>
              <a:tr h="298229">
                <a:tc>
                  <a:txBody>
                    <a:bodyPr/>
                    <a:lstStyle/>
                    <a:p>
                      <a:pPr marL="9525" marR="9525">
                        <a:spcBef>
                          <a:spcPts val="0"/>
                        </a:spcBef>
                        <a:spcAft>
                          <a:spcPts val="0"/>
                        </a:spcAft>
                      </a:pPr>
                      <a:r>
                        <a:rPr lang="en-US" sz="1600" dirty="0">
                          <a:solidFill>
                            <a:schemeClr val="bg1"/>
                          </a:solidFill>
                          <a:effectLst/>
                        </a:rPr>
                        <a:t>RTAudio Narrowband</a:t>
                      </a:r>
                      <a:endParaRPr lang="en-US" sz="2800" dirty="0">
                        <a:solidFill>
                          <a:schemeClr val="bg1"/>
                        </a:solidFill>
                        <a:effectLst/>
                        <a:latin typeface="Calibri"/>
                        <a:ea typeface="Calibri"/>
                        <a:cs typeface="Times New Roman"/>
                      </a:endParaRPr>
                    </a:p>
                  </a:txBody>
                  <a:tcPr marL="47625" marR="47625" marT="47625" marB="4762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marL="9525" marR="9525">
                        <a:spcBef>
                          <a:spcPts val="0"/>
                        </a:spcBef>
                        <a:spcAft>
                          <a:spcPts val="0"/>
                        </a:spcAft>
                      </a:pPr>
                      <a:r>
                        <a:rPr lang="en-US" sz="1600" dirty="0">
                          <a:effectLst/>
                        </a:rPr>
                        <a:t>Peer-to-peer, PSTN</a:t>
                      </a:r>
                      <a:endParaRPr lang="en-US" sz="2800" dirty="0">
                        <a:effectLst/>
                        <a:latin typeface="Calibri"/>
                        <a:ea typeface="Calibri"/>
                        <a:cs typeface="Times New Roman"/>
                      </a:endParaRPr>
                    </a:p>
                  </a:txBody>
                  <a:tcPr marL="47625" marR="47625" marT="47625" marB="4762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9525" marR="9525">
                        <a:spcBef>
                          <a:spcPts val="0"/>
                        </a:spcBef>
                        <a:spcAft>
                          <a:spcPts val="0"/>
                        </a:spcAft>
                      </a:pPr>
                      <a:r>
                        <a:rPr lang="en-US" sz="1600" dirty="0">
                          <a:effectLst/>
                        </a:rPr>
                        <a:t>11.8</a:t>
                      </a:r>
                      <a:endParaRPr lang="en-US" sz="2800" dirty="0">
                        <a:effectLst/>
                        <a:latin typeface="Calibri"/>
                        <a:ea typeface="Calibri"/>
                        <a:cs typeface="Times New Roman"/>
                      </a:endParaRPr>
                    </a:p>
                  </a:txBody>
                  <a:tcPr marL="47625" marR="47625" marT="47625" marB="4762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98229">
                <a:tc>
                  <a:txBody>
                    <a:bodyPr/>
                    <a:lstStyle/>
                    <a:p>
                      <a:pPr marL="9525" marR="9525">
                        <a:spcBef>
                          <a:spcPts val="0"/>
                        </a:spcBef>
                        <a:spcAft>
                          <a:spcPts val="0"/>
                        </a:spcAft>
                      </a:pPr>
                      <a:r>
                        <a:rPr lang="en-US" sz="1600" dirty="0">
                          <a:solidFill>
                            <a:schemeClr val="bg1"/>
                          </a:solidFill>
                          <a:effectLst/>
                        </a:rPr>
                        <a:t>G.722</a:t>
                      </a:r>
                      <a:endParaRPr lang="en-US" sz="2800" dirty="0">
                        <a:solidFill>
                          <a:schemeClr val="bg1"/>
                        </a:solidFill>
                        <a:effectLst/>
                        <a:latin typeface="Calibri"/>
                        <a:ea typeface="Calibri"/>
                        <a:cs typeface="Times New Roman"/>
                      </a:endParaRPr>
                    </a:p>
                  </a:txBody>
                  <a:tcPr marL="47625" marR="47625" marT="47625" marB="4762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marL="9525" marR="9525">
                        <a:spcBef>
                          <a:spcPts val="0"/>
                        </a:spcBef>
                        <a:spcAft>
                          <a:spcPts val="0"/>
                        </a:spcAft>
                      </a:pPr>
                      <a:r>
                        <a:rPr lang="en-US" sz="1600">
                          <a:effectLst/>
                        </a:rPr>
                        <a:t>Conferencing</a:t>
                      </a:r>
                      <a:endParaRPr lang="en-US" sz="2800">
                        <a:effectLst/>
                        <a:latin typeface="Calibri"/>
                        <a:ea typeface="Calibri"/>
                        <a:cs typeface="Times New Roman"/>
                      </a:endParaRPr>
                    </a:p>
                  </a:txBody>
                  <a:tcPr marL="47625" marR="47625" marT="47625" marB="4762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9525" marR="9525">
                        <a:spcBef>
                          <a:spcPts val="0"/>
                        </a:spcBef>
                        <a:spcAft>
                          <a:spcPts val="0"/>
                        </a:spcAft>
                      </a:pPr>
                      <a:r>
                        <a:rPr lang="en-US" sz="1600">
                          <a:effectLst/>
                        </a:rPr>
                        <a:t>64.0</a:t>
                      </a:r>
                      <a:endParaRPr lang="en-US" sz="2800">
                        <a:effectLst/>
                        <a:latin typeface="Calibri"/>
                        <a:ea typeface="Calibri"/>
                        <a:cs typeface="Times New Roman"/>
                      </a:endParaRPr>
                    </a:p>
                  </a:txBody>
                  <a:tcPr marL="47625" marR="47625" marT="47625" marB="4762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98229">
                <a:tc>
                  <a:txBody>
                    <a:bodyPr/>
                    <a:lstStyle/>
                    <a:p>
                      <a:pPr marL="9525" marR="9525">
                        <a:spcBef>
                          <a:spcPts val="0"/>
                        </a:spcBef>
                        <a:spcAft>
                          <a:spcPts val="0"/>
                        </a:spcAft>
                      </a:pPr>
                      <a:r>
                        <a:rPr lang="en-US" sz="1600" dirty="0">
                          <a:solidFill>
                            <a:schemeClr val="bg1"/>
                          </a:solidFill>
                          <a:effectLst/>
                        </a:rPr>
                        <a:t>G.711</a:t>
                      </a:r>
                      <a:endParaRPr lang="en-US" sz="2800" dirty="0">
                        <a:solidFill>
                          <a:schemeClr val="bg1"/>
                        </a:solidFill>
                        <a:effectLst/>
                        <a:latin typeface="Calibri"/>
                        <a:ea typeface="Calibri"/>
                        <a:cs typeface="Times New Roman"/>
                      </a:endParaRPr>
                    </a:p>
                  </a:txBody>
                  <a:tcPr marL="47625" marR="47625" marT="47625" marB="4762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marL="9525" marR="9525">
                        <a:spcBef>
                          <a:spcPts val="0"/>
                        </a:spcBef>
                        <a:spcAft>
                          <a:spcPts val="0"/>
                        </a:spcAft>
                      </a:pPr>
                      <a:r>
                        <a:rPr lang="en-US" sz="1600">
                          <a:effectLst/>
                        </a:rPr>
                        <a:t>PSTN</a:t>
                      </a:r>
                      <a:endParaRPr lang="en-US" sz="2800">
                        <a:effectLst/>
                        <a:latin typeface="Calibri"/>
                        <a:ea typeface="Calibri"/>
                        <a:cs typeface="Times New Roman"/>
                      </a:endParaRPr>
                    </a:p>
                  </a:txBody>
                  <a:tcPr marL="47625" marR="47625" marT="47625" marB="4762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9525" marR="9525">
                        <a:spcBef>
                          <a:spcPts val="0"/>
                        </a:spcBef>
                        <a:spcAft>
                          <a:spcPts val="0"/>
                        </a:spcAft>
                      </a:pPr>
                      <a:r>
                        <a:rPr lang="en-US" sz="1600" dirty="0">
                          <a:effectLst/>
                        </a:rPr>
                        <a:t>64.0</a:t>
                      </a:r>
                      <a:endParaRPr lang="en-US" sz="2800" dirty="0">
                        <a:effectLst/>
                        <a:latin typeface="Calibri"/>
                        <a:ea typeface="Calibri"/>
                        <a:cs typeface="Times New Roman"/>
                      </a:endParaRPr>
                    </a:p>
                  </a:txBody>
                  <a:tcPr marL="47625" marR="47625" marT="47625" marB="4762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98229">
                <a:tc>
                  <a:txBody>
                    <a:bodyPr/>
                    <a:lstStyle/>
                    <a:p>
                      <a:pPr marL="9525" marR="9525">
                        <a:spcBef>
                          <a:spcPts val="0"/>
                        </a:spcBef>
                        <a:spcAft>
                          <a:spcPts val="0"/>
                        </a:spcAft>
                      </a:pPr>
                      <a:r>
                        <a:rPr lang="en-US" sz="1600" dirty="0">
                          <a:solidFill>
                            <a:schemeClr val="bg1"/>
                          </a:solidFill>
                          <a:effectLst/>
                        </a:rPr>
                        <a:t>Siren</a:t>
                      </a:r>
                      <a:endParaRPr lang="en-US" sz="2800" dirty="0">
                        <a:solidFill>
                          <a:schemeClr val="bg1"/>
                        </a:solidFill>
                        <a:effectLst/>
                        <a:latin typeface="Calibri"/>
                        <a:ea typeface="Calibri"/>
                        <a:cs typeface="Times New Roman"/>
                      </a:endParaRPr>
                    </a:p>
                  </a:txBody>
                  <a:tcPr marL="47625" marR="47625" marT="47625" marB="4762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marL="9525" marR="9525">
                        <a:spcBef>
                          <a:spcPts val="0"/>
                        </a:spcBef>
                        <a:spcAft>
                          <a:spcPts val="0"/>
                        </a:spcAft>
                      </a:pPr>
                      <a:r>
                        <a:rPr lang="en-US" sz="1600" dirty="0">
                          <a:effectLst/>
                        </a:rPr>
                        <a:t>Conferencing</a:t>
                      </a:r>
                      <a:endParaRPr lang="en-US" sz="2800" dirty="0">
                        <a:effectLst/>
                        <a:latin typeface="Calibri"/>
                        <a:ea typeface="Calibri"/>
                        <a:cs typeface="Times New Roman"/>
                      </a:endParaRPr>
                    </a:p>
                  </a:txBody>
                  <a:tcPr marL="47625" marR="47625" marT="47625" marB="4762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9525" marR="9525">
                        <a:spcBef>
                          <a:spcPts val="0"/>
                        </a:spcBef>
                        <a:spcAft>
                          <a:spcPts val="0"/>
                        </a:spcAft>
                      </a:pPr>
                      <a:r>
                        <a:rPr lang="en-US" sz="1600" dirty="0">
                          <a:effectLst/>
                        </a:rPr>
                        <a:t>16.0</a:t>
                      </a:r>
                      <a:endParaRPr lang="en-US" sz="2800" dirty="0">
                        <a:effectLst/>
                        <a:latin typeface="Calibri"/>
                        <a:ea typeface="Calibri"/>
                        <a:cs typeface="Times New Roman"/>
                      </a:endParaRPr>
                    </a:p>
                  </a:txBody>
                  <a:tcPr marL="47625" marR="47625" marT="47625" marB="4762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713896385"/>
              </p:ext>
            </p:extLst>
          </p:nvPr>
        </p:nvGraphicFramePr>
        <p:xfrm>
          <a:off x="1852551" y="3926461"/>
          <a:ext cx="8740238" cy="1695450"/>
        </p:xfrm>
        <a:graphic>
          <a:graphicData uri="http://schemas.openxmlformats.org/drawingml/2006/table">
            <a:tbl>
              <a:tblPr firstRow="1" firstCol="1" bandRow="1">
                <a:tableStyleId>{5C22544A-7EE6-4342-B048-85BDC9FD1C3A}</a:tableStyleId>
              </a:tblPr>
              <a:tblGrid>
                <a:gridCol w="1580526"/>
                <a:gridCol w="2234488"/>
                <a:gridCol w="2467032"/>
                <a:gridCol w="2458192"/>
              </a:tblGrid>
              <a:tr h="303424">
                <a:tc>
                  <a:txBody>
                    <a:bodyPr/>
                    <a:lstStyle/>
                    <a:p>
                      <a:pPr marL="9525" marR="9525" algn="l" defTabSz="914363" rtl="0" eaLnBrk="1" latinLnBrk="0" hangingPunct="1">
                        <a:spcBef>
                          <a:spcPts val="0"/>
                        </a:spcBef>
                        <a:spcAft>
                          <a:spcPts val="0"/>
                        </a:spcAft>
                      </a:pPr>
                      <a:r>
                        <a:rPr lang="en-US" sz="1600" kern="1200" dirty="0">
                          <a:solidFill>
                            <a:schemeClr val="bg1"/>
                          </a:solidFill>
                          <a:effectLst/>
                        </a:rPr>
                        <a:t>Video codec </a:t>
                      </a:r>
                      <a:endParaRPr lang="en-US" sz="1600" kern="1200" dirty="0">
                        <a:solidFill>
                          <a:schemeClr val="bg1"/>
                        </a:solidFill>
                        <a:effectLst/>
                        <a:latin typeface="+mn-lt"/>
                        <a:ea typeface="+mn-ea"/>
                        <a:cs typeface="+mn-cs"/>
                      </a:endParaRPr>
                    </a:p>
                  </a:txBody>
                  <a:tcPr marL="47625" marR="47625" marT="47625" marB="47625"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marL="9525" marR="9525" algn="l" defTabSz="914363" rtl="0" eaLnBrk="1" latinLnBrk="0" hangingPunct="1">
                        <a:spcBef>
                          <a:spcPts val="0"/>
                        </a:spcBef>
                        <a:spcAft>
                          <a:spcPts val="0"/>
                        </a:spcAft>
                      </a:pPr>
                      <a:r>
                        <a:rPr lang="en-US" sz="1600" kern="1200" dirty="0">
                          <a:solidFill>
                            <a:schemeClr val="bg1"/>
                          </a:solidFill>
                          <a:effectLst/>
                        </a:rPr>
                        <a:t>Resolution </a:t>
                      </a:r>
                      <a:endParaRPr lang="en-US" sz="1600" kern="1200" dirty="0">
                        <a:solidFill>
                          <a:schemeClr val="bg1"/>
                        </a:solidFill>
                        <a:effectLst/>
                        <a:latin typeface="+mn-lt"/>
                        <a:ea typeface="+mn-ea"/>
                        <a:cs typeface="+mn-cs"/>
                      </a:endParaRPr>
                    </a:p>
                  </a:txBody>
                  <a:tcPr marL="47625" marR="47625" marT="47625" marB="47625"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marL="9525" marR="9525" algn="l" defTabSz="914363" rtl="0" eaLnBrk="1" latinLnBrk="0" hangingPunct="1">
                        <a:spcBef>
                          <a:spcPts val="0"/>
                        </a:spcBef>
                        <a:spcAft>
                          <a:spcPts val="0"/>
                        </a:spcAft>
                      </a:pPr>
                      <a:r>
                        <a:rPr lang="en-US" sz="1600" kern="1200" dirty="0">
                          <a:solidFill>
                            <a:schemeClr val="bg1"/>
                          </a:solidFill>
                          <a:effectLst/>
                        </a:rPr>
                        <a:t>Maximum </a:t>
                      </a:r>
                      <a:r>
                        <a:rPr lang="en-US" sz="1600" kern="1200" dirty="0" smtClean="0">
                          <a:solidFill>
                            <a:schemeClr val="bg1"/>
                          </a:solidFill>
                          <a:effectLst/>
                        </a:rPr>
                        <a:t>bitrate (</a:t>
                      </a:r>
                      <a:r>
                        <a:rPr lang="en-US" sz="1600" kern="1200" dirty="0">
                          <a:solidFill>
                            <a:schemeClr val="bg1"/>
                          </a:solidFill>
                          <a:effectLst/>
                        </a:rPr>
                        <a:t>Kbps) </a:t>
                      </a:r>
                      <a:endParaRPr lang="en-US" sz="1600" kern="1200" dirty="0">
                        <a:solidFill>
                          <a:schemeClr val="bg1"/>
                        </a:solidFill>
                        <a:effectLst/>
                        <a:latin typeface="+mn-lt"/>
                        <a:ea typeface="+mn-ea"/>
                        <a:cs typeface="+mn-cs"/>
                      </a:endParaRPr>
                    </a:p>
                  </a:txBody>
                  <a:tcPr marL="47625" marR="47625" marT="47625" marB="47625"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marL="9525" marR="9525" algn="l" defTabSz="914363" rtl="0" eaLnBrk="1" latinLnBrk="0" hangingPunct="1">
                        <a:spcBef>
                          <a:spcPts val="0"/>
                        </a:spcBef>
                        <a:spcAft>
                          <a:spcPts val="0"/>
                        </a:spcAft>
                      </a:pPr>
                      <a:r>
                        <a:rPr lang="en-US" sz="1600" kern="1200" dirty="0">
                          <a:solidFill>
                            <a:schemeClr val="bg1"/>
                          </a:solidFill>
                          <a:effectLst/>
                        </a:rPr>
                        <a:t>Minimum </a:t>
                      </a:r>
                      <a:r>
                        <a:rPr lang="en-US" sz="1600" kern="1200" dirty="0" smtClean="0">
                          <a:solidFill>
                            <a:schemeClr val="bg1"/>
                          </a:solidFill>
                          <a:effectLst/>
                        </a:rPr>
                        <a:t>bitrate</a:t>
                      </a:r>
                      <a:r>
                        <a:rPr lang="en-US" sz="1600" kern="1200" baseline="0" dirty="0" smtClean="0">
                          <a:solidFill>
                            <a:schemeClr val="bg1"/>
                          </a:solidFill>
                          <a:effectLst/>
                        </a:rPr>
                        <a:t> </a:t>
                      </a:r>
                      <a:r>
                        <a:rPr lang="en-US" sz="1600" kern="1200" dirty="0" smtClean="0">
                          <a:solidFill>
                            <a:schemeClr val="bg1"/>
                          </a:solidFill>
                          <a:effectLst/>
                        </a:rPr>
                        <a:t>(Kbps</a:t>
                      </a:r>
                      <a:r>
                        <a:rPr lang="en-US" sz="1600" kern="1200" dirty="0">
                          <a:solidFill>
                            <a:schemeClr val="bg1"/>
                          </a:solidFill>
                          <a:effectLst/>
                        </a:rPr>
                        <a:t>) </a:t>
                      </a:r>
                      <a:endParaRPr lang="en-US" sz="1600" kern="1200" dirty="0">
                        <a:solidFill>
                          <a:schemeClr val="bg1"/>
                        </a:solidFill>
                        <a:effectLst/>
                        <a:latin typeface="+mn-lt"/>
                        <a:ea typeface="+mn-ea"/>
                        <a:cs typeface="+mn-cs"/>
                      </a:endParaRPr>
                    </a:p>
                  </a:txBody>
                  <a:tcPr marL="47625" marR="47625" marT="47625" marB="47625"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r>
              <a:tr h="214376">
                <a:tc>
                  <a:txBody>
                    <a:bodyPr/>
                    <a:lstStyle/>
                    <a:p>
                      <a:pPr marL="9525" marR="9525" algn="l" defTabSz="914363" rtl="0" eaLnBrk="1" latinLnBrk="0" hangingPunct="1">
                        <a:spcBef>
                          <a:spcPts val="0"/>
                        </a:spcBef>
                        <a:spcAft>
                          <a:spcPts val="0"/>
                        </a:spcAft>
                      </a:pPr>
                      <a:r>
                        <a:rPr lang="en-US" sz="1600" kern="1200" dirty="0">
                          <a:solidFill>
                            <a:schemeClr val="bg1"/>
                          </a:solidFill>
                          <a:effectLst/>
                        </a:rPr>
                        <a:t>RTVideo</a:t>
                      </a:r>
                      <a:endParaRPr lang="en-US" sz="1600" kern="1200" dirty="0">
                        <a:solidFill>
                          <a:schemeClr val="bg1"/>
                        </a:solidFill>
                        <a:effectLst/>
                        <a:latin typeface="+mn-lt"/>
                        <a:ea typeface="+mn-ea"/>
                        <a:cs typeface="+mn-cs"/>
                      </a:endParaRPr>
                    </a:p>
                  </a:txBody>
                  <a:tcPr marL="47625" marR="47625" marT="47625" marB="4762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marL="9525" marR="9525" algn="l" defTabSz="914363" rtl="0" eaLnBrk="1" latinLnBrk="0" hangingPunct="1">
                        <a:spcBef>
                          <a:spcPts val="0"/>
                        </a:spcBef>
                        <a:spcAft>
                          <a:spcPts val="0"/>
                        </a:spcAft>
                      </a:pPr>
                      <a:r>
                        <a:rPr lang="en-US" sz="1600" kern="1200" dirty="0" smtClean="0">
                          <a:effectLst/>
                        </a:rPr>
                        <a:t>CIF</a:t>
                      </a:r>
                      <a:endParaRPr lang="en-US" sz="1600" kern="1200" dirty="0">
                        <a:solidFill>
                          <a:schemeClr val="dk1"/>
                        </a:solidFill>
                        <a:effectLst/>
                        <a:latin typeface="+mn-lt"/>
                        <a:ea typeface="+mn-ea"/>
                        <a:cs typeface="+mn-cs"/>
                      </a:endParaRPr>
                    </a:p>
                  </a:txBody>
                  <a:tcPr marL="47625" marR="47625" marT="47625" marB="4762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60000"/>
                        <a:lumOff val="40000"/>
                      </a:schemeClr>
                    </a:solidFill>
                  </a:tcPr>
                </a:tc>
                <a:tc>
                  <a:txBody>
                    <a:bodyPr/>
                    <a:lstStyle/>
                    <a:p>
                      <a:pPr marL="9525" marR="9525" algn="l" defTabSz="914363" rtl="0" eaLnBrk="1" latinLnBrk="0" hangingPunct="1">
                        <a:spcBef>
                          <a:spcPts val="0"/>
                        </a:spcBef>
                        <a:spcAft>
                          <a:spcPts val="0"/>
                        </a:spcAft>
                      </a:pPr>
                      <a:r>
                        <a:rPr lang="en-US" sz="1600" kern="1200" dirty="0">
                          <a:effectLst/>
                        </a:rPr>
                        <a:t>250</a:t>
                      </a:r>
                      <a:endParaRPr lang="en-US" sz="1600" kern="1200" dirty="0">
                        <a:solidFill>
                          <a:schemeClr val="dk1"/>
                        </a:solidFill>
                        <a:effectLst/>
                        <a:latin typeface="+mn-lt"/>
                        <a:ea typeface="+mn-ea"/>
                        <a:cs typeface="+mn-cs"/>
                      </a:endParaRPr>
                    </a:p>
                  </a:txBody>
                  <a:tcPr marL="47625" marR="47625" marT="47625" marB="4762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60000"/>
                        <a:lumOff val="40000"/>
                      </a:schemeClr>
                    </a:solidFill>
                  </a:tcPr>
                </a:tc>
                <a:tc>
                  <a:txBody>
                    <a:bodyPr/>
                    <a:lstStyle/>
                    <a:p>
                      <a:pPr marL="9525" marR="9525" algn="l" defTabSz="914363" rtl="0" eaLnBrk="1" latinLnBrk="0" hangingPunct="1">
                        <a:spcBef>
                          <a:spcPts val="0"/>
                        </a:spcBef>
                        <a:spcAft>
                          <a:spcPts val="0"/>
                        </a:spcAft>
                      </a:pPr>
                      <a:r>
                        <a:rPr lang="en-US" sz="1600" kern="1200" dirty="0">
                          <a:effectLst/>
                        </a:rPr>
                        <a:t>50</a:t>
                      </a:r>
                      <a:endParaRPr lang="en-US" sz="1600" kern="1200" dirty="0">
                        <a:solidFill>
                          <a:schemeClr val="dk1"/>
                        </a:solidFill>
                        <a:effectLst/>
                        <a:latin typeface="+mn-lt"/>
                        <a:ea typeface="+mn-ea"/>
                        <a:cs typeface="+mn-cs"/>
                      </a:endParaRPr>
                    </a:p>
                  </a:txBody>
                  <a:tcPr marL="47625" marR="47625" marT="47625" marB="4762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60000"/>
                        <a:lumOff val="40000"/>
                      </a:schemeClr>
                    </a:solidFill>
                  </a:tcPr>
                </a:tc>
              </a:tr>
              <a:tr h="214376">
                <a:tc>
                  <a:txBody>
                    <a:bodyPr/>
                    <a:lstStyle/>
                    <a:p>
                      <a:pPr marL="9525" marR="9525" algn="l" defTabSz="914363" rtl="0" eaLnBrk="1" latinLnBrk="0" hangingPunct="1">
                        <a:spcBef>
                          <a:spcPts val="0"/>
                        </a:spcBef>
                        <a:spcAft>
                          <a:spcPts val="0"/>
                        </a:spcAft>
                      </a:pPr>
                      <a:r>
                        <a:rPr lang="en-US" sz="1600" kern="1200" dirty="0">
                          <a:solidFill>
                            <a:schemeClr val="bg1"/>
                          </a:solidFill>
                          <a:effectLst/>
                        </a:rPr>
                        <a:t>RTVideo</a:t>
                      </a:r>
                      <a:endParaRPr lang="en-US" sz="1600" kern="1200" dirty="0">
                        <a:solidFill>
                          <a:schemeClr val="bg1"/>
                        </a:solidFill>
                        <a:effectLst/>
                        <a:latin typeface="+mn-lt"/>
                        <a:ea typeface="+mn-ea"/>
                        <a:cs typeface="+mn-cs"/>
                      </a:endParaRPr>
                    </a:p>
                  </a:txBody>
                  <a:tcPr marL="47625" marR="47625" marT="47625" marB="4762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marL="9525" marR="9525" algn="l" defTabSz="914363" rtl="0" eaLnBrk="1" latinLnBrk="0" hangingPunct="1">
                        <a:spcBef>
                          <a:spcPts val="0"/>
                        </a:spcBef>
                        <a:spcAft>
                          <a:spcPts val="0"/>
                        </a:spcAft>
                      </a:pPr>
                      <a:r>
                        <a:rPr lang="en-US" sz="1600" kern="1200" dirty="0" smtClean="0">
                          <a:effectLst/>
                        </a:rPr>
                        <a:t>VGA</a:t>
                      </a:r>
                      <a:endParaRPr lang="en-US" sz="1600" kern="1200" dirty="0">
                        <a:solidFill>
                          <a:schemeClr val="dk1"/>
                        </a:solidFill>
                        <a:effectLst/>
                        <a:latin typeface="+mn-lt"/>
                        <a:ea typeface="+mn-ea"/>
                        <a:cs typeface="+mn-cs"/>
                      </a:endParaRPr>
                    </a:p>
                  </a:txBody>
                  <a:tcPr marL="47625" marR="47625" marT="47625" marB="4762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9525" marR="9525" algn="l" defTabSz="914363" rtl="0" eaLnBrk="1" latinLnBrk="0" hangingPunct="1">
                        <a:spcBef>
                          <a:spcPts val="0"/>
                        </a:spcBef>
                        <a:spcAft>
                          <a:spcPts val="0"/>
                        </a:spcAft>
                      </a:pPr>
                      <a:r>
                        <a:rPr lang="en-US" sz="1600" kern="1200">
                          <a:effectLst/>
                        </a:rPr>
                        <a:t>600</a:t>
                      </a:r>
                      <a:endParaRPr lang="en-US" sz="1600" kern="1200">
                        <a:solidFill>
                          <a:schemeClr val="dk1"/>
                        </a:solidFill>
                        <a:effectLst/>
                        <a:latin typeface="+mn-lt"/>
                        <a:ea typeface="+mn-ea"/>
                        <a:cs typeface="+mn-cs"/>
                      </a:endParaRPr>
                    </a:p>
                  </a:txBody>
                  <a:tcPr marL="47625" marR="47625" marT="47625" marB="4762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9525" marR="9525" algn="l" defTabSz="914363" rtl="0" eaLnBrk="1" latinLnBrk="0" hangingPunct="1">
                        <a:spcBef>
                          <a:spcPts val="0"/>
                        </a:spcBef>
                        <a:spcAft>
                          <a:spcPts val="0"/>
                        </a:spcAft>
                      </a:pPr>
                      <a:r>
                        <a:rPr lang="en-US" sz="1600" kern="1200">
                          <a:effectLst/>
                        </a:rPr>
                        <a:t>350</a:t>
                      </a:r>
                      <a:endParaRPr lang="en-US" sz="1600" kern="1200">
                        <a:solidFill>
                          <a:schemeClr val="dk1"/>
                        </a:solidFill>
                        <a:effectLst/>
                        <a:latin typeface="+mn-lt"/>
                        <a:ea typeface="+mn-ea"/>
                        <a:cs typeface="+mn-cs"/>
                      </a:endParaRPr>
                    </a:p>
                  </a:txBody>
                  <a:tcPr marL="47625" marR="47625" marT="47625" marB="4762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14376">
                <a:tc>
                  <a:txBody>
                    <a:bodyPr/>
                    <a:lstStyle/>
                    <a:p>
                      <a:pPr marL="9525" marR="9525" algn="l" defTabSz="914363" rtl="0" eaLnBrk="1" latinLnBrk="0" hangingPunct="1">
                        <a:spcBef>
                          <a:spcPts val="0"/>
                        </a:spcBef>
                        <a:spcAft>
                          <a:spcPts val="0"/>
                        </a:spcAft>
                      </a:pPr>
                      <a:r>
                        <a:rPr lang="en-US" sz="1600" kern="1200" dirty="0">
                          <a:solidFill>
                            <a:schemeClr val="bg1"/>
                          </a:solidFill>
                          <a:effectLst/>
                        </a:rPr>
                        <a:t>RTVideo</a:t>
                      </a:r>
                      <a:endParaRPr lang="en-US" sz="1600" kern="1200" dirty="0">
                        <a:solidFill>
                          <a:schemeClr val="bg1"/>
                        </a:solidFill>
                        <a:effectLst/>
                        <a:latin typeface="+mn-lt"/>
                        <a:ea typeface="+mn-ea"/>
                        <a:cs typeface="+mn-cs"/>
                      </a:endParaRPr>
                    </a:p>
                  </a:txBody>
                  <a:tcPr marL="47625" marR="47625" marT="47625" marB="4762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marL="9525" marR="9525" algn="l" defTabSz="914363" rtl="0" eaLnBrk="1" latinLnBrk="0" hangingPunct="1">
                        <a:spcBef>
                          <a:spcPts val="0"/>
                        </a:spcBef>
                        <a:spcAft>
                          <a:spcPts val="0"/>
                        </a:spcAft>
                      </a:pPr>
                      <a:r>
                        <a:rPr lang="en-US" sz="1600" kern="1200" dirty="0" smtClean="0">
                          <a:effectLst/>
                        </a:rPr>
                        <a:t>HD</a:t>
                      </a:r>
                      <a:endParaRPr lang="en-US" sz="1600" kern="1200" dirty="0">
                        <a:solidFill>
                          <a:schemeClr val="dk1"/>
                        </a:solidFill>
                        <a:effectLst/>
                        <a:latin typeface="+mn-lt"/>
                        <a:ea typeface="+mn-ea"/>
                        <a:cs typeface="+mn-cs"/>
                      </a:endParaRPr>
                    </a:p>
                  </a:txBody>
                  <a:tcPr marL="47625" marR="47625" marT="47625" marB="4762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9525" marR="9525" algn="l" defTabSz="914363" rtl="0" eaLnBrk="1" latinLnBrk="0" hangingPunct="1">
                        <a:spcBef>
                          <a:spcPts val="0"/>
                        </a:spcBef>
                        <a:spcAft>
                          <a:spcPts val="0"/>
                        </a:spcAft>
                      </a:pPr>
                      <a:r>
                        <a:rPr lang="en-US" sz="1600" kern="1200" dirty="0">
                          <a:effectLst/>
                        </a:rPr>
                        <a:t>1500</a:t>
                      </a:r>
                      <a:endParaRPr lang="en-US" sz="1600" kern="1200" dirty="0">
                        <a:solidFill>
                          <a:schemeClr val="dk1"/>
                        </a:solidFill>
                        <a:effectLst/>
                        <a:latin typeface="+mn-lt"/>
                        <a:ea typeface="+mn-ea"/>
                        <a:cs typeface="+mn-cs"/>
                      </a:endParaRPr>
                    </a:p>
                  </a:txBody>
                  <a:tcPr marL="47625" marR="47625" marT="47625" marB="4762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9525" marR="9525" algn="l" defTabSz="914363" rtl="0" eaLnBrk="1" latinLnBrk="0" hangingPunct="1">
                        <a:spcBef>
                          <a:spcPts val="0"/>
                        </a:spcBef>
                        <a:spcAft>
                          <a:spcPts val="0"/>
                        </a:spcAft>
                      </a:pPr>
                      <a:r>
                        <a:rPr lang="en-US" sz="1600" kern="1200">
                          <a:effectLst/>
                        </a:rPr>
                        <a:t>800</a:t>
                      </a:r>
                      <a:endParaRPr lang="en-US" sz="1600" kern="1200">
                        <a:solidFill>
                          <a:schemeClr val="dk1"/>
                        </a:solidFill>
                        <a:effectLst/>
                        <a:latin typeface="+mn-lt"/>
                        <a:ea typeface="+mn-ea"/>
                        <a:cs typeface="+mn-cs"/>
                      </a:endParaRPr>
                    </a:p>
                  </a:txBody>
                  <a:tcPr marL="47625" marR="47625" marT="47625" marB="4762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14376">
                <a:tc>
                  <a:txBody>
                    <a:bodyPr/>
                    <a:lstStyle/>
                    <a:p>
                      <a:pPr marL="9525" marR="9525" algn="l" defTabSz="914363" rtl="0" eaLnBrk="1" latinLnBrk="0" hangingPunct="1">
                        <a:spcBef>
                          <a:spcPts val="0"/>
                        </a:spcBef>
                        <a:spcAft>
                          <a:spcPts val="0"/>
                        </a:spcAft>
                      </a:pPr>
                      <a:r>
                        <a:rPr lang="en-US" sz="1600" kern="1200" dirty="0">
                          <a:solidFill>
                            <a:schemeClr val="bg1"/>
                          </a:solidFill>
                          <a:effectLst/>
                        </a:rPr>
                        <a:t>RTVideo</a:t>
                      </a:r>
                      <a:endParaRPr lang="en-US" sz="1600" kern="1200" dirty="0">
                        <a:solidFill>
                          <a:schemeClr val="bg1"/>
                        </a:solidFill>
                        <a:effectLst/>
                        <a:latin typeface="+mn-lt"/>
                        <a:ea typeface="+mn-ea"/>
                        <a:cs typeface="+mn-cs"/>
                      </a:endParaRPr>
                    </a:p>
                  </a:txBody>
                  <a:tcPr marL="47625" marR="47625" marT="47625" marB="4762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marL="9525" marR="9525" algn="l" defTabSz="914363" rtl="0" eaLnBrk="1" latinLnBrk="0" hangingPunct="1">
                        <a:spcBef>
                          <a:spcPts val="0"/>
                        </a:spcBef>
                        <a:spcAft>
                          <a:spcPts val="0"/>
                        </a:spcAft>
                      </a:pPr>
                      <a:r>
                        <a:rPr lang="en-US" sz="1600" kern="1200" dirty="0">
                          <a:effectLst/>
                        </a:rPr>
                        <a:t>Panoramic Video</a:t>
                      </a:r>
                      <a:endParaRPr lang="en-US" sz="1600" kern="1200" dirty="0">
                        <a:solidFill>
                          <a:schemeClr val="dk1"/>
                        </a:solidFill>
                        <a:effectLst/>
                        <a:latin typeface="+mn-lt"/>
                        <a:ea typeface="+mn-ea"/>
                        <a:cs typeface="+mn-cs"/>
                      </a:endParaRPr>
                    </a:p>
                  </a:txBody>
                  <a:tcPr marL="47625" marR="47625" marT="47625" marB="4762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9525" marR="9525" algn="l" defTabSz="914363" rtl="0" eaLnBrk="1" latinLnBrk="0" hangingPunct="1">
                        <a:spcBef>
                          <a:spcPts val="0"/>
                        </a:spcBef>
                        <a:spcAft>
                          <a:spcPts val="0"/>
                        </a:spcAft>
                      </a:pPr>
                      <a:r>
                        <a:rPr lang="en-US" sz="1600" kern="1200" dirty="0">
                          <a:effectLst/>
                        </a:rPr>
                        <a:t>350</a:t>
                      </a:r>
                      <a:endParaRPr lang="en-US" sz="1600" kern="1200" dirty="0">
                        <a:solidFill>
                          <a:schemeClr val="dk1"/>
                        </a:solidFill>
                        <a:effectLst/>
                        <a:latin typeface="+mn-lt"/>
                        <a:ea typeface="+mn-ea"/>
                        <a:cs typeface="+mn-cs"/>
                      </a:endParaRPr>
                    </a:p>
                  </a:txBody>
                  <a:tcPr marL="47625" marR="47625" marT="47625" marB="4762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9525" marR="9525" algn="l" defTabSz="914363" rtl="0" eaLnBrk="1" latinLnBrk="0" hangingPunct="1">
                        <a:spcBef>
                          <a:spcPts val="0"/>
                        </a:spcBef>
                        <a:spcAft>
                          <a:spcPts val="0"/>
                        </a:spcAft>
                      </a:pPr>
                      <a:r>
                        <a:rPr lang="en-US" sz="1600" kern="1200" dirty="0">
                          <a:effectLst/>
                        </a:rPr>
                        <a:t>50</a:t>
                      </a:r>
                      <a:endParaRPr lang="en-US" sz="1600" kern="1200" dirty="0">
                        <a:solidFill>
                          <a:schemeClr val="dk1"/>
                        </a:solidFill>
                        <a:effectLst/>
                        <a:latin typeface="+mn-lt"/>
                        <a:ea typeface="+mn-ea"/>
                        <a:cs typeface="+mn-cs"/>
                      </a:endParaRPr>
                    </a:p>
                  </a:txBody>
                  <a:tcPr marL="47625" marR="47625" marT="47625" marB="4762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41237689"/>
      </p:ext>
    </p:extLst>
  </p:cSld>
  <p:clrMapOvr>
    <a:masterClrMapping/>
  </p:clrMapOvr>
  <p:transition>
    <p:fade/>
  </p:transition>
  <p:timing>
    <p:tnLst>
      <p:par>
        <p:cTn id="1" dur="indefinite" restart="never" nodeType="tmRoot"/>
      </p:par>
    </p:tnLst>
  </p:timing>
</p:sld>
</file>

<file path=ppt/theme/_rels/them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image" Target="../media/image7.jpeg"/></Relationships>
</file>

<file path=ppt/theme/theme1.xml><?xml version="1.0" encoding="utf-8"?>
<a:theme xmlns:a="http://schemas.openxmlformats.org/drawingml/2006/main" name="TENA11_BreakoutSession_Template_16x9_Final_05132011">
  <a:themeElements>
    <a:clrScheme name="MS_TechEd_NorthAmerica_2011">
      <a:dk1>
        <a:srgbClr val="000000"/>
      </a:dk1>
      <a:lt1>
        <a:srgbClr val="FFFFFF"/>
      </a:lt1>
      <a:dk2>
        <a:srgbClr val="03C2F1"/>
      </a:dk2>
      <a:lt2>
        <a:srgbClr val="005A84"/>
      </a:lt2>
      <a:accent1>
        <a:srgbClr val="FFC425"/>
      </a:accent1>
      <a:accent2>
        <a:srgbClr val="F15C44"/>
      </a:accent2>
      <a:accent3>
        <a:srgbClr val="ED1977"/>
      </a:accent3>
      <a:accent4>
        <a:srgbClr val="FAA634"/>
      </a:accent4>
      <a:accent5>
        <a:srgbClr val="59585A"/>
      </a:accent5>
      <a:accent6>
        <a:srgbClr val="777777"/>
      </a:accent6>
      <a:hlink>
        <a:srgbClr val="F0ED7B"/>
      </a:hlink>
      <a:folHlink>
        <a:srgbClr val="F3EB4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chemeClr val="tx2">
                <a:lumMod val="50000"/>
              </a:schemeClr>
            </a:gs>
            <a:gs pos="80000">
              <a:schemeClr val="tx2"/>
            </a:gs>
            <a:gs pos="100000">
              <a:schemeClr val="tx2"/>
            </a:gs>
          </a:gsLst>
        </a:gradFill>
        <a:ln>
          <a:solidFill>
            <a:schemeClr val="tx2"/>
          </a:solid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a:defRPr sz="2200" dirty="0" smtClean="0">
            <a:solidFill>
              <a:schemeClr val="tx1">
                <a:alpha val="99000"/>
              </a:schemeClr>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spAutoFit/>
      </a:bodyPr>
      <a:lstStyle>
        <a:defPPr>
          <a:defRPr dirty="0" err="1" smtClean="0">
            <a:gradFill>
              <a:gsLst>
                <a:gs pos="0">
                  <a:schemeClr val="tx1"/>
                </a:gs>
                <a:gs pos="86000">
                  <a:schemeClr val="tx1"/>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MS_TechEd_NorthAmerica_2011">
      <a:dk1>
        <a:srgbClr val="000000"/>
      </a:dk1>
      <a:lt1>
        <a:srgbClr val="FFFFFF"/>
      </a:lt1>
      <a:dk2>
        <a:srgbClr val="03C2F1"/>
      </a:dk2>
      <a:lt2>
        <a:srgbClr val="005A84"/>
      </a:lt2>
      <a:accent1>
        <a:srgbClr val="FFC425"/>
      </a:accent1>
      <a:accent2>
        <a:srgbClr val="F15C44"/>
      </a:accent2>
      <a:accent3>
        <a:srgbClr val="ED1977"/>
      </a:accent3>
      <a:accent4>
        <a:srgbClr val="FAA634"/>
      </a:accent4>
      <a:accent5>
        <a:srgbClr val="59585A"/>
      </a:accent5>
      <a:accent6>
        <a:srgbClr val="777777"/>
      </a:accent6>
      <a:hlink>
        <a:srgbClr val="F0ED7B"/>
      </a:hlink>
      <a:folHlink>
        <a:srgbClr val="F3EB4F"/>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1246ACB9A8840418B92A0B4A4B5084E" ma:contentTypeVersion="0" ma:contentTypeDescription="Create a new document." ma:contentTypeScope="" ma:versionID="764a4ea707ee5b80a5008fee32feeedb">
  <xsd:schema xmlns:xsd="http://www.w3.org/2001/XMLSchema" xmlns:xs="http://www.w3.org/2001/XMLSchema" xmlns:p="http://schemas.microsoft.com/office/2006/metadata/properties" targetNamespace="http://schemas.microsoft.com/office/2006/metadata/properties" ma:root="true" ma:fieldsID="393adde7ee1a707d6e9f5d130748084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1448CA-3B92-42F2-A15A-E485670603B6}">
  <ds:schemaRefs>
    <ds:schemaRef ds:uri="http://schemas.microsoft.com/sharepoint/v3/contenttype/forms"/>
  </ds:schemaRefs>
</ds:datastoreItem>
</file>

<file path=customXml/itemProps2.xml><?xml version="1.0" encoding="utf-8"?>
<ds:datastoreItem xmlns:ds="http://schemas.openxmlformats.org/officeDocument/2006/customXml" ds:itemID="{3CD62DEC-F429-4ABE-9608-7E816413D5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893833E7-CDA5-4E4A-AF0B-36A91B78C9EF}">
  <ds:schemaRefs>
    <ds:schemaRef ds:uri="http://purl.org/dc/elements/1.1/"/>
    <ds:schemaRef ds:uri="http://schemas.microsoft.com/office/2006/documentManagement/types"/>
    <ds:schemaRef ds:uri="http://schemas.microsoft.com/office/2006/metadata/properties"/>
    <ds:schemaRef ds:uri="http://purl.org/dc/terms/"/>
    <ds:schemaRef ds:uri="http://www.w3.org/XML/1998/namespace"/>
    <ds:schemaRef ds:uri="http://schemas.microsoft.com/office/infopath/2007/PartnerControls"/>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846</TotalTime>
  <Words>349</Words>
  <Application>Microsoft Office PowerPoint</Application>
  <PresentationFormat>Custom</PresentationFormat>
  <Paragraphs>163</Paragraphs>
  <Slides>4</Slides>
  <Notes>4</Notes>
  <HiddenSlides>0</HiddenSlides>
  <MMClips>0</MMClips>
  <ScaleCrop>false</ScaleCrop>
  <HeadingPairs>
    <vt:vector size="4" baseType="variant">
      <vt:variant>
        <vt:lpstr>Theme</vt:lpstr>
      </vt:variant>
      <vt:variant>
        <vt:i4>3</vt:i4>
      </vt:variant>
      <vt:variant>
        <vt:lpstr>Slide Titles</vt:lpstr>
      </vt:variant>
      <vt:variant>
        <vt:i4>4</vt:i4>
      </vt:variant>
    </vt:vector>
  </HeadingPairs>
  <TitlesOfParts>
    <vt:vector size="7" baseType="lpstr">
      <vt:lpstr>TENA11_BreakoutSession_Template_16x9_Final_05132011</vt:lpstr>
      <vt:lpstr>White with Consolas font for code slides</vt:lpstr>
      <vt:lpstr>Hardcover</vt:lpstr>
      <vt:lpstr>Web Conferencing Architecture</vt:lpstr>
      <vt:lpstr>Conferencing Support in Lync 2010 clients</vt:lpstr>
      <vt:lpstr>Video – Supported Formats</vt:lpstr>
      <vt:lpstr>VoIP and Video – Bandwidth Requirements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Conferencing Architecture</dc:title>
  <cp:lastModifiedBy>selva</cp:lastModifiedBy>
  <cp:revision>2</cp:revision>
  <cp:lastPrinted>2010-05-11T05:02:34Z</cp:lastPrinted>
  <dcterms:created xsi:type="dcterms:W3CDTF">2011-03-31T03:03:27Z</dcterms:created>
  <dcterms:modified xsi:type="dcterms:W3CDTF">2012-03-06T01:06:24Z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0x01010071246ACB9A8840418B92A0B4A4B5084E</vt:lpwstr>
  </property>
  <property fmtid="{D5CDD505-2E9C-101B-9397-08002B2CF9AE}" pid="3" name="Product">
    <vt:lpwstr/>
  </property>
  <property fmtid="{D5CDD505-2E9C-101B-9397-08002B2CF9AE}" pid="4" name="Event Venue">
    <vt:lpwstr>48;#Georgia World Congress Center Atlanta, GA|ea0ece34-59a6-4d43-8d9e-d0f9e2a2f1ce</vt:lpwstr>
  </property>
  <property fmtid="{D5CDD505-2E9C-101B-9397-08002B2CF9AE}" pid="5" name="Event Location">
    <vt:lpwstr>47;#Atlanta|2799ace8-866f-4a6d-b555-e5fff2d7eb83</vt:lpwstr>
  </property>
  <property fmtid="{D5CDD505-2E9C-101B-9397-08002B2CF9AE}" pid="6" name="Event1">
    <vt:lpwstr>126;#TechEd|ac8fad57-eb30-43a8-b5bd-05dcf2cf2246</vt:lpwstr>
  </property>
  <property fmtid="{D5CDD505-2E9C-101B-9397-08002B2CF9AE}" pid="7" name="Audience">
    <vt:lpwstr>34;#Developers|389e14a2-def5-4335-8627-c0368c2934a2;#29;#IT Professionals|990979ff-1741-4b6e-880c-9fb513214ef8</vt:lpwstr>
  </property>
</Properties>
</file>