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embeddedFontLst>
    <p:embeddedFont>
      <p:font typeface="Libre Franklin"/>
      <p:regular r:id="rId21"/>
      <p:bold r:id="rId22"/>
      <p:italic r:id="rId23"/>
      <p:boldItalic r:id="rId24"/>
    </p:embeddedFont>
    <p:embeddedFont>
      <p:font typeface="Franklin Gothic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LibreFranklin-bold.fntdata"/><Relationship Id="rId21" Type="http://schemas.openxmlformats.org/officeDocument/2006/relationships/font" Target="fonts/LibreFranklin-regular.fntdata"/><Relationship Id="rId24" Type="http://schemas.openxmlformats.org/officeDocument/2006/relationships/font" Target="fonts/LibreFranklin-boldItalic.fntdata"/><Relationship Id="rId23" Type="http://schemas.openxmlformats.org/officeDocument/2006/relationships/font" Target="fonts/LibreFranklin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FranklinGothic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 rot="5400000">
            <a:off x="3809574" y="-1813184"/>
            <a:ext cx="4572852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/>
            </a:lvl1pPr>
            <a:lvl2pPr indent="-310387" lvl="1" marL="914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2pPr>
            <a:lvl3pPr indent="-304546" lvl="2" marL="1371600" algn="l">
              <a:spcBef>
                <a:spcPts val="600"/>
              </a:spcBef>
              <a:spcAft>
                <a:spcPts val="0"/>
              </a:spcAft>
              <a:buSzPts val="1196"/>
              <a:buChar char="◼"/>
              <a:defRPr/>
            </a:lvl3pPr>
            <a:lvl4pPr indent="-292861" lvl="3" marL="1828800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4pPr>
            <a:lvl5pPr indent="-292861" lvl="4" marL="2286000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/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2"/>
          <p:cNvSpPr txBox="1"/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anklin Gothic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" type="body"/>
          </p:nvPr>
        </p:nvSpPr>
        <p:spPr>
          <a:xfrm rot="5400000">
            <a:off x="1952072" y="-313549"/>
            <a:ext cx="4807326" cy="716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6" name="Google Shape;86;p12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2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2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2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575894" y="729658"/>
            <a:ext cx="11029616" cy="5922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5"/>
          <p:cNvSpPr txBox="1"/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b="0" sz="3600" cap="none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581193" y="729658"/>
            <a:ext cx="11029616" cy="4928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581193" y="1391479"/>
            <a:ext cx="5194767" cy="44695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6416039" y="1391479"/>
            <a:ext cx="5194769" cy="44695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581191" y="2250891"/>
            <a:ext cx="5194769" cy="557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None/>
              <a:defRPr b="0" sz="20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1" name="Google Shape;51;p7"/>
          <p:cNvSpPr txBox="1"/>
          <p:nvPr>
            <p:ph idx="2" type="body"/>
          </p:nvPr>
        </p:nvSpPr>
        <p:spPr>
          <a:xfrm>
            <a:off x="581194" y="2926052"/>
            <a:ext cx="5194766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3" type="body"/>
          </p:nvPr>
        </p:nvSpPr>
        <p:spPr>
          <a:xfrm>
            <a:off x="6416039" y="2250892"/>
            <a:ext cx="5194770" cy="553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b="0" sz="20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3" name="Google Shape;53;p7"/>
          <p:cNvSpPr txBox="1"/>
          <p:nvPr>
            <p:ph idx="4" type="body"/>
          </p:nvPr>
        </p:nvSpPr>
        <p:spPr>
          <a:xfrm>
            <a:off x="6416037" y="2926052"/>
            <a:ext cx="5194771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9"/>
          <p:cNvSpPr txBox="1"/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Franklin Gothic"/>
              <a:buNone/>
              <a:defRPr b="0" sz="24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66" name="Google Shape;66;p9"/>
          <p:cNvSpPr txBox="1"/>
          <p:nvPr>
            <p:ph idx="10" type="dt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Franklin Gothic"/>
              <a:buNone/>
              <a:defRPr b="0" sz="24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447817" y="641350"/>
            <a:ext cx="11290859" cy="3651249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581192" y="5260127"/>
            <a:ext cx="11029617" cy="9981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  <a:defRPr b="0" i="0" sz="2800" u="none" cap="none" strike="noStrike">
                <a:solidFill>
                  <a:srgbClr val="3F3F3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7914" lvl="0" marL="457200" marR="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b="0" i="0" sz="17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0387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04546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292861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292861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go&#10;&#10;Description automatically generated" id="17" name="Google Shape;17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485003" y="6437910"/>
            <a:ext cx="1125805" cy="3651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selva1342/IBMPROJECTS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>
            <p:ph type="ctrTitle"/>
          </p:nvPr>
        </p:nvSpPr>
        <p:spPr>
          <a:xfrm>
            <a:off x="1618108" y="1821635"/>
            <a:ext cx="9144000" cy="97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SECURE DATA HIDING IN IMAGES USING STEGANOGRAPHY</a:t>
            </a:r>
            <a:endParaRPr/>
          </a:p>
        </p:txBody>
      </p:sp>
      <p:sp>
        <p:nvSpPr>
          <p:cNvPr id="97" name="Google Shape;97;p13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CAPSTONE PROJECT</a:t>
            </a:r>
            <a:endParaRPr/>
          </a:p>
        </p:txBody>
      </p:sp>
      <p:sp>
        <p:nvSpPr>
          <p:cNvPr id="98" name="Google Shape;98;p13"/>
          <p:cNvSpPr txBox="1"/>
          <p:nvPr/>
        </p:nvSpPr>
        <p:spPr>
          <a:xfrm>
            <a:off x="2031900" y="3796025"/>
            <a:ext cx="81282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1482AB"/>
                </a:solidFill>
              </a:rPr>
              <a:t>Presented by </a:t>
            </a:r>
            <a:endParaRPr b="1" sz="2400">
              <a:solidFill>
                <a:srgbClr val="1482AB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1482AB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Student Name : Selvaraj 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College Name: Gnanamani college of technology </a:t>
            </a:r>
            <a:endParaRPr b="1" sz="2000">
              <a:solidFill>
                <a:srgbClr val="1482AB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482AB"/>
                </a:solidFill>
              </a:rPr>
              <a:t>Department    : B.E Computer </a:t>
            </a:r>
            <a:r>
              <a:rPr b="1" lang="en-US" sz="2000">
                <a:solidFill>
                  <a:srgbClr val="1482AB"/>
                </a:solidFill>
              </a:rPr>
              <a:t>Science and Engineering </a:t>
            </a:r>
            <a:endParaRPr b="1" sz="2000">
              <a:solidFill>
                <a:srgbClr val="1482A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4380" y="959338"/>
            <a:ext cx="10493115" cy="4939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4380" y="1056944"/>
            <a:ext cx="10283253" cy="4969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>
                <a:solidFill>
                  <a:schemeClr val="accent1"/>
                </a:solidFill>
              </a:rPr>
              <a:t>CONCLUSION</a:t>
            </a:r>
            <a:endParaRPr/>
          </a:p>
        </p:txBody>
      </p:sp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576"/>
              <a:buChar char="◼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project demonstrates a robust method of hiding data inside images using Python, OpenCV (cv2), NumPy, and OS libraries. </a:t>
            </a:r>
            <a:endParaRPr/>
          </a:p>
          <a:p>
            <a:pPr indent="-306000" lvl="0" marL="306000" rtl="0" algn="just">
              <a:lnSpc>
                <a:spcPct val="110000"/>
              </a:lnSpc>
              <a:spcBef>
                <a:spcPts val="1160"/>
              </a:spcBef>
              <a:spcAft>
                <a:spcPts val="0"/>
              </a:spcAft>
              <a:buSzPts val="2576"/>
              <a:buChar char="◼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 allows for both embedding and extracting data with high accuracy.</a:t>
            </a:r>
            <a:endParaRPr/>
          </a:p>
          <a:p>
            <a:pPr indent="-306000" lvl="0" marL="306000" rtl="0" algn="just">
              <a:lnSpc>
                <a:spcPct val="110000"/>
              </a:lnSpc>
              <a:spcBef>
                <a:spcPts val="1160"/>
              </a:spcBef>
              <a:spcAft>
                <a:spcPts val="0"/>
              </a:spcAft>
              <a:buSzPts val="2576"/>
              <a:buChar char="◼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the method is simple, it provides a secure way to hide information, and future enhancements can improve encryption and multi-layer security.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>
                <a:solidFill>
                  <a:schemeClr val="accent1"/>
                </a:solidFill>
              </a:rPr>
              <a:t>GITHUB LINK</a:t>
            </a:r>
            <a:endParaRPr/>
          </a:p>
        </p:txBody>
      </p:sp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33756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https://github.com/selva1342/IBMPROJECTS</a:t>
            </a:r>
            <a:endParaRPr/>
          </a:p>
          <a:p>
            <a:pPr indent="0" lvl="0" marL="306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3756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Readme file is attached 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5435" lvl="0" marL="30543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576"/>
              <a:buChar char="◼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Explore using other methods like DCT (Discrete Cosine Transform) or DWT (Discrete Wavelet Transform) for better security and robustness.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160"/>
              </a:spcBef>
              <a:spcAft>
                <a:spcPts val="0"/>
              </a:spcAft>
              <a:buSzPts val="2576"/>
              <a:buChar char="◼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 techniques to make the embedded data more resistant to steganalysis (detection of hidden data). 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160"/>
              </a:spcBef>
              <a:spcAft>
                <a:spcPts val="0"/>
              </a:spcAft>
              <a:buSzPts val="2576"/>
              <a:buChar char="◼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Study and implement methods to ensure that data remains intact after image compression, which may otherwise affect the hidden data. 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160"/>
              </a:spcBef>
              <a:spcAft>
                <a:spcPts val="0"/>
              </a:spcAft>
              <a:buSzPts val="2576"/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26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7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FUTURE SCOPE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>
            <a:off x="1463041" y="2766218"/>
            <a:ext cx="929874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b="1"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>
            <p:ph type="title"/>
          </p:nvPr>
        </p:nvSpPr>
        <p:spPr>
          <a:xfrm>
            <a:off x="849573" y="55846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b="1"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/>
          </a:p>
        </p:txBody>
      </p:sp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838200" y="1618938"/>
            <a:ext cx="11019020" cy="5239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 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Problem Statement 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Technology used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Wow factor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End users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Result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Git-hub Link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Future scope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18859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206121" lvl="0" marL="305435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4400"/>
          </a:p>
        </p:txBody>
      </p:sp>
      <p:sp>
        <p:nvSpPr>
          <p:cNvPr id="110" name="Google Shape;110;p15"/>
          <p:cNvSpPr txBox="1"/>
          <p:nvPr>
            <p:ph idx="1" type="body"/>
          </p:nvPr>
        </p:nvSpPr>
        <p:spPr>
          <a:xfrm>
            <a:off x="452403" y="1237632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944"/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Steganography is the technique of hiding data in digital media like images, offers a solution by embedding hidden messages without altering the visible appearance of the image. However, there is a need for enhanced security to prevent unauthorized access, detection, or manipulation of the hidden data. This project leverages python to securely hide data within images using a combination of steganography techniques and encryption, ensuring both invisibility and confidentiality.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TECHNOLOGIES  USED</a:t>
            </a:r>
            <a:endParaRPr sz="4400"/>
          </a:p>
        </p:txBody>
      </p:sp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581192" y="1232452"/>
            <a:ext cx="11029615" cy="4742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760"/>
              <a:buNone/>
            </a:pPr>
            <a:r>
              <a:rPr b="1"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581192" y="1302026"/>
            <a:ext cx="11029615" cy="47842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06000" lvl="0" marL="30600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76"/>
              <a:buFont typeface="Noto Sans Symbols"/>
              <a:buChar char="◼"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Python: 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primary language for building the system due to its simplicity and efficiency in working with image and data manipulation.</a:t>
            </a:r>
            <a:endParaRPr/>
          </a:p>
          <a:p>
            <a:pPr indent="-306000" lvl="0" marL="306000" marR="0" rtl="0" algn="just">
              <a:lnSpc>
                <a:spcPct val="110000"/>
              </a:lnSpc>
              <a:spcBef>
                <a:spcPts val="1160"/>
              </a:spcBef>
              <a:spcAft>
                <a:spcPts val="0"/>
              </a:spcAft>
              <a:buClr>
                <a:schemeClr val="accent1"/>
              </a:buClr>
              <a:buSzPts val="2576"/>
              <a:buFont typeface="Noto Sans Symbols"/>
              <a:buChar char="◼"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OpenCV (cv2): 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image processing tasks such as loading, displaying, and saving the image. OpenCV helps to manage pixel-level manipulations.</a:t>
            </a:r>
            <a:endParaRPr/>
          </a:p>
          <a:p>
            <a:pPr indent="-306000" lvl="0" marL="306000" marR="0" rtl="0" algn="just">
              <a:lnSpc>
                <a:spcPct val="110000"/>
              </a:lnSpc>
              <a:spcBef>
                <a:spcPts val="1160"/>
              </a:spcBef>
              <a:spcAft>
                <a:spcPts val="0"/>
              </a:spcAft>
              <a:buClr>
                <a:schemeClr val="accent1"/>
              </a:buClr>
              <a:buSzPts val="2576"/>
              <a:buFont typeface="Noto Sans Symbols"/>
              <a:buChar char="◼"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NumPy: 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handle image data efficiently, perform matrix operations, and manage pixel manipulation in the image.</a:t>
            </a:r>
            <a:endParaRPr/>
          </a:p>
          <a:p>
            <a:pPr indent="-306000" lvl="0" marL="306000" marR="0" rtl="0" algn="just">
              <a:lnSpc>
                <a:spcPct val="110000"/>
              </a:lnSpc>
              <a:spcBef>
                <a:spcPts val="1160"/>
              </a:spcBef>
              <a:spcAft>
                <a:spcPts val="0"/>
              </a:spcAft>
              <a:buClr>
                <a:schemeClr val="accent1"/>
              </a:buClr>
              <a:buSzPts val="2576"/>
              <a:buFont typeface="Noto Sans Symbols"/>
              <a:buChar char="◼"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OS: 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for file handling tasks, including reading/writing data to/from the system and managing image paths.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581191" y="771730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b="1" lang="en-US" sz="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WOW FACTORS</a:t>
            </a:r>
            <a:endParaRPr sz="32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7"/>
          <p:cNvSpPr txBox="1"/>
          <p:nvPr>
            <p:ph idx="1" type="body"/>
          </p:nvPr>
        </p:nvSpPr>
        <p:spPr>
          <a:xfrm>
            <a:off x="581192" y="1302026"/>
            <a:ext cx="11029615" cy="47842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-306000" lvl="0" marL="30600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92000"/>
              <a:buChar char="◼"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Invisible Communication: 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technique enables data hiding without noticeable changes to the image, making it nearly impossible for casual observers to detect the hidden data.</a:t>
            </a:r>
            <a:endParaRPr/>
          </a:p>
          <a:p>
            <a:pPr indent="-306000" lvl="0" marL="306000" rtl="0" algn="just">
              <a:lnSpc>
                <a:spcPct val="110000"/>
              </a:lnSpc>
              <a:spcBef>
                <a:spcPts val="1192"/>
              </a:spcBef>
              <a:spcAft>
                <a:spcPts val="0"/>
              </a:spcAft>
              <a:buSzPct val="92000"/>
              <a:buChar char="◼"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Privacy: 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Protect personal or confidential data by hiding it in images.</a:t>
            </a:r>
            <a:endParaRPr/>
          </a:p>
          <a:p>
            <a:pPr indent="-306000" lvl="0" marL="306000" rtl="0" algn="just">
              <a:lnSpc>
                <a:spcPct val="110000"/>
              </a:lnSpc>
              <a:spcBef>
                <a:spcPts val="1192"/>
              </a:spcBef>
              <a:spcAft>
                <a:spcPts val="0"/>
              </a:spcAft>
              <a:buSzPct val="92000"/>
              <a:buChar char="◼"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Covert Communication: 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this technique in secure and private messaging.</a:t>
            </a:r>
            <a:endParaRPr/>
          </a:p>
          <a:p>
            <a:pPr indent="-306000" lvl="0" marL="306000" rtl="0" algn="just">
              <a:lnSpc>
                <a:spcPct val="110000"/>
              </a:lnSpc>
              <a:spcBef>
                <a:spcPts val="1192"/>
              </a:spcBef>
              <a:spcAft>
                <a:spcPts val="0"/>
              </a:spcAft>
              <a:buSzPct val="92000"/>
              <a:buChar char="◼"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Flexibility: 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hide any form of data (text, file, etc.) within images.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>
                <a:solidFill>
                  <a:schemeClr val="accent1"/>
                </a:solidFill>
              </a:rPr>
              <a:t>END USERS</a:t>
            </a:r>
            <a:endParaRPr/>
          </a:p>
        </p:txBody>
      </p:sp>
      <p:sp>
        <p:nvSpPr>
          <p:cNvPr id="129" name="Google Shape;129;p18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06000" lvl="0" marL="30600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576"/>
              <a:buChar char="◼"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Individuals: 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 who need to send private or encrypted messages without the risk of detection.</a:t>
            </a:r>
            <a:endParaRPr/>
          </a:p>
          <a:p>
            <a:pPr indent="-306000" lvl="0" marL="306000" rtl="0" algn="just">
              <a:lnSpc>
                <a:spcPct val="110000"/>
              </a:lnSpc>
              <a:spcBef>
                <a:spcPts val="1160"/>
              </a:spcBef>
              <a:spcAft>
                <a:spcPts val="0"/>
              </a:spcAft>
              <a:buSzPts val="2576"/>
              <a:buChar char="◼"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Organizations: 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Companies that want to protect sensitive business data or intellectual property.</a:t>
            </a:r>
            <a:endParaRPr/>
          </a:p>
          <a:p>
            <a:pPr indent="-306000" lvl="0" marL="306000" rtl="0" algn="just">
              <a:lnSpc>
                <a:spcPct val="110000"/>
              </a:lnSpc>
              <a:spcBef>
                <a:spcPts val="1160"/>
              </a:spcBef>
              <a:spcAft>
                <a:spcPts val="0"/>
              </a:spcAft>
              <a:buSzPts val="2576"/>
              <a:buChar char="◼"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Artists &amp; Photographers: 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Embed watermarks or copyright information in images.</a:t>
            </a:r>
            <a:endParaRPr/>
          </a:p>
          <a:p>
            <a:pPr indent="-306000" lvl="0" marL="306000" rtl="0" algn="just">
              <a:lnSpc>
                <a:spcPct val="110000"/>
              </a:lnSpc>
              <a:spcBef>
                <a:spcPts val="1160"/>
              </a:spcBef>
              <a:spcAft>
                <a:spcPts val="0"/>
              </a:spcAft>
              <a:buSzPts val="2576"/>
              <a:buChar char="◼"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Government &amp; Security Agencies: 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covert communication or secure transfer of classified information.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>
                <a:solidFill>
                  <a:schemeClr val="accent1"/>
                </a:solidFill>
              </a:rPr>
              <a:t>RESULTS</a:t>
            </a:r>
            <a:endParaRPr/>
          </a:p>
        </p:txBody>
      </p:sp>
      <p:pic>
        <p:nvPicPr>
          <p:cNvPr id="135" name="Google Shape;13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469036"/>
            <a:ext cx="10223293" cy="4436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9449" y="1049311"/>
            <a:ext cx="10463136" cy="5141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2382" y="974361"/>
            <a:ext cx="10260123" cy="51814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