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6"/>
  </p:notesMasterIdLst>
  <p:handoutMasterIdLst>
    <p:handoutMasterId r:id="rId17"/>
  </p:handoutMasterIdLst>
  <p:sldIdLst>
    <p:sldId id="257" r:id="rId2"/>
    <p:sldId id="258" r:id="rId3"/>
    <p:sldId id="303" r:id="rId4"/>
    <p:sldId id="305" r:id="rId5"/>
    <p:sldId id="306" r:id="rId6"/>
    <p:sldId id="307" r:id="rId7"/>
    <p:sldId id="312" r:id="rId8"/>
    <p:sldId id="308" r:id="rId9"/>
    <p:sldId id="310" r:id="rId10"/>
    <p:sldId id="311" r:id="rId11"/>
    <p:sldId id="313" r:id="rId12"/>
    <p:sldId id="314" r:id="rId13"/>
    <p:sldId id="285"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autoAdjust="0"/>
  </p:normalViewPr>
  <p:slideViewPr>
    <p:cSldViewPr snapToGrid="0">
      <p:cViewPr varScale="1">
        <p:scale>
          <a:sx n="78" d="100"/>
          <a:sy n="78" d="100"/>
        </p:scale>
        <p:origin x="850"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B61B2F-57CC-4B0B-B322-6522510DDC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1</a:t>
            </a:r>
          </a:p>
        </p:txBody>
      </p:sp>
      <p:sp>
        <p:nvSpPr>
          <p:cNvPr id="3" name="Date Placeholder 2">
            <a:extLst>
              <a:ext uri="{FF2B5EF4-FFF2-40B4-BE49-F238E27FC236}">
                <a16:creationId xmlns:a16="http://schemas.microsoft.com/office/drawing/2014/main" id="{3B7DED3F-7878-4A67-8489-53B75FA353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12/23/2024</a:t>
            </a:r>
            <a:endParaRPr lang="en-IN"/>
          </a:p>
        </p:txBody>
      </p:sp>
      <p:sp>
        <p:nvSpPr>
          <p:cNvPr id="4" name="Footer Placeholder 3">
            <a:extLst>
              <a:ext uri="{FF2B5EF4-FFF2-40B4-BE49-F238E27FC236}">
                <a16:creationId xmlns:a16="http://schemas.microsoft.com/office/drawing/2014/main" id="{95F5F915-035B-4E6F-A5C3-95D97225A9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EC78C47-D1A3-49BF-91CE-A9D76F0838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930A0E-35C4-4E02-A484-9D7F78635C00}" type="slidenum">
              <a:rPr lang="en-IN" smtClean="0"/>
              <a:t>‹#›</a:t>
            </a:fld>
            <a:endParaRPr lang="en-IN"/>
          </a:p>
        </p:txBody>
      </p:sp>
    </p:spTree>
    <p:extLst>
      <p:ext uri="{BB962C8B-B14F-4D97-AF65-F5344CB8AC3E}">
        <p14:creationId xmlns:p14="http://schemas.microsoft.com/office/powerpoint/2010/main" val="53520770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12/23/2024</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309B8-3DAE-4E64-AC95-9ED0167DE584}" type="slidenum">
              <a:t>‹#›</a:t>
            </a:fld>
            <a:endParaRPr lang="en-US"/>
          </a:p>
        </p:txBody>
      </p:sp>
    </p:spTree>
    <p:extLst>
      <p:ext uri="{BB962C8B-B14F-4D97-AF65-F5344CB8AC3E}">
        <p14:creationId xmlns:p14="http://schemas.microsoft.com/office/powerpoint/2010/main" val="387546413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27813" cy="3729037"/>
          </a:xfrm>
        </p:spPr>
      </p:sp>
      <p:sp>
        <p:nvSpPr>
          <p:cNvPr id="3" name="Notes Placeholder 2"/>
          <p:cNvSpPr>
            <a:spLocks noGrp="1"/>
          </p:cNvSpPr>
          <p:nvPr>
            <p:ph type="body" idx="1"/>
          </p:nvPr>
        </p:nvSpPr>
        <p:spPr/>
        <p:txBody>
          <a:bodyPr>
            <a:normAutofit/>
          </a:bodyPr>
          <a:lstStyle/>
          <a:p>
            <a:endParaRPr lang="en-US" dirty="0"/>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a:p>
        </p:txBody>
      </p:sp>
      <p:sp>
        <p:nvSpPr>
          <p:cNvPr id="9" name="Date Placeholder 8">
            <a:extLst>
              <a:ext uri="{FF2B5EF4-FFF2-40B4-BE49-F238E27FC236}">
                <a16:creationId xmlns:a16="http://schemas.microsoft.com/office/drawing/2014/main" id="{40E23727-7F63-43D2-8838-4E893E004DF6}"/>
              </a:ext>
            </a:extLst>
          </p:cNvPr>
          <p:cNvSpPr>
            <a:spLocks noGrp="1"/>
          </p:cNvSpPr>
          <p:nvPr>
            <p:ph type="dt" idx="1"/>
          </p:nvPr>
        </p:nvSpPr>
        <p:spPr/>
        <p:txBody>
          <a:bodyPr/>
          <a:lstStyle/>
          <a:p>
            <a:r>
              <a:rPr lang="en-US"/>
              <a:t>12/23/2024</a:t>
            </a:r>
          </a:p>
        </p:txBody>
      </p:sp>
    </p:spTree>
    <p:extLst>
      <p:ext uri="{BB962C8B-B14F-4D97-AF65-F5344CB8AC3E}">
        <p14:creationId xmlns:p14="http://schemas.microsoft.com/office/powerpoint/2010/main" val="320127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r>
              <a:rPr lang="en-US"/>
              <a:t>24-Dec-24</a:t>
            </a:r>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en-US"/>
              <a:t>24-Dec-24</a:t>
            </a:r>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en-US"/>
              <a:t>24-Dec-24</a:t>
            </a:r>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24-Dec-24</a:t>
            </a:r>
          </a:p>
        </p:txBody>
      </p:sp>
      <p:sp>
        <p:nvSpPr>
          <p:cNvPr id="4" name="Footer Placeholder 3"/>
          <p:cNvSpPr>
            <a:spLocks noGrp="1"/>
          </p:cNvSpPr>
          <p:nvPr>
            <p:ph type="ftr" sz="quarter" idx="11"/>
          </p:nvPr>
        </p:nvSpPr>
        <p:spPr>
          <a:xfrm>
            <a:off x="9652000" y="6477000"/>
            <a:ext cx="1930400" cy="381000"/>
          </a:xfrm>
          <a:prstGeom prst="rect">
            <a:avLst/>
          </a:prstGeom>
        </p:spPr>
        <p:txBody>
          <a:bodyPr/>
          <a:lstStyle/>
          <a:p>
            <a:pPr>
              <a:defRPr/>
            </a:pPr>
            <a:r>
              <a:rPr lang="en-US"/>
              <a:t>TEAM-37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en-US"/>
              <a:t>24-Dec-24</a:t>
            </a:r>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r>
              <a:rPr lang="en-US"/>
              <a:t>24-Dec-24</a:t>
            </a:r>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r>
              <a:rPr lang="en-US"/>
              <a:t>24-Dec-24</a:t>
            </a:r>
          </a:p>
        </p:txBody>
      </p:sp>
      <p:sp>
        <p:nvSpPr>
          <p:cNvPr id="6"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r>
              <a:rPr lang="en-US"/>
              <a:t>24-Dec-24</a:t>
            </a:r>
          </a:p>
        </p:txBody>
      </p:sp>
      <p:sp>
        <p:nvSpPr>
          <p:cNvPr id="8"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r>
              <a:rPr lang="en-US"/>
              <a:t>24-Dec-24</a:t>
            </a:r>
          </a:p>
        </p:txBody>
      </p:sp>
      <p:sp>
        <p:nvSpPr>
          <p:cNvPr id="4"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r>
              <a:rPr lang="en-US"/>
              <a:t>24-Dec-24</a:t>
            </a:r>
          </a:p>
        </p:txBody>
      </p:sp>
      <p:sp>
        <p:nvSpPr>
          <p:cNvPr id="3"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r>
              <a:rPr lang="en-US"/>
              <a:t>24-Dec-24</a:t>
            </a:r>
          </a:p>
        </p:txBody>
      </p:sp>
      <p:sp>
        <p:nvSpPr>
          <p:cNvPr id="6"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9" name="Date Placeholder 4"/>
          <p:cNvSpPr>
            <a:spLocks noGrp="1"/>
          </p:cNvSpPr>
          <p:nvPr>
            <p:ph type="dt" sz="half" idx="10"/>
          </p:nvPr>
        </p:nvSpPr>
        <p:spPr/>
        <p:txBody>
          <a:bodyPr/>
          <a:lstStyle>
            <a:lvl1pPr>
              <a:defRPr/>
            </a:lvl1pPr>
          </a:lstStyle>
          <a:p>
            <a:pPr>
              <a:defRPr/>
            </a:pPr>
            <a:r>
              <a:rPr lang="en-US"/>
              <a:t>24-Dec-24</a:t>
            </a:r>
          </a:p>
        </p:txBody>
      </p:sp>
      <p:sp>
        <p:nvSpPr>
          <p:cNvPr id="10" name="Footer Placeholder 5"/>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609600" y="1935164"/>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r>
              <a:rPr lang="en-US"/>
              <a:t>24-Dec-24</a:t>
            </a:r>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sldNum="0" hd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 name="TextBox 5"/>
          <p:cNvSpPr txBox="1"/>
          <p:nvPr/>
        </p:nvSpPr>
        <p:spPr>
          <a:xfrm>
            <a:off x="4346093" y="139455"/>
            <a:ext cx="6108091" cy="2139047"/>
          </a:xfrm>
          <a:prstGeom prst="rect">
            <a:avLst/>
          </a:prstGeom>
          <a:noFill/>
        </p:spPr>
        <p:txBody>
          <a:bodyPr wrap="square" lIns="91440" tIns="45720" rIns="91440" bIns="45720" rtlCol="0" anchor="t">
            <a:spAutoFit/>
          </a:bodyPr>
          <a:lstStyle/>
          <a:p>
            <a:pPr algn="ctr"/>
            <a:r>
              <a:rPr lang="en-US" sz="2800" b="1" dirty="0">
                <a:ln w="0"/>
                <a:solidFill>
                  <a:srgbClr val="0000FF"/>
                </a:solidFill>
                <a:effectLst>
                  <a:outerShdw blurRad="38100" dist="25400" dir="5400000" algn="ctr" rotWithShape="0">
                    <a:srgbClr val="6E747A">
                      <a:alpha val="43000"/>
                    </a:srgbClr>
                  </a:outerShdw>
                </a:effectLst>
                <a:latin typeface="Times New Roman"/>
                <a:cs typeface="Times New Roman"/>
              </a:rPr>
              <a:t>KONGU ENGINEERING COLLEGE</a:t>
            </a:r>
            <a:r>
              <a:rPr lang="en-US" sz="2400" b="1" dirty="0">
                <a:ln w="0"/>
                <a:solidFill>
                  <a:schemeClr val="accent1"/>
                </a:solidFill>
                <a:effectLst>
                  <a:outerShdw blurRad="38100" dist="25400" dir="5400000" algn="ctr" rotWithShape="0">
                    <a:srgbClr val="6E747A">
                      <a:alpha val="43000"/>
                    </a:srgbClr>
                  </a:outerShdw>
                </a:effectLst>
                <a:latin typeface="Times New Roman"/>
                <a:cs typeface="Times New Roman"/>
              </a:rPr>
              <a:t> </a:t>
            </a:r>
            <a:endParaRPr lang="en-US" sz="2400" dirty="0">
              <a:solidFill>
                <a:schemeClr val="accent1"/>
              </a:solidFill>
            </a:endParaRPr>
          </a:p>
          <a:p>
            <a:pPr algn="ctr">
              <a:spcAft>
                <a:spcPts val="600"/>
              </a:spcAft>
            </a:pPr>
            <a:r>
              <a:rPr lang="en-US" sz="2000" b="1" dirty="0">
                <a:ln w="0"/>
                <a:solidFill>
                  <a:schemeClr val="accent6">
                    <a:lumMod val="50000"/>
                  </a:schemeClr>
                </a:solidFill>
                <a:effectLst>
                  <a:outerShdw blurRad="38100" dist="25400" dir="5400000" algn="ctr" rotWithShape="0">
                    <a:srgbClr val="6E747A">
                      <a:alpha val="43000"/>
                    </a:srgbClr>
                  </a:outerShdw>
                </a:effectLst>
                <a:latin typeface="Times New Roman"/>
                <a:cs typeface="Times New Roman"/>
              </a:rPr>
              <a:t>PERUNDURAI ERODE-638060</a:t>
            </a:r>
          </a:p>
          <a:p>
            <a:pPr algn="ctr"/>
            <a:endParaRPr lang="en-US" sz="24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spcAft>
                <a:spcPts val="600"/>
              </a:spcAft>
            </a:pPr>
            <a:r>
              <a:rPr lang="en-US" sz="2800" b="1" dirty="0">
                <a:ln w="0"/>
                <a:solidFill>
                  <a:srgbClr val="0000FF"/>
                </a:solidFill>
                <a:effectLst>
                  <a:outerShdw blurRad="38100" dist="25400" dir="5400000" algn="ctr" rotWithShape="0">
                    <a:srgbClr val="6E747A">
                      <a:alpha val="43000"/>
                    </a:srgbClr>
                  </a:outerShdw>
                </a:effectLst>
                <a:latin typeface="Times New Roman"/>
                <a:cs typeface="Times New Roman"/>
              </a:rPr>
              <a:t>DEPARTMENT OF COMPUTER APPLICATION</a:t>
            </a:r>
            <a:endParaRPr lang="en-US" sz="28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AF02AFFD-8CB1-4416-B227-37B6A21D8984}"/>
              </a:ext>
            </a:extLst>
          </p:cNvPr>
          <p:cNvSpPr txBox="1"/>
          <p:nvPr/>
        </p:nvSpPr>
        <p:spPr>
          <a:xfrm>
            <a:off x="4101346" y="4380416"/>
            <a:ext cx="7554145" cy="2842125"/>
          </a:xfrm>
          <a:prstGeom prst="rect">
            <a:avLst/>
          </a:prstGeom>
          <a:noFill/>
        </p:spPr>
        <p:txBody>
          <a:bodyPr wrap="square" lIns="91440" tIns="45720" rIns="91440" bIns="45720" rtlCol="0" anchor="t">
            <a:spAutoFit/>
          </a:bodyPr>
          <a:lstStyle/>
          <a:p>
            <a:pPr>
              <a:lnSpc>
                <a:spcPct val="150000"/>
              </a:lnSpc>
            </a:pPr>
            <a:r>
              <a:rPr lang="en-US" sz="2000" b="1" dirty="0">
                <a:solidFill>
                  <a:srgbClr val="FF0000"/>
                </a:solidFill>
                <a:latin typeface="Times New Roman"/>
                <a:ea typeface="Cambria"/>
                <a:cs typeface="Times New Roman"/>
              </a:rPr>
              <a:t>TEAM MEMBERS:</a:t>
            </a:r>
          </a:p>
          <a:p>
            <a:pPr lvl="1">
              <a:lnSpc>
                <a:spcPct val="150000"/>
              </a:lnSpc>
            </a:pPr>
            <a:r>
              <a:rPr lang="en-US" b="1" spc="-10" dirty="0">
                <a:effectLst/>
                <a:latin typeface="Times New Roman" panose="02020603050405020304" pitchFamily="18" charset="0"/>
                <a:ea typeface="Times New Roman" panose="02020603050405020304" pitchFamily="18" charset="0"/>
              </a:rPr>
              <a:t>SELVA J (24MCR095)</a:t>
            </a:r>
            <a:endParaRPr lang="en-US" sz="2400" b="1" dirty="0">
              <a:solidFill>
                <a:srgbClr val="FF0000"/>
              </a:solidFill>
              <a:latin typeface="Times New Roman"/>
              <a:ea typeface="Cambria"/>
              <a:cs typeface="Times New Roman"/>
            </a:endParaRPr>
          </a:p>
          <a:p>
            <a:pPr lvl="1">
              <a:lnSpc>
                <a:spcPct val="150000"/>
              </a:lnSpc>
            </a:pPr>
            <a:r>
              <a:rPr lang="en-US" b="1" dirty="0">
                <a:solidFill>
                  <a:srgbClr val="000000"/>
                </a:solidFill>
                <a:latin typeface="Times New Roman"/>
                <a:ea typeface="Cambria"/>
                <a:cs typeface="Times New Roman"/>
              </a:rPr>
              <a:t>SURYA N (24MCR114)</a:t>
            </a:r>
          </a:p>
          <a:p>
            <a:pPr lvl="1">
              <a:lnSpc>
                <a:spcPct val="150000"/>
              </a:lnSpc>
            </a:pPr>
            <a:r>
              <a:rPr lang="en-US" b="1" dirty="0">
                <a:effectLst/>
                <a:latin typeface="Times New Roman" panose="02020603050405020304" pitchFamily="18" charset="0"/>
                <a:ea typeface="Times New Roman" panose="02020603050405020304" pitchFamily="18" charset="0"/>
              </a:rPr>
              <a:t>VASHANTHA KUMAR KS (24MCR124)</a:t>
            </a:r>
            <a:endParaRPr lang="en-IN" dirty="0">
              <a:effectLst/>
              <a:latin typeface="Times New Roman" panose="02020603050405020304" pitchFamily="18" charset="0"/>
              <a:ea typeface="Times New Roman" panose="02020603050405020304" pitchFamily="18" charset="0"/>
            </a:endParaRPr>
          </a:p>
          <a:p>
            <a:pPr>
              <a:lnSpc>
                <a:spcPct val="150000"/>
              </a:lnSpc>
            </a:pPr>
            <a:endParaRPr lang="en-US" sz="2400" b="1" dirty="0">
              <a:solidFill>
                <a:srgbClr val="000000"/>
              </a:solidFill>
              <a:latin typeface="Times New Roman"/>
              <a:ea typeface="Cambria"/>
              <a:cs typeface="Times New Roman"/>
            </a:endParaRPr>
          </a:p>
          <a:p>
            <a:pPr>
              <a:lnSpc>
                <a:spcPct val="150000"/>
              </a:lnSpc>
            </a:pPr>
            <a:r>
              <a:rPr lang="en-US" sz="2400" b="1" dirty="0">
                <a:solidFill>
                  <a:schemeClr val="tx1">
                    <a:lumMod val="95000"/>
                    <a:lumOff val="5000"/>
                  </a:schemeClr>
                </a:solidFill>
                <a:latin typeface="Times New Roman"/>
                <a:ea typeface="Cambria"/>
                <a:cs typeface="Times New Roman"/>
              </a:rPr>
              <a:t>                             </a:t>
            </a:r>
            <a:r>
              <a:rPr lang="en-IN" sz="2400" b="1" dirty="0">
                <a:solidFill>
                  <a:schemeClr val="tx1">
                    <a:lumMod val="95000"/>
                    <a:lumOff val="5000"/>
                  </a:schemeClr>
                </a:solidFill>
                <a:latin typeface="Times New Roman"/>
                <a:ea typeface="Cambria"/>
                <a:cs typeface="Times New Roman"/>
              </a:rPr>
              <a:t>                            </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8247" y="1273774"/>
            <a:ext cx="1259632" cy="1517856"/>
          </a:xfrm>
          <a:prstGeom prst="rect">
            <a:avLst/>
          </a:prstGeom>
        </p:spPr>
      </p:pic>
      <p:pic>
        <p:nvPicPr>
          <p:cNvPr id="18" name="Picture 17" descr="G:\TBI\TBI@KEC Logos\K Transform\6-5x4 product centre.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454184" y="1301163"/>
            <a:ext cx="1713898" cy="1490467"/>
          </a:xfrm>
          <a:prstGeom prst="rect">
            <a:avLst/>
          </a:prstGeom>
          <a:noFill/>
          <a:ln>
            <a:noFill/>
          </a:ln>
        </p:spPr>
      </p:pic>
      <p:sp>
        <p:nvSpPr>
          <p:cNvPr id="3" name="TextBox 2">
            <a:extLst>
              <a:ext uri="{FF2B5EF4-FFF2-40B4-BE49-F238E27FC236}">
                <a16:creationId xmlns:a16="http://schemas.microsoft.com/office/drawing/2014/main" id="{7F0139EF-2A66-D072-EE94-3876695C0D0B}"/>
              </a:ext>
            </a:extLst>
          </p:cNvPr>
          <p:cNvSpPr txBox="1"/>
          <p:nvPr/>
        </p:nvSpPr>
        <p:spPr>
          <a:xfrm>
            <a:off x="2947879" y="2346931"/>
            <a:ext cx="8585651" cy="960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99440" marR="445770" algn="ctr">
              <a:lnSpc>
                <a:spcPct val="150000"/>
              </a:lnSpc>
              <a:spcBef>
                <a:spcPts val="5"/>
              </a:spcBef>
            </a:pPr>
            <a:r>
              <a:rPr lang="en-US" sz="2000" b="1" dirty="0">
                <a:solidFill>
                  <a:srgbClr val="FF0000"/>
                </a:solidFill>
                <a:latin typeface="Times New Roman" panose="02020603050405020304" pitchFamily="18" charset="0"/>
                <a:cs typeface="Times New Roman" panose="02020603050405020304" pitchFamily="18" charset="0"/>
              </a:rPr>
              <a:t>TITLE :  </a:t>
            </a:r>
            <a:r>
              <a:rPr lang="en-US" sz="2000" b="1" dirty="0">
                <a:effectLst/>
                <a:latin typeface="Times New Roman" panose="02020603050405020304" pitchFamily="18" charset="0"/>
                <a:ea typeface="Times New Roman" panose="02020603050405020304" pitchFamily="18" charset="0"/>
              </a:rPr>
              <a:t>PROFESSIONAL EXPENSE TRACKER </a:t>
            </a:r>
          </a:p>
          <a:p>
            <a:pPr marL="599440" marR="445770" algn="ctr">
              <a:lnSpc>
                <a:spcPct val="150000"/>
              </a:lnSpc>
              <a:spcBef>
                <a:spcPts val="5"/>
              </a:spcBef>
            </a:pPr>
            <a:r>
              <a:rPr lang="en-US" sz="2000" b="1" dirty="0">
                <a:latin typeface="Times New Roman" panose="02020603050405020304" pitchFamily="18" charset="0"/>
                <a:ea typeface="Times New Roman" panose="02020603050405020304" pitchFamily="18" charset="0"/>
              </a:rPr>
              <a:t>          Using </a:t>
            </a:r>
            <a:r>
              <a:rPr lang="en-IN" sz="2000" b="1" dirty="0"/>
              <a:t>Python, </a:t>
            </a:r>
            <a:r>
              <a:rPr lang="en-IN" sz="2000" b="1" dirty="0" err="1"/>
              <a:t>Tkinter</a:t>
            </a:r>
            <a:r>
              <a:rPr lang="en-IN" sz="2000" b="1" dirty="0"/>
              <a:t>, and SQLite</a:t>
            </a:r>
            <a:endParaRPr lang="en-IN" sz="2000" b="1" dirty="0">
              <a:effectLst/>
              <a:latin typeface="Times New Roman" panose="02020603050405020304" pitchFamily="18" charset="0"/>
              <a:ea typeface="Times New Roman" panose="02020603050405020304" pitchFamily="18" charset="0"/>
            </a:endParaRPr>
          </a:p>
        </p:txBody>
      </p:sp>
      <p:pic>
        <p:nvPicPr>
          <p:cNvPr id="26" name="Picture 25">
            <a:extLst>
              <a:ext uri="{FF2B5EF4-FFF2-40B4-BE49-F238E27FC236}">
                <a16:creationId xmlns:a16="http://schemas.microsoft.com/office/drawing/2014/main" id="{56518E49-203E-4184-B86B-7ABB9B1E94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03661" y="5556837"/>
            <a:ext cx="2278552" cy="1077862"/>
          </a:xfrm>
          <a:prstGeom prst="rect">
            <a:avLst/>
          </a:prstGeom>
        </p:spPr>
      </p:pic>
      <p:pic>
        <p:nvPicPr>
          <p:cNvPr id="28" name="Picture 27">
            <a:extLst>
              <a:ext uri="{FF2B5EF4-FFF2-40B4-BE49-F238E27FC236}">
                <a16:creationId xmlns:a16="http://schemas.microsoft.com/office/drawing/2014/main" id="{8D3DFEB3-3084-418A-9B1F-BC37DDA0AB8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01604" y="3968051"/>
            <a:ext cx="2675037" cy="1608956"/>
          </a:xfrm>
          <a:prstGeom prst="rect">
            <a:avLst/>
          </a:prstGeom>
        </p:spPr>
      </p:pic>
    </p:spTree>
    <p:extLst>
      <p:ext uri="{BB962C8B-B14F-4D97-AF65-F5344CB8AC3E}">
        <p14:creationId xmlns:p14="http://schemas.microsoft.com/office/powerpoint/2010/main" val="414505393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B86A5D-B3CF-13B5-2E1F-68C3CFD33DCA}"/>
              </a:ext>
            </a:extLst>
          </p:cNvPr>
          <p:cNvPicPr>
            <a:picLocks noChangeAspect="1"/>
          </p:cNvPicPr>
          <p:nvPr/>
        </p:nvPicPr>
        <p:blipFill>
          <a:blip r:embed="rId2"/>
          <a:stretch>
            <a:fillRect/>
          </a:stretch>
        </p:blipFill>
        <p:spPr>
          <a:xfrm>
            <a:off x="1866533" y="677941"/>
            <a:ext cx="8458933" cy="5502117"/>
          </a:xfrm>
          <a:prstGeom prst="rect">
            <a:avLst/>
          </a:prstGeom>
        </p:spPr>
      </p:pic>
    </p:spTree>
    <p:extLst>
      <p:ext uri="{BB962C8B-B14F-4D97-AF65-F5344CB8AC3E}">
        <p14:creationId xmlns:p14="http://schemas.microsoft.com/office/powerpoint/2010/main" val="174535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506B64-A8B8-C638-FFE4-4B30CC3179F5}"/>
              </a:ext>
            </a:extLst>
          </p:cNvPr>
          <p:cNvPicPr>
            <a:picLocks noChangeAspect="1"/>
          </p:cNvPicPr>
          <p:nvPr/>
        </p:nvPicPr>
        <p:blipFill>
          <a:blip r:embed="rId2"/>
          <a:stretch>
            <a:fillRect/>
          </a:stretch>
        </p:blipFill>
        <p:spPr>
          <a:xfrm>
            <a:off x="1847482" y="864648"/>
            <a:ext cx="8497036" cy="5128704"/>
          </a:xfrm>
          <a:prstGeom prst="rect">
            <a:avLst/>
          </a:prstGeom>
        </p:spPr>
      </p:pic>
    </p:spTree>
    <p:extLst>
      <p:ext uri="{BB962C8B-B14F-4D97-AF65-F5344CB8AC3E}">
        <p14:creationId xmlns:p14="http://schemas.microsoft.com/office/powerpoint/2010/main" val="4249716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7341DB-2431-2F77-2AE1-8307A9045BAD}"/>
              </a:ext>
            </a:extLst>
          </p:cNvPr>
          <p:cNvPicPr>
            <a:picLocks noChangeAspect="1"/>
          </p:cNvPicPr>
          <p:nvPr/>
        </p:nvPicPr>
        <p:blipFill>
          <a:blip r:embed="rId2"/>
          <a:stretch>
            <a:fillRect/>
          </a:stretch>
        </p:blipFill>
        <p:spPr>
          <a:xfrm>
            <a:off x="1858913" y="1386663"/>
            <a:ext cx="8474174" cy="4084674"/>
          </a:xfrm>
          <a:prstGeom prst="rect">
            <a:avLst/>
          </a:prstGeom>
        </p:spPr>
      </p:pic>
    </p:spTree>
    <p:extLst>
      <p:ext uri="{BB962C8B-B14F-4D97-AF65-F5344CB8AC3E}">
        <p14:creationId xmlns:p14="http://schemas.microsoft.com/office/powerpoint/2010/main" val="3209411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DE9E7-8F5C-4A2F-B7F6-F7F4F9FEAA88}"/>
              </a:ext>
            </a:extLst>
          </p:cNvPr>
          <p:cNvSpPr txBox="1"/>
          <p:nvPr/>
        </p:nvSpPr>
        <p:spPr>
          <a:xfrm>
            <a:off x="1807535" y="689363"/>
            <a:ext cx="2145139" cy="584775"/>
          </a:xfrm>
          <a:prstGeom prst="rect">
            <a:avLst/>
          </a:prstGeom>
          <a:noFill/>
        </p:spPr>
        <p:txBody>
          <a:bodyPr wrap="non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Conclusion</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DD5A4B3-3DC1-10DD-991A-C6A5FD10276E}"/>
              </a:ext>
            </a:extLst>
          </p:cNvPr>
          <p:cNvSpPr txBox="1"/>
          <p:nvPr/>
        </p:nvSpPr>
        <p:spPr>
          <a:xfrm>
            <a:off x="2030819" y="1605516"/>
            <a:ext cx="8728621" cy="3780522"/>
          </a:xfrm>
          <a:prstGeom prst="rect">
            <a:avLst/>
          </a:prstGeom>
          <a:noFill/>
        </p:spPr>
        <p:txBody>
          <a:bodyPr wrap="square">
            <a:spAutoFit/>
          </a:bodyPr>
          <a:lstStyle/>
          <a:p>
            <a:pPr>
              <a:lnSpc>
                <a:spcPct val="150000"/>
              </a:lnSpc>
            </a:pPr>
            <a:r>
              <a:rPr lang="en-GB" b="1" dirty="0"/>
              <a:t>Expense Tracker </a:t>
            </a:r>
            <a:r>
              <a:rPr lang="en-GB" dirty="0"/>
              <a:t>provides a simple and effective solution for managing personal and small business finances. The application integrates a user-friendly graphical interface with a lightweight SQLite database to efficiently track income, expenses, and budgets. Features such as receipt uploads and a real-time financial summary help users stay organized and make informed decisions. This project demonstrates practical applications of Python programming, GUI development, and database management. Future improvements could include support for multiple users, report generation, and enhanced data visualization to further enhance usability and functionality.</a:t>
            </a:r>
            <a:endParaRPr lang="en-IN" dirty="0"/>
          </a:p>
        </p:txBody>
      </p:sp>
    </p:spTree>
    <p:extLst>
      <p:ext uri="{BB962C8B-B14F-4D97-AF65-F5344CB8AC3E}">
        <p14:creationId xmlns:p14="http://schemas.microsoft.com/office/powerpoint/2010/main" val="158564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849DBA-BF9D-420B-A577-152DEC41766A}"/>
              </a:ext>
            </a:extLst>
          </p:cNvPr>
          <p:cNvSpPr txBox="1"/>
          <p:nvPr/>
        </p:nvSpPr>
        <p:spPr>
          <a:xfrm>
            <a:off x="3300953" y="3013501"/>
            <a:ext cx="6110223" cy="830997"/>
          </a:xfrm>
          <a:prstGeom prst="rect">
            <a:avLst/>
          </a:prstGeom>
          <a:noFill/>
        </p:spPr>
        <p:txBody>
          <a:bodyPr wrap="square" rtlCol="0">
            <a:spAutoFit/>
          </a:bodyPr>
          <a:lstStyle/>
          <a:p>
            <a:pPr algn="ctr"/>
            <a:r>
              <a:rPr lang="en-US" sz="4800" b="1" dirty="0">
                <a:solidFill>
                  <a:srgbClr val="FF0000"/>
                </a:solidFill>
                <a:latin typeface="Times New Roman" panose="02020603050405020304" pitchFamily="18" charset="0"/>
                <a:cs typeface="Times New Roman" panose="02020603050405020304" pitchFamily="18" charset="0"/>
              </a:rPr>
              <a:t>THANK YOU</a:t>
            </a:r>
            <a:endParaRPr lang="en-IN" sz="4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09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D1180F-66AA-83A9-31D8-AABAC5624BF7}"/>
              </a:ext>
            </a:extLst>
          </p:cNvPr>
          <p:cNvSpPr txBox="1"/>
          <p:nvPr/>
        </p:nvSpPr>
        <p:spPr>
          <a:xfrm>
            <a:off x="1951348" y="358219"/>
            <a:ext cx="89743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Problem</a:t>
            </a:r>
            <a:r>
              <a:rPr lang="en-IN" sz="3600" dirty="0">
                <a:solidFill>
                  <a:srgbClr val="FF0000"/>
                </a:solidFill>
                <a:latin typeface="Times New Roman" panose="02020603050405020304" pitchFamily="18" charset="0"/>
                <a:cs typeface="Times New Roman" panose="02020603050405020304" pitchFamily="18" charset="0"/>
              </a:rPr>
              <a:t> </a:t>
            </a:r>
            <a:r>
              <a:rPr lang="en-IN" sz="3200" b="1" dirty="0">
                <a:solidFill>
                  <a:srgbClr val="FF0000"/>
                </a:solidFill>
                <a:latin typeface="Times New Roman" panose="02020603050405020304" pitchFamily="18" charset="0"/>
                <a:cs typeface="Times New Roman" panose="02020603050405020304" pitchFamily="18" charset="0"/>
              </a:rPr>
              <a:t>Statement</a:t>
            </a:r>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48FE4603-6ECF-472C-327D-F749E8B962BE}"/>
              </a:ext>
            </a:extLst>
          </p:cNvPr>
          <p:cNvSpPr>
            <a:spLocks noChangeArrowheads="1"/>
          </p:cNvSpPr>
          <p:nvPr/>
        </p:nvSpPr>
        <p:spPr bwMode="auto">
          <a:xfrm>
            <a:off x="1266333" y="1954237"/>
            <a:ext cx="10461523"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Times New Roman" panose="02020603050405020304" pitchFamily="18" charset="0"/>
              </a:rPr>
              <a:t>Manual Tracking </a:t>
            </a:r>
            <a:r>
              <a:rPr kumimoji="0" lang="en-US" altLang="en-US" b="0" i="0" u="none" strike="noStrike" cap="none" normalizeH="0" baseline="0" dirty="0">
                <a:ln>
                  <a:noFill/>
                </a:ln>
                <a:solidFill>
                  <a:schemeClr val="tx1"/>
                </a:solidFill>
                <a:effectLst/>
                <a:latin typeface="+mj-lt"/>
                <a:cs typeface="Times New Roman" panose="02020603050405020304" pitchFamily="18" charset="0"/>
              </a:rPr>
              <a:t>: Individuals and small businesses face challenges due to budgeting mistakes and lost receipts.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Times New Roman" panose="02020603050405020304" pitchFamily="18" charset="0"/>
              </a:rPr>
              <a:t>Time-Consuming Process</a:t>
            </a:r>
            <a:r>
              <a:rPr kumimoji="0" lang="en-US" altLang="en-US" b="0" i="0" u="none" strike="noStrike" cap="none" normalizeH="0" baseline="0" dirty="0">
                <a:ln>
                  <a:noFill/>
                </a:ln>
                <a:solidFill>
                  <a:schemeClr val="tx1"/>
                </a:solidFill>
                <a:effectLst/>
                <a:latin typeface="+mj-lt"/>
                <a:cs typeface="Times New Roman" panose="02020603050405020304" pitchFamily="18" charset="0"/>
              </a:rPr>
              <a:t>: Managing income and expenses manually takes significant time and effort.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Times New Roman" panose="02020603050405020304" pitchFamily="18" charset="0"/>
              </a:rPr>
              <a:t>Lack of Accuracy</a:t>
            </a:r>
            <a:r>
              <a:rPr kumimoji="0" lang="en-US" altLang="en-US" b="0" i="0" u="none" strike="noStrike" cap="none" normalizeH="0" baseline="0" dirty="0">
                <a:ln>
                  <a:noFill/>
                </a:ln>
                <a:solidFill>
                  <a:schemeClr val="tx1"/>
                </a:solidFill>
                <a:effectLst/>
                <a:latin typeface="+mj-lt"/>
                <a:cs typeface="Times New Roman" panose="02020603050405020304" pitchFamily="18" charset="0"/>
              </a:rPr>
              <a:t>: Human errors lead to inaccurate records and poor financial insights.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cs typeface="Times New Roman" panose="02020603050405020304" pitchFamily="18" charset="0"/>
              </a:rPr>
              <a:t>Need for Automation</a:t>
            </a:r>
            <a:r>
              <a:rPr kumimoji="0" lang="en-US" altLang="en-US" b="0" i="0" u="none" strike="noStrike" cap="none" normalizeH="0" baseline="0" dirty="0">
                <a:ln>
                  <a:noFill/>
                </a:ln>
                <a:solidFill>
                  <a:schemeClr val="tx1"/>
                </a:solidFill>
                <a:effectLst/>
                <a:latin typeface="+mj-lt"/>
                <a:cs typeface="Times New Roman" panose="02020603050405020304" pitchFamily="18" charset="0"/>
              </a:rPr>
              <a:t>: A user-friendly, automated system is essential for efficient financial tracking and better budgeting.</a:t>
            </a:r>
          </a:p>
        </p:txBody>
      </p:sp>
    </p:spTree>
    <p:extLst>
      <p:ext uri="{BB962C8B-B14F-4D97-AF65-F5344CB8AC3E}">
        <p14:creationId xmlns:p14="http://schemas.microsoft.com/office/powerpoint/2010/main" val="17854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F3C15B1-63C0-C3FE-23BA-AE1EEEAAF5E3}"/>
              </a:ext>
            </a:extLst>
          </p:cNvPr>
          <p:cNvSpPr>
            <a:spLocks noGrp="1"/>
          </p:cNvSpPr>
          <p:nvPr>
            <p:ph type="title"/>
          </p:nvPr>
        </p:nvSpPr>
        <p:spPr>
          <a:xfrm>
            <a:off x="5139082" y="340241"/>
            <a:ext cx="3600881" cy="518780"/>
          </a:xfrm>
        </p:spPr>
        <p:txBody>
          <a:bodyPr/>
          <a:lstStyle/>
          <a:p>
            <a:r>
              <a:rPr lang="en-IN" b="1" dirty="0">
                <a:solidFill>
                  <a:srgbClr val="FF0000"/>
                </a:solidFill>
                <a:latin typeface="Times New Roman" panose="02020603050405020304" pitchFamily="18" charset="0"/>
                <a:cs typeface="Times New Roman" panose="02020603050405020304" pitchFamily="18" charset="0"/>
              </a:rPr>
              <a:t>Introduction</a:t>
            </a:r>
          </a:p>
        </p:txBody>
      </p:sp>
      <p:sp>
        <p:nvSpPr>
          <p:cNvPr id="2" name="TextBox 1">
            <a:extLst>
              <a:ext uri="{FF2B5EF4-FFF2-40B4-BE49-F238E27FC236}">
                <a16:creationId xmlns:a16="http://schemas.microsoft.com/office/drawing/2014/main" id="{D218CA20-2142-4FB9-B05F-89F8C4199EA1}"/>
              </a:ext>
            </a:extLst>
          </p:cNvPr>
          <p:cNvSpPr txBox="1"/>
          <p:nvPr/>
        </p:nvSpPr>
        <p:spPr>
          <a:xfrm>
            <a:off x="1473442" y="1767840"/>
            <a:ext cx="10932160" cy="3693319"/>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en-IN" b="1" dirty="0"/>
              <a:t>Expense Tracker</a:t>
            </a:r>
            <a:r>
              <a:rPr lang="en-IN" dirty="0"/>
              <a:t> is a desktop-based expense tracking application.</a:t>
            </a:r>
          </a:p>
          <a:p>
            <a:pPr marL="285750" indent="-285750">
              <a:lnSpc>
                <a:spcPct val="200000"/>
              </a:lnSpc>
              <a:buFont typeface="Wingdings" panose="05000000000000000000" pitchFamily="2" charset="2"/>
              <a:buChar char="ü"/>
            </a:pPr>
            <a:r>
              <a:rPr lang="en-IN" dirty="0"/>
              <a:t>Developed using </a:t>
            </a:r>
            <a:r>
              <a:rPr lang="en-IN" b="1" dirty="0"/>
              <a:t>Python (</a:t>
            </a:r>
            <a:r>
              <a:rPr lang="en-IN" b="1" dirty="0" err="1"/>
              <a:t>Tkinter</a:t>
            </a:r>
            <a:r>
              <a:rPr lang="en-IN" b="1" dirty="0"/>
              <a:t>)</a:t>
            </a:r>
            <a:r>
              <a:rPr lang="en-IN" dirty="0"/>
              <a:t> for GUI and </a:t>
            </a:r>
            <a:r>
              <a:rPr lang="en-IN" b="1" dirty="0"/>
              <a:t>SQLite</a:t>
            </a:r>
            <a:r>
              <a:rPr lang="en-IN" dirty="0"/>
              <a:t> for local database storage.</a:t>
            </a:r>
          </a:p>
          <a:p>
            <a:pPr marL="285750" indent="-285750">
              <a:lnSpc>
                <a:spcPct val="200000"/>
              </a:lnSpc>
              <a:buFont typeface="Wingdings" panose="05000000000000000000" pitchFamily="2" charset="2"/>
              <a:buChar char="ü"/>
            </a:pPr>
            <a:r>
              <a:rPr lang="en-IN" dirty="0"/>
              <a:t>Helps users </a:t>
            </a:r>
            <a:r>
              <a:rPr lang="en-IN" b="1" dirty="0"/>
              <a:t>manage income</a:t>
            </a:r>
            <a:r>
              <a:rPr lang="en-IN" dirty="0"/>
              <a:t>, </a:t>
            </a:r>
            <a:r>
              <a:rPr lang="en-IN" b="1" dirty="0"/>
              <a:t>track expenses</a:t>
            </a:r>
            <a:r>
              <a:rPr lang="en-IN" dirty="0"/>
              <a:t>, and </a:t>
            </a:r>
            <a:r>
              <a:rPr lang="en-IN" b="1" dirty="0"/>
              <a:t>set monthly budgets</a:t>
            </a:r>
            <a:r>
              <a:rPr lang="en-IN" dirty="0"/>
              <a:t>.</a:t>
            </a:r>
          </a:p>
          <a:p>
            <a:pPr marL="285750" indent="-285750">
              <a:lnSpc>
                <a:spcPct val="200000"/>
              </a:lnSpc>
              <a:buFont typeface="Wingdings" panose="05000000000000000000" pitchFamily="2" charset="2"/>
              <a:buChar char="ü"/>
            </a:pPr>
            <a:r>
              <a:rPr lang="en-IN" dirty="0"/>
              <a:t>Includes support for </a:t>
            </a:r>
            <a:r>
              <a:rPr lang="en-IN" b="1" dirty="0"/>
              <a:t>receipt uploads</a:t>
            </a:r>
            <a:r>
              <a:rPr lang="en-IN" dirty="0"/>
              <a:t> and a </a:t>
            </a:r>
            <a:r>
              <a:rPr lang="en-IN" b="1" dirty="0"/>
              <a:t>real-time financial summary</a:t>
            </a:r>
            <a:r>
              <a:rPr lang="en-IN" dirty="0"/>
              <a:t>.</a:t>
            </a:r>
          </a:p>
          <a:p>
            <a:pPr marL="285750" indent="-285750">
              <a:lnSpc>
                <a:spcPct val="200000"/>
              </a:lnSpc>
              <a:buFont typeface="Wingdings" panose="05000000000000000000" pitchFamily="2" charset="2"/>
              <a:buChar char="ü"/>
            </a:pPr>
            <a:r>
              <a:rPr lang="en-IN" dirty="0"/>
              <a:t>Offers a </a:t>
            </a:r>
            <a:r>
              <a:rPr lang="en-IN" b="1" dirty="0"/>
              <a:t>user-friendly interface</a:t>
            </a:r>
            <a:r>
              <a:rPr lang="en-IN" dirty="0"/>
              <a:t> for efficient financial planning.</a:t>
            </a:r>
          </a:p>
          <a:p>
            <a:pPr marL="285750" indent="-285750">
              <a:lnSpc>
                <a:spcPct val="200000"/>
              </a:lnSpc>
              <a:buFont typeface="Wingdings" panose="05000000000000000000" pitchFamily="2" charset="2"/>
              <a:buChar char="ü"/>
            </a:pPr>
            <a:r>
              <a:rPr lang="en-IN" dirty="0"/>
              <a:t>Demonstrates concepts like </a:t>
            </a:r>
            <a:r>
              <a:rPr lang="en-IN" b="1" dirty="0"/>
              <a:t>GUI development</a:t>
            </a:r>
            <a:r>
              <a:rPr lang="en-IN" dirty="0"/>
              <a:t>, </a:t>
            </a:r>
            <a:r>
              <a:rPr lang="en-IN" b="1" dirty="0"/>
              <a:t>database integration</a:t>
            </a:r>
            <a:r>
              <a:rPr lang="en-IN" dirty="0"/>
              <a:t>, and </a:t>
            </a:r>
            <a:r>
              <a:rPr lang="en-IN" b="1" dirty="0"/>
              <a:t>Python programming</a:t>
            </a:r>
            <a:r>
              <a:rPr lang="en-IN" dirty="0"/>
              <a:t>.</a:t>
            </a:r>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813523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B1FF4F6-DCED-12FA-A060-6075F0067AF8}"/>
              </a:ext>
            </a:extLst>
          </p:cNvPr>
          <p:cNvSpPr txBox="1"/>
          <p:nvPr/>
        </p:nvSpPr>
        <p:spPr>
          <a:xfrm>
            <a:off x="3545958" y="0"/>
            <a:ext cx="6097772" cy="742511"/>
          </a:xfrm>
          <a:prstGeom prst="rect">
            <a:avLst/>
          </a:prstGeom>
          <a:noFill/>
        </p:spPr>
        <p:txBody>
          <a:bodyPr wrap="square">
            <a:spAutoFit/>
          </a:bodyPr>
          <a:lstStyle/>
          <a:p>
            <a:pPr marL="1321435" marR="474345" indent="-228600" algn="just">
              <a:lnSpc>
                <a:spcPct val="150000"/>
              </a:lnSpc>
              <a:spcBef>
                <a:spcPts val="5"/>
              </a:spcBef>
              <a:tabLst>
                <a:tab pos="1092835" algn="l"/>
              </a:tabLst>
            </a:pPr>
            <a:r>
              <a:rPr lang="en-US" sz="3200" b="1" dirty="0">
                <a:solidFill>
                  <a:srgbClr val="FF0000"/>
                </a:solidFill>
                <a:effectLst/>
                <a:latin typeface="Times New Roman" panose="02020603050405020304" pitchFamily="18" charset="0"/>
                <a:ea typeface="Times New Roman" panose="02020603050405020304" pitchFamily="18" charset="0"/>
              </a:rPr>
              <a:t>Scope</a:t>
            </a:r>
            <a:r>
              <a:rPr lang="en-US" sz="3200" b="1" spc="-10" dirty="0">
                <a:solidFill>
                  <a:srgbClr val="FF0000"/>
                </a:solidFill>
                <a:effectLst/>
                <a:latin typeface="Times New Roman" panose="02020603050405020304" pitchFamily="18" charset="0"/>
                <a:ea typeface="Times New Roman" panose="02020603050405020304" pitchFamily="18" charset="0"/>
              </a:rPr>
              <a:t> </a:t>
            </a:r>
            <a:r>
              <a:rPr lang="en-US" sz="3200" b="1" dirty="0">
                <a:solidFill>
                  <a:srgbClr val="FF0000"/>
                </a:solidFill>
                <a:effectLst/>
                <a:latin typeface="Times New Roman" panose="02020603050405020304" pitchFamily="18" charset="0"/>
                <a:ea typeface="Times New Roman" panose="02020603050405020304" pitchFamily="18" charset="0"/>
              </a:rPr>
              <a:t>of</a:t>
            </a:r>
            <a:r>
              <a:rPr lang="en-US" sz="3200" b="1" spc="-5" dirty="0">
                <a:solidFill>
                  <a:srgbClr val="FF0000"/>
                </a:solidFill>
                <a:effectLst/>
                <a:latin typeface="Times New Roman" panose="02020603050405020304" pitchFamily="18" charset="0"/>
                <a:ea typeface="Times New Roman" panose="02020603050405020304" pitchFamily="18" charset="0"/>
              </a:rPr>
              <a:t> </a:t>
            </a:r>
            <a:r>
              <a:rPr lang="en-US" sz="3200" b="1" dirty="0">
                <a:solidFill>
                  <a:srgbClr val="FF0000"/>
                </a:solidFill>
                <a:effectLst/>
                <a:latin typeface="Times New Roman" panose="02020603050405020304" pitchFamily="18" charset="0"/>
                <a:ea typeface="Times New Roman" panose="02020603050405020304" pitchFamily="18" charset="0"/>
              </a:rPr>
              <a:t>the</a:t>
            </a:r>
            <a:r>
              <a:rPr lang="en-US" sz="3200" b="1" spc="-10" dirty="0">
                <a:solidFill>
                  <a:srgbClr val="FF0000"/>
                </a:solidFill>
                <a:effectLst/>
                <a:latin typeface="Times New Roman" panose="02020603050405020304" pitchFamily="18" charset="0"/>
                <a:ea typeface="Times New Roman" panose="02020603050405020304" pitchFamily="18" charset="0"/>
              </a:rPr>
              <a:t> Project</a:t>
            </a:r>
            <a:endParaRPr lang="en-IN" sz="3200" b="1" dirty="0">
              <a:solidFill>
                <a:srgbClr val="FF0000"/>
              </a:solidFill>
              <a:effectLst/>
              <a:latin typeface="Times New Roman" panose="02020603050405020304" pitchFamily="18" charset="0"/>
              <a:ea typeface="Times New Roman" panose="02020603050405020304" pitchFamily="18" charset="0"/>
            </a:endParaRPr>
          </a:p>
        </p:txBody>
      </p:sp>
      <p:sp>
        <p:nvSpPr>
          <p:cNvPr id="5" name="Rectangle 3">
            <a:extLst>
              <a:ext uri="{FF2B5EF4-FFF2-40B4-BE49-F238E27FC236}">
                <a16:creationId xmlns:a16="http://schemas.microsoft.com/office/drawing/2014/main" id="{A4506262-BD10-4281-865D-9A236A8642F2}"/>
              </a:ext>
            </a:extLst>
          </p:cNvPr>
          <p:cNvSpPr>
            <a:spLocks noChangeArrowheads="1"/>
          </p:cNvSpPr>
          <p:nvPr/>
        </p:nvSpPr>
        <p:spPr bwMode="auto">
          <a:xfrm>
            <a:off x="1428484" y="1049644"/>
            <a:ext cx="10332720" cy="4992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Designed for </a:t>
            </a:r>
            <a:r>
              <a:rPr kumimoji="0" lang="en-US" altLang="en-US" sz="1800" b="1" i="0" u="none" strike="noStrike" cap="none" normalizeH="0" baseline="0" dirty="0">
                <a:ln>
                  <a:noFill/>
                </a:ln>
                <a:solidFill>
                  <a:schemeClr val="tx1"/>
                </a:solidFill>
                <a:effectLst/>
                <a:latin typeface="Arial" panose="020B0604020202020204" pitchFamily="34" charset="0"/>
              </a:rPr>
              <a:t>individuals and small businesses</a:t>
            </a:r>
            <a:r>
              <a:rPr kumimoji="0" lang="en-US" altLang="en-US" sz="1800" b="0" i="0" u="none" strike="noStrike" cap="none" normalizeH="0" baseline="0" dirty="0">
                <a:ln>
                  <a:noFill/>
                </a:ln>
                <a:solidFill>
                  <a:schemeClr val="tx1"/>
                </a:solidFill>
                <a:effectLst/>
                <a:latin typeface="Arial" panose="020B0604020202020204" pitchFamily="34" charset="0"/>
              </a:rPr>
              <a:t> to manage finances efficiently.</a:t>
            </a:r>
          </a:p>
          <a:p>
            <a:pPr marL="285750" marR="0" lvl="0" indent="-28575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Tracks </a:t>
            </a:r>
            <a:r>
              <a:rPr kumimoji="0" lang="en-US" altLang="en-US" sz="1800" b="1" i="0" u="none" strike="noStrike" cap="none" normalizeH="0" baseline="0" dirty="0">
                <a:ln>
                  <a:noFill/>
                </a:ln>
                <a:solidFill>
                  <a:schemeClr val="tx1"/>
                </a:solidFill>
                <a:effectLst/>
                <a:latin typeface="Arial" panose="020B0604020202020204" pitchFamily="34" charset="0"/>
              </a:rPr>
              <a:t>income sources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expenses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monthly budget limits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Supports </a:t>
            </a:r>
            <a:r>
              <a:rPr kumimoji="0" lang="en-US" altLang="en-US" sz="1800" b="1" i="0" u="none" strike="noStrike" cap="none" normalizeH="0" baseline="0" dirty="0">
                <a:ln>
                  <a:noFill/>
                </a:ln>
                <a:solidFill>
                  <a:schemeClr val="tx1"/>
                </a:solidFill>
                <a:effectLst/>
                <a:latin typeface="Arial" panose="020B0604020202020204" pitchFamily="34" charset="0"/>
              </a:rPr>
              <a:t>receipt upload</a:t>
            </a:r>
            <a:r>
              <a:rPr kumimoji="0" lang="en-US" altLang="en-US" sz="1800" b="0" i="0" u="none" strike="noStrike" cap="none" normalizeH="0" baseline="0" dirty="0">
                <a:ln>
                  <a:noFill/>
                </a:ln>
                <a:solidFill>
                  <a:schemeClr val="tx1"/>
                </a:solidFill>
                <a:effectLst/>
                <a:latin typeface="Arial" panose="020B0604020202020204" pitchFamily="34" charset="0"/>
              </a:rPr>
              <a:t> and storage for future reference.</a:t>
            </a:r>
          </a:p>
          <a:p>
            <a:pPr marL="285750" marR="0" lvl="0" indent="-28575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Offers a </a:t>
            </a:r>
            <a:r>
              <a:rPr kumimoji="0" lang="en-US" altLang="en-US" sz="1800" b="1" i="0" u="none" strike="noStrike" cap="none" normalizeH="0" baseline="0" dirty="0">
                <a:ln>
                  <a:noFill/>
                </a:ln>
                <a:solidFill>
                  <a:schemeClr val="tx1"/>
                </a:solidFill>
                <a:effectLst/>
                <a:latin typeface="Arial" panose="020B0604020202020204" pitchFamily="34" charset="0"/>
              </a:rPr>
              <a:t>summary dashboard</a:t>
            </a:r>
            <a:r>
              <a:rPr kumimoji="0" lang="en-US" altLang="en-US" sz="1800" b="0" i="0" u="none" strike="noStrike" cap="none" normalizeH="0" baseline="0" dirty="0">
                <a:ln>
                  <a:noFill/>
                </a:ln>
                <a:solidFill>
                  <a:schemeClr val="tx1"/>
                </a:solidFill>
                <a:effectLst/>
                <a:latin typeface="Arial" panose="020B0604020202020204" pitchFamily="34" charset="0"/>
              </a:rPr>
              <a:t> displaying total income, expenses, balance, and budget.</a:t>
            </a:r>
          </a:p>
          <a:p>
            <a:pPr marL="285750" marR="0" lvl="0" indent="-28575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Built as a </a:t>
            </a:r>
            <a:r>
              <a:rPr kumimoji="0" lang="en-US" altLang="en-US" sz="1800" b="1" i="0" u="none" strike="noStrike" cap="none" normalizeH="0" baseline="0" dirty="0">
                <a:ln>
                  <a:noFill/>
                </a:ln>
                <a:solidFill>
                  <a:schemeClr val="tx1"/>
                </a:solidFill>
                <a:effectLst/>
                <a:latin typeface="Arial" panose="020B0604020202020204" pitchFamily="34" charset="0"/>
              </a:rPr>
              <a:t>desktop GUI application</a:t>
            </a:r>
            <a:r>
              <a:rPr kumimoji="0" lang="en-US" altLang="en-US" sz="1800" b="0" i="0" u="none" strike="noStrike" cap="none" normalizeH="0" baseline="0" dirty="0">
                <a:ln>
                  <a:noFill/>
                </a:ln>
                <a:solidFill>
                  <a:schemeClr val="tx1"/>
                </a:solidFill>
                <a:effectLst/>
                <a:latin typeface="Arial" panose="020B0604020202020204" pitchFamily="34" charset="0"/>
              </a:rPr>
              <a:t> using </a:t>
            </a:r>
            <a:r>
              <a:rPr kumimoji="0" lang="en-US" altLang="en-US" sz="1800" b="0" i="0" u="none" strike="noStrike" cap="none" normalizeH="0" baseline="0" dirty="0" err="1">
                <a:ln>
                  <a:noFill/>
                </a:ln>
                <a:solidFill>
                  <a:schemeClr val="tx1"/>
                </a:solidFill>
                <a:effectLst/>
                <a:latin typeface="Arial" panose="020B0604020202020204" pitchFamily="34" charset="0"/>
              </a:rPr>
              <a:t>Tkinter</a:t>
            </a:r>
            <a:r>
              <a:rPr kumimoji="0" lang="en-US" altLang="en-US" sz="1800" b="0" i="0" u="none" strike="noStrike" cap="none" normalizeH="0" baseline="0" dirty="0">
                <a:ln>
                  <a:noFill/>
                </a:ln>
                <a:solidFill>
                  <a:schemeClr val="tx1"/>
                </a:solidFill>
                <a:effectLst/>
                <a:latin typeface="Arial" panose="020B0604020202020204" pitchFamily="34" charset="0"/>
              </a:rPr>
              <a:t> for easy usability.</a:t>
            </a:r>
          </a:p>
          <a:p>
            <a:pPr marL="285750" marR="0" lvl="0" indent="-28575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Uses </a:t>
            </a:r>
            <a:r>
              <a:rPr kumimoji="0" lang="en-US" altLang="en-US" sz="1800" b="1" i="0" u="none" strike="noStrike" cap="none" normalizeH="0" baseline="0" dirty="0">
                <a:ln>
                  <a:noFill/>
                </a:ln>
                <a:solidFill>
                  <a:schemeClr val="tx1"/>
                </a:solidFill>
                <a:effectLst/>
                <a:latin typeface="Arial" panose="020B0604020202020204" pitchFamily="34" charset="0"/>
              </a:rPr>
              <a:t>SQLite database</a:t>
            </a:r>
            <a:r>
              <a:rPr kumimoji="0" lang="en-US" altLang="en-US" sz="1800" b="0" i="0" u="none" strike="noStrike" cap="none" normalizeH="0" baseline="0" dirty="0">
                <a:ln>
                  <a:noFill/>
                </a:ln>
                <a:solidFill>
                  <a:schemeClr val="tx1"/>
                </a:solidFill>
                <a:effectLst/>
                <a:latin typeface="Arial" panose="020B0604020202020204" pitchFamily="34" charset="0"/>
              </a:rPr>
              <a:t> for lightweight, local data persistence.</a:t>
            </a:r>
          </a:p>
          <a:p>
            <a:pPr marL="285750" marR="0" lvl="0" indent="-28575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Can be extended with features like </a:t>
            </a: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report generation</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user authentication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Ideal for </a:t>
            </a:r>
            <a:r>
              <a:rPr kumimoji="0" lang="en-US" altLang="en-US" sz="1800" b="1" i="0" u="none" strike="noStrike" cap="none" normalizeH="0" baseline="0" dirty="0">
                <a:ln>
                  <a:noFill/>
                </a:ln>
                <a:solidFill>
                  <a:schemeClr val="tx1"/>
                </a:solidFill>
                <a:effectLst/>
                <a:latin typeface="Arial" panose="020B0604020202020204" pitchFamily="34" charset="0"/>
              </a:rPr>
              <a:t>academic learning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personal finance management</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micro-entrepreneur usage</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270848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C8EC8C6-5CC2-7EDB-3DA6-8DD15F43073C}"/>
              </a:ext>
            </a:extLst>
          </p:cNvPr>
          <p:cNvSpPr txBox="1"/>
          <p:nvPr/>
        </p:nvSpPr>
        <p:spPr>
          <a:xfrm>
            <a:off x="4080244" y="167397"/>
            <a:ext cx="6097772" cy="584775"/>
          </a:xfrm>
          <a:prstGeom prst="rect">
            <a:avLst/>
          </a:prstGeom>
          <a:noFill/>
        </p:spPr>
        <p:txBody>
          <a:bodyPr wrap="square">
            <a:spAutoFit/>
          </a:bodyPr>
          <a:lstStyle/>
          <a:p>
            <a:r>
              <a:rPr lang="en-IN" sz="3200" b="1" dirty="0">
                <a:solidFill>
                  <a:srgbClr val="FF0000"/>
                </a:solidFill>
              </a:rPr>
              <a:t>Technologies Used</a:t>
            </a:r>
          </a:p>
        </p:txBody>
      </p:sp>
      <p:sp>
        <p:nvSpPr>
          <p:cNvPr id="2" name="TextBox 1">
            <a:extLst>
              <a:ext uri="{FF2B5EF4-FFF2-40B4-BE49-F238E27FC236}">
                <a16:creationId xmlns:a16="http://schemas.microsoft.com/office/drawing/2014/main" id="{D589ED6F-0C6C-411C-A6AA-EB6FD85D5238}"/>
              </a:ext>
            </a:extLst>
          </p:cNvPr>
          <p:cNvSpPr txBox="1"/>
          <p:nvPr/>
        </p:nvSpPr>
        <p:spPr>
          <a:xfrm>
            <a:off x="1473200" y="752172"/>
            <a:ext cx="10190479" cy="627351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GB" b="1" dirty="0"/>
              <a:t>Python</a:t>
            </a:r>
            <a:br>
              <a:rPr lang="en-GB" dirty="0"/>
            </a:br>
            <a:r>
              <a:rPr lang="en-GB" dirty="0"/>
              <a:t>Core programming language used for application logic and development.</a:t>
            </a:r>
          </a:p>
          <a:p>
            <a:pPr marL="285750" indent="-285750">
              <a:lnSpc>
                <a:spcPct val="150000"/>
              </a:lnSpc>
              <a:buFont typeface="Wingdings" panose="05000000000000000000" pitchFamily="2" charset="2"/>
              <a:buChar char="v"/>
            </a:pPr>
            <a:r>
              <a:rPr lang="en-GB" b="1" dirty="0"/>
              <a:t>Tkinter</a:t>
            </a:r>
            <a:br>
              <a:rPr lang="en-GB" dirty="0"/>
            </a:br>
            <a:r>
              <a:rPr lang="en-GB" dirty="0"/>
              <a:t>Python's standard GUI library for building the user interface.</a:t>
            </a:r>
          </a:p>
          <a:p>
            <a:pPr marL="285750" indent="-285750">
              <a:lnSpc>
                <a:spcPct val="150000"/>
              </a:lnSpc>
              <a:buFont typeface="Wingdings" panose="05000000000000000000" pitchFamily="2" charset="2"/>
              <a:buChar char="v"/>
            </a:pPr>
            <a:r>
              <a:rPr lang="en-GB" b="1" dirty="0"/>
              <a:t>SQLite</a:t>
            </a:r>
            <a:br>
              <a:rPr lang="en-GB" dirty="0"/>
            </a:br>
            <a:r>
              <a:rPr lang="en-GB" dirty="0"/>
              <a:t>Lightweight relational database for local data storage and CRUD operations.</a:t>
            </a:r>
          </a:p>
          <a:p>
            <a:pPr marL="285750" indent="-285750">
              <a:lnSpc>
                <a:spcPct val="150000"/>
              </a:lnSpc>
              <a:buFont typeface="Wingdings" panose="05000000000000000000" pitchFamily="2" charset="2"/>
              <a:buChar char="v"/>
            </a:pPr>
            <a:r>
              <a:rPr lang="en-GB" b="1" dirty="0" err="1"/>
              <a:t>ttk</a:t>
            </a:r>
            <a:r>
              <a:rPr lang="en-GB" b="1" dirty="0"/>
              <a:t> (Themed Tkinter Widgets)</a:t>
            </a:r>
            <a:br>
              <a:rPr lang="en-GB" dirty="0"/>
            </a:br>
            <a:r>
              <a:rPr lang="en-GB" dirty="0"/>
              <a:t>Used to style the application with a more modern look (</a:t>
            </a:r>
            <a:r>
              <a:rPr lang="en-GB" dirty="0" err="1"/>
              <a:t>treeviews</a:t>
            </a:r>
            <a:r>
              <a:rPr lang="en-GB" dirty="0"/>
              <a:t>, buttons, tabs).</a:t>
            </a:r>
          </a:p>
          <a:p>
            <a:pPr marL="285750" indent="-285750">
              <a:lnSpc>
                <a:spcPct val="150000"/>
              </a:lnSpc>
              <a:buFont typeface="Wingdings" panose="05000000000000000000" pitchFamily="2" charset="2"/>
              <a:buChar char="v"/>
            </a:pPr>
            <a:r>
              <a:rPr lang="en-GB" b="1" dirty="0"/>
              <a:t>Datetime module</a:t>
            </a:r>
            <a:br>
              <a:rPr lang="en-GB" dirty="0"/>
            </a:br>
            <a:r>
              <a:rPr lang="en-GB" dirty="0"/>
              <a:t>For recording and managing dates of income and expense entries.</a:t>
            </a:r>
          </a:p>
          <a:p>
            <a:pPr marL="285750" indent="-285750">
              <a:lnSpc>
                <a:spcPct val="150000"/>
              </a:lnSpc>
              <a:buFont typeface="Wingdings" panose="05000000000000000000" pitchFamily="2" charset="2"/>
              <a:buChar char="v"/>
            </a:pPr>
            <a:r>
              <a:rPr lang="en-GB" b="1" dirty="0" err="1"/>
              <a:t>Filedialog</a:t>
            </a:r>
            <a:r>
              <a:rPr lang="en-GB" b="1" dirty="0"/>
              <a:t> module</a:t>
            </a:r>
            <a:br>
              <a:rPr lang="en-GB" dirty="0"/>
            </a:br>
            <a:r>
              <a:rPr lang="en-GB" dirty="0"/>
              <a:t>To support file upload functionality for storing expense receipts.</a:t>
            </a:r>
          </a:p>
          <a:p>
            <a:pPr marL="285750" indent="-285750">
              <a:lnSpc>
                <a:spcPct val="150000"/>
              </a:lnSpc>
              <a:buFont typeface="Wingdings" panose="05000000000000000000" pitchFamily="2" charset="2"/>
              <a:buChar char="v"/>
            </a:pPr>
            <a:r>
              <a:rPr lang="en-GB" b="1" dirty="0" err="1"/>
              <a:t>Messagebox</a:t>
            </a:r>
            <a:r>
              <a:rPr lang="en-GB" b="1" dirty="0"/>
              <a:t> module</a:t>
            </a:r>
            <a:br>
              <a:rPr lang="en-GB" dirty="0"/>
            </a:br>
            <a:r>
              <a:rPr lang="en-GB" dirty="0"/>
              <a:t>For user-friendly notifications and alerts within the GUI.</a:t>
            </a:r>
          </a:p>
          <a:p>
            <a:pPr>
              <a:lnSpc>
                <a:spcPct val="150000"/>
              </a:lnSpc>
            </a:pPr>
            <a:endParaRPr lang="en-IN" dirty="0"/>
          </a:p>
        </p:txBody>
      </p:sp>
    </p:spTree>
    <p:extLst>
      <p:ext uri="{BB962C8B-B14F-4D97-AF65-F5344CB8AC3E}">
        <p14:creationId xmlns:p14="http://schemas.microsoft.com/office/powerpoint/2010/main" val="268771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EA7AB2D-6A44-EA2E-6398-01BDF186A140}"/>
              </a:ext>
            </a:extLst>
          </p:cNvPr>
          <p:cNvSpPr txBox="1"/>
          <p:nvPr/>
        </p:nvSpPr>
        <p:spPr>
          <a:xfrm>
            <a:off x="4024423" y="28063"/>
            <a:ext cx="6097772" cy="584775"/>
          </a:xfrm>
          <a:prstGeom prst="rect">
            <a:avLst/>
          </a:prstGeom>
          <a:noFill/>
        </p:spPr>
        <p:txBody>
          <a:bodyPr wrap="square">
            <a:spAutoFit/>
          </a:bodyPr>
          <a:lstStyle/>
          <a:p>
            <a:r>
              <a:rPr lang="en-US" sz="3200" b="1" dirty="0">
                <a:solidFill>
                  <a:srgbClr val="FF0000"/>
                </a:solidFill>
                <a:effectLst/>
                <a:latin typeface="Times New Roman" panose="02020603050405020304" pitchFamily="18" charset="0"/>
                <a:ea typeface="Times New Roman" panose="02020603050405020304" pitchFamily="18" charset="0"/>
              </a:rPr>
              <a:t>MODULE</a:t>
            </a:r>
            <a:r>
              <a:rPr lang="en-US" sz="3200" b="1" spc="-35" dirty="0">
                <a:solidFill>
                  <a:srgbClr val="FF0000"/>
                </a:solidFill>
                <a:effectLst/>
                <a:latin typeface="Times New Roman" panose="02020603050405020304" pitchFamily="18" charset="0"/>
                <a:ea typeface="Times New Roman" panose="02020603050405020304" pitchFamily="18" charset="0"/>
              </a:rPr>
              <a:t> </a:t>
            </a:r>
            <a:r>
              <a:rPr lang="en-US" sz="3200" b="1" spc="-10" dirty="0">
                <a:solidFill>
                  <a:srgbClr val="FF0000"/>
                </a:solidFill>
                <a:effectLst/>
                <a:latin typeface="Times New Roman" panose="02020603050405020304" pitchFamily="18" charset="0"/>
                <a:ea typeface="Times New Roman" panose="02020603050405020304" pitchFamily="18" charset="0"/>
              </a:rPr>
              <a:t>DESCRIPTION</a:t>
            </a:r>
            <a:endParaRPr lang="en-IN" sz="3200" b="1" dirty="0">
              <a:solidFill>
                <a:srgbClr val="FF0000"/>
              </a:solidFill>
            </a:endParaRPr>
          </a:p>
        </p:txBody>
      </p:sp>
      <p:sp>
        <p:nvSpPr>
          <p:cNvPr id="2" name="TextBox 1">
            <a:extLst>
              <a:ext uri="{FF2B5EF4-FFF2-40B4-BE49-F238E27FC236}">
                <a16:creationId xmlns:a16="http://schemas.microsoft.com/office/drawing/2014/main" id="{E2968C21-E934-4B8E-8FBC-9B6F8D244122}"/>
              </a:ext>
            </a:extLst>
          </p:cNvPr>
          <p:cNvSpPr txBox="1"/>
          <p:nvPr/>
        </p:nvSpPr>
        <p:spPr>
          <a:xfrm>
            <a:off x="1960880" y="612838"/>
            <a:ext cx="10088880" cy="6100388"/>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GB" b="1" dirty="0"/>
              <a:t>Income Module</a:t>
            </a:r>
          </a:p>
          <a:p>
            <a:pPr lvl="1">
              <a:lnSpc>
                <a:spcPct val="200000"/>
              </a:lnSpc>
            </a:pPr>
            <a:r>
              <a:rPr lang="en-GB" dirty="0"/>
              <a:t>Allows users to enter income details (source, amount, date).</a:t>
            </a:r>
          </a:p>
          <a:p>
            <a:pPr lvl="1">
              <a:lnSpc>
                <a:spcPct val="200000"/>
              </a:lnSpc>
            </a:pPr>
            <a:r>
              <a:rPr lang="en-GB" dirty="0"/>
              <a:t>Stores data in the SQLite database.</a:t>
            </a:r>
          </a:p>
          <a:p>
            <a:pPr lvl="1">
              <a:lnSpc>
                <a:spcPct val="200000"/>
              </a:lnSpc>
            </a:pPr>
            <a:r>
              <a:rPr lang="en-GB" dirty="0"/>
              <a:t>Displays records in a </a:t>
            </a:r>
            <a:r>
              <a:rPr lang="en-GB" dirty="0" err="1"/>
              <a:t>Treeview</a:t>
            </a:r>
            <a:r>
              <a:rPr lang="en-GB" dirty="0"/>
              <a:t> table.</a:t>
            </a:r>
          </a:p>
          <a:p>
            <a:pPr marL="285750" indent="-285750">
              <a:lnSpc>
                <a:spcPct val="200000"/>
              </a:lnSpc>
              <a:buFont typeface="Wingdings" panose="05000000000000000000" pitchFamily="2" charset="2"/>
              <a:buChar char="v"/>
            </a:pPr>
            <a:r>
              <a:rPr lang="en-GB" b="1" dirty="0"/>
              <a:t>Expense Module</a:t>
            </a:r>
          </a:p>
          <a:p>
            <a:pPr lvl="1">
              <a:lnSpc>
                <a:spcPct val="200000"/>
              </a:lnSpc>
            </a:pPr>
            <a:r>
              <a:rPr lang="en-GB" dirty="0"/>
              <a:t>Records expenses with category, amount, date, and receipt upload.</a:t>
            </a:r>
          </a:p>
          <a:p>
            <a:pPr lvl="1">
              <a:lnSpc>
                <a:spcPct val="200000"/>
              </a:lnSpc>
            </a:pPr>
            <a:r>
              <a:rPr lang="en-GB" dirty="0"/>
              <a:t>Validates input and stores data securely.</a:t>
            </a:r>
          </a:p>
          <a:p>
            <a:pPr lvl="1">
              <a:lnSpc>
                <a:spcPct val="200000"/>
              </a:lnSpc>
            </a:pPr>
            <a:r>
              <a:rPr lang="en-GB" dirty="0"/>
              <a:t>Receipt file path is saved for reference.</a:t>
            </a:r>
          </a:p>
          <a:p>
            <a:pPr marL="285750" indent="-285750">
              <a:lnSpc>
                <a:spcPct val="200000"/>
              </a:lnSpc>
              <a:buFont typeface="Wingdings" panose="05000000000000000000" pitchFamily="2" charset="2"/>
              <a:buChar char="v"/>
            </a:pPr>
            <a:r>
              <a:rPr lang="en-GB" b="1" dirty="0"/>
              <a:t>Budget Module</a:t>
            </a:r>
          </a:p>
          <a:p>
            <a:pPr lvl="1">
              <a:lnSpc>
                <a:spcPct val="200000"/>
              </a:lnSpc>
            </a:pPr>
            <a:r>
              <a:rPr lang="en-GB" dirty="0"/>
              <a:t>Lets users set a monthly spending limit.</a:t>
            </a:r>
          </a:p>
          <a:p>
            <a:pPr lvl="1">
              <a:lnSpc>
                <a:spcPct val="200000"/>
              </a:lnSpc>
            </a:pPr>
            <a:r>
              <a:rPr lang="en-GB" dirty="0"/>
              <a:t>Stores the budget in the database. Used to calculate and display remaining balance.</a:t>
            </a:r>
          </a:p>
        </p:txBody>
      </p:sp>
    </p:spTree>
    <p:extLst>
      <p:ext uri="{BB962C8B-B14F-4D97-AF65-F5344CB8AC3E}">
        <p14:creationId xmlns:p14="http://schemas.microsoft.com/office/powerpoint/2010/main" val="3151042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8D1521-F90B-40AE-B0B8-243B510C9790}"/>
              </a:ext>
            </a:extLst>
          </p:cNvPr>
          <p:cNvSpPr txBox="1"/>
          <p:nvPr/>
        </p:nvSpPr>
        <p:spPr>
          <a:xfrm>
            <a:off x="2469312" y="1069791"/>
            <a:ext cx="8899728" cy="5546390"/>
          </a:xfrm>
          <a:prstGeom prst="rect">
            <a:avLst/>
          </a:prstGeom>
          <a:noFill/>
        </p:spPr>
        <p:txBody>
          <a:bodyPr wrap="square" rtlCol="0">
            <a:spAutoFit/>
          </a:bodyPr>
          <a:lstStyle/>
          <a:p>
            <a:pPr marL="285750" indent="-285750">
              <a:lnSpc>
                <a:spcPct val="200000"/>
              </a:lnSpc>
              <a:buFont typeface="Wingdings" panose="05000000000000000000" pitchFamily="2" charset="2"/>
              <a:buChar char="v"/>
            </a:pPr>
            <a:r>
              <a:rPr lang="en-GB" b="1" dirty="0"/>
              <a:t> Summary Module</a:t>
            </a:r>
          </a:p>
          <a:p>
            <a:pPr lvl="1">
              <a:lnSpc>
                <a:spcPct val="200000"/>
              </a:lnSpc>
            </a:pPr>
            <a:r>
              <a:rPr lang="en-GB" dirty="0"/>
              <a:t>Calculates and shows total income, total expenses, budget, and balance.</a:t>
            </a:r>
          </a:p>
          <a:p>
            <a:pPr lvl="1">
              <a:lnSpc>
                <a:spcPct val="200000"/>
              </a:lnSpc>
            </a:pPr>
            <a:r>
              <a:rPr lang="en-GB" dirty="0"/>
              <a:t>Updates dynamically as new entries are added.</a:t>
            </a:r>
          </a:p>
          <a:p>
            <a:pPr marL="285750" indent="-285750">
              <a:lnSpc>
                <a:spcPct val="200000"/>
              </a:lnSpc>
              <a:buFont typeface="Wingdings" panose="05000000000000000000" pitchFamily="2" charset="2"/>
              <a:buChar char="v"/>
            </a:pPr>
            <a:r>
              <a:rPr lang="en-GB" b="1" dirty="0"/>
              <a:t>Database Module</a:t>
            </a:r>
          </a:p>
          <a:p>
            <a:pPr lvl="1">
              <a:lnSpc>
                <a:spcPct val="200000"/>
              </a:lnSpc>
            </a:pPr>
            <a:r>
              <a:rPr lang="en-GB" dirty="0"/>
              <a:t>Handles database setup and CRUD operations using SQLite.</a:t>
            </a:r>
          </a:p>
          <a:p>
            <a:pPr lvl="1">
              <a:lnSpc>
                <a:spcPct val="200000"/>
              </a:lnSpc>
            </a:pPr>
            <a:r>
              <a:rPr lang="en-GB" dirty="0"/>
              <a:t>Ensures persistent data storage across sessions.</a:t>
            </a:r>
          </a:p>
          <a:p>
            <a:pPr marL="285750" indent="-285750">
              <a:lnSpc>
                <a:spcPct val="200000"/>
              </a:lnSpc>
              <a:buFont typeface="Wingdings" panose="05000000000000000000" pitchFamily="2" charset="2"/>
              <a:buChar char="v"/>
            </a:pPr>
            <a:r>
              <a:rPr lang="en-GB" b="1" dirty="0"/>
              <a:t>User Interface Module</a:t>
            </a:r>
          </a:p>
          <a:p>
            <a:pPr lvl="1">
              <a:lnSpc>
                <a:spcPct val="200000"/>
              </a:lnSpc>
            </a:pPr>
            <a:r>
              <a:rPr lang="en-GB" dirty="0"/>
              <a:t>Built using Tkinter and </a:t>
            </a:r>
            <a:r>
              <a:rPr lang="en-GB" dirty="0" err="1"/>
              <a:t>ttk</a:t>
            </a:r>
            <a:r>
              <a:rPr lang="en-GB" dirty="0"/>
              <a:t> for a clean, tabbed GUI.</a:t>
            </a:r>
          </a:p>
          <a:p>
            <a:pPr lvl="1">
              <a:lnSpc>
                <a:spcPct val="150000"/>
              </a:lnSpc>
            </a:pPr>
            <a:r>
              <a:rPr lang="en-GB" dirty="0"/>
              <a:t>Organizes functionality into Income, Expense, and Budget tabs.</a:t>
            </a:r>
          </a:p>
          <a:p>
            <a:pPr>
              <a:lnSpc>
                <a:spcPct val="200000"/>
              </a:lnSpc>
            </a:pPr>
            <a:endParaRPr lang="en-IN" dirty="0"/>
          </a:p>
        </p:txBody>
      </p:sp>
    </p:spTree>
    <p:extLst>
      <p:ext uri="{BB962C8B-B14F-4D97-AF65-F5344CB8AC3E}">
        <p14:creationId xmlns:p14="http://schemas.microsoft.com/office/powerpoint/2010/main" val="2961725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FAAD089-97D5-DA5D-641F-5B3A06C99759}"/>
              </a:ext>
            </a:extLst>
          </p:cNvPr>
          <p:cNvSpPr txBox="1"/>
          <p:nvPr/>
        </p:nvSpPr>
        <p:spPr>
          <a:xfrm>
            <a:off x="3346598" y="75832"/>
            <a:ext cx="6097772" cy="584775"/>
          </a:xfrm>
          <a:prstGeom prst="rect">
            <a:avLst/>
          </a:prstGeom>
          <a:noFill/>
        </p:spPr>
        <p:txBody>
          <a:bodyPr wrap="square">
            <a:spAutoFit/>
          </a:bodyPr>
          <a:lstStyle/>
          <a:p>
            <a:pPr marL="599440" marR="457835" algn="ctr">
              <a:spcBef>
                <a:spcPts val="405"/>
              </a:spcBef>
            </a:pPr>
            <a:r>
              <a:rPr lang="en-US" sz="3200" b="1" kern="0" dirty="0">
                <a:solidFill>
                  <a:srgbClr val="FF0000"/>
                </a:solidFill>
                <a:effectLst/>
                <a:latin typeface="Times New Roman" panose="02020603050405020304" pitchFamily="18" charset="0"/>
                <a:ea typeface="Times New Roman" panose="02020603050405020304" pitchFamily="18" charset="0"/>
              </a:rPr>
              <a:t>FLOW</a:t>
            </a:r>
            <a:r>
              <a:rPr lang="en-US" sz="3200" b="1" kern="0" spc="-15" dirty="0">
                <a:solidFill>
                  <a:srgbClr val="FF0000"/>
                </a:solidFill>
                <a:effectLst/>
                <a:latin typeface="Times New Roman" panose="02020603050405020304" pitchFamily="18" charset="0"/>
                <a:ea typeface="Times New Roman" panose="02020603050405020304" pitchFamily="18" charset="0"/>
              </a:rPr>
              <a:t> </a:t>
            </a:r>
            <a:r>
              <a:rPr lang="en-US" sz="3200" b="1" kern="0" spc="-10" dirty="0">
                <a:solidFill>
                  <a:srgbClr val="FF0000"/>
                </a:solidFill>
                <a:effectLst/>
                <a:latin typeface="Times New Roman" panose="02020603050405020304" pitchFamily="18" charset="0"/>
                <a:ea typeface="Times New Roman" panose="02020603050405020304" pitchFamily="18" charset="0"/>
              </a:rPr>
              <a:t>DIAGRAM</a:t>
            </a:r>
            <a:endParaRPr lang="en-IN" sz="3200" b="1" kern="0" dirty="0">
              <a:solidFill>
                <a:srgbClr val="FF0000"/>
              </a:solidFill>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096DADDD-77D4-4789-AAEC-3C84D356C8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9160" y="762000"/>
            <a:ext cx="6097772" cy="5888088"/>
          </a:xfrm>
          <a:prstGeom prst="rect">
            <a:avLst/>
          </a:prstGeom>
        </p:spPr>
      </p:pic>
    </p:spTree>
    <p:extLst>
      <p:ext uri="{BB962C8B-B14F-4D97-AF65-F5344CB8AC3E}">
        <p14:creationId xmlns:p14="http://schemas.microsoft.com/office/powerpoint/2010/main" val="1610476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3D97664-00D5-5C26-B563-A528D5812181}"/>
              </a:ext>
            </a:extLst>
          </p:cNvPr>
          <p:cNvSpPr txBox="1"/>
          <p:nvPr/>
        </p:nvSpPr>
        <p:spPr>
          <a:xfrm>
            <a:off x="2413591" y="153286"/>
            <a:ext cx="2301826" cy="584775"/>
          </a:xfrm>
          <a:prstGeom prst="rect">
            <a:avLst/>
          </a:prstGeom>
          <a:noFill/>
        </p:spPr>
        <p:txBody>
          <a:bodyPr wrap="square" rtlCol="0">
            <a:spAutoFit/>
          </a:bodyPr>
          <a:lstStyle/>
          <a:p>
            <a:r>
              <a:rPr lang="en-IN" sz="3200" b="1" dirty="0">
                <a:solidFill>
                  <a:srgbClr val="FF0000"/>
                </a:solidFill>
                <a:latin typeface="Times New Roman" panose="02020603050405020304" pitchFamily="18" charset="0"/>
                <a:cs typeface="Times New Roman" panose="02020603050405020304" pitchFamily="18" charset="0"/>
              </a:rPr>
              <a:t>OUTPUT:</a:t>
            </a:r>
          </a:p>
        </p:txBody>
      </p:sp>
      <p:pic>
        <p:nvPicPr>
          <p:cNvPr id="4" name="Picture 3">
            <a:extLst>
              <a:ext uri="{FF2B5EF4-FFF2-40B4-BE49-F238E27FC236}">
                <a16:creationId xmlns:a16="http://schemas.microsoft.com/office/drawing/2014/main" id="{DFB08152-69CB-8A23-393E-CA759185E383}"/>
              </a:ext>
            </a:extLst>
          </p:cNvPr>
          <p:cNvPicPr>
            <a:picLocks noChangeAspect="1"/>
          </p:cNvPicPr>
          <p:nvPr/>
        </p:nvPicPr>
        <p:blipFill>
          <a:blip r:embed="rId2"/>
          <a:stretch>
            <a:fillRect/>
          </a:stretch>
        </p:blipFill>
        <p:spPr>
          <a:xfrm>
            <a:off x="2276290" y="924874"/>
            <a:ext cx="8504657" cy="5631668"/>
          </a:xfrm>
          <a:prstGeom prst="rect">
            <a:avLst/>
          </a:prstGeom>
        </p:spPr>
      </p:pic>
    </p:spTree>
    <p:extLst>
      <p:ext uri="{BB962C8B-B14F-4D97-AF65-F5344CB8AC3E}">
        <p14:creationId xmlns:p14="http://schemas.microsoft.com/office/powerpoint/2010/main" val="607805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1654</TotalTime>
  <Words>643</Words>
  <Application>Microsoft Office PowerPoint</Application>
  <PresentationFormat>Widescreen</PresentationFormat>
  <Paragraphs>69</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Wingdings</vt:lpstr>
      <vt:lpstr>Wingdings 2</vt:lpstr>
      <vt:lpstr>Flow</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Selva Jeyakumar</cp:lastModifiedBy>
  <cp:revision>89</cp:revision>
  <dcterms:created xsi:type="dcterms:W3CDTF">2023-09-01T10:41:25Z</dcterms:created>
  <dcterms:modified xsi:type="dcterms:W3CDTF">2025-05-16T03:57:16Z</dcterms:modified>
</cp:coreProperties>
</file>