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60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23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487923" y="0"/>
                </a:lnTo>
                <a:lnTo>
                  <a:pt x="10487923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7682" y="1675169"/>
            <a:ext cx="15245334" cy="516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6892" y="4736312"/>
            <a:ext cx="9106915" cy="268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8744" y="2788606"/>
            <a:ext cx="9208135" cy="371602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algn="ctr" marL="12065" marR="5080">
              <a:lnSpc>
                <a:spcPct val="100200"/>
              </a:lnSpc>
              <a:spcBef>
                <a:spcPts val="120"/>
              </a:spcBef>
            </a:pPr>
            <a:r>
              <a:rPr dirty="0" sz="8050" spc="370">
                <a:solidFill>
                  <a:srgbClr val="FFFFFF"/>
                </a:solidFill>
                <a:latin typeface="Trebuchet MS"/>
                <a:cs typeface="Trebuchet MS"/>
              </a:rPr>
              <a:t>Building </a:t>
            </a:r>
            <a:r>
              <a:rPr dirty="0" sz="805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50" spc="-1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50" spc="165">
                <a:solidFill>
                  <a:srgbClr val="FFFFFF"/>
                </a:solidFill>
                <a:latin typeface="Trebuchet MS"/>
                <a:cs typeface="Trebuchet MS"/>
              </a:rPr>
              <a:t>Smarter  </a:t>
            </a:r>
            <a:r>
              <a:rPr dirty="0" sz="8050" spc="195">
                <a:solidFill>
                  <a:srgbClr val="FFFFFF"/>
                </a:solidFill>
                <a:latin typeface="Trebuchet MS"/>
                <a:cs typeface="Trebuchet MS"/>
              </a:rPr>
              <a:t>AI-Powered </a:t>
            </a:r>
            <a:r>
              <a:rPr dirty="0" sz="8050" spc="395">
                <a:solidFill>
                  <a:srgbClr val="FFFFFF"/>
                </a:solidFill>
                <a:latin typeface="Trebuchet MS"/>
                <a:cs typeface="Trebuchet MS"/>
              </a:rPr>
              <a:t>Spam  </a:t>
            </a:r>
            <a:r>
              <a:rPr dirty="0" sz="8050" spc="254">
                <a:solidFill>
                  <a:srgbClr val="FFFFFF"/>
                </a:solidFill>
                <a:latin typeface="Trebuchet MS"/>
                <a:cs typeface="Trebuchet MS"/>
              </a:rPr>
              <a:t>Classiﬁer</a:t>
            </a:r>
            <a:endParaRPr sz="80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4999" y="1143000"/>
            <a:ext cx="5122072" cy="800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480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8000" y="1126111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22275" rIns="0" bIns="0" rtlCol="0" vert="horz">
            <a:spAutoFit/>
          </a:bodyPr>
          <a:lstStyle/>
          <a:p>
            <a:pPr algn="ctr" marR="28575">
              <a:lnSpc>
                <a:spcPct val="100000"/>
              </a:lnSpc>
              <a:spcBef>
                <a:spcPts val="3325"/>
              </a:spcBef>
            </a:pPr>
            <a:r>
              <a:rPr dirty="0" sz="4350" spc="25">
                <a:solidFill>
                  <a:srgbClr val="FFFFFF"/>
                </a:solidFill>
              </a:rPr>
              <a:t>Introduction</a:t>
            </a:r>
            <a:endParaRPr sz="4350"/>
          </a:p>
        </p:txBody>
      </p:sp>
      <p:sp>
        <p:nvSpPr>
          <p:cNvPr id="4" name="object 4"/>
          <p:cNvSpPr txBox="1"/>
          <p:nvPr/>
        </p:nvSpPr>
        <p:spPr>
          <a:xfrm>
            <a:off x="9358102" y="3393165"/>
            <a:ext cx="7649209" cy="35401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17700"/>
              </a:lnSpc>
              <a:spcBef>
                <a:spcPts val="85"/>
              </a:spcBef>
            </a:pPr>
            <a:r>
              <a:rPr dirty="0" sz="2450" spc="90">
                <a:latin typeface="Verdana"/>
                <a:cs typeface="Verdana"/>
              </a:rPr>
              <a:t>Welcome </a:t>
            </a:r>
            <a:r>
              <a:rPr dirty="0" sz="2450" spc="25">
                <a:latin typeface="Verdana"/>
                <a:cs typeface="Verdana"/>
              </a:rPr>
              <a:t>to </a:t>
            </a:r>
            <a:r>
              <a:rPr dirty="0" sz="2450" spc="65">
                <a:latin typeface="Verdana"/>
                <a:cs typeface="Verdana"/>
              </a:rPr>
              <a:t>the </a:t>
            </a:r>
            <a:r>
              <a:rPr dirty="0" sz="2450" spc="35">
                <a:latin typeface="Verdana"/>
                <a:cs typeface="Verdana"/>
              </a:rPr>
              <a:t>presentation </a:t>
            </a:r>
            <a:r>
              <a:rPr dirty="0" sz="2450" spc="95">
                <a:latin typeface="Verdana"/>
                <a:cs typeface="Verdana"/>
              </a:rPr>
              <a:t>on </a:t>
            </a:r>
            <a:r>
              <a:rPr dirty="0" sz="2450" spc="120" i="1">
                <a:latin typeface="Verdana"/>
                <a:cs typeface="Verdana"/>
              </a:rPr>
              <a:t>Enhancing  </a:t>
            </a:r>
            <a:r>
              <a:rPr dirty="0" sz="2450" spc="105" i="1">
                <a:latin typeface="Verdana"/>
                <a:cs typeface="Verdana"/>
              </a:rPr>
              <a:t>Email </a:t>
            </a:r>
            <a:r>
              <a:rPr dirty="0" sz="2450" spc="-70" i="1">
                <a:latin typeface="Verdana"/>
                <a:cs typeface="Verdana"/>
              </a:rPr>
              <a:t>Security: </a:t>
            </a:r>
            <a:r>
              <a:rPr dirty="0" sz="2450" spc="55" i="1">
                <a:latin typeface="Verdana"/>
                <a:cs typeface="Verdana"/>
              </a:rPr>
              <a:t>Developing </a:t>
            </a:r>
            <a:r>
              <a:rPr dirty="0" sz="2450" spc="165" i="1">
                <a:latin typeface="Verdana"/>
                <a:cs typeface="Verdana"/>
              </a:rPr>
              <a:t>an </a:t>
            </a:r>
            <a:r>
              <a:rPr dirty="0" sz="2450" spc="20" i="1">
                <a:latin typeface="Verdana"/>
                <a:cs typeface="Verdana"/>
              </a:rPr>
              <a:t>Intelligent </a:t>
            </a:r>
            <a:r>
              <a:rPr dirty="0" sz="2450" spc="-120" i="1">
                <a:latin typeface="Verdana"/>
                <a:cs typeface="Verdana"/>
              </a:rPr>
              <a:t>AI-  </a:t>
            </a:r>
            <a:r>
              <a:rPr dirty="0" sz="2450" spc="75" i="1">
                <a:latin typeface="Verdana"/>
                <a:cs typeface="Verdana"/>
              </a:rPr>
              <a:t>Powered</a:t>
            </a:r>
            <a:r>
              <a:rPr dirty="0" sz="2450" spc="-220" i="1">
                <a:latin typeface="Verdana"/>
                <a:cs typeface="Verdana"/>
              </a:rPr>
              <a:t> </a:t>
            </a:r>
            <a:r>
              <a:rPr dirty="0" sz="2450" spc="110" i="1">
                <a:latin typeface="Verdana"/>
                <a:cs typeface="Verdana"/>
              </a:rPr>
              <a:t>Spam</a:t>
            </a:r>
            <a:r>
              <a:rPr dirty="0" sz="2450" spc="-215" i="1">
                <a:latin typeface="Verdana"/>
                <a:cs typeface="Verdana"/>
              </a:rPr>
              <a:t> </a:t>
            </a:r>
            <a:r>
              <a:rPr dirty="0" sz="2450" spc="-10" i="1">
                <a:latin typeface="Verdana"/>
                <a:cs typeface="Verdana"/>
              </a:rPr>
              <a:t>Classiﬁer</a:t>
            </a:r>
            <a:r>
              <a:rPr dirty="0" sz="2450" spc="-1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80">
                <a:latin typeface="Verdana"/>
                <a:cs typeface="Verdana"/>
              </a:rPr>
              <a:t>In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today's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digital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age,  </a:t>
            </a:r>
            <a:r>
              <a:rPr dirty="0" sz="2450" spc="50">
                <a:latin typeface="Verdana"/>
                <a:cs typeface="Verdana"/>
              </a:rPr>
              <a:t>email </a:t>
            </a:r>
            <a:r>
              <a:rPr dirty="0" sz="2450">
                <a:latin typeface="Verdana"/>
                <a:cs typeface="Verdana"/>
              </a:rPr>
              <a:t>security </a:t>
            </a:r>
            <a:r>
              <a:rPr dirty="0" sz="2450" spc="-40">
                <a:latin typeface="Verdana"/>
                <a:cs typeface="Verdana"/>
              </a:rPr>
              <a:t>is </a:t>
            </a:r>
            <a:r>
              <a:rPr dirty="0" sz="2450" spc="20">
                <a:latin typeface="Verdana"/>
                <a:cs typeface="Verdana"/>
              </a:rPr>
              <a:t>of </a:t>
            </a:r>
            <a:r>
              <a:rPr dirty="0" sz="2450" spc="70">
                <a:latin typeface="Verdana"/>
                <a:cs typeface="Verdana"/>
              </a:rPr>
              <a:t>utmost </a:t>
            </a:r>
            <a:r>
              <a:rPr dirty="0" sz="2450" spc="30">
                <a:latin typeface="Verdana"/>
                <a:cs typeface="Verdana"/>
              </a:rPr>
              <a:t>importance. </a:t>
            </a:r>
            <a:r>
              <a:rPr dirty="0" sz="2450" spc="-10">
                <a:latin typeface="Verdana"/>
                <a:cs typeface="Verdana"/>
              </a:rPr>
              <a:t>This  </a:t>
            </a:r>
            <a:r>
              <a:rPr dirty="0" sz="2450" spc="35">
                <a:latin typeface="Verdana"/>
                <a:cs typeface="Verdana"/>
              </a:rPr>
              <a:t>presentation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will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explore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challenges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of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spam  </a:t>
            </a:r>
            <a:r>
              <a:rPr dirty="0" sz="2450" spc="30">
                <a:latin typeface="Verdana"/>
                <a:cs typeface="Verdana"/>
              </a:rPr>
              <a:t>emails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105">
                <a:latin typeface="Verdana"/>
                <a:cs typeface="Verdana"/>
              </a:rPr>
              <a:t>how </a:t>
            </a:r>
            <a:r>
              <a:rPr dirty="0" sz="2450" spc="55">
                <a:latin typeface="Verdana"/>
                <a:cs typeface="Verdana"/>
              </a:rPr>
              <a:t>an </a:t>
            </a:r>
            <a:r>
              <a:rPr dirty="0" sz="2450" spc="45">
                <a:latin typeface="Verdana"/>
                <a:cs typeface="Verdana"/>
              </a:rPr>
              <a:t>intelligent </a:t>
            </a:r>
            <a:r>
              <a:rPr dirty="0" sz="2450" spc="5">
                <a:latin typeface="Verdana"/>
                <a:cs typeface="Verdana"/>
              </a:rPr>
              <a:t>AI-powered  </a:t>
            </a:r>
            <a:r>
              <a:rPr dirty="0" sz="2450" spc="10">
                <a:latin typeface="Verdana"/>
                <a:cs typeface="Verdana"/>
              </a:rPr>
              <a:t>classiﬁer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can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effectively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mitigate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this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issue.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Let's  </a:t>
            </a:r>
            <a:r>
              <a:rPr dirty="0" sz="2450" spc="5">
                <a:latin typeface="Verdana"/>
                <a:cs typeface="Verdana"/>
              </a:rPr>
              <a:t>dive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in!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2" y="2131703"/>
            <a:ext cx="5571490" cy="4870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0" spc="5">
                <a:solidFill>
                  <a:srgbClr val="FFFFFF"/>
                </a:solidFill>
              </a:rPr>
              <a:t>The </a:t>
            </a:r>
            <a:r>
              <a:rPr dirty="0" sz="3000" spc="-20">
                <a:solidFill>
                  <a:srgbClr val="FFFFFF"/>
                </a:solidFill>
              </a:rPr>
              <a:t>Problem </a:t>
            </a:r>
            <a:r>
              <a:rPr dirty="0" sz="3000" spc="55">
                <a:solidFill>
                  <a:srgbClr val="FFFFFF"/>
                </a:solidFill>
              </a:rPr>
              <a:t>with</a:t>
            </a:r>
            <a:r>
              <a:rPr dirty="0" sz="3000" spc="-555">
                <a:solidFill>
                  <a:srgbClr val="FFFFFF"/>
                </a:solidFill>
              </a:rPr>
              <a:t> </a:t>
            </a:r>
            <a:r>
              <a:rPr dirty="0" sz="3000" spc="-75">
                <a:solidFill>
                  <a:srgbClr val="FFFFFF"/>
                </a:solidFill>
              </a:rPr>
              <a:t>Spam </a:t>
            </a:r>
            <a:r>
              <a:rPr dirty="0" sz="3000" spc="-30">
                <a:solidFill>
                  <a:srgbClr val="FFFFFF"/>
                </a:solidFill>
              </a:rPr>
              <a:t>Emails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1062207" y="3211428"/>
            <a:ext cx="5447665" cy="46031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Spam </a:t>
            </a: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emails </a:t>
            </a:r>
            <a:r>
              <a:rPr dirty="0" sz="2450" spc="45">
                <a:solidFill>
                  <a:srgbClr val="FFFFFF"/>
                </a:solidFill>
                <a:latin typeface="Verdana"/>
                <a:cs typeface="Verdana"/>
              </a:rPr>
              <a:t>pose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signiﬁcant  </a:t>
            </a:r>
            <a:r>
              <a:rPr dirty="0" sz="2450" spc="15">
                <a:solidFill>
                  <a:srgbClr val="FFFFFF"/>
                </a:solidFill>
                <a:latin typeface="Verdana"/>
                <a:cs typeface="Verdana"/>
              </a:rPr>
              <a:t>threat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individuals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organizations,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leading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privacy  breaches,</a:t>
            </a:r>
            <a:r>
              <a:rPr dirty="0" sz="24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4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theft,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ﬁnancial  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scams.</a:t>
            </a:r>
            <a:r>
              <a:rPr dirty="0" sz="24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Traditional</a:t>
            </a:r>
            <a:r>
              <a:rPr dirty="0" sz="24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spam</a:t>
            </a:r>
            <a:r>
              <a:rPr dirty="0" sz="24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ﬁlters</a:t>
            </a:r>
            <a:r>
              <a:rPr dirty="0" sz="24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are 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often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limited</a:t>
            </a:r>
            <a:r>
              <a:rPr dirty="0" sz="24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4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4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effectiveness, 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resulting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in an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overwhelming  </a:t>
            </a:r>
            <a:r>
              <a:rPr dirty="0" sz="2450" spc="10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unwanted </a:t>
            </a: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emails  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reaching </a:t>
            </a:r>
            <a:r>
              <a:rPr dirty="0" sz="2450" spc="4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inboxes. 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It's 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take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450" spc="15">
                <a:solidFill>
                  <a:srgbClr val="FFFFFF"/>
                </a:solidFill>
                <a:latin typeface="Verdana"/>
                <a:cs typeface="Verdana"/>
              </a:rPr>
              <a:t>proactive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approach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combat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issue </a:t>
            </a: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dirty="0" sz="2450" spc="-120">
                <a:solidFill>
                  <a:srgbClr val="FFFFFF"/>
                </a:solidFill>
                <a:latin typeface="Verdana"/>
                <a:cs typeface="Verdana"/>
              </a:rPr>
              <a:t>AI- 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powered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technology.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480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8000" y="1126111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34975" rIns="0" bIns="0" rtlCol="0" vert="horz">
            <a:spAutoFit/>
          </a:bodyPr>
          <a:lstStyle/>
          <a:p>
            <a:pPr marL="276225">
              <a:lnSpc>
                <a:spcPct val="100000"/>
              </a:lnSpc>
              <a:spcBef>
                <a:spcPts val="3425"/>
              </a:spcBef>
            </a:pPr>
            <a:r>
              <a:rPr dirty="0" sz="4250" spc="60">
                <a:solidFill>
                  <a:srgbClr val="FFFFFF"/>
                </a:solidFill>
                <a:latin typeface="Trebuchet MS"/>
                <a:cs typeface="Trebuchet MS"/>
              </a:rPr>
              <a:t>AI-Powered </a:t>
            </a:r>
            <a:r>
              <a:rPr dirty="0" sz="4250" spc="145">
                <a:solidFill>
                  <a:srgbClr val="FFFFFF"/>
                </a:solidFill>
                <a:latin typeface="Trebuchet MS"/>
                <a:cs typeface="Trebuchet MS"/>
              </a:rPr>
              <a:t>Spam</a:t>
            </a:r>
            <a:r>
              <a:rPr dirty="0" sz="4250" spc="-6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50" spc="65">
                <a:solidFill>
                  <a:srgbClr val="FFFFFF"/>
                </a:solidFill>
                <a:latin typeface="Trebuchet MS"/>
                <a:cs typeface="Trebuchet MS"/>
              </a:rPr>
              <a:t>Classiﬁcation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636" y="3393165"/>
            <a:ext cx="7772400" cy="39878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065" marR="5080">
              <a:lnSpc>
                <a:spcPct val="118000"/>
              </a:lnSpc>
              <a:spcBef>
                <a:spcPts val="75"/>
              </a:spcBef>
            </a:pPr>
            <a:r>
              <a:rPr dirty="0" sz="2450" spc="35">
                <a:latin typeface="Verdana"/>
                <a:cs typeface="Verdana"/>
              </a:rPr>
              <a:t>By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leveraging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power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of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65" i="1">
                <a:latin typeface="Verdana"/>
                <a:cs typeface="Verdana"/>
              </a:rPr>
              <a:t>Artiﬁcial</a:t>
            </a:r>
            <a:r>
              <a:rPr dirty="0" sz="2450" spc="-220" i="1">
                <a:latin typeface="Verdana"/>
                <a:cs typeface="Verdana"/>
              </a:rPr>
              <a:t> </a:t>
            </a:r>
            <a:r>
              <a:rPr dirty="0" sz="2450" spc="25" i="1">
                <a:latin typeface="Verdana"/>
                <a:cs typeface="Verdana"/>
              </a:rPr>
              <a:t>Intelligence  </a:t>
            </a:r>
            <a:r>
              <a:rPr dirty="0" sz="2450" spc="-229" i="1">
                <a:latin typeface="Verdana"/>
                <a:cs typeface="Verdana"/>
              </a:rPr>
              <a:t>(AI)</a:t>
            </a:r>
            <a:r>
              <a:rPr dirty="0" sz="2450" spc="-229">
                <a:latin typeface="Verdana"/>
                <a:cs typeface="Verdana"/>
              </a:rPr>
              <a:t>,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we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can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develop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an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advanced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spam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classiﬁer  </a:t>
            </a:r>
            <a:r>
              <a:rPr dirty="0" sz="2450" spc="45">
                <a:latin typeface="Verdana"/>
                <a:cs typeface="Verdana"/>
              </a:rPr>
              <a:t>that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intelligently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identiﬁes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ﬁlters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out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spam  </a:t>
            </a:r>
            <a:r>
              <a:rPr dirty="0" sz="2450" spc="-30">
                <a:latin typeface="Verdana"/>
                <a:cs typeface="Verdana"/>
              </a:rPr>
              <a:t>emails.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This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AI-powered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solution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utilizes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machine  </a:t>
            </a:r>
            <a:r>
              <a:rPr dirty="0" sz="2450" spc="40">
                <a:latin typeface="Verdana"/>
                <a:cs typeface="Verdana"/>
              </a:rPr>
              <a:t>learning </a:t>
            </a:r>
            <a:r>
              <a:rPr dirty="0" sz="2450" spc="45">
                <a:latin typeface="Verdana"/>
                <a:cs typeface="Verdana"/>
              </a:rPr>
              <a:t>algorithms </a:t>
            </a:r>
            <a:r>
              <a:rPr dirty="0" sz="2450" spc="25">
                <a:latin typeface="Verdana"/>
                <a:cs typeface="Verdana"/>
              </a:rPr>
              <a:t>to </a:t>
            </a:r>
            <a:r>
              <a:rPr dirty="0" sz="2450" spc="-10">
                <a:latin typeface="Verdana"/>
                <a:cs typeface="Verdana"/>
              </a:rPr>
              <a:t>analyze </a:t>
            </a:r>
            <a:r>
              <a:rPr dirty="0" sz="2450" spc="-20">
                <a:latin typeface="Verdana"/>
                <a:cs typeface="Verdana"/>
              </a:rPr>
              <a:t>various </a:t>
            </a:r>
            <a:r>
              <a:rPr dirty="0" sz="2450" spc="50">
                <a:latin typeface="Verdana"/>
                <a:cs typeface="Verdana"/>
              </a:rPr>
              <a:t>email  </a:t>
            </a:r>
            <a:r>
              <a:rPr dirty="0" sz="2450" spc="-20">
                <a:latin typeface="Verdana"/>
                <a:cs typeface="Verdana"/>
              </a:rPr>
              <a:t>attributes,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including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sender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information,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content, 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50">
                <a:latin typeface="Verdana"/>
                <a:cs typeface="Verdana"/>
              </a:rPr>
              <a:t>email </a:t>
            </a:r>
            <a:r>
              <a:rPr dirty="0" sz="2450" spc="-25">
                <a:latin typeface="Verdana"/>
                <a:cs typeface="Verdana"/>
              </a:rPr>
              <a:t>patterns. </a:t>
            </a:r>
            <a:r>
              <a:rPr dirty="0" sz="2450" spc="35">
                <a:latin typeface="Verdana"/>
                <a:cs typeface="Verdana"/>
              </a:rPr>
              <a:t>By </a:t>
            </a:r>
            <a:r>
              <a:rPr dirty="0" sz="2450" spc="45">
                <a:latin typeface="Verdana"/>
                <a:cs typeface="Verdana"/>
              </a:rPr>
              <a:t>continuously </a:t>
            </a:r>
            <a:r>
              <a:rPr dirty="0" sz="2450" spc="40">
                <a:latin typeface="Verdana"/>
                <a:cs typeface="Verdana"/>
              </a:rPr>
              <a:t>learning  </a:t>
            </a:r>
            <a:r>
              <a:rPr dirty="0" sz="2450" spc="95">
                <a:latin typeface="Verdana"/>
                <a:cs typeface="Verdana"/>
              </a:rPr>
              <a:t>from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user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feedback,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classiﬁer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becomes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more  </a:t>
            </a:r>
            <a:r>
              <a:rPr dirty="0" sz="2450" spc="30">
                <a:latin typeface="Verdana"/>
                <a:cs typeface="Verdana"/>
              </a:rPr>
              <a:t>accurate </a:t>
            </a:r>
            <a:r>
              <a:rPr dirty="0" sz="2450" spc="-40">
                <a:latin typeface="Verdana"/>
                <a:cs typeface="Verdana"/>
              </a:rPr>
              <a:t>over</a:t>
            </a:r>
            <a:r>
              <a:rPr dirty="0" sz="2450" spc="-46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time.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34999" y="1143000"/>
              <a:ext cx="6467490" cy="8000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9037955">
              <a:lnSpc>
                <a:spcPct val="100000"/>
              </a:lnSpc>
              <a:spcBef>
                <a:spcPts val="125"/>
              </a:spcBef>
            </a:pPr>
            <a:r>
              <a:rPr dirty="0" spc="-75"/>
              <a:t>Beneﬁts </a:t>
            </a:r>
            <a:r>
              <a:rPr dirty="0" spc="-40"/>
              <a:t>and </a:t>
            </a:r>
            <a:r>
              <a:rPr dirty="0" spc="10"/>
              <a:t>Future</a:t>
            </a:r>
            <a:r>
              <a:rPr dirty="0" spc="-365"/>
              <a:t> </a:t>
            </a:r>
            <a:r>
              <a:rPr dirty="0" spc="10"/>
              <a:t>Implications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53192" y="2864746"/>
            <a:ext cx="5979795" cy="49841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dirty="0" sz="2450" spc="70">
                <a:latin typeface="Verdana"/>
                <a:cs typeface="Verdana"/>
              </a:rPr>
              <a:t>Implementing </a:t>
            </a:r>
            <a:r>
              <a:rPr dirty="0" sz="2450" spc="55">
                <a:latin typeface="Verdana"/>
                <a:cs typeface="Verdana"/>
              </a:rPr>
              <a:t>an </a:t>
            </a:r>
            <a:r>
              <a:rPr dirty="0" sz="2450" spc="45">
                <a:latin typeface="Verdana"/>
                <a:cs typeface="Verdana"/>
              </a:rPr>
              <a:t>intelligent </a:t>
            </a:r>
            <a:r>
              <a:rPr dirty="0" sz="2450" spc="-120">
                <a:latin typeface="Verdana"/>
                <a:cs typeface="Verdana"/>
              </a:rPr>
              <a:t>AI-  </a:t>
            </a:r>
            <a:r>
              <a:rPr dirty="0" sz="2450" spc="60">
                <a:latin typeface="Verdana"/>
                <a:cs typeface="Verdana"/>
              </a:rPr>
              <a:t>powered </a:t>
            </a:r>
            <a:r>
              <a:rPr dirty="0" sz="2450" spc="75">
                <a:latin typeface="Verdana"/>
                <a:cs typeface="Verdana"/>
              </a:rPr>
              <a:t>spam </a:t>
            </a:r>
            <a:r>
              <a:rPr dirty="0" sz="2450" spc="10">
                <a:latin typeface="Verdana"/>
                <a:cs typeface="Verdana"/>
              </a:rPr>
              <a:t>classiﬁer </a:t>
            </a:r>
            <a:r>
              <a:rPr dirty="0" sz="2450" spc="-20">
                <a:latin typeface="Verdana"/>
                <a:cs typeface="Verdana"/>
              </a:rPr>
              <a:t>offers  </a:t>
            </a:r>
            <a:r>
              <a:rPr dirty="0" sz="2450" spc="65">
                <a:latin typeface="Verdana"/>
                <a:cs typeface="Verdana"/>
              </a:rPr>
              <a:t>numerous </a:t>
            </a:r>
            <a:r>
              <a:rPr dirty="0" sz="2450" spc="15">
                <a:latin typeface="Verdana"/>
                <a:cs typeface="Verdana"/>
              </a:rPr>
              <a:t>beneﬁts, </a:t>
            </a:r>
            <a:r>
              <a:rPr dirty="0" sz="2450" spc="85">
                <a:latin typeface="Verdana"/>
                <a:cs typeface="Verdana"/>
              </a:rPr>
              <a:t>including  </a:t>
            </a:r>
            <a:r>
              <a:rPr dirty="0" sz="2450" spc="80">
                <a:latin typeface="Verdana"/>
                <a:cs typeface="Verdana"/>
              </a:rPr>
              <a:t>enhanced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email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security,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reduced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risk  </a:t>
            </a:r>
            <a:r>
              <a:rPr dirty="0" sz="2450" spc="20">
                <a:latin typeface="Verdana"/>
                <a:cs typeface="Verdana"/>
              </a:rPr>
              <a:t>of </a:t>
            </a:r>
            <a:r>
              <a:rPr dirty="0" sz="2450" spc="75">
                <a:latin typeface="Verdana"/>
                <a:cs typeface="Verdana"/>
              </a:rPr>
              <a:t>phishing </a:t>
            </a:r>
            <a:r>
              <a:rPr dirty="0" sz="2450" spc="-40">
                <a:latin typeface="Verdana"/>
                <a:cs typeface="Verdana"/>
              </a:rPr>
              <a:t>attacks, </a:t>
            </a:r>
            <a:r>
              <a:rPr dirty="0" sz="2450" spc="45">
                <a:latin typeface="Verdana"/>
                <a:cs typeface="Verdana"/>
              </a:rPr>
              <a:t>improved  </a:t>
            </a:r>
            <a:r>
              <a:rPr dirty="0" sz="2450" spc="-10">
                <a:latin typeface="Verdana"/>
                <a:cs typeface="Verdana"/>
              </a:rPr>
              <a:t>productivity,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25">
                <a:latin typeface="Verdana"/>
                <a:cs typeface="Verdana"/>
              </a:rPr>
              <a:t>better </a:t>
            </a:r>
            <a:r>
              <a:rPr dirty="0" sz="2450" spc="5">
                <a:latin typeface="Verdana"/>
                <a:cs typeface="Verdana"/>
              </a:rPr>
              <a:t>user  </a:t>
            </a:r>
            <a:r>
              <a:rPr dirty="0" sz="2450" spc="-10">
                <a:latin typeface="Verdana"/>
                <a:cs typeface="Verdana"/>
              </a:rPr>
              <a:t>experience. </a:t>
            </a:r>
            <a:r>
              <a:rPr dirty="0" sz="2450" spc="15">
                <a:latin typeface="Verdana"/>
                <a:cs typeface="Verdana"/>
              </a:rPr>
              <a:t>Furthermore, </a:t>
            </a:r>
            <a:r>
              <a:rPr dirty="0" sz="2450" spc="20">
                <a:latin typeface="Verdana"/>
                <a:cs typeface="Verdana"/>
              </a:rPr>
              <a:t>this  </a:t>
            </a:r>
            <a:r>
              <a:rPr dirty="0" sz="2450" spc="55">
                <a:latin typeface="Verdana"/>
                <a:cs typeface="Verdana"/>
              </a:rPr>
              <a:t>technology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can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be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extended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to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other  </a:t>
            </a:r>
            <a:r>
              <a:rPr dirty="0" sz="2450" spc="-95">
                <a:latin typeface="Verdana"/>
                <a:cs typeface="Verdana"/>
              </a:rPr>
              <a:t>areas, </a:t>
            </a:r>
            <a:r>
              <a:rPr dirty="0" sz="2450" spc="65">
                <a:latin typeface="Verdana"/>
                <a:cs typeface="Verdana"/>
              </a:rPr>
              <a:t>such </a:t>
            </a:r>
            <a:r>
              <a:rPr dirty="0" sz="2450" spc="-40">
                <a:latin typeface="Verdana"/>
                <a:cs typeface="Verdana"/>
              </a:rPr>
              <a:t>as </a:t>
            </a:r>
            <a:r>
              <a:rPr dirty="0" sz="2450" spc="70">
                <a:latin typeface="Verdana"/>
                <a:cs typeface="Verdana"/>
              </a:rPr>
              <a:t>fraud </a:t>
            </a:r>
            <a:r>
              <a:rPr dirty="0" sz="2450" spc="15">
                <a:latin typeface="Verdana"/>
                <a:cs typeface="Verdana"/>
              </a:rPr>
              <a:t>detection,  </a:t>
            </a:r>
            <a:r>
              <a:rPr dirty="0" sz="2450" spc="65">
                <a:latin typeface="Verdana"/>
                <a:cs typeface="Verdana"/>
              </a:rPr>
              <a:t>content </a:t>
            </a:r>
            <a:r>
              <a:rPr dirty="0" sz="2450">
                <a:latin typeface="Verdana"/>
                <a:cs typeface="Verdana"/>
              </a:rPr>
              <a:t>ﬁltering,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50">
                <a:latin typeface="Verdana"/>
                <a:cs typeface="Verdana"/>
              </a:rPr>
              <a:t>email  </a:t>
            </a:r>
            <a:r>
              <a:rPr dirty="0" sz="2450" spc="-10">
                <a:latin typeface="Verdana"/>
                <a:cs typeface="Verdana"/>
              </a:rPr>
              <a:t>prioritization. </a:t>
            </a:r>
            <a:r>
              <a:rPr dirty="0" sz="2450" spc="-20">
                <a:latin typeface="Verdana"/>
                <a:cs typeface="Verdana"/>
              </a:rPr>
              <a:t>Let's </a:t>
            </a:r>
            <a:r>
              <a:rPr dirty="0" sz="2450" spc="65">
                <a:latin typeface="Verdana"/>
                <a:cs typeface="Verdana"/>
              </a:rPr>
              <a:t>embrace </a:t>
            </a:r>
            <a:r>
              <a:rPr dirty="0" sz="2450" spc="20">
                <a:latin typeface="Verdana"/>
                <a:cs typeface="Verdana"/>
              </a:rPr>
              <a:t>this  </a:t>
            </a:r>
            <a:r>
              <a:rPr dirty="0" sz="2450" spc="30">
                <a:latin typeface="Verdana"/>
                <a:cs typeface="Verdana"/>
              </a:rPr>
              <a:t>innovation </a:t>
            </a:r>
            <a:r>
              <a:rPr dirty="0" sz="2450" spc="25">
                <a:latin typeface="Verdana"/>
                <a:cs typeface="Verdana"/>
              </a:rPr>
              <a:t>to safeguard </a:t>
            </a:r>
            <a:r>
              <a:rPr dirty="0" sz="2450" spc="40">
                <a:latin typeface="Verdana"/>
                <a:cs typeface="Verdana"/>
              </a:rPr>
              <a:t>our </a:t>
            </a:r>
            <a:r>
              <a:rPr dirty="0" sz="2450" spc="45">
                <a:latin typeface="Verdana"/>
                <a:cs typeface="Verdana"/>
              </a:rPr>
              <a:t>digital  </a:t>
            </a:r>
            <a:r>
              <a:rPr dirty="0" sz="2450" spc="55">
                <a:latin typeface="Verdana"/>
                <a:cs typeface="Verdana"/>
              </a:rPr>
              <a:t>communication.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7" y="9055851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37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43" y="1225372"/>
                </a:lnTo>
                <a:lnTo>
                  <a:pt x="5246243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17" y="1225372"/>
                </a:lnTo>
                <a:lnTo>
                  <a:pt x="6195517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1530" y="2654250"/>
            <a:ext cx="5955665" cy="13500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650" spc="-45"/>
              <a:t>Conclusion</a:t>
            </a:r>
            <a:endParaRPr sz="865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algn="ctr" marR="5080">
              <a:lnSpc>
                <a:spcPct val="102000"/>
              </a:lnSpc>
              <a:spcBef>
                <a:spcPts val="65"/>
              </a:spcBef>
            </a:pPr>
            <a:r>
              <a:rPr dirty="0" spc="-80"/>
              <a:t>In</a:t>
            </a:r>
            <a:r>
              <a:rPr dirty="0" spc="-215"/>
              <a:t> </a:t>
            </a:r>
            <a:r>
              <a:rPr dirty="0" spc="20"/>
              <a:t>conclusion,</a:t>
            </a:r>
            <a:r>
              <a:rPr dirty="0" spc="-210"/>
              <a:t> </a:t>
            </a:r>
            <a:r>
              <a:rPr dirty="0" spc="50"/>
              <a:t>developing</a:t>
            </a:r>
            <a:r>
              <a:rPr dirty="0" spc="-210"/>
              <a:t> </a:t>
            </a:r>
            <a:r>
              <a:rPr dirty="0" spc="55"/>
              <a:t>an</a:t>
            </a:r>
            <a:r>
              <a:rPr dirty="0" spc="-215"/>
              <a:t> </a:t>
            </a:r>
            <a:r>
              <a:rPr dirty="0" spc="45"/>
              <a:t>intelligent</a:t>
            </a:r>
            <a:r>
              <a:rPr dirty="0" spc="-210"/>
              <a:t> </a:t>
            </a:r>
            <a:r>
              <a:rPr dirty="0" spc="5"/>
              <a:t>AI-powered</a:t>
            </a:r>
            <a:r>
              <a:rPr dirty="0" spc="-210"/>
              <a:t> </a:t>
            </a:r>
            <a:r>
              <a:rPr dirty="0" spc="75"/>
              <a:t>spam  </a:t>
            </a:r>
            <a:r>
              <a:rPr dirty="0" spc="10"/>
              <a:t>classiﬁer</a:t>
            </a:r>
            <a:r>
              <a:rPr dirty="0" spc="-215"/>
              <a:t> </a:t>
            </a:r>
            <a:r>
              <a:rPr dirty="0" spc="-40"/>
              <a:t>is</a:t>
            </a:r>
            <a:r>
              <a:rPr dirty="0" spc="-210"/>
              <a:t> </a:t>
            </a:r>
            <a:r>
              <a:rPr dirty="0" spc="-15"/>
              <a:t>a</a:t>
            </a:r>
            <a:r>
              <a:rPr dirty="0" spc="-210"/>
              <a:t> </a:t>
            </a:r>
            <a:r>
              <a:rPr dirty="0" spc="35"/>
              <a:t>crucial</a:t>
            </a:r>
            <a:r>
              <a:rPr dirty="0" spc="-210"/>
              <a:t> </a:t>
            </a:r>
            <a:r>
              <a:rPr dirty="0" spc="25"/>
              <a:t>step</a:t>
            </a:r>
            <a:r>
              <a:rPr dirty="0" spc="-210"/>
              <a:t> </a:t>
            </a:r>
            <a:r>
              <a:rPr dirty="0" spc="55"/>
              <a:t>in</a:t>
            </a:r>
            <a:r>
              <a:rPr dirty="0" spc="-215"/>
              <a:t> </a:t>
            </a:r>
            <a:r>
              <a:rPr dirty="0" spc="85"/>
              <a:t>enhancing</a:t>
            </a:r>
            <a:r>
              <a:rPr dirty="0" spc="-210"/>
              <a:t> </a:t>
            </a:r>
            <a:r>
              <a:rPr dirty="0" spc="50"/>
              <a:t>email</a:t>
            </a:r>
            <a:r>
              <a:rPr dirty="0" spc="-210"/>
              <a:t> </a:t>
            </a:r>
            <a:r>
              <a:rPr dirty="0" spc="-50"/>
              <a:t>security.</a:t>
            </a:r>
            <a:r>
              <a:rPr dirty="0" spc="-210"/>
              <a:t> </a:t>
            </a:r>
            <a:r>
              <a:rPr dirty="0" spc="35"/>
              <a:t>By  </a:t>
            </a:r>
            <a:r>
              <a:rPr dirty="0" spc="25"/>
              <a:t>leveraging </a:t>
            </a:r>
            <a:r>
              <a:rPr dirty="0" spc="-95"/>
              <a:t>AI </a:t>
            </a:r>
            <a:r>
              <a:rPr dirty="0" spc="85"/>
              <a:t>and machine </a:t>
            </a:r>
            <a:r>
              <a:rPr dirty="0" spc="-10"/>
              <a:t>learning, </a:t>
            </a:r>
            <a:r>
              <a:rPr dirty="0" spc="80"/>
              <a:t>we </a:t>
            </a:r>
            <a:r>
              <a:rPr dirty="0" spc="75"/>
              <a:t>can </a:t>
            </a:r>
            <a:r>
              <a:rPr dirty="0" spc="-10"/>
              <a:t>effectively  </a:t>
            </a:r>
            <a:r>
              <a:rPr dirty="0" spc="25"/>
              <a:t>identify </a:t>
            </a:r>
            <a:r>
              <a:rPr dirty="0" spc="85"/>
              <a:t>and </a:t>
            </a:r>
            <a:r>
              <a:rPr dirty="0" spc="25"/>
              <a:t>ﬁlter </a:t>
            </a:r>
            <a:r>
              <a:rPr dirty="0" spc="70"/>
              <a:t>out </a:t>
            </a:r>
            <a:r>
              <a:rPr dirty="0" spc="75"/>
              <a:t>spam </a:t>
            </a:r>
            <a:r>
              <a:rPr dirty="0" spc="-30"/>
              <a:t>emails, </a:t>
            </a:r>
            <a:r>
              <a:rPr dirty="0" spc="75"/>
              <a:t>reducing </a:t>
            </a:r>
            <a:r>
              <a:rPr dirty="0" spc="65"/>
              <a:t>the </a:t>
            </a:r>
            <a:r>
              <a:rPr dirty="0" spc="-45"/>
              <a:t>risks  </a:t>
            </a:r>
            <a:r>
              <a:rPr dirty="0" spc="15"/>
              <a:t>associated </a:t>
            </a:r>
            <a:r>
              <a:rPr dirty="0" spc="80"/>
              <a:t>with </a:t>
            </a:r>
            <a:r>
              <a:rPr dirty="0" spc="45"/>
              <a:t>malicious </a:t>
            </a:r>
            <a:r>
              <a:rPr dirty="0" spc="15"/>
              <a:t>content. </a:t>
            </a:r>
            <a:r>
              <a:rPr dirty="0" spc="-20"/>
              <a:t>Let's </a:t>
            </a:r>
            <a:r>
              <a:rPr dirty="0" spc="65"/>
              <a:t>embrace </a:t>
            </a:r>
            <a:r>
              <a:rPr dirty="0" spc="20"/>
              <a:t>this  </a:t>
            </a:r>
            <a:r>
              <a:rPr dirty="0" spc="55"/>
              <a:t>technology </a:t>
            </a:r>
            <a:r>
              <a:rPr dirty="0" spc="85"/>
              <a:t>and </a:t>
            </a:r>
            <a:r>
              <a:rPr dirty="0" spc="25"/>
              <a:t>ensure </a:t>
            </a:r>
            <a:r>
              <a:rPr dirty="0" spc="-15"/>
              <a:t>a </a:t>
            </a:r>
            <a:r>
              <a:rPr dirty="0" spc="-30"/>
              <a:t>safer </a:t>
            </a:r>
            <a:r>
              <a:rPr dirty="0" spc="85"/>
              <a:t>and </a:t>
            </a:r>
            <a:r>
              <a:rPr dirty="0" spc="60"/>
              <a:t>more </a:t>
            </a:r>
            <a:r>
              <a:rPr dirty="0" spc="20"/>
              <a:t>secure </a:t>
            </a:r>
            <a:r>
              <a:rPr dirty="0" spc="50"/>
              <a:t>email  environment </a:t>
            </a:r>
            <a:r>
              <a:rPr dirty="0" spc="-15"/>
              <a:t>for</a:t>
            </a:r>
            <a:r>
              <a:rPr dirty="0" spc="-484"/>
              <a:t> </a:t>
            </a:r>
            <a:r>
              <a:rPr dirty="0" spc="-100"/>
              <a:t>all.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2023-10-26T09:50:52Z</dcterms:created>
  <dcterms:modified xsi:type="dcterms:W3CDTF">2023-10-26T09:50:52Z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2023-10-26T00:00:00Z</vt:filetime>
  </property>
</Properties>
</file>