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693400"/>
  <p:notesSz cx="77724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1191" y="4306204"/>
            <a:ext cx="2690017" cy="573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5938520" cy="813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Building </a:t>
            </a:r>
            <a:r>
              <a:rPr dirty="0" sz="1100" b="1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Smarter AI-Powered Spam Classifier development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part-2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550545">
              <a:lnSpc>
                <a:spcPct val="110200"/>
              </a:lnSpc>
            </a:pPr>
            <a:r>
              <a:rPr dirty="0" sz="1100" spc="-15">
                <a:latin typeface="Arial"/>
                <a:cs typeface="Arial"/>
              </a:rPr>
              <a:t>Certainly,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can help guide you through the development of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smarter AI-powered spam  </a:t>
            </a:r>
            <a:r>
              <a:rPr dirty="0" sz="1100" spc="-10">
                <a:latin typeface="Arial"/>
                <a:cs typeface="Arial"/>
              </a:rPr>
              <a:t>classifier. </a:t>
            </a:r>
            <a:r>
              <a:rPr dirty="0" sz="1100" spc="-5">
                <a:latin typeface="Arial"/>
                <a:cs typeface="Arial"/>
              </a:rPr>
              <a:t>Here are some steps you can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follow: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152400">
              <a:lnSpc>
                <a:spcPct val="110200"/>
              </a:lnSpc>
              <a:spcBef>
                <a:spcPts val="5"/>
              </a:spcBef>
              <a:buAutoNum type="arabicPeriod"/>
              <a:tabLst>
                <a:tab pos="168275" algn="l"/>
              </a:tabLst>
            </a:pPr>
            <a:r>
              <a:rPr dirty="0" sz="1100" spc="-5">
                <a:latin typeface="Arial"/>
                <a:cs typeface="Arial"/>
              </a:rPr>
              <a:t>**Data Collection**: Gather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dataset of emails or messages, with labels indicating whether  each is spam 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350">
              <a:latin typeface="Arial"/>
              <a:cs typeface="Arial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dirty="0" sz="1100" spc="-5">
                <a:latin typeface="Arial"/>
                <a:cs typeface="Arial"/>
              </a:rPr>
              <a:t>**Data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Preprocessing**:</a:t>
            </a:r>
            <a:endParaRPr sz="1100">
              <a:latin typeface="Arial"/>
              <a:cs typeface="Arial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35">
                <a:latin typeface="Arial"/>
                <a:cs typeface="Arial"/>
              </a:rPr>
              <a:t>Text </a:t>
            </a:r>
            <a:r>
              <a:rPr dirty="0" sz="1100" spc="-5">
                <a:latin typeface="Arial"/>
                <a:cs typeface="Arial"/>
              </a:rPr>
              <a:t>Cleaning: Remove any HTML tags, punctuation, and special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characters.</a:t>
            </a:r>
            <a:endParaRPr sz="1100">
              <a:latin typeface="Arial"/>
              <a:cs typeface="Arial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15">
                <a:latin typeface="Arial"/>
                <a:cs typeface="Arial"/>
              </a:rPr>
              <a:t>Tokenization: </a:t>
            </a:r>
            <a:r>
              <a:rPr dirty="0" sz="1100" spc="-5">
                <a:latin typeface="Arial"/>
                <a:cs typeface="Arial"/>
              </a:rPr>
              <a:t>Split text into words or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tokens.</a:t>
            </a:r>
            <a:endParaRPr sz="1100">
              <a:latin typeface="Arial"/>
              <a:cs typeface="Arial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Stopword Removal: Eliminate common words that may not be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informative.</a:t>
            </a:r>
            <a:endParaRPr sz="1100">
              <a:latin typeface="Arial"/>
              <a:cs typeface="Arial"/>
            </a:endParaRPr>
          </a:p>
          <a:p>
            <a:pPr marL="12700" marR="160655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35">
                <a:latin typeface="Arial"/>
                <a:cs typeface="Arial"/>
              </a:rPr>
              <a:t>Text </a:t>
            </a:r>
            <a:r>
              <a:rPr dirty="0" sz="1100" spc="-10">
                <a:latin typeface="Arial"/>
                <a:cs typeface="Arial"/>
              </a:rPr>
              <a:t>Vectorization: </a:t>
            </a:r>
            <a:r>
              <a:rPr dirty="0" sz="1100" spc="-5">
                <a:latin typeface="Arial"/>
                <a:cs typeface="Arial"/>
              </a:rPr>
              <a:t>Convert text data into numerical format using techniques like TF-IDF or  word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embeddings.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67640" indent="-155575">
              <a:lnSpc>
                <a:spcPct val="100000"/>
              </a:lnSpc>
              <a:buAutoNum type="arabicPeriod" startAt="3"/>
              <a:tabLst>
                <a:tab pos="168275" algn="l"/>
              </a:tabLst>
            </a:pPr>
            <a:r>
              <a:rPr dirty="0" sz="1100" spc="-5">
                <a:latin typeface="Arial"/>
                <a:cs typeface="Arial"/>
              </a:rPr>
              <a:t>**Feature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Engineering**:</a:t>
            </a:r>
            <a:endParaRPr sz="1100">
              <a:latin typeface="Arial"/>
              <a:cs typeface="Arial"/>
            </a:endParaRPr>
          </a:p>
          <a:p>
            <a:pPr lvl="1" marL="12700" marR="377190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Extract relevant features from the text, such as the length of the message, presence of  specific keywords, or linguistic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features.</a:t>
            </a:r>
            <a:endParaRPr sz="1100">
              <a:latin typeface="Arial"/>
              <a:cs typeface="Arial"/>
            </a:endParaRPr>
          </a:p>
          <a:p>
            <a:pPr lvl="1"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Experiment with </a:t>
            </a:r>
            <a:r>
              <a:rPr dirty="0" sz="1100" spc="-10">
                <a:latin typeface="Arial"/>
                <a:cs typeface="Arial"/>
              </a:rPr>
              <a:t>different </a:t>
            </a:r>
            <a:r>
              <a:rPr dirty="0" sz="1100" spc="-5">
                <a:latin typeface="Arial"/>
                <a:cs typeface="Arial"/>
              </a:rPr>
              <a:t>feature selection techniques to find the most informative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features.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67640" indent="-155575">
              <a:lnSpc>
                <a:spcPct val="100000"/>
              </a:lnSpc>
              <a:buAutoNum type="arabicPeriod" startAt="4"/>
              <a:tabLst>
                <a:tab pos="168275" algn="l"/>
              </a:tabLst>
            </a:pPr>
            <a:r>
              <a:rPr dirty="0" sz="1100" spc="-5">
                <a:latin typeface="Arial"/>
                <a:cs typeface="Arial"/>
              </a:rPr>
              <a:t>**Model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Selection**:</a:t>
            </a:r>
            <a:endParaRPr sz="1100">
              <a:latin typeface="Arial"/>
              <a:cs typeface="Arial"/>
            </a:endParaRPr>
          </a:p>
          <a:p>
            <a:pPr lvl="1" marL="12700" marR="5080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Choose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suitable machine learning model like Naive Bayes, SVM, or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deep learning model  like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recurrent neural network (RNN) or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transformer-based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model.</a:t>
            </a:r>
            <a:endParaRPr sz="1100">
              <a:latin typeface="Arial"/>
              <a:cs typeface="Arial"/>
            </a:endParaRPr>
          </a:p>
          <a:p>
            <a:pPr lvl="1"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Experiment with </a:t>
            </a:r>
            <a:r>
              <a:rPr dirty="0" sz="1100" spc="-10">
                <a:latin typeface="Arial"/>
                <a:cs typeface="Arial"/>
              </a:rPr>
              <a:t>different </a:t>
            </a:r>
            <a:r>
              <a:rPr dirty="0" sz="1100" spc="-5">
                <a:latin typeface="Arial"/>
                <a:cs typeface="Arial"/>
              </a:rPr>
              <a:t>models and hyperparameters to find the best one for your task.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5. **Model</a:t>
            </a:r>
            <a:r>
              <a:rPr dirty="0" sz="1100" spc="-10">
                <a:latin typeface="Arial"/>
                <a:cs typeface="Arial"/>
              </a:rPr>
              <a:t> Training**:</a:t>
            </a:r>
            <a:endParaRPr sz="1100">
              <a:latin typeface="Arial"/>
              <a:cs typeface="Arial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Split your dataset into training and validation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sets.</a:t>
            </a:r>
            <a:endParaRPr sz="1100">
              <a:latin typeface="Arial"/>
              <a:cs typeface="Arial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15">
                <a:latin typeface="Arial"/>
                <a:cs typeface="Arial"/>
              </a:rPr>
              <a:t>Train </a:t>
            </a:r>
            <a:r>
              <a:rPr dirty="0" sz="1100" spc="-5">
                <a:latin typeface="Arial"/>
                <a:cs typeface="Arial"/>
              </a:rPr>
              <a:t>the selected model on the training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marL="213995" indent="-85725">
              <a:lnSpc>
                <a:spcPct val="100000"/>
              </a:lnSpc>
              <a:spcBef>
                <a:spcPts val="130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Monitor the model's performance on the validation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67640" indent="-155575">
              <a:lnSpc>
                <a:spcPct val="100000"/>
              </a:lnSpc>
              <a:buAutoNum type="arabicPeriod" startAt="6"/>
              <a:tabLst>
                <a:tab pos="168275" algn="l"/>
              </a:tabLst>
            </a:pPr>
            <a:r>
              <a:rPr dirty="0" sz="1100" spc="-5">
                <a:latin typeface="Arial"/>
                <a:cs typeface="Arial"/>
              </a:rPr>
              <a:t>**Evaluation**:</a:t>
            </a:r>
            <a:endParaRPr sz="1100">
              <a:latin typeface="Arial"/>
              <a:cs typeface="Arial"/>
            </a:endParaRPr>
          </a:p>
          <a:p>
            <a:pPr lvl="1" marL="12700" marR="12700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Assess the model's performance using metrics like </a:t>
            </a:r>
            <a:r>
              <a:rPr dirty="0" sz="1100" spc="-15">
                <a:latin typeface="Arial"/>
                <a:cs typeface="Arial"/>
              </a:rPr>
              <a:t>accuracy, </a:t>
            </a:r>
            <a:r>
              <a:rPr dirty="0" sz="1100" spc="-5">
                <a:latin typeface="Arial"/>
                <a:cs typeface="Arial"/>
              </a:rPr>
              <a:t>precision, recall, F1-score, and  ROC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AUC.</a:t>
            </a:r>
            <a:endParaRPr sz="1100">
              <a:latin typeface="Arial"/>
              <a:cs typeface="Arial"/>
            </a:endParaRPr>
          </a:p>
          <a:p>
            <a:pPr lvl="1"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Consider using techniques like cross-validation for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more robust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evaluation.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7. **Hyperparameter</a:t>
            </a:r>
            <a:r>
              <a:rPr dirty="0" sz="1100" spc="-10">
                <a:latin typeface="Arial"/>
                <a:cs typeface="Arial"/>
              </a:rPr>
              <a:t> Tuning**:</a:t>
            </a:r>
            <a:endParaRPr sz="11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Fine-tune the model by adjusting hyperparameters to improve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performance.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67640" indent="-155575">
              <a:lnSpc>
                <a:spcPct val="100000"/>
              </a:lnSpc>
              <a:buAutoNum type="arabicPeriod" startAt="8"/>
              <a:tabLst>
                <a:tab pos="168275" algn="l"/>
              </a:tabLst>
            </a:pPr>
            <a:r>
              <a:rPr dirty="0" sz="1100" spc="-5">
                <a:latin typeface="Arial"/>
                <a:cs typeface="Arial"/>
              </a:rPr>
              <a:t>**Regularization and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Optimization**:</a:t>
            </a:r>
            <a:endParaRPr sz="1100">
              <a:latin typeface="Arial"/>
              <a:cs typeface="Arial"/>
            </a:endParaRPr>
          </a:p>
          <a:p>
            <a:pPr lvl="1" marL="12700" marR="314960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Apply techniques like dropout, batch normalization, and weight regularization to prevent  overfitting.</a:t>
            </a:r>
            <a:endParaRPr sz="1100">
              <a:latin typeface="Arial"/>
              <a:cs typeface="Arial"/>
            </a:endParaRPr>
          </a:p>
          <a:p>
            <a:pPr lvl="1"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Optimize the learning rate and optimizer to improve training</a:t>
            </a:r>
            <a:r>
              <a:rPr dirty="0" sz="1100" spc="-15">
                <a:latin typeface="Arial"/>
                <a:cs typeface="Arial"/>
              </a:rPr>
              <a:t> efficiency.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9.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**Testing**: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993" y="6966264"/>
            <a:ext cx="2437765" cy="508634"/>
          </a:xfrm>
          <a:custGeom>
            <a:avLst/>
            <a:gdLst/>
            <a:ahLst/>
            <a:cxnLst/>
            <a:rect l="l" t="t" r="r" b="b"/>
            <a:pathLst>
              <a:path w="2437765" h="508634">
                <a:moveTo>
                  <a:pt x="2437604" y="508114"/>
                </a:moveTo>
                <a:lnTo>
                  <a:pt x="0" y="508114"/>
                </a:lnTo>
                <a:lnTo>
                  <a:pt x="0" y="0"/>
                </a:lnTo>
                <a:lnTo>
                  <a:pt x="2437604" y="0"/>
                </a:lnTo>
                <a:lnTo>
                  <a:pt x="2437604" y="508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84191" y="3219246"/>
            <a:ext cx="2675890" cy="4255770"/>
          </a:xfrm>
          <a:custGeom>
            <a:avLst/>
            <a:gdLst/>
            <a:ahLst/>
            <a:cxnLst/>
            <a:rect l="l" t="t" r="r" b="b"/>
            <a:pathLst>
              <a:path w="2675890" h="4255770">
                <a:moveTo>
                  <a:pt x="2675394" y="0"/>
                </a:moveTo>
                <a:lnTo>
                  <a:pt x="0" y="0"/>
                </a:lnTo>
                <a:lnTo>
                  <a:pt x="0" y="506857"/>
                </a:lnTo>
                <a:lnTo>
                  <a:pt x="2168601" y="506857"/>
                </a:lnTo>
                <a:lnTo>
                  <a:pt x="2168601" y="3748760"/>
                </a:lnTo>
                <a:lnTo>
                  <a:pt x="0" y="3748760"/>
                </a:lnTo>
                <a:lnTo>
                  <a:pt x="0" y="4255630"/>
                </a:lnTo>
                <a:lnTo>
                  <a:pt x="2675394" y="4255630"/>
                </a:lnTo>
                <a:lnTo>
                  <a:pt x="2675394" y="3748760"/>
                </a:lnTo>
                <a:lnTo>
                  <a:pt x="2675394" y="506857"/>
                </a:lnTo>
                <a:lnTo>
                  <a:pt x="2675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19246"/>
            <a:ext cx="4998720" cy="4255770"/>
          </a:xfrm>
          <a:custGeom>
            <a:avLst/>
            <a:gdLst/>
            <a:ahLst/>
            <a:cxnLst/>
            <a:rect l="l" t="t" r="r" b="b"/>
            <a:pathLst>
              <a:path w="4998720" h="4255770">
                <a:moveTo>
                  <a:pt x="4998593" y="635"/>
                </a:moveTo>
                <a:lnTo>
                  <a:pt x="2675382" y="635"/>
                </a:lnTo>
                <a:lnTo>
                  <a:pt x="2675382" y="0"/>
                </a:lnTo>
                <a:lnTo>
                  <a:pt x="0" y="0"/>
                </a:lnTo>
                <a:lnTo>
                  <a:pt x="0" y="506857"/>
                </a:lnTo>
                <a:lnTo>
                  <a:pt x="0" y="3748760"/>
                </a:lnTo>
                <a:lnTo>
                  <a:pt x="0" y="4255630"/>
                </a:lnTo>
                <a:lnTo>
                  <a:pt x="2675382" y="4255630"/>
                </a:lnTo>
                <a:lnTo>
                  <a:pt x="2675382" y="3748760"/>
                </a:lnTo>
                <a:lnTo>
                  <a:pt x="506780" y="3748760"/>
                </a:lnTo>
                <a:lnTo>
                  <a:pt x="506780" y="506857"/>
                </a:lnTo>
                <a:lnTo>
                  <a:pt x="2560993" y="506857"/>
                </a:lnTo>
                <a:lnTo>
                  <a:pt x="2560993" y="508749"/>
                </a:lnTo>
                <a:lnTo>
                  <a:pt x="4998593" y="508749"/>
                </a:lnTo>
                <a:lnTo>
                  <a:pt x="4998593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41191" y="4306204"/>
            <a:ext cx="2476500" cy="5734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0314" y="5164114"/>
            <a:ext cx="4051935" cy="10579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6000"/>
              </a:lnSpc>
              <a:spcBef>
                <a:spcPts val="80"/>
              </a:spcBef>
            </a:pPr>
            <a:r>
              <a:rPr dirty="0" sz="800" spc="-15">
                <a:latin typeface="Verdana"/>
                <a:cs typeface="Verdana"/>
              </a:rPr>
              <a:t>In </a:t>
            </a:r>
            <a:r>
              <a:rPr dirty="0" sz="800" spc="15">
                <a:latin typeface="Verdana"/>
                <a:cs typeface="Verdana"/>
              </a:rPr>
              <a:t>conclusion, </a:t>
            </a:r>
            <a:r>
              <a:rPr dirty="0" sz="800" spc="30">
                <a:latin typeface="Verdana"/>
                <a:cs typeface="Verdana"/>
              </a:rPr>
              <a:t>developing an advanced </a:t>
            </a:r>
            <a:r>
              <a:rPr dirty="0" sz="800" spc="15">
                <a:latin typeface="Verdana"/>
                <a:cs typeface="Verdana"/>
              </a:rPr>
              <a:t>AI-powered </a:t>
            </a:r>
            <a:r>
              <a:rPr dirty="0" sz="800" spc="40">
                <a:latin typeface="Verdana"/>
                <a:cs typeface="Verdana"/>
              </a:rPr>
              <a:t>spam </a:t>
            </a:r>
            <a:r>
              <a:rPr dirty="0" sz="800" spc="10">
                <a:latin typeface="Verdana"/>
                <a:cs typeface="Verdana"/>
              </a:rPr>
              <a:t>classiﬁer </a:t>
            </a:r>
            <a:r>
              <a:rPr dirty="0" sz="800" spc="-5">
                <a:latin typeface="Verdana"/>
                <a:cs typeface="Verdana"/>
              </a:rPr>
              <a:t>is  </a:t>
            </a:r>
            <a:r>
              <a:rPr dirty="0" sz="800" spc="10">
                <a:latin typeface="Verdana"/>
                <a:cs typeface="Verdana"/>
              </a:rPr>
              <a:t>essential </a:t>
            </a:r>
            <a:r>
              <a:rPr dirty="0" sz="800" spc="5">
                <a:latin typeface="Verdana"/>
                <a:cs typeface="Verdana"/>
              </a:rPr>
              <a:t>for </a:t>
            </a:r>
            <a:r>
              <a:rPr dirty="0" sz="800" spc="40">
                <a:latin typeface="Verdana"/>
                <a:cs typeface="Verdana"/>
              </a:rPr>
              <a:t>enhancing </a:t>
            </a:r>
            <a:r>
              <a:rPr dirty="0" sz="800" spc="25">
                <a:latin typeface="Verdana"/>
                <a:cs typeface="Verdana"/>
              </a:rPr>
              <a:t>email </a:t>
            </a:r>
            <a:r>
              <a:rPr dirty="0" sz="800" spc="-10">
                <a:latin typeface="Verdana"/>
                <a:cs typeface="Verdana"/>
              </a:rPr>
              <a:t>security. </a:t>
            </a:r>
            <a:r>
              <a:rPr dirty="0" sz="800" spc="10">
                <a:latin typeface="Verdana"/>
                <a:cs typeface="Verdana"/>
              </a:rPr>
              <a:t>Traditional </a:t>
            </a:r>
            <a:r>
              <a:rPr dirty="0" sz="800" spc="40">
                <a:latin typeface="Verdana"/>
                <a:cs typeface="Verdana"/>
              </a:rPr>
              <a:t>spam </a:t>
            </a:r>
            <a:r>
              <a:rPr dirty="0" sz="800" spc="10">
                <a:latin typeface="Verdana"/>
                <a:cs typeface="Verdana"/>
              </a:rPr>
              <a:t>ﬁlters </a:t>
            </a:r>
            <a:r>
              <a:rPr dirty="0" sz="800" spc="20">
                <a:latin typeface="Verdana"/>
                <a:cs typeface="Verdana"/>
              </a:rPr>
              <a:t>often </a:t>
            </a:r>
            <a:r>
              <a:rPr dirty="0" sz="800">
                <a:latin typeface="Verdana"/>
                <a:cs typeface="Verdana"/>
              </a:rPr>
              <a:t>fall  </a:t>
            </a:r>
            <a:r>
              <a:rPr dirty="0" sz="800" spc="20">
                <a:latin typeface="Verdana"/>
                <a:cs typeface="Verdana"/>
              </a:rPr>
              <a:t>short </a:t>
            </a:r>
            <a:r>
              <a:rPr dirty="0" sz="800" spc="30">
                <a:latin typeface="Verdana"/>
                <a:cs typeface="Verdana"/>
              </a:rPr>
              <a:t>in </a:t>
            </a:r>
            <a:r>
              <a:rPr dirty="0" sz="800" spc="35">
                <a:latin typeface="Verdana"/>
                <a:cs typeface="Verdana"/>
              </a:rPr>
              <a:t>detecting </a:t>
            </a:r>
            <a:r>
              <a:rPr dirty="0" sz="800" spc="20">
                <a:latin typeface="Verdana"/>
                <a:cs typeface="Verdana"/>
              </a:rPr>
              <a:t>sophisticated </a:t>
            </a:r>
            <a:r>
              <a:rPr dirty="0" sz="800" spc="40">
                <a:latin typeface="Verdana"/>
                <a:cs typeface="Verdana"/>
              </a:rPr>
              <a:t>spam </a:t>
            </a:r>
            <a:r>
              <a:rPr dirty="0" sz="800">
                <a:latin typeface="Verdana"/>
                <a:cs typeface="Verdana"/>
              </a:rPr>
              <a:t>emails, </a:t>
            </a:r>
            <a:r>
              <a:rPr dirty="0" sz="800" spc="40">
                <a:latin typeface="Verdana"/>
                <a:cs typeface="Verdana"/>
              </a:rPr>
              <a:t>making </a:t>
            </a:r>
            <a:r>
              <a:rPr dirty="0" sz="800" spc="20">
                <a:latin typeface="Verdana"/>
                <a:cs typeface="Verdana"/>
              </a:rPr>
              <a:t>organizations  </a:t>
            </a:r>
            <a:r>
              <a:rPr dirty="0" sz="800" spc="15">
                <a:latin typeface="Verdana"/>
                <a:cs typeface="Verdana"/>
              </a:rPr>
              <a:t>vulnerable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to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35">
                <a:latin typeface="Verdana"/>
                <a:cs typeface="Verdana"/>
              </a:rPr>
              <a:t>phishing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attacks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45">
                <a:latin typeface="Verdana"/>
                <a:cs typeface="Verdana"/>
              </a:rPr>
              <a:t>and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other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threats.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50">
                <a:latin typeface="Verdana"/>
                <a:cs typeface="Verdana"/>
              </a:rPr>
              <a:t>An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AI-powered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approach  </a:t>
            </a:r>
            <a:r>
              <a:rPr dirty="0" sz="800" spc="10">
                <a:latin typeface="Verdana"/>
                <a:cs typeface="Verdana"/>
              </a:rPr>
              <a:t>leverages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40">
                <a:latin typeface="Verdana"/>
                <a:cs typeface="Verdana"/>
              </a:rPr>
              <a:t>machine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learning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algorithms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to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accurately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classify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spam,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adapt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to  </a:t>
            </a:r>
            <a:r>
              <a:rPr dirty="0" sz="800" spc="15">
                <a:latin typeface="Verdana"/>
                <a:cs typeface="Verdana"/>
              </a:rPr>
              <a:t>evolving </a:t>
            </a:r>
            <a:r>
              <a:rPr dirty="0" sz="800">
                <a:latin typeface="Verdana"/>
                <a:cs typeface="Verdana"/>
              </a:rPr>
              <a:t>patterns, </a:t>
            </a:r>
            <a:r>
              <a:rPr dirty="0" sz="800" spc="45">
                <a:latin typeface="Verdana"/>
                <a:cs typeface="Verdana"/>
              </a:rPr>
              <a:t>and </a:t>
            </a:r>
            <a:r>
              <a:rPr dirty="0" sz="800" spc="35">
                <a:latin typeface="Verdana"/>
                <a:cs typeface="Verdana"/>
              </a:rPr>
              <a:t>minimize </a:t>
            </a:r>
            <a:r>
              <a:rPr dirty="0" sz="800">
                <a:latin typeface="Verdana"/>
                <a:cs typeface="Verdana"/>
              </a:rPr>
              <a:t>false </a:t>
            </a:r>
            <a:r>
              <a:rPr dirty="0" sz="800" spc="-5">
                <a:latin typeface="Verdana"/>
                <a:cs typeface="Verdana"/>
              </a:rPr>
              <a:t>positives. </a:t>
            </a:r>
            <a:r>
              <a:rPr dirty="0" sz="800" spc="25">
                <a:latin typeface="Verdana"/>
                <a:cs typeface="Verdana"/>
              </a:rPr>
              <a:t>By </a:t>
            </a:r>
            <a:r>
              <a:rPr dirty="0" sz="800" spc="45">
                <a:latin typeface="Verdana"/>
                <a:cs typeface="Verdana"/>
              </a:rPr>
              <a:t>implementing </a:t>
            </a:r>
            <a:r>
              <a:rPr dirty="0" sz="800" spc="35">
                <a:latin typeface="Verdana"/>
                <a:cs typeface="Verdana"/>
              </a:rPr>
              <a:t>such </a:t>
            </a:r>
            <a:r>
              <a:rPr dirty="0" sz="800" spc="10">
                <a:latin typeface="Verdana"/>
                <a:cs typeface="Verdana"/>
              </a:rPr>
              <a:t>a  </a:t>
            </a:r>
            <a:r>
              <a:rPr dirty="0" sz="800" spc="5">
                <a:latin typeface="Verdana"/>
                <a:cs typeface="Verdana"/>
              </a:rPr>
              <a:t>solution, </a:t>
            </a:r>
            <a:r>
              <a:rPr dirty="0" sz="800" spc="20">
                <a:latin typeface="Verdana"/>
                <a:cs typeface="Verdana"/>
              </a:rPr>
              <a:t>organizations </a:t>
            </a:r>
            <a:r>
              <a:rPr dirty="0" sz="800" spc="35">
                <a:latin typeface="Verdana"/>
                <a:cs typeface="Verdana"/>
              </a:rPr>
              <a:t>can </a:t>
            </a:r>
            <a:r>
              <a:rPr dirty="0" sz="800" spc="20">
                <a:latin typeface="Verdana"/>
                <a:cs typeface="Verdana"/>
              </a:rPr>
              <a:t>signiﬁcantly </a:t>
            </a:r>
            <a:r>
              <a:rPr dirty="0" sz="800" spc="30">
                <a:latin typeface="Verdana"/>
                <a:cs typeface="Verdana"/>
              </a:rPr>
              <a:t>reduce </a:t>
            </a:r>
            <a:r>
              <a:rPr dirty="0" sz="800" spc="35">
                <a:latin typeface="Verdana"/>
                <a:cs typeface="Verdana"/>
              </a:rPr>
              <a:t>the </a:t>
            </a:r>
            <a:r>
              <a:rPr dirty="0" sz="800">
                <a:latin typeface="Verdana"/>
                <a:cs typeface="Verdana"/>
              </a:rPr>
              <a:t>risk </a:t>
            </a:r>
            <a:r>
              <a:rPr dirty="0" sz="800" spc="15">
                <a:latin typeface="Verdana"/>
                <a:cs typeface="Verdana"/>
              </a:rPr>
              <a:t>of </a:t>
            </a:r>
            <a:r>
              <a:rPr dirty="0" sz="800" spc="20">
                <a:latin typeface="Verdana"/>
                <a:cs typeface="Verdana"/>
              </a:rPr>
              <a:t>email-based  </a:t>
            </a:r>
            <a:r>
              <a:rPr dirty="0" sz="800" spc="10">
                <a:latin typeface="Verdana"/>
                <a:cs typeface="Verdana"/>
              </a:rPr>
              <a:t>threats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45">
                <a:latin typeface="Verdana"/>
                <a:cs typeface="Verdana"/>
              </a:rPr>
              <a:t>and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protect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sensitive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information.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Thank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you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for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your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attention!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5907405" cy="813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Evaluate the final model on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separate test dataset to assess its real-world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performance.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10.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**Deployment**:</a:t>
            </a:r>
            <a:endParaRPr sz="11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Integrate the trained model into your application or system for real-time spam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classification.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 startAt="11"/>
              <a:tabLst>
                <a:tab pos="235585" algn="l"/>
              </a:tabLst>
            </a:pPr>
            <a:r>
              <a:rPr dirty="0" sz="1100" spc="-5">
                <a:latin typeface="Arial"/>
                <a:cs typeface="Arial"/>
              </a:rPr>
              <a:t>**Monitoring and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Maintenance**:</a:t>
            </a:r>
            <a:endParaRPr sz="1100">
              <a:latin typeface="Arial"/>
              <a:cs typeface="Arial"/>
            </a:endParaRPr>
          </a:p>
          <a:p>
            <a:pPr lvl="1" marL="12700" marR="148590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Continuously monitor the model's performance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production environment and retrain as  needed with new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-"/>
            </a:pPr>
            <a:endParaRPr sz="1350">
              <a:latin typeface="Arial"/>
              <a:cs typeface="Arial"/>
            </a:endParaRPr>
          </a:p>
          <a:p>
            <a:pPr marL="245110" indent="-233045">
              <a:lnSpc>
                <a:spcPct val="100000"/>
              </a:lnSpc>
              <a:buAutoNum type="arabicPeriod" startAt="11"/>
              <a:tabLst>
                <a:tab pos="245745" algn="l"/>
              </a:tabLst>
            </a:pPr>
            <a:r>
              <a:rPr dirty="0" sz="1100" spc="-5">
                <a:latin typeface="Arial"/>
                <a:cs typeface="Arial"/>
              </a:rPr>
              <a:t>**Feedback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Loop**:</a:t>
            </a:r>
            <a:endParaRPr sz="1100">
              <a:latin typeface="Arial"/>
              <a:cs typeface="Arial"/>
            </a:endParaRPr>
          </a:p>
          <a:p>
            <a:pPr lvl="1" marL="12700" marR="5080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Implement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feedback loop to collect user feedback on misclassified messages and use it to  improve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model.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90170">
              <a:lnSpc>
                <a:spcPct val="110200"/>
              </a:lnSpc>
            </a:pPr>
            <a:r>
              <a:rPr dirty="0" sz="1100" spc="-5">
                <a:latin typeface="Arial"/>
                <a:cs typeface="Arial"/>
              </a:rPr>
              <a:t>Throughout the project, keep track of your progress and document your choices and results to  ensure </a:t>
            </a:r>
            <a:r>
              <a:rPr dirty="0" sz="1100" spc="-10">
                <a:latin typeface="Arial"/>
                <a:cs typeface="Arial"/>
              </a:rPr>
              <a:t>reproducibility. </a:t>
            </a:r>
            <a:r>
              <a:rPr dirty="0" sz="1100" spc="-5">
                <a:latin typeface="Arial"/>
                <a:cs typeface="Arial"/>
              </a:rPr>
              <a:t>Feel free to ask specific questions about any of these steps, and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can  provide more detailed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PROGRAM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4171950">
              <a:lnSpc>
                <a:spcPct val="110200"/>
              </a:lnSpc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Import necessary libraries  import numpy as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import pandas as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from sklearn.model_selection import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train_test_split</a:t>
            </a:r>
            <a:endParaRPr sz="1100">
              <a:latin typeface="Arial"/>
              <a:cs typeface="Arial"/>
            </a:endParaRPr>
          </a:p>
          <a:p>
            <a:pPr marL="12700" marR="2340610">
              <a:lnSpc>
                <a:spcPct val="110200"/>
              </a:lnSpc>
            </a:pPr>
            <a:r>
              <a:rPr dirty="0" sz="1100" spc="-5">
                <a:latin typeface="Arial"/>
                <a:cs typeface="Arial"/>
              </a:rPr>
              <a:t>from sklearn.feature_extraction.text import </a:t>
            </a:r>
            <a:r>
              <a:rPr dirty="0" sz="1100" spc="-10">
                <a:latin typeface="Arial"/>
                <a:cs typeface="Arial"/>
              </a:rPr>
              <a:t>TfidfVectorizer  </a:t>
            </a:r>
            <a:r>
              <a:rPr dirty="0" sz="1100" spc="-5">
                <a:latin typeface="Arial"/>
                <a:cs typeface="Arial"/>
              </a:rPr>
              <a:t>from sklearn.naive_bayes import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MultinomialNB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from sklearn.metrics import accuracy_score,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classification_report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Load your labeled spam and non-spam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dataset</a:t>
            </a:r>
            <a:endParaRPr sz="1100">
              <a:latin typeface="Arial"/>
              <a:cs typeface="Arial"/>
            </a:endParaRPr>
          </a:p>
          <a:p>
            <a:pPr marL="12700" marR="889635">
              <a:lnSpc>
                <a:spcPct val="110200"/>
              </a:lnSpc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Replace 'spam_data.csv' and adjust data loading based on your dataset format  data </a:t>
            </a:r>
            <a:r>
              <a:rPr dirty="0" sz="1100">
                <a:latin typeface="Arial"/>
                <a:cs typeface="Arial"/>
              </a:rPr>
              <a:t>=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pd.read_csv('spam_data.csv')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Preprocess and prepare your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X = </a:t>
            </a:r>
            <a:r>
              <a:rPr dirty="0" sz="1100" spc="-5">
                <a:latin typeface="Arial"/>
                <a:cs typeface="Arial"/>
              </a:rPr>
              <a:t>data['text'] </a:t>
            </a: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Replace 'text' with the column containing email/message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text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"/>
                <a:cs typeface="Arial"/>
              </a:rPr>
              <a:t>y = </a:t>
            </a:r>
            <a:r>
              <a:rPr dirty="0" sz="1100" spc="-5">
                <a:latin typeface="Arial"/>
                <a:cs typeface="Arial"/>
              </a:rPr>
              <a:t>data['label'] </a:t>
            </a: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Replace 'label' with the column containing labels (spam or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non-spam)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Split the dataset into training and testing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X_train, X_test, y_train, y_test </a:t>
            </a:r>
            <a:r>
              <a:rPr dirty="0" sz="1100">
                <a:latin typeface="Arial"/>
                <a:cs typeface="Arial"/>
              </a:rPr>
              <a:t>= </a:t>
            </a:r>
            <a:r>
              <a:rPr dirty="0" sz="1100" spc="-5">
                <a:latin typeface="Arial"/>
                <a:cs typeface="Arial"/>
              </a:rPr>
              <a:t>train_test_split(X, </a:t>
            </a:r>
            <a:r>
              <a:rPr dirty="0" sz="1100" spc="-45">
                <a:latin typeface="Arial"/>
                <a:cs typeface="Arial"/>
              </a:rPr>
              <a:t>y, </a:t>
            </a:r>
            <a:r>
              <a:rPr dirty="0" sz="1100" spc="-5">
                <a:latin typeface="Arial"/>
                <a:cs typeface="Arial"/>
              </a:rPr>
              <a:t>test_size=0.2,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random_state=42)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1228090">
              <a:lnSpc>
                <a:spcPct val="110200"/>
              </a:lnSpc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Create TF-IDF vectorizer to convert text data into numerical features  tfidf_vectorizer </a:t>
            </a:r>
            <a:r>
              <a:rPr dirty="0" sz="1100">
                <a:latin typeface="Arial"/>
                <a:cs typeface="Arial"/>
              </a:rPr>
              <a:t>= </a:t>
            </a:r>
            <a:r>
              <a:rPr dirty="0" sz="1100" spc="-10">
                <a:latin typeface="Arial"/>
                <a:cs typeface="Arial"/>
              </a:rPr>
              <a:t>TfidfVectorizer(max_features=5000, </a:t>
            </a:r>
            <a:r>
              <a:rPr dirty="0" sz="1100" spc="-5">
                <a:latin typeface="Arial"/>
                <a:cs typeface="Arial"/>
              </a:rPr>
              <a:t>stop_words='english')  X_train_tfidf </a:t>
            </a:r>
            <a:r>
              <a:rPr dirty="0" sz="1100">
                <a:latin typeface="Arial"/>
                <a:cs typeface="Arial"/>
              </a:rPr>
              <a:t>=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tfidf_vectorizer.fit_transform(X_train)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X_test_tfidf </a:t>
            </a:r>
            <a:r>
              <a:rPr dirty="0" sz="1100">
                <a:latin typeface="Arial"/>
                <a:cs typeface="Arial"/>
              </a:rPr>
              <a:t>=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tfidf_vectorizer.transform(X_test)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Build and train the spam classifier model (e.g., Multinomial Naive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Bayes)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5938"/>
            <a:ext cx="5601335" cy="298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43885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spam_classifier </a:t>
            </a:r>
            <a:r>
              <a:rPr dirty="0" sz="1100">
                <a:latin typeface="Arial"/>
                <a:cs typeface="Arial"/>
              </a:rPr>
              <a:t>= </a:t>
            </a:r>
            <a:r>
              <a:rPr dirty="0" sz="1100" spc="-5">
                <a:latin typeface="Arial"/>
                <a:cs typeface="Arial"/>
              </a:rPr>
              <a:t>MultinomialNB()  </a:t>
            </a:r>
            <a:r>
              <a:rPr dirty="0" sz="1100" spc="-10">
                <a:latin typeface="Arial"/>
                <a:cs typeface="Arial"/>
              </a:rPr>
              <a:t>spam_classifier.fit(X_train_tfidf,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y_train)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Make predictions on the test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y_pred </a:t>
            </a:r>
            <a:r>
              <a:rPr dirty="0" sz="1100">
                <a:latin typeface="Arial"/>
                <a:cs typeface="Arial"/>
              </a:rPr>
              <a:t>=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spam_classifier.predict(X_test_tfidf)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2914650">
              <a:lnSpc>
                <a:spcPct val="110200"/>
              </a:lnSpc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Evaluate the model's performance  accuracy </a:t>
            </a:r>
            <a:r>
              <a:rPr dirty="0" sz="1100">
                <a:latin typeface="Arial"/>
                <a:cs typeface="Arial"/>
              </a:rPr>
              <a:t>= </a:t>
            </a:r>
            <a:r>
              <a:rPr dirty="0" sz="1100" spc="-5">
                <a:latin typeface="Arial"/>
                <a:cs typeface="Arial"/>
              </a:rPr>
              <a:t>accuracy_score(y_test,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y_pred)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classification_rep </a:t>
            </a:r>
            <a:r>
              <a:rPr dirty="0" sz="1100">
                <a:latin typeface="Arial"/>
                <a:cs typeface="Arial"/>
              </a:rPr>
              <a:t>= </a:t>
            </a:r>
            <a:r>
              <a:rPr dirty="0" sz="1100" spc="-5">
                <a:latin typeface="Arial"/>
                <a:cs typeface="Arial"/>
              </a:rPr>
              <a:t>classification_report(y_test,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y_pred)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"/>
              <a:cs typeface="Arial"/>
            </a:endParaRPr>
          </a:p>
          <a:p>
            <a:pPr marL="12700" marR="3820160">
              <a:lnSpc>
                <a:spcPct val="110200"/>
              </a:lnSpc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Print results  print(f'Accuracy: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{accuracy}')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print(f'Classification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Report:\n{classification_rep}')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4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 now save and deploy this trained model for spam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classification.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"/>
                <a:cs typeface="Arial"/>
              </a:rPr>
              <a:t># </a:t>
            </a:r>
            <a:r>
              <a:rPr dirty="0" sz="1100" spc="-5">
                <a:latin typeface="Arial"/>
                <a:cs typeface="Arial"/>
              </a:rPr>
              <a:t>Don't forget to periodically retrain and update the model as new data becomes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available.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8440" y="3219846"/>
            <a:ext cx="4331970" cy="4255770"/>
          </a:xfrm>
          <a:custGeom>
            <a:avLst/>
            <a:gdLst/>
            <a:ahLst/>
            <a:cxnLst/>
            <a:rect l="l" t="t" r="r" b="b"/>
            <a:pathLst>
              <a:path w="4331970" h="4255770">
                <a:moveTo>
                  <a:pt x="4331943" y="4255746"/>
                </a:moveTo>
                <a:lnTo>
                  <a:pt x="0" y="4255746"/>
                </a:lnTo>
                <a:lnTo>
                  <a:pt x="0" y="0"/>
                </a:lnTo>
                <a:lnTo>
                  <a:pt x="4331943" y="0"/>
                </a:lnTo>
                <a:lnTo>
                  <a:pt x="4331943" y="4255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5862" y="3826766"/>
            <a:ext cx="3821429" cy="256413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>
              <a:lnSpc>
                <a:spcPct val="99500"/>
              </a:lnSpc>
              <a:spcBef>
                <a:spcPts val="110"/>
              </a:spcBef>
            </a:pPr>
            <a:r>
              <a:rPr dirty="0" sz="3350" spc="140">
                <a:solidFill>
                  <a:srgbClr val="FFFFFF"/>
                </a:solidFill>
                <a:latin typeface="Trebuchet MS"/>
                <a:cs typeface="Trebuchet MS"/>
              </a:rPr>
              <a:t>Building </a:t>
            </a:r>
            <a:r>
              <a:rPr dirty="0" sz="335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350" spc="-7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50">
                <a:solidFill>
                  <a:srgbClr val="FFFFFF"/>
                </a:solidFill>
                <a:latin typeface="Trebuchet MS"/>
                <a:cs typeface="Trebuchet MS"/>
              </a:rPr>
              <a:t>Smarter  </a:t>
            </a:r>
            <a:r>
              <a:rPr dirty="0" sz="3350" spc="65">
                <a:solidFill>
                  <a:srgbClr val="FFFFFF"/>
                </a:solidFill>
                <a:latin typeface="Trebuchet MS"/>
                <a:cs typeface="Trebuchet MS"/>
              </a:rPr>
              <a:t>AI-Powered </a:t>
            </a:r>
            <a:r>
              <a:rPr dirty="0" sz="3350" spc="145">
                <a:solidFill>
                  <a:srgbClr val="FFFFFF"/>
                </a:solidFill>
                <a:latin typeface="Trebuchet MS"/>
                <a:cs typeface="Trebuchet MS"/>
              </a:rPr>
              <a:t>Spam  </a:t>
            </a:r>
            <a:r>
              <a:rPr dirty="0" sz="3350" spc="95">
                <a:solidFill>
                  <a:srgbClr val="FFFFFF"/>
                </a:solidFill>
                <a:latin typeface="Trebuchet MS"/>
                <a:cs typeface="Trebuchet MS"/>
              </a:rPr>
              <a:t>Classiﬁer  </a:t>
            </a:r>
            <a:r>
              <a:rPr dirty="0" sz="3350" spc="-5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endParaRPr sz="3350">
              <a:latin typeface="Trebuchet MS"/>
              <a:cs typeface="Trebuchet MS"/>
            </a:endParaRPr>
          </a:p>
          <a:p>
            <a:pPr algn="ctr" marR="86995">
              <a:lnSpc>
                <a:spcPts val="3975"/>
              </a:lnSpc>
            </a:pPr>
            <a:r>
              <a:rPr dirty="0" sz="3350" spc="40">
                <a:solidFill>
                  <a:srgbClr val="FFFFFF"/>
                </a:solidFill>
                <a:latin typeface="Trebuchet MS"/>
                <a:cs typeface="Trebuchet MS"/>
              </a:rPr>
              <a:t>part-2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944" y="3692316"/>
            <a:ext cx="2113507" cy="3303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" y="0"/>
            <a:ext cx="7559675" cy="10687050"/>
          </a:xfrm>
          <a:custGeom>
            <a:avLst/>
            <a:gdLst/>
            <a:ahLst/>
            <a:cxnLst/>
            <a:rect l="l" t="t" r="r" b="b"/>
            <a:pathLst>
              <a:path w="7559675" h="10687050">
                <a:moveTo>
                  <a:pt x="7559588" y="10687049"/>
                </a:moveTo>
                <a:lnTo>
                  <a:pt x="0" y="10687049"/>
                </a:lnTo>
                <a:lnTo>
                  <a:pt x="0" y="0"/>
                </a:lnTo>
                <a:lnTo>
                  <a:pt x="7559588" y="0"/>
                </a:lnTo>
                <a:lnTo>
                  <a:pt x="7559588" y="10687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7840" y="4107700"/>
            <a:ext cx="2294890" cy="25044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5" b="1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102400"/>
              </a:lnSpc>
              <a:spcBef>
                <a:spcPts val="1230"/>
              </a:spcBef>
            </a:pP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Welcome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presentation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dirty="0" sz="1050" spc="15" i="1">
                <a:solidFill>
                  <a:srgbClr val="FFFFFF"/>
                </a:solidFill>
                <a:latin typeface="Verdana"/>
                <a:cs typeface="Verdana"/>
              </a:rPr>
              <a:t>Enhancing </a:t>
            </a:r>
            <a:r>
              <a:rPr dirty="0" sz="1050" i="1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dirty="0" sz="1050" spc="-55" i="1">
                <a:solidFill>
                  <a:srgbClr val="FFFFFF"/>
                </a:solidFill>
                <a:latin typeface="Verdana"/>
                <a:cs typeface="Verdana"/>
              </a:rPr>
              <a:t>Security:  </a:t>
            </a:r>
            <a:r>
              <a:rPr dirty="0" sz="1050" spc="-5" i="1">
                <a:solidFill>
                  <a:srgbClr val="FFFFFF"/>
                </a:solidFill>
                <a:latin typeface="Verdana"/>
                <a:cs typeface="Verdana"/>
              </a:rPr>
              <a:t>Developing an Advanced </a:t>
            </a:r>
            <a:r>
              <a:rPr dirty="0" sz="1050" spc="-75" i="1">
                <a:solidFill>
                  <a:srgbClr val="FFFFFF"/>
                </a:solidFill>
                <a:latin typeface="Verdana"/>
                <a:cs typeface="Verdana"/>
              </a:rPr>
              <a:t>AI-  </a:t>
            </a:r>
            <a:r>
              <a:rPr dirty="0" sz="1050" spc="5" i="1">
                <a:solidFill>
                  <a:srgbClr val="FFFFFF"/>
                </a:solidFill>
                <a:latin typeface="Verdana"/>
                <a:cs typeface="Verdana"/>
              </a:rPr>
              <a:t>Powered </a:t>
            </a:r>
            <a:r>
              <a:rPr dirty="0" sz="1050" spc="-10" i="1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1050" spc="-35" i="1">
                <a:solidFill>
                  <a:srgbClr val="FFFFFF"/>
                </a:solidFill>
                <a:latin typeface="Verdana"/>
                <a:cs typeface="Verdana"/>
              </a:rPr>
              <a:t>Classiﬁer</a:t>
            </a:r>
            <a:r>
              <a:rPr dirty="0" sz="1000" spc="-35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dirty="0" sz="1000" spc="-3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this 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presentation,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explore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the  importance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1000" spc="5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1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2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1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AI-powered</a:t>
            </a:r>
            <a:r>
              <a:rPr dirty="0" sz="1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spam</a:t>
            </a:r>
            <a:r>
              <a:rPr dirty="0" sz="1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classiﬁer  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can help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organizations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protect 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against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malicious </a:t>
            </a:r>
            <a:r>
              <a:rPr dirty="0" sz="1000" spc="-10">
                <a:solidFill>
                  <a:srgbClr val="FFFFFF"/>
                </a:solidFill>
                <a:latin typeface="Verdana"/>
                <a:cs typeface="Verdana"/>
              </a:rPr>
              <a:t>emails. 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will 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discuss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challenges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of  traditional 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ﬁlters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the  beneﬁts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artiﬁcial 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intelligence.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Let's 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dirty="0" sz="10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Verdana"/>
                <a:cs typeface="Verdana"/>
              </a:rPr>
              <a:t>started!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591" y="3219845"/>
            <a:ext cx="3779794" cy="425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495" y="3219845"/>
            <a:ext cx="3360846" cy="425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27190" y="3685336"/>
            <a:ext cx="3571875" cy="7239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72720" rIns="0" bIns="0" rtlCol="0" vert="horz">
            <a:spAutoFit/>
          </a:bodyPr>
          <a:lstStyle/>
          <a:p>
            <a:pPr marL="407034">
              <a:lnSpc>
                <a:spcPct val="100000"/>
              </a:lnSpc>
              <a:spcBef>
                <a:spcPts val="136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dirty="0" sz="1800" spc="-2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5090" y="4612375"/>
            <a:ext cx="3187065" cy="18402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>
              <a:lnSpc>
                <a:spcPct val="118200"/>
              </a:lnSpc>
              <a:spcBef>
                <a:spcPts val="65"/>
              </a:spcBef>
            </a:pPr>
            <a:r>
              <a:rPr dirty="0" sz="1000" spc="5">
                <a:latin typeface="Verdana"/>
                <a:cs typeface="Verdana"/>
              </a:rPr>
              <a:t>Traditional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spam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ﬁlters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are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often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not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effective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in  </a:t>
            </a:r>
            <a:r>
              <a:rPr dirty="0" sz="1000" spc="30">
                <a:latin typeface="Verdana"/>
                <a:cs typeface="Verdana"/>
              </a:rPr>
              <a:t>detecting </a:t>
            </a:r>
            <a:r>
              <a:rPr dirty="0" sz="1000" spc="15">
                <a:latin typeface="Verdana"/>
                <a:cs typeface="Verdana"/>
              </a:rPr>
              <a:t>sophisticated </a:t>
            </a:r>
            <a:r>
              <a:rPr dirty="0" sz="1000" spc="35">
                <a:latin typeface="Verdana"/>
                <a:cs typeface="Verdana"/>
              </a:rPr>
              <a:t>spam </a:t>
            </a:r>
            <a:r>
              <a:rPr dirty="0" sz="1000" spc="-10">
                <a:latin typeface="Verdana"/>
                <a:cs typeface="Verdana"/>
              </a:rPr>
              <a:t>emails. </a:t>
            </a:r>
            <a:r>
              <a:rPr dirty="0" sz="1050" spc="15" i="1">
                <a:latin typeface="Verdana"/>
                <a:cs typeface="Verdana"/>
              </a:rPr>
              <a:t>Phishing  </a:t>
            </a:r>
            <a:r>
              <a:rPr dirty="0" sz="1050" spc="-20" i="1">
                <a:latin typeface="Verdana"/>
                <a:cs typeface="Verdana"/>
              </a:rPr>
              <a:t>attacks </a:t>
            </a:r>
            <a:r>
              <a:rPr dirty="0" sz="1000" spc="40">
                <a:latin typeface="Verdana"/>
                <a:cs typeface="Verdana"/>
              </a:rPr>
              <a:t>and </a:t>
            </a:r>
            <a:r>
              <a:rPr dirty="0" sz="1050" spc="-5" i="1">
                <a:latin typeface="Verdana"/>
                <a:cs typeface="Verdana"/>
              </a:rPr>
              <a:t>spoofed </a:t>
            </a:r>
            <a:r>
              <a:rPr dirty="0" sz="1050" spc="-15" i="1">
                <a:latin typeface="Verdana"/>
                <a:cs typeface="Verdana"/>
              </a:rPr>
              <a:t>emails </a:t>
            </a:r>
            <a:r>
              <a:rPr dirty="0" sz="1000" spc="35">
                <a:latin typeface="Verdana"/>
                <a:cs typeface="Verdana"/>
              </a:rPr>
              <a:t>can </a:t>
            </a:r>
            <a:r>
              <a:rPr dirty="0" sz="1000">
                <a:latin typeface="Verdana"/>
                <a:cs typeface="Verdana"/>
              </a:rPr>
              <a:t>bypass </a:t>
            </a:r>
            <a:r>
              <a:rPr dirty="0" sz="1000" spc="15">
                <a:latin typeface="Verdana"/>
                <a:cs typeface="Verdana"/>
              </a:rPr>
              <a:t>these  </a:t>
            </a:r>
            <a:r>
              <a:rPr dirty="0" sz="1000" spc="-15">
                <a:latin typeface="Verdana"/>
                <a:cs typeface="Verdana"/>
              </a:rPr>
              <a:t>ﬁlters,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putting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 spc="10">
                <a:latin typeface="Verdana"/>
                <a:cs typeface="Verdana"/>
              </a:rPr>
              <a:t>organizations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at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 spc="-40">
                <a:latin typeface="Verdana"/>
                <a:cs typeface="Verdana"/>
              </a:rPr>
              <a:t>risk.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Additionally,  </a:t>
            </a:r>
            <a:r>
              <a:rPr dirty="0" sz="1000" spc="45">
                <a:latin typeface="Verdana"/>
                <a:cs typeface="Verdana"/>
              </a:rPr>
              <a:t>new </a:t>
            </a:r>
            <a:r>
              <a:rPr dirty="0" sz="1000" spc="5">
                <a:latin typeface="Verdana"/>
                <a:cs typeface="Verdana"/>
              </a:rPr>
              <a:t>types </a:t>
            </a:r>
            <a:r>
              <a:rPr dirty="0" sz="1000" spc="10">
                <a:latin typeface="Verdana"/>
                <a:cs typeface="Verdana"/>
              </a:rPr>
              <a:t>of </a:t>
            </a:r>
            <a:r>
              <a:rPr dirty="0" sz="1000" spc="35">
                <a:latin typeface="Verdana"/>
                <a:cs typeface="Verdana"/>
              </a:rPr>
              <a:t>spam </a:t>
            </a:r>
            <a:r>
              <a:rPr dirty="0" sz="1000" spc="-5">
                <a:latin typeface="Verdana"/>
                <a:cs typeface="Verdana"/>
              </a:rPr>
              <a:t>are </a:t>
            </a:r>
            <a:r>
              <a:rPr dirty="0" sz="1000" spc="10">
                <a:latin typeface="Verdana"/>
                <a:cs typeface="Verdana"/>
              </a:rPr>
              <a:t>constantly </a:t>
            </a:r>
            <a:r>
              <a:rPr dirty="0" sz="1000" spc="15">
                <a:latin typeface="Verdana"/>
                <a:cs typeface="Verdana"/>
              </a:rPr>
              <a:t>emerging,  </a:t>
            </a:r>
            <a:r>
              <a:rPr dirty="0" sz="1000" spc="40">
                <a:latin typeface="Verdana"/>
                <a:cs typeface="Verdana"/>
              </a:rPr>
              <a:t>making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it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0">
                <a:latin typeface="Verdana"/>
                <a:cs typeface="Verdana"/>
              </a:rPr>
              <a:t>challenging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to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keep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 spc="60">
                <a:latin typeface="Verdana"/>
                <a:cs typeface="Verdana"/>
              </a:rPr>
              <a:t>up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with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evolving  </a:t>
            </a:r>
            <a:r>
              <a:rPr dirty="0" sz="1000" spc="-15">
                <a:latin typeface="Verdana"/>
                <a:cs typeface="Verdana"/>
              </a:rPr>
              <a:t>threats.</a:t>
            </a:r>
            <a:r>
              <a:rPr dirty="0" sz="1000" spc="-95">
                <a:latin typeface="Verdana"/>
                <a:cs typeface="Verdana"/>
              </a:rPr>
              <a:t> </a:t>
            </a:r>
            <a:r>
              <a:rPr dirty="0" sz="1000" spc="50">
                <a:latin typeface="Verdana"/>
                <a:cs typeface="Verdana"/>
              </a:rPr>
              <a:t>An</a:t>
            </a:r>
            <a:r>
              <a:rPr dirty="0" sz="1000" spc="-9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advanced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AI-powered</a:t>
            </a:r>
            <a:r>
              <a:rPr dirty="0" sz="1000" spc="-9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spam</a:t>
            </a:r>
            <a:r>
              <a:rPr dirty="0" sz="1000" spc="-9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classiﬁer  </a:t>
            </a:r>
            <a:r>
              <a:rPr dirty="0" sz="1000" spc="35">
                <a:latin typeface="Verdana"/>
                <a:cs typeface="Verdana"/>
              </a:rPr>
              <a:t>can </a:t>
            </a:r>
            <a:r>
              <a:rPr dirty="0" sz="1000" spc="10">
                <a:latin typeface="Verdana"/>
                <a:cs typeface="Verdana"/>
              </a:rPr>
              <a:t>address </a:t>
            </a:r>
            <a:r>
              <a:rPr dirty="0" sz="1000" spc="15">
                <a:latin typeface="Verdana"/>
                <a:cs typeface="Verdana"/>
              </a:rPr>
              <a:t>these </a:t>
            </a:r>
            <a:r>
              <a:rPr dirty="0" sz="1000" spc="20">
                <a:latin typeface="Verdana"/>
                <a:cs typeface="Verdana"/>
              </a:rPr>
              <a:t>challenges </a:t>
            </a:r>
            <a:r>
              <a:rPr dirty="0" sz="1000" spc="5">
                <a:latin typeface="Verdana"/>
                <a:cs typeface="Verdana"/>
              </a:rPr>
              <a:t>by </a:t>
            </a:r>
            <a:r>
              <a:rPr dirty="0" sz="1000" spc="10">
                <a:latin typeface="Verdana"/>
                <a:cs typeface="Verdana"/>
              </a:rPr>
              <a:t>leveraging  </a:t>
            </a:r>
            <a:r>
              <a:rPr dirty="0" sz="1000" spc="40">
                <a:latin typeface="Verdana"/>
                <a:cs typeface="Verdana"/>
              </a:rPr>
              <a:t>machine </a:t>
            </a:r>
            <a:r>
              <a:rPr dirty="0" sz="1000" spc="15">
                <a:latin typeface="Verdana"/>
                <a:cs typeface="Verdana"/>
              </a:rPr>
              <a:t>learning </a:t>
            </a:r>
            <a:r>
              <a:rPr dirty="0" sz="1000" spc="20">
                <a:latin typeface="Verdana"/>
                <a:cs typeface="Verdana"/>
              </a:rPr>
              <a:t>algorithms </a:t>
            </a:r>
            <a:r>
              <a:rPr dirty="0" sz="1000" spc="15">
                <a:latin typeface="Verdana"/>
                <a:cs typeface="Verdana"/>
              </a:rPr>
              <a:t>to </a:t>
            </a:r>
            <a:r>
              <a:rPr dirty="0" sz="1000">
                <a:latin typeface="Verdana"/>
                <a:cs typeface="Verdana"/>
              </a:rPr>
              <a:t>analyze </a:t>
            </a:r>
            <a:r>
              <a:rPr dirty="0" sz="1000" spc="20">
                <a:latin typeface="Verdana"/>
                <a:cs typeface="Verdana"/>
              </a:rPr>
              <a:t>email  </a:t>
            </a:r>
            <a:r>
              <a:rPr dirty="0" sz="1000" spc="30">
                <a:latin typeface="Verdana"/>
                <a:cs typeface="Verdana"/>
              </a:rPr>
              <a:t>content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and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30">
                <a:latin typeface="Verdana"/>
                <a:cs typeface="Verdana"/>
              </a:rPr>
              <a:t>detect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spam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accurately.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" y="0"/>
            <a:ext cx="7559675" cy="10687050"/>
          </a:xfrm>
          <a:custGeom>
            <a:avLst/>
            <a:gdLst/>
            <a:ahLst/>
            <a:cxnLst/>
            <a:rect l="l" t="t" r="r" b="b"/>
            <a:pathLst>
              <a:path w="7559675" h="10687050">
                <a:moveTo>
                  <a:pt x="7559588" y="10687049"/>
                </a:moveTo>
                <a:lnTo>
                  <a:pt x="0" y="10687049"/>
                </a:lnTo>
                <a:lnTo>
                  <a:pt x="0" y="0"/>
                </a:lnTo>
                <a:lnTo>
                  <a:pt x="7559588" y="0"/>
                </a:lnTo>
                <a:lnTo>
                  <a:pt x="7559588" y="10687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7840" y="4080607"/>
            <a:ext cx="2347595" cy="2491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FFFFFF"/>
                </a:solidFill>
                <a:latin typeface="Trebuchet MS"/>
                <a:cs typeface="Trebuchet MS"/>
              </a:rPr>
              <a:t>Beneﬁts</a:t>
            </a:r>
            <a:r>
              <a:rPr dirty="0" sz="10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AI-Powered</a:t>
            </a:r>
            <a:r>
              <a:rPr dirty="0" sz="10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Trebuchet MS"/>
                <a:cs typeface="Trebuchet MS"/>
              </a:rPr>
              <a:t>Spam</a:t>
            </a:r>
            <a:r>
              <a:rPr dirty="0" sz="10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5" b="1">
                <a:solidFill>
                  <a:srgbClr val="FFFFFF"/>
                </a:solidFill>
                <a:latin typeface="Trebuchet MS"/>
                <a:cs typeface="Trebuchet MS"/>
              </a:rPr>
              <a:t>Classiﬁer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3000"/>
              </a:lnSpc>
              <a:spcBef>
                <a:spcPts val="880"/>
              </a:spcBef>
            </a:pPr>
            <a:r>
              <a:rPr dirty="0" sz="900" spc="5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dirty="0" sz="900" spc="10">
                <a:solidFill>
                  <a:srgbClr val="FFFFFF"/>
                </a:solidFill>
                <a:latin typeface="Verdana"/>
                <a:cs typeface="Verdana"/>
              </a:rPr>
              <a:t>AI-powered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900" spc="5">
                <a:solidFill>
                  <a:srgbClr val="FFFFFF"/>
                </a:solidFill>
                <a:latin typeface="Verdana"/>
                <a:cs typeface="Verdana"/>
              </a:rPr>
              <a:t>classiﬁer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offers  </a:t>
            </a: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several </a:t>
            </a:r>
            <a:r>
              <a:rPr dirty="0" sz="900" spc="10">
                <a:solidFill>
                  <a:srgbClr val="FFFFFF"/>
                </a:solidFill>
                <a:latin typeface="Verdana"/>
                <a:cs typeface="Verdana"/>
              </a:rPr>
              <a:t>beneﬁts. </a:t>
            </a:r>
            <a:r>
              <a:rPr dirty="0" sz="900" spc="-4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900" spc="3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automatically  </a:t>
            </a:r>
            <a:r>
              <a:rPr dirty="0" sz="950" i="1">
                <a:solidFill>
                  <a:srgbClr val="FFFFFF"/>
                </a:solidFill>
                <a:latin typeface="Verdana"/>
                <a:cs typeface="Verdana"/>
              </a:rPr>
              <a:t>adapt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900" spc="45">
                <a:solidFill>
                  <a:srgbClr val="FFFFFF"/>
                </a:solidFill>
                <a:latin typeface="Verdana"/>
                <a:cs typeface="Verdana"/>
              </a:rPr>
              <a:t>changing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patterns,  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improving </a:t>
            </a:r>
            <a:r>
              <a:rPr dirty="0" sz="900" spc="30">
                <a:solidFill>
                  <a:srgbClr val="FFFFFF"/>
                </a:solidFill>
                <a:latin typeface="Verdana"/>
                <a:cs typeface="Verdana"/>
              </a:rPr>
              <a:t>detection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accuracy 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over 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time. 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analyzing </a:t>
            </a:r>
            <a:r>
              <a:rPr dirty="0" sz="950" spc="-5" i="1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dirty="0" sz="950" spc="-15" i="1">
                <a:solidFill>
                  <a:srgbClr val="FFFFFF"/>
                </a:solidFill>
                <a:latin typeface="Verdana"/>
                <a:cs typeface="Verdana"/>
              </a:rPr>
              <a:t>content,  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sender</a:t>
            </a:r>
            <a:r>
              <a:rPr dirty="0" sz="950" spc="-10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 i="1">
                <a:solidFill>
                  <a:srgbClr val="FFFFFF"/>
                </a:solidFill>
                <a:latin typeface="Verdana"/>
                <a:cs typeface="Verdana"/>
              </a:rPr>
              <a:t>reputation,</a:t>
            </a:r>
            <a:r>
              <a:rPr dirty="0" sz="95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 i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 i="1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95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 i="1">
                <a:solidFill>
                  <a:srgbClr val="FFFFFF"/>
                </a:solidFill>
                <a:latin typeface="Verdana"/>
                <a:cs typeface="Verdana"/>
              </a:rPr>
              <a:t>behavior</a:t>
            </a:r>
            <a:r>
              <a:rPr dirty="0" sz="900" spc="-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dirty="0" sz="900" spc="3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identify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900" spc="30">
                <a:solidFill>
                  <a:srgbClr val="FFFFFF"/>
                </a:solidFill>
                <a:latin typeface="Verdana"/>
                <a:cs typeface="Verdana"/>
              </a:rPr>
              <a:t>block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emails  </a:t>
            </a: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effectively.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helps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organizations  </a:t>
            </a:r>
            <a:r>
              <a:rPr dirty="0" sz="900" spc="30">
                <a:solidFill>
                  <a:srgbClr val="FFFFFF"/>
                </a:solidFill>
                <a:latin typeface="Verdana"/>
                <a:cs typeface="Verdana"/>
              </a:rPr>
              <a:t>reduce the 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risk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of falling 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victim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dirty="0" sz="900" spc="35">
                <a:solidFill>
                  <a:srgbClr val="FFFFFF"/>
                </a:solidFill>
                <a:latin typeface="Verdana"/>
                <a:cs typeface="Verdana"/>
              </a:rPr>
              <a:t>phishing </a:t>
            </a:r>
            <a:r>
              <a:rPr dirty="0" sz="900" spc="10">
                <a:solidFill>
                  <a:srgbClr val="FFFFFF"/>
                </a:solidFill>
                <a:latin typeface="Verdana"/>
                <a:cs typeface="Verdana"/>
              </a:rPr>
              <a:t>attacks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dirty="0" sz="900" spc="10">
                <a:solidFill>
                  <a:srgbClr val="FFFFFF"/>
                </a:solidFill>
                <a:latin typeface="Verdana"/>
                <a:cs typeface="Verdana"/>
              </a:rPr>
              <a:t>email-  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threats.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Furthermore, </a:t>
            </a:r>
            <a:r>
              <a:rPr dirty="0" sz="900" spc="10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minimizes 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false </a:t>
            </a: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positives, 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ensuring  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legitimate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emails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900" spc="35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mistakenly  classiﬁed </a:t>
            </a: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9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5">
                <a:solidFill>
                  <a:srgbClr val="FFFFFF"/>
                </a:solidFill>
                <a:latin typeface="Verdana"/>
                <a:cs typeface="Verdana"/>
              </a:rPr>
              <a:t>spam.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591" y="3219845"/>
            <a:ext cx="3779794" cy="425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" y="0"/>
            <a:ext cx="7559675" cy="10687050"/>
          </a:xfrm>
          <a:custGeom>
            <a:avLst/>
            <a:gdLst/>
            <a:ahLst/>
            <a:cxnLst/>
            <a:rect l="l" t="t" r="r" b="b"/>
            <a:pathLst>
              <a:path w="7559675" h="10687050">
                <a:moveTo>
                  <a:pt x="7559588" y="10687049"/>
                </a:moveTo>
                <a:lnTo>
                  <a:pt x="0" y="10687049"/>
                </a:lnTo>
                <a:lnTo>
                  <a:pt x="0" y="0"/>
                </a:lnTo>
                <a:lnTo>
                  <a:pt x="7559588" y="0"/>
                </a:lnTo>
                <a:lnTo>
                  <a:pt x="7559588" y="10687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7840" y="4084608"/>
            <a:ext cx="2339975" cy="2401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solidFill>
                  <a:srgbClr val="FFFFFF"/>
                </a:solidFill>
                <a:latin typeface="Arial"/>
                <a:cs typeface="Arial"/>
              </a:rPr>
              <a:t>AI-Powered </a:t>
            </a:r>
            <a:r>
              <a:rPr dirty="0" sz="950" spc="-20" b="1">
                <a:solidFill>
                  <a:srgbClr val="FFFFFF"/>
                </a:solidFill>
                <a:latin typeface="Arial"/>
                <a:cs typeface="Arial"/>
              </a:rPr>
              <a:t>Spam </a:t>
            </a:r>
            <a:r>
              <a:rPr dirty="0" sz="950" spc="-15" b="1">
                <a:solidFill>
                  <a:srgbClr val="FFFFFF"/>
                </a:solidFill>
                <a:latin typeface="Arial"/>
                <a:cs typeface="Arial"/>
              </a:rPr>
              <a:t>Classiﬁcation</a:t>
            </a:r>
            <a:r>
              <a:rPr dirty="0" sz="95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spc="-35" b="1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1200"/>
              </a:lnSpc>
              <a:spcBef>
                <a:spcPts val="875"/>
              </a:spcBef>
            </a:pP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AI-powered 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classiﬁcation 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involves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several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steps. First,  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classiﬁer </a:t>
            </a:r>
            <a:r>
              <a:rPr dirty="0" sz="1000" spc="-15" i="1">
                <a:solidFill>
                  <a:srgbClr val="FFFFFF"/>
                </a:solidFill>
                <a:latin typeface="Verdana"/>
                <a:cs typeface="Verdana"/>
              </a:rPr>
              <a:t>collects </a:t>
            </a:r>
            <a:r>
              <a:rPr dirty="0" sz="1000" spc="-35" i="1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000" spc="-20" i="1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dirty="0" sz="1000" spc="-25" i="1">
                <a:solidFill>
                  <a:srgbClr val="FFFFFF"/>
                </a:solidFill>
                <a:latin typeface="Verdana"/>
                <a:cs typeface="Verdana"/>
              </a:rPr>
              <a:t>dataset 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labeled</a:t>
            </a:r>
            <a:r>
              <a:rPr dirty="0" sz="9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emails</a:t>
            </a:r>
            <a:r>
              <a:rPr dirty="0" sz="9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9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dirty="0" sz="9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machine 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model. 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dirty="0" sz="1000" spc="-35" i="1">
                <a:solidFill>
                  <a:srgbClr val="FFFFFF"/>
                </a:solidFill>
                <a:latin typeface="Verdana"/>
                <a:cs typeface="Verdana"/>
              </a:rPr>
              <a:t>extracts  </a:t>
            </a:r>
            <a:r>
              <a:rPr dirty="0" sz="1000" spc="-35" i="1">
                <a:solidFill>
                  <a:srgbClr val="FFFFFF"/>
                </a:solidFill>
                <a:latin typeface="Verdana"/>
                <a:cs typeface="Verdana"/>
              </a:rPr>
              <a:t>relevant </a:t>
            </a:r>
            <a:r>
              <a:rPr dirty="0" sz="1000" spc="-30" i="1">
                <a:solidFill>
                  <a:srgbClr val="FFFFFF"/>
                </a:solidFill>
                <a:latin typeface="Verdana"/>
                <a:cs typeface="Verdana"/>
              </a:rPr>
              <a:t>features 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content,  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such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as keywords,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metadata, 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attachments.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Next, 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trained 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various 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machine 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algorithms. 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Once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trained,  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classify 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incoming 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emails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legitimate based  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9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learned</a:t>
            </a:r>
            <a:r>
              <a:rPr dirty="0" sz="9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patterns</a:t>
            </a:r>
            <a:r>
              <a:rPr dirty="0" sz="9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features.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591" y="3219845"/>
            <a:ext cx="3779794" cy="425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195" y="3882655"/>
            <a:ext cx="261175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35" b="1">
                <a:latin typeface="Arial"/>
                <a:cs typeface="Arial"/>
              </a:rPr>
              <a:t>Enhancing </a:t>
            </a:r>
            <a:r>
              <a:rPr dirty="0" sz="1700" b="1">
                <a:latin typeface="Arial"/>
                <a:cs typeface="Arial"/>
              </a:rPr>
              <a:t>Email</a:t>
            </a:r>
            <a:r>
              <a:rPr dirty="0" sz="1700" spc="-155" b="1">
                <a:latin typeface="Arial"/>
                <a:cs typeface="Arial"/>
              </a:rPr>
              <a:t> </a:t>
            </a:r>
            <a:r>
              <a:rPr dirty="0" sz="1700" spc="-25" b="1">
                <a:latin typeface="Arial"/>
                <a:cs typeface="Arial"/>
              </a:rPr>
              <a:t>Security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520" y="4395946"/>
            <a:ext cx="2580005" cy="224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460375">
              <a:lnSpc>
                <a:spcPct val="117900"/>
              </a:lnSpc>
              <a:spcBef>
                <a:spcPts val="100"/>
              </a:spcBef>
            </a:pPr>
            <a:r>
              <a:rPr dirty="0" sz="950" spc="10">
                <a:latin typeface="Verdana"/>
                <a:cs typeface="Verdana"/>
              </a:rPr>
              <a:t>By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implementing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advanced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AI- 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powered </a:t>
            </a:r>
            <a:r>
              <a:rPr dirty="0" sz="950" spc="25">
                <a:latin typeface="Verdana"/>
                <a:cs typeface="Verdana"/>
              </a:rPr>
              <a:t>spam</a:t>
            </a:r>
            <a:r>
              <a:rPr dirty="0" sz="950" spc="-220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classiﬁer,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organizations 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can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signiﬁcantly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enhance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their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email 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security.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It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provides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proactive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defense 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against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spam,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phishing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attacks,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and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other 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email-based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threats.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With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accurate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spam 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detection,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employees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can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focus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on 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legitimate </a:t>
            </a:r>
            <a:r>
              <a:rPr dirty="0" sz="950" spc="-15">
                <a:latin typeface="Verdana"/>
                <a:cs typeface="Verdana"/>
              </a:rPr>
              <a:t>emails,</a:t>
            </a:r>
            <a:r>
              <a:rPr dirty="0" sz="950" spc="-19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improving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productivity 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and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reducing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the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risk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of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falling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victim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to 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scams. </a:t>
            </a:r>
            <a:r>
              <a:rPr dirty="0" sz="950" spc="10">
                <a:latin typeface="Verdana"/>
                <a:cs typeface="Verdana"/>
              </a:rPr>
              <a:t>Remember, </a:t>
            </a:r>
            <a:r>
              <a:rPr dirty="0" sz="950" spc="15">
                <a:latin typeface="Verdana"/>
                <a:cs typeface="Verdana"/>
              </a:rPr>
              <a:t>email</a:t>
            </a:r>
            <a:r>
              <a:rPr dirty="0" sz="950" spc="-26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security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is 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crucial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today's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digital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age,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and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AI- 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powered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spam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classiﬁer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is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powerful</a:t>
            </a:r>
            <a:r>
              <a:rPr dirty="0" sz="950" spc="-9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tool 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to</a:t>
            </a:r>
            <a:r>
              <a:rPr dirty="0" sz="950" spc="-10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protect</a:t>
            </a:r>
            <a:r>
              <a:rPr dirty="0" sz="950" spc="-10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against</a:t>
            </a:r>
            <a:r>
              <a:rPr dirty="0" sz="950" spc="-10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evolving</a:t>
            </a:r>
            <a:r>
              <a:rPr dirty="0" sz="950" spc="-10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threats.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9624" y="3219845"/>
            <a:ext cx="3779794" cy="425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2023-10-26T09:53:38Z</dcterms:created>
  <dcterms:modified xsi:type="dcterms:W3CDTF">2023-10-26T09:53:38Z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2023-10-26T00:00:00Z</vt:filetime>
  </property>
</Properties>
</file>