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81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3036"/>
            <a:ext cx="5915025" cy="776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Development for Building </a:t>
            </a:r>
            <a:r>
              <a:rPr sz="1100" b="1" dirty="0">
                <a:latin typeface="Arial"/>
                <a:cs typeface="Arial"/>
              </a:rPr>
              <a:t>a </a:t>
            </a:r>
            <a:r>
              <a:rPr sz="1100" b="1" spc="-5" dirty="0">
                <a:latin typeface="Arial"/>
                <a:cs typeface="Arial"/>
              </a:rPr>
              <a:t>Smarter AI-Powered Spam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Classifier.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Building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smarter AI-powered spam classifier involves several key steps and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considerations: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 dirty="0">
              <a:latin typeface="Arial"/>
              <a:cs typeface="Arial"/>
            </a:endParaRPr>
          </a:p>
          <a:p>
            <a:pPr marL="12700" marR="198120">
              <a:lnSpc>
                <a:spcPct val="110200"/>
              </a:lnSpc>
              <a:spcBef>
                <a:spcPts val="5"/>
              </a:spcBef>
              <a:buAutoNum type="arabicPeriod"/>
              <a:tabLst>
                <a:tab pos="168275" algn="l"/>
              </a:tabLst>
            </a:pPr>
            <a:r>
              <a:rPr sz="1100" spc="-5" dirty="0">
                <a:latin typeface="Arial"/>
                <a:cs typeface="Arial"/>
              </a:rPr>
              <a:t>**Data Collection**: Gather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diverse and extensive dataset of spam and non-spam (ham)  emails, messages, or content. This data will be used to train and test your AI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model.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</a:pPr>
            <a:endParaRPr sz="1250" dirty="0">
              <a:latin typeface="Arial"/>
              <a:cs typeface="Arial"/>
            </a:endParaRPr>
          </a:p>
          <a:p>
            <a:pPr marL="12700" marR="418465">
              <a:lnSpc>
                <a:spcPct val="110200"/>
              </a:lnSpc>
              <a:buAutoNum type="arabicPeriod"/>
              <a:tabLst>
                <a:tab pos="168275" algn="l"/>
              </a:tabLst>
            </a:pPr>
            <a:r>
              <a:rPr sz="1100" spc="-5" dirty="0">
                <a:latin typeface="Arial"/>
                <a:cs typeface="Arial"/>
              </a:rPr>
              <a:t>**Feature Engineering**: Extract relevant features from the data. For text-based spam  classification, this can include text length, word </a:t>
            </a:r>
            <a:r>
              <a:rPr sz="1100" spc="-15" dirty="0">
                <a:latin typeface="Arial"/>
                <a:cs typeface="Arial"/>
              </a:rPr>
              <a:t>frequency, </a:t>
            </a:r>
            <a:r>
              <a:rPr sz="1100" spc="-5" dirty="0">
                <a:latin typeface="Arial"/>
                <a:cs typeface="Arial"/>
              </a:rPr>
              <a:t>sender information, and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more.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</a:pPr>
            <a:endParaRPr sz="1250" dirty="0">
              <a:latin typeface="Arial"/>
              <a:cs typeface="Arial"/>
            </a:endParaRPr>
          </a:p>
          <a:p>
            <a:pPr marL="12700" marR="353060">
              <a:lnSpc>
                <a:spcPct val="110200"/>
              </a:lnSpc>
              <a:buAutoNum type="arabicPeriod"/>
              <a:tabLst>
                <a:tab pos="168275" algn="l"/>
              </a:tabLst>
            </a:pPr>
            <a:r>
              <a:rPr sz="1100" spc="-5" dirty="0">
                <a:latin typeface="Arial"/>
                <a:cs typeface="Arial"/>
              </a:rPr>
              <a:t>**Preprocessing**: Clean and preprocess the data by removing noise, handling missing  values, and tokenizing text data. Consider techniques like stemming or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lemmatization.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AutoNum type="arabicPeriod"/>
            </a:pPr>
            <a:endParaRPr sz="1250" dirty="0">
              <a:latin typeface="Arial"/>
              <a:cs typeface="Arial"/>
            </a:endParaRPr>
          </a:p>
          <a:p>
            <a:pPr marL="12700" marR="5080">
              <a:lnSpc>
                <a:spcPct val="110200"/>
              </a:lnSpc>
              <a:buAutoNum type="arabicPeriod"/>
              <a:tabLst>
                <a:tab pos="168275" algn="l"/>
              </a:tabLst>
            </a:pPr>
            <a:r>
              <a:rPr sz="1100" spc="-5" dirty="0">
                <a:latin typeface="Arial"/>
                <a:cs typeface="Arial"/>
              </a:rPr>
              <a:t>**Model Selection**: Choose the appropriate machine learning or deep learning model for  your task. Common choices include Naive Bayes, Support </a:t>
            </a:r>
            <a:r>
              <a:rPr sz="1100" spc="-15" dirty="0">
                <a:latin typeface="Arial"/>
                <a:cs typeface="Arial"/>
              </a:rPr>
              <a:t>Vector </a:t>
            </a:r>
            <a:r>
              <a:rPr sz="1100" spc="-5" dirty="0">
                <a:latin typeface="Arial"/>
                <a:cs typeface="Arial"/>
              </a:rPr>
              <a:t>Machines, or neural networks  like LSTM or </a:t>
            </a:r>
            <a:r>
              <a:rPr sz="1100" spc="-10" dirty="0">
                <a:latin typeface="Arial"/>
                <a:cs typeface="Arial"/>
              </a:rPr>
              <a:t>Transformer-based </a:t>
            </a:r>
            <a:r>
              <a:rPr sz="1100" spc="-5" dirty="0">
                <a:latin typeface="Arial"/>
                <a:cs typeface="Arial"/>
              </a:rPr>
              <a:t>models.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</a:pPr>
            <a:endParaRPr sz="1250" dirty="0">
              <a:latin typeface="Arial"/>
              <a:cs typeface="Arial"/>
            </a:endParaRPr>
          </a:p>
          <a:p>
            <a:pPr marL="12700" marR="116205">
              <a:lnSpc>
                <a:spcPct val="110200"/>
              </a:lnSpc>
              <a:buAutoNum type="arabicPeriod"/>
              <a:tabLst>
                <a:tab pos="168275" algn="l"/>
              </a:tabLst>
            </a:pPr>
            <a:r>
              <a:rPr sz="1100" spc="-10" dirty="0">
                <a:latin typeface="Arial"/>
                <a:cs typeface="Arial"/>
              </a:rPr>
              <a:t>**Training**: </a:t>
            </a:r>
            <a:r>
              <a:rPr sz="1100" spc="-15" dirty="0">
                <a:latin typeface="Arial"/>
                <a:cs typeface="Arial"/>
              </a:rPr>
              <a:t>Train </a:t>
            </a:r>
            <a:r>
              <a:rPr sz="1100" spc="-5" dirty="0">
                <a:latin typeface="Arial"/>
                <a:cs typeface="Arial"/>
              </a:rPr>
              <a:t>your model on the labeled dataset. Ensure you split the data into training  and validation sets to monitor its performance during training. Experiment with </a:t>
            </a:r>
            <a:r>
              <a:rPr sz="1100" spc="-10" dirty="0">
                <a:latin typeface="Arial"/>
                <a:cs typeface="Arial"/>
              </a:rPr>
              <a:t>different  </a:t>
            </a:r>
            <a:r>
              <a:rPr sz="1100" spc="-5" dirty="0">
                <a:latin typeface="Arial"/>
                <a:cs typeface="Arial"/>
              </a:rPr>
              <a:t>hyperparameters to optimize 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model.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AutoNum type="arabicPeriod"/>
            </a:pPr>
            <a:endParaRPr sz="1250" dirty="0">
              <a:latin typeface="Arial"/>
              <a:cs typeface="Arial"/>
            </a:endParaRPr>
          </a:p>
          <a:p>
            <a:pPr marL="12700" marR="224790">
              <a:lnSpc>
                <a:spcPct val="110200"/>
              </a:lnSpc>
              <a:buAutoNum type="arabicPeriod"/>
              <a:tabLst>
                <a:tab pos="168275" algn="l"/>
              </a:tabLst>
            </a:pPr>
            <a:r>
              <a:rPr sz="1100" spc="-5" dirty="0">
                <a:latin typeface="Arial"/>
                <a:cs typeface="Arial"/>
              </a:rPr>
              <a:t>**Evaluation Metrics**: Select appropriate evaluation metrics such as </a:t>
            </a:r>
            <a:r>
              <a:rPr sz="1100" spc="-15" dirty="0">
                <a:latin typeface="Arial"/>
                <a:cs typeface="Arial"/>
              </a:rPr>
              <a:t>accuracy, </a:t>
            </a:r>
            <a:r>
              <a:rPr sz="1100" spc="-5" dirty="0">
                <a:latin typeface="Arial"/>
                <a:cs typeface="Arial"/>
              </a:rPr>
              <a:t>precision,  recall, F1-score, and ROC AUC to measure the model's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performance.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</a:pPr>
            <a:endParaRPr sz="1250" dirty="0">
              <a:latin typeface="Arial"/>
              <a:cs typeface="Arial"/>
            </a:endParaRPr>
          </a:p>
          <a:p>
            <a:pPr marL="12700" marR="168275" algn="just">
              <a:lnSpc>
                <a:spcPct val="110200"/>
              </a:lnSpc>
              <a:buAutoNum type="arabicPeriod"/>
              <a:tabLst>
                <a:tab pos="168275" algn="l"/>
              </a:tabLst>
            </a:pPr>
            <a:r>
              <a:rPr sz="1100" spc="-5" dirty="0">
                <a:latin typeface="Arial"/>
                <a:cs typeface="Arial"/>
              </a:rPr>
              <a:t>**Feature Selection**: Employ techniques like TF-IDF </a:t>
            </a:r>
            <a:r>
              <a:rPr sz="1100" spc="-30" dirty="0">
                <a:latin typeface="Arial"/>
                <a:cs typeface="Arial"/>
              </a:rPr>
              <a:t>(Term </a:t>
            </a:r>
            <a:r>
              <a:rPr sz="1100" spc="-5" dirty="0">
                <a:latin typeface="Arial"/>
                <a:cs typeface="Arial"/>
              </a:rPr>
              <a:t>Frequency-Inverse Document  Frequency) to identify important terms and improve the model's ability to distinguish between  spam and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non-spam.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</a:pPr>
            <a:endParaRPr sz="1250" dirty="0">
              <a:latin typeface="Arial"/>
              <a:cs typeface="Arial"/>
            </a:endParaRPr>
          </a:p>
          <a:p>
            <a:pPr marL="12700" marR="58419">
              <a:lnSpc>
                <a:spcPct val="110200"/>
              </a:lnSpc>
              <a:spcBef>
                <a:spcPts val="5"/>
              </a:spcBef>
              <a:buAutoNum type="arabicPeriod"/>
              <a:tabLst>
                <a:tab pos="168275" algn="l"/>
              </a:tabLst>
            </a:pPr>
            <a:r>
              <a:rPr sz="1100" spc="-5" dirty="0">
                <a:latin typeface="Arial"/>
                <a:cs typeface="Arial"/>
              </a:rPr>
              <a:t>**Regularization**: Implement regularization techniques to prevent overfitting, like dropout in  neural networks or parameter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tuning.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</a:pPr>
            <a:endParaRPr sz="1250" dirty="0">
              <a:latin typeface="Arial"/>
              <a:cs typeface="Arial"/>
            </a:endParaRPr>
          </a:p>
          <a:p>
            <a:pPr marL="12700" marR="360680">
              <a:lnSpc>
                <a:spcPct val="110200"/>
              </a:lnSpc>
              <a:buAutoNum type="arabicPeriod"/>
              <a:tabLst>
                <a:tab pos="168275" algn="l"/>
              </a:tabLst>
            </a:pPr>
            <a:r>
              <a:rPr sz="1100" spc="-10" dirty="0">
                <a:latin typeface="Arial"/>
                <a:cs typeface="Arial"/>
              </a:rPr>
              <a:t>**Cross-Validation**: </a:t>
            </a:r>
            <a:r>
              <a:rPr sz="1100" spc="-5" dirty="0">
                <a:latin typeface="Arial"/>
                <a:cs typeface="Arial"/>
              </a:rPr>
              <a:t>Employ cross-validation to validate your model's performance and  ensure it generalizes well to new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data.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</a:pPr>
            <a:endParaRPr sz="1250" dirty="0">
              <a:latin typeface="Arial"/>
              <a:cs typeface="Arial"/>
            </a:endParaRPr>
          </a:p>
          <a:p>
            <a:pPr marL="12700" marR="478155">
              <a:lnSpc>
                <a:spcPct val="110200"/>
              </a:lnSpc>
              <a:spcBef>
                <a:spcPts val="5"/>
              </a:spcBef>
              <a:buAutoNum type="arabicPeriod"/>
              <a:tabLst>
                <a:tab pos="245745" algn="l"/>
              </a:tabLst>
            </a:pPr>
            <a:r>
              <a:rPr sz="1100" spc="-5" dirty="0">
                <a:latin typeface="Arial"/>
                <a:cs typeface="Arial"/>
              </a:rPr>
              <a:t>**Ensemble Methods**: Experiment with ensemble methods like Random Forests or  stacking models to combine predictions from multiple models for better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accuracy.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</a:pPr>
            <a:endParaRPr sz="1250" dirty="0">
              <a:latin typeface="Arial"/>
              <a:cs typeface="Arial"/>
            </a:endParaRPr>
          </a:p>
          <a:p>
            <a:pPr marL="12700" marR="252729">
              <a:lnSpc>
                <a:spcPct val="110200"/>
              </a:lnSpc>
              <a:buAutoNum type="arabicPeriod"/>
              <a:tabLst>
                <a:tab pos="235585" algn="l"/>
              </a:tabLst>
            </a:pPr>
            <a:r>
              <a:rPr sz="1100" spc="-5" dirty="0">
                <a:latin typeface="Arial"/>
                <a:cs typeface="Arial"/>
              </a:rPr>
              <a:t>**Hyperparameter </a:t>
            </a:r>
            <a:r>
              <a:rPr sz="1100" spc="-10" dirty="0">
                <a:latin typeface="Arial"/>
                <a:cs typeface="Arial"/>
              </a:rPr>
              <a:t>Tuning**: </a:t>
            </a:r>
            <a:r>
              <a:rPr sz="1100" spc="-5" dirty="0">
                <a:latin typeface="Arial"/>
                <a:cs typeface="Arial"/>
              </a:rPr>
              <a:t>Use techniques like grid search or Bayesian optimization to  fine-tune the model's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hyperparameters.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</a:pPr>
            <a:endParaRPr sz="1250" dirty="0">
              <a:latin typeface="Arial"/>
              <a:cs typeface="Arial"/>
            </a:endParaRPr>
          </a:p>
          <a:p>
            <a:pPr marL="12700" marR="339725">
              <a:lnSpc>
                <a:spcPct val="110200"/>
              </a:lnSpc>
              <a:buAutoNum type="arabicPeriod"/>
              <a:tabLst>
                <a:tab pos="245745" algn="l"/>
              </a:tabLst>
            </a:pPr>
            <a:r>
              <a:rPr sz="1100" spc="-20" dirty="0">
                <a:latin typeface="Arial"/>
                <a:cs typeface="Arial"/>
              </a:rPr>
              <a:t>**Testing </a:t>
            </a:r>
            <a:r>
              <a:rPr sz="1100" spc="-5" dirty="0">
                <a:latin typeface="Arial"/>
                <a:cs typeface="Arial"/>
              </a:rPr>
              <a:t>and </a:t>
            </a:r>
            <a:r>
              <a:rPr sz="1100" spc="-15" dirty="0">
                <a:latin typeface="Arial"/>
                <a:cs typeface="Arial"/>
              </a:rPr>
              <a:t>Validation**: </a:t>
            </a:r>
            <a:r>
              <a:rPr sz="1100" spc="-35" dirty="0">
                <a:latin typeface="Arial"/>
                <a:cs typeface="Arial"/>
              </a:rPr>
              <a:t>Test </a:t>
            </a:r>
            <a:r>
              <a:rPr sz="1100" spc="-5" dirty="0">
                <a:latin typeface="Arial"/>
                <a:cs typeface="Arial"/>
              </a:rPr>
              <a:t>your model on an independent test dataset to ensure it  performs well on unseen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data.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5938"/>
            <a:ext cx="5938520" cy="796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6695">
              <a:lnSpc>
                <a:spcPct val="110200"/>
              </a:lnSpc>
              <a:spcBef>
                <a:spcPts val="100"/>
              </a:spcBef>
              <a:buAutoNum type="arabicPeriod" startAt="13"/>
              <a:tabLst>
                <a:tab pos="245745" algn="l"/>
              </a:tabLst>
            </a:pPr>
            <a:r>
              <a:rPr sz="1100" spc="-5" dirty="0">
                <a:latin typeface="Arial"/>
                <a:cs typeface="Arial"/>
              </a:rPr>
              <a:t>**Monitoring and Updates**: Continuously monitor the model's performance in real-world  applications and update it as necessary to adapt to new spamming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techniques.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 startAt="13"/>
            </a:pPr>
            <a:endParaRPr sz="1250">
              <a:latin typeface="Arial"/>
              <a:cs typeface="Arial"/>
            </a:endParaRPr>
          </a:p>
          <a:p>
            <a:pPr marL="12700" marR="478155">
              <a:lnSpc>
                <a:spcPct val="110200"/>
              </a:lnSpc>
              <a:buAutoNum type="arabicPeriod" startAt="13"/>
              <a:tabLst>
                <a:tab pos="245745" algn="l"/>
              </a:tabLst>
            </a:pPr>
            <a:r>
              <a:rPr sz="1100" spc="-5" dirty="0">
                <a:latin typeface="Arial"/>
                <a:cs typeface="Arial"/>
              </a:rPr>
              <a:t>**Ethical Considerations**: Ensure your spam classifier respects privacy and ethical  guidelines. Be cautious about false positives and false negatives, which can impact user  experience.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 startAt="13"/>
            </a:pPr>
            <a:endParaRPr sz="1250">
              <a:latin typeface="Arial"/>
              <a:cs typeface="Arial"/>
            </a:endParaRPr>
          </a:p>
          <a:p>
            <a:pPr marL="12700" marR="5080">
              <a:lnSpc>
                <a:spcPct val="110200"/>
              </a:lnSpc>
              <a:spcBef>
                <a:spcPts val="5"/>
              </a:spcBef>
              <a:buAutoNum type="arabicPeriod" startAt="13"/>
              <a:tabLst>
                <a:tab pos="245745" algn="l"/>
              </a:tabLst>
            </a:pPr>
            <a:r>
              <a:rPr sz="1100" spc="-5" dirty="0">
                <a:latin typeface="Arial"/>
                <a:cs typeface="Arial"/>
              </a:rPr>
              <a:t>**User Feedback**: Allow users to report false positives or negatives and use their feedback  to improve 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model.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 startAt="13"/>
            </a:pPr>
            <a:endParaRPr sz="1250">
              <a:latin typeface="Arial"/>
              <a:cs typeface="Arial"/>
            </a:endParaRPr>
          </a:p>
          <a:p>
            <a:pPr marL="12700" marR="377190">
              <a:lnSpc>
                <a:spcPct val="110200"/>
              </a:lnSpc>
              <a:buAutoNum type="arabicPeriod" startAt="13"/>
              <a:tabLst>
                <a:tab pos="245745" algn="l"/>
              </a:tabLst>
            </a:pPr>
            <a:r>
              <a:rPr sz="1100" spc="-5" dirty="0">
                <a:latin typeface="Arial"/>
                <a:cs typeface="Arial"/>
              </a:rPr>
              <a:t>**Scalability**: Design your system to handle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growing volume of data and users as it  becomes more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popular.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 startAt="13"/>
            </a:pPr>
            <a:endParaRPr sz="1250">
              <a:latin typeface="Arial"/>
              <a:cs typeface="Arial"/>
            </a:endParaRPr>
          </a:p>
          <a:p>
            <a:pPr marL="12700" marR="106680">
              <a:lnSpc>
                <a:spcPct val="110200"/>
              </a:lnSpc>
              <a:buAutoNum type="arabicPeriod" startAt="13"/>
              <a:tabLst>
                <a:tab pos="245745" algn="l"/>
              </a:tabLst>
            </a:pPr>
            <a:r>
              <a:rPr sz="1100" spc="-5" dirty="0">
                <a:latin typeface="Arial"/>
                <a:cs typeface="Arial"/>
              </a:rPr>
              <a:t>**Security**: Implement security measures to protect the classifier from adversarial attacks  and maintain the confidentiality of user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data.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AutoNum type="arabicPeriod" startAt="13"/>
            </a:pPr>
            <a:endParaRPr sz="1250">
              <a:latin typeface="Arial"/>
              <a:cs typeface="Arial"/>
            </a:endParaRPr>
          </a:p>
          <a:p>
            <a:pPr marL="12700" marR="260985">
              <a:lnSpc>
                <a:spcPct val="110200"/>
              </a:lnSpc>
              <a:buAutoNum type="arabicPeriod" startAt="13"/>
              <a:tabLst>
                <a:tab pos="245745" algn="l"/>
              </a:tabLst>
            </a:pPr>
            <a:r>
              <a:rPr sz="1100" spc="-5" dirty="0">
                <a:latin typeface="Arial"/>
                <a:cs typeface="Arial"/>
              </a:rPr>
              <a:t>**Regulatory Compliance**: Stay compliant with data protection and privacy regulations,  such as GDPR or </a:t>
            </a:r>
            <a:r>
              <a:rPr sz="1100" spc="-20" dirty="0">
                <a:latin typeface="Arial"/>
                <a:cs typeface="Arial"/>
              </a:rPr>
              <a:t>CCPA, </a:t>
            </a:r>
            <a:r>
              <a:rPr sz="1100" spc="-5" dirty="0">
                <a:latin typeface="Arial"/>
                <a:cs typeface="Arial"/>
              </a:rPr>
              <a:t>especially if your spam classifier deals with user data.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12700" marR="275590">
              <a:lnSpc>
                <a:spcPct val="110200"/>
              </a:lnSpc>
            </a:pPr>
            <a:r>
              <a:rPr sz="1100" spc="-5" dirty="0">
                <a:latin typeface="Arial"/>
                <a:cs typeface="Arial"/>
              </a:rPr>
              <a:t>Building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smarter AI-powered spam classifier is an iterative process that requires ongoing  refinement and adaptation to stay ahead of evolving spamming techniques and user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needs.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PROGRAM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12700" marR="4203065">
              <a:lnSpc>
                <a:spcPct val="110200"/>
              </a:lnSpc>
            </a:pPr>
            <a:r>
              <a:rPr sz="1100" dirty="0">
                <a:latin typeface="Arial"/>
                <a:cs typeface="Arial"/>
              </a:rPr>
              <a:t># </a:t>
            </a:r>
            <a:r>
              <a:rPr sz="1100" spc="-5" dirty="0">
                <a:latin typeface="Arial"/>
                <a:cs typeface="Arial"/>
              </a:rPr>
              <a:t>Import necessary libraries  import numpy as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np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latin typeface="Arial"/>
                <a:cs typeface="Arial"/>
              </a:rPr>
              <a:t>import pandas as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latin typeface="Arial"/>
                <a:cs typeface="Arial"/>
              </a:rPr>
              <a:t>from sklearn.model_selection import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train_test_split</a:t>
            </a:r>
            <a:endParaRPr sz="1100">
              <a:latin typeface="Arial"/>
              <a:cs typeface="Arial"/>
            </a:endParaRPr>
          </a:p>
          <a:p>
            <a:pPr marL="12700" marR="2371725">
              <a:lnSpc>
                <a:spcPct val="110200"/>
              </a:lnSpc>
            </a:pPr>
            <a:r>
              <a:rPr sz="1100" spc="-5" dirty="0">
                <a:latin typeface="Arial"/>
                <a:cs typeface="Arial"/>
              </a:rPr>
              <a:t>from sklearn.feature_extraction.text import </a:t>
            </a:r>
            <a:r>
              <a:rPr sz="1100" spc="-10" dirty="0">
                <a:latin typeface="Arial"/>
                <a:cs typeface="Arial"/>
              </a:rPr>
              <a:t>TfidfVectorizer  </a:t>
            </a:r>
            <a:r>
              <a:rPr sz="1100" spc="-5" dirty="0">
                <a:latin typeface="Arial"/>
                <a:cs typeface="Arial"/>
              </a:rPr>
              <a:t>from sklearn.naive_bayes import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MultinomialNB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latin typeface="Arial"/>
                <a:cs typeface="Arial"/>
              </a:rPr>
              <a:t>from sklearn.metrics import accuracy_score,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classification_report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# </a:t>
            </a:r>
            <a:r>
              <a:rPr sz="1100" spc="-5" dirty="0">
                <a:latin typeface="Arial"/>
                <a:cs typeface="Arial"/>
              </a:rPr>
              <a:t>Load your labeled spam and non-spam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dataset</a:t>
            </a:r>
            <a:endParaRPr sz="1100">
              <a:latin typeface="Arial"/>
              <a:cs typeface="Arial"/>
            </a:endParaRPr>
          </a:p>
          <a:p>
            <a:pPr marL="12700" marR="920750">
              <a:lnSpc>
                <a:spcPct val="110200"/>
              </a:lnSpc>
            </a:pPr>
            <a:r>
              <a:rPr sz="1100" dirty="0">
                <a:latin typeface="Arial"/>
                <a:cs typeface="Arial"/>
              </a:rPr>
              <a:t># </a:t>
            </a:r>
            <a:r>
              <a:rPr sz="1100" spc="-5" dirty="0">
                <a:latin typeface="Arial"/>
                <a:cs typeface="Arial"/>
              </a:rPr>
              <a:t>Replace 'spam_data.csv' and adjust data loading based on your dataset format  data </a:t>
            </a:r>
            <a:r>
              <a:rPr sz="1100" dirty="0">
                <a:latin typeface="Arial"/>
                <a:cs typeface="Arial"/>
              </a:rPr>
              <a:t>=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pd.read_csv('spam_data.csv')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# </a:t>
            </a:r>
            <a:r>
              <a:rPr sz="1100" spc="-5" dirty="0">
                <a:latin typeface="Arial"/>
                <a:cs typeface="Arial"/>
              </a:rPr>
              <a:t>Preprocess and prepare your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dirty="0">
                <a:latin typeface="Arial"/>
                <a:cs typeface="Arial"/>
              </a:rPr>
              <a:t>X = </a:t>
            </a:r>
            <a:r>
              <a:rPr sz="1100" spc="-5" dirty="0">
                <a:latin typeface="Arial"/>
                <a:cs typeface="Arial"/>
              </a:rPr>
              <a:t>data['text'] </a:t>
            </a:r>
            <a:r>
              <a:rPr sz="1100" dirty="0">
                <a:latin typeface="Arial"/>
                <a:cs typeface="Arial"/>
              </a:rPr>
              <a:t># </a:t>
            </a:r>
            <a:r>
              <a:rPr sz="1100" spc="-5" dirty="0">
                <a:latin typeface="Arial"/>
                <a:cs typeface="Arial"/>
              </a:rPr>
              <a:t>Replace 'text' with the column containing email/message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text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dirty="0">
                <a:latin typeface="Arial"/>
                <a:cs typeface="Arial"/>
              </a:rPr>
              <a:t>y = </a:t>
            </a:r>
            <a:r>
              <a:rPr sz="1100" spc="-5" dirty="0">
                <a:latin typeface="Arial"/>
                <a:cs typeface="Arial"/>
              </a:rPr>
              <a:t>data['label'] </a:t>
            </a:r>
            <a:r>
              <a:rPr sz="1100" dirty="0">
                <a:latin typeface="Arial"/>
                <a:cs typeface="Arial"/>
              </a:rPr>
              <a:t># </a:t>
            </a:r>
            <a:r>
              <a:rPr sz="1100" spc="-5" dirty="0">
                <a:latin typeface="Arial"/>
                <a:cs typeface="Arial"/>
              </a:rPr>
              <a:t>Replace 'label' with the column containing labels (spam or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non-spam)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# </a:t>
            </a:r>
            <a:r>
              <a:rPr sz="1100" spc="-5" dirty="0">
                <a:latin typeface="Arial"/>
                <a:cs typeface="Arial"/>
              </a:rPr>
              <a:t>Split the dataset into training and testing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sets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latin typeface="Arial"/>
                <a:cs typeface="Arial"/>
              </a:rPr>
              <a:t>X_train, X_test, y_train, y_test </a:t>
            </a:r>
            <a:r>
              <a:rPr sz="1100" dirty="0">
                <a:latin typeface="Arial"/>
                <a:cs typeface="Arial"/>
              </a:rPr>
              <a:t>= </a:t>
            </a:r>
            <a:r>
              <a:rPr sz="1100" spc="-5" dirty="0">
                <a:latin typeface="Arial"/>
                <a:cs typeface="Arial"/>
              </a:rPr>
              <a:t>train_test_split(X, </a:t>
            </a:r>
            <a:r>
              <a:rPr sz="1100" spc="-45" dirty="0">
                <a:latin typeface="Arial"/>
                <a:cs typeface="Arial"/>
              </a:rPr>
              <a:t>y, </a:t>
            </a:r>
            <a:r>
              <a:rPr sz="1100" spc="-5" dirty="0">
                <a:latin typeface="Arial"/>
                <a:cs typeface="Arial"/>
              </a:rPr>
              <a:t>test_size=0.2,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random_state=42)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5938"/>
            <a:ext cx="5601335" cy="409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21385">
              <a:lnSpc>
                <a:spcPct val="1102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# </a:t>
            </a:r>
            <a:r>
              <a:rPr sz="1100" spc="-5" dirty="0">
                <a:latin typeface="Arial"/>
                <a:cs typeface="Arial"/>
              </a:rPr>
              <a:t>Create TF-IDF vectorizer to convert text data into numerical features  tfidf_vectorizer </a:t>
            </a:r>
            <a:r>
              <a:rPr sz="1100" dirty="0">
                <a:latin typeface="Arial"/>
                <a:cs typeface="Arial"/>
              </a:rPr>
              <a:t>= </a:t>
            </a:r>
            <a:r>
              <a:rPr sz="1100" spc="-10" dirty="0">
                <a:latin typeface="Arial"/>
                <a:cs typeface="Arial"/>
              </a:rPr>
              <a:t>TfidfVectorizer(max_features=5000, </a:t>
            </a:r>
            <a:r>
              <a:rPr sz="1100" spc="-5" dirty="0">
                <a:latin typeface="Arial"/>
                <a:cs typeface="Arial"/>
              </a:rPr>
              <a:t>stop_words='english')  X_train_tfidf </a:t>
            </a:r>
            <a:r>
              <a:rPr sz="11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tfidf_vectorizer.fit_transform(X_train)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latin typeface="Arial"/>
                <a:cs typeface="Arial"/>
              </a:rPr>
              <a:t>X_test_tfidf </a:t>
            </a:r>
            <a:r>
              <a:rPr sz="11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tfidf_vectorizer.transform(X_test)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12700" marR="986790">
              <a:lnSpc>
                <a:spcPct val="110200"/>
              </a:lnSpc>
            </a:pPr>
            <a:r>
              <a:rPr sz="1100" dirty="0">
                <a:latin typeface="Arial"/>
                <a:cs typeface="Arial"/>
              </a:rPr>
              <a:t># </a:t>
            </a:r>
            <a:r>
              <a:rPr sz="1100" spc="-5" dirty="0">
                <a:latin typeface="Arial"/>
                <a:cs typeface="Arial"/>
              </a:rPr>
              <a:t>Build and train the spam classifier model (e.g., Multinomial Naive Bayes)  spam_classifier </a:t>
            </a:r>
            <a:r>
              <a:rPr sz="1100" dirty="0">
                <a:latin typeface="Arial"/>
                <a:cs typeface="Arial"/>
              </a:rPr>
              <a:t>=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MultinomialNB()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10" dirty="0">
                <a:latin typeface="Arial"/>
                <a:cs typeface="Arial"/>
              </a:rPr>
              <a:t>spam_classifier.fit(X_train_tfidf,</a:t>
            </a:r>
            <a:r>
              <a:rPr sz="1100" spc="-5" dirty="0">
                <a:latin typeface="Arial"/>
                <a:cs typeface="Arial"/>
              </a:rPr>
              <a:t> y_train)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# </a:t>
            </a:r>
            <a:r>
              <a:rPr sz="1100" spc="-5" dirty="0">
                <a:latin typeface="Arial"/>
                <a:cs typeface="Arial"/>
              </a:rPr>
              <a:t>Make predictions on the test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latin typeface="Arial"/>
                <a:cs typeface="Arial"/>
              </a:rPr>
              <a:t>y_pred </a:t>
            </a:r>
            <a:r>
              <a:rPr sz="11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spam_classifier.predict(X_test_tfidf)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Arial"/>
              <a:cs typeface="Arial"/>
            </a:endParaRPr>
          </a:p>
          <a:p>
            <a:pPr marL="12700" marR="2914650">
              <a:lnSpc>
                <a:spcPct val="110200"/>
              </a:lnSpc>
            </a:pPr>
            <a:r>
              <a:rPr sz="1100" dirty="0">
                <a:latin typeface="Arial"/>
                <a:cs typeface="Arial"/>
              </a:rPr>
              <a:t># </a:t>
            </a:r>
            <a:r>
              <a:rPr sz="1100" spc="-5" dirty="0">
                <a:latin typeface="Arial"/>
                <a:cs typeface="Arial"/>
              </a:rPr>
              <a:t>Evaluate the model's performance  accuracy </a:t>
            </a:r>
            <a:r>
              <a:rPr sz="1100" dirty="0">
                <a:latin typeface="Arial"/>
                <a:cs typeface="Arial"/>
              </a:rPr>
              <a:t>= </a:t>
            </a:r>
            <a:r>
              <a:rPr sz="1100" spc="-5" dirty="0">
                <a:latin typeface="Arial"/>
                <a:cs typeface="Arial"/>
              </a:rPr>
              <a:t>accuracy_score(y_test,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y_pred)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latin typeface="Arial"/>
                <a:cs typeface="Arial"/>
              </a:rPr>
              <a:t>classification_rep </a:t>
            </a:r>
            <a:r>
              <a:rPr sz="1100" dirty="0">
                <a:latin typeface="Arial"/>
                <a:cs typeface="Arial"/>
              </a:rPr>
              <a:t>= </a:t>
            </a:r>
            <a:r>
              <a:rPr sz="1100" spc="-5" dirty="0">
                <a:latin typeface="Arial"/>
                <a:cs typeface="Arial"/>
              </a:rPr>
              <a:t>classification_report(y_test,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y_pred)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12700" marR="3820160">
              <a:lnSpc>
                <a:spcPct val="110200"/>
              </a:lnSpc>
            </a:pPr>
            <a:r>
              <a:rPr sz="1100" dirty="0">
                <a:latin typeface="Arial"/>
                <a:cs typeface="Arial"/>
              </a:rPr>
              <a:t># </a:t>
            </a:r>
            <a:r>
              <a:rPr sz="1100" spc="-5" dirty="0">
                <a:latin typeface="Arial"/>
                <a:cs typeface="Arial"/>
              </a:rPr>
              <a:t>Print results  print(f'Accuracy: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{accuracy}')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latin typeface="Arial"/>
                <a:cs typeface="Arial"/>
              </a:rPr>
              <a:t>print(f'Classification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Report:\n{classification_rep}')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# </a:t>
            </a:r>
            <a:r>
              <a:rPr sz="1100" spc="-4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can now save and deploy this trained model for spam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classification.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dirty="0">
                <a:latin typeface="Arial"/>
                <a:cs typeface="Arial"/>
              </a:rPr>
              <a:t># </a:t>
            </a:r>
            <a:r>
              <a:rPr sz="1100" spc="-5" dirty="0">
                <a:latin typeface="Arial"/>
                <a:cs typeface="Arial"/>
              </a:rPr>
              <a:t>Don't forget to periodically retrain and update the model as new data becomes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available.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BEF87939-7689-4518-BE4E-0F9C086158C2}"/>
              </a:ext>
            </a:extLst>
          </p:cNvPr>
          <p:cNvSpPr/>
          <p:nvPr/>
        </p:nvSpPr>
        <p:spPr>
          <a:xfrm>
            <a:off x="2983230" y="2979598"/>
            <a:ext cx="4331970" cy="4255770"/>
          </a:xfrm>
          <a:custGeom>
            <a:avLst/>
            <a:gdLst/>
            <a:ahLst/>
            <a:cxnLst/>
            <a:rect l="l" t="t" r="r" b="b"/>
            <a:pathLst>
              <a:path w="4331970" h="4255770">
                <a:moveTo>
                  <a:pt x="4331943" y="4255746"/>
                </a:moveTo>
                <a:lnTo>
                  <a:pt x="0" y="4255746"/>
                </a:lnTo>
                <a:lnTo>
                  <a:pt x="0" y="0"/>
                </a:lnTo>
                <a:lnTo>
                  <a:pt x="4331943" y="0"/>
                </a:lnTo>
                <a:lnTo>
                  <a:pt x="4331943" y="4255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4101F8E-E740-4E1D-9976-F22770D0ED98}"/>
              </a:ext>
            </a:extLst>
          </p:cNvPr>
          <p:cNvSpPr/>
          <p:nvPr/>
        </p:nvSpPr>
        <p:spPr>
          <a:xfrm>
            <a:off x="275944" y="3692316"/>
            <a:ext cx="2113507" cy="3303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7D05C-C89D-4BDA-B56B-54E0AE635ED0}"/>
              </a:ext>
            </a:extLst>
          </p:cNvPr>
          <p:cNvSpPr txBox="1"/>
          <p:nvPr/>
        </p:nvSpPr>
        <p:spPr>
          <a:xfrm>
            <a:off x="3553301" y="3674731"/>
            <a:ext cx="31918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spc="-45" dirty="0">
                <a:solidFill>
                  <a:srgbClr val="FFFFFF"/>
                </a:solidFill>
              </a:rPr>
              <a:t>Development </a:t>
            </a:r>
            <a:r>
              <a:rPr lang="en-US" sz="3600" b="1" spc="45" dirty="0">
                <a:solidFill>
                  <a:srgbClr val="FFFFFF"/>
                </a:solidFill>
              </a:rPr>
              <a:t>for  </a:t>
            </a:r>
            <a:r>
              <a:rPr lang="en-US" sz="3600" b="1" spc="10" dirty="0">
                <a:solidFill>
                  <a:srgbClr val="FFFFFF"/>
                </a:solidFill>
              </a:rPr>
              <a:t>Building </a:t>
            </a:r>
            <a:r>
              <a:rPr lang="en-US" sz="3600" b="1" spc="-105" dirty="0">
                <a:solidFill>
                  <a:srgbClr val="FFFFFF"/>
                </a:solidFill>
              </a:rPr>
              <a:t>a</a:t>
            </a:r>
            <a:r>
              <a:rPr lang="en-US" sz="3600" b="1" spc="-409" dirty="0">
                <a:solidFill>
                  <a:srgbClr val="FFFFFF"/>
                </a:solidFill>
              </a:rPr>
              <a:t> </a:t>
            </a:r>
            <a:r>
              <a:rPr lang="en-US" sz="3600" b="1" spc="10" dirty="0">
                <a:solidFill>
                  <a:srgbClr val="FFFFFF"/>
                </a:solidFill>
              </a:rPr>
              <a:t>Smarter  </a:t>
            </a:r>
            <a:r>
              <a:rPr lang="en-US" sz="3600" b="1" spc="5" dirty="0">
                <a:solidFill>
                  <a:srgbClr val="FFFFFF"/>
                </a:solidFill>
              </a:rPr>
              <a:t>AI-Powered </a:t>
            </a:r>
            <a:r>
              <a:rPr lang="en-US" sz="3600" b="1" spc="-75" dirty="0">
                <a:solidFill>
                  <a:srgbClr val="FFFFFF"/>
                </a:solidFill>
              </a:rPr>
              <a:t>Spam  </a:t>
            </a:r>
            <a:r>
              <a:rPr lang="en-US" sz="3600" b="1" spc="-40" dirty="0">
                <a:solidFill>
                  <a:srgbClr val="FFFFFF"/>
                </a:solidFill>
              </a:rPr>
              <a:t>Classiﬁer.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0195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4481" y="3028643"/>
            <a:ext cx="3161271" cy="4003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3"/>
          </a:p>
        </p:txBody>
      </p:sp>
      <p:sp>
        <p:nvSpPr>
          <p:cNvPr id="3" name="object 3"/>
          <p:cNvSpPr txBox="1"/>
          <p:nvPr/>
        </p:nvSpPr>
        <p:spPr>
          <a:xfrm>
            <a:off x="3926262" y="3466492"/>
            <a:ext cx="3359768" cy="4245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62463" rIns="0" bIns="0" rtlCol="0">
            <a:spAutoFit/>
          </a:bodyPr>
          <a:lstStyle/>
          <a:p>
            <a:pPr marL="1039866">
              <a:spcBef>
                <a:spcPts val="1279"/>
              </a:spcBef>
            </a:pPr>
            <a:r>
              <a:rPr sz="1693" b="1" spc="5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sz="1693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7775" y="4414473"/>
            <a:ext cx="2997212" cy="1715143"/>
          </a:xfrm>
          <a:prstGeom prst="rect">
            <a:avLst/>
          </a:prstGeom>
        </p:spPr>
        <p:txBody>
          <a:bodyPr vert="horz" wrap="square" lIns="0" tIns="10154" rIns="0" bIns="0" rtlCol="0">
            <a:spAutoFit/>
          </a:bodyPr>
          <a:lstStyle/>
          <a:p>
            <a:pPr marL="11348" marR="4778" algn="ctr">
              <a:lnSpc>
                <a:spcPct val="119400"/>
              </a:lnSpc>
              <a:spcBef>
                <a:spcPts val="80"/>
              </a:spcBef>
            </a:pPr>
            <a:r>
              <a:rPr sz="941" spc="38" dirty="0">
                <a:latin typeface="Verdana"/>
                <a:cs typeface="Verdana"/>
              </a:rPr>
              <a:t>Welcome</a:t>
            </a:r>
            <a:r>
              <a:rPr sz="941" spc="-75" dirty="0">
                <a:latin typeface="Verdana"/>
                <a:cs typeface="Verdana"/>
              </a:rPr>
              <a:t> </a:t>
            </a:r>
            <a:r>
              <a:rPr sz="941" spc="14" dirty="0">
                <a:latin typeface="Verdana"/>
                <a:cs typeface="Verdana"/>
              </a:rPr>
              <a:t>to</a:t>
            </a:r>
            <a:r>
              <a:rPr sz="941" spc="-75" dirty="0">
                <a:latin typeface="Verdana"/>
                <a:cs typeface="Verdana"/>
              </a:rPr>
              <a:t> </a:t>
            </a:r>
            <a:r>
              <a:rPr sz="941" spc="28" dirty="0">
                <a:latin typeface="Verdana"/>
                <a:cs typeface="Verdana"/>
              </a:rPr>
              <a:t>the</a:t>
            </a:r>
            <a:r>
              <a:rPr sz="941" spc="-75" dirty="0">
                <a:latin typeface="Verdana"/>
                <a:cs typeface="Verdana"/>
              </a:rPr>
              <a:t> </a:t>
            </a:r>
            <a:r>
              <a:rPr sz="941" spc="14" dirty="0">
                <a:latin typeface="Verdana"/>
                <a:cs typeface="Verdana"/>
              </a:rPr>
              <a:t>presentation</a:t>
            </a:r>
            <a:r>
              <a:rPr sz="941" spc="-75" dirty="0">
                <a:latin typeface="Verdana"/>
                <a:cs typeface="Verdana"/>
              </a:rPr>
              <a:t> </a:t>
            </a:r>
            <a:r>
              <a:rPr sz="941" spc="38" dirty="0">
                <a:latin typeface="Verdana"/>
                <a:cs typeface="Verdana"/>
              </a:rPr>
              <a:t>on</a:t>
            </a:r>
            <a:r>
              <a:rPr sz="941" dirty="0">
                <a:latin typeface="Verdana"/>
                <a:cs typeface="Verdana"/>
              </a:rPr>
              <a:t> </a:t>
            </a:r>
            <a:r>
              <a:rPr lang="en-US" sz="941" spc="24" dirty="0">
                <a:latin typeface="Verdana"/>
                <a:cs typeface="Verdana"/>
              </a:rPr>
              <a:t>Advancements  in</a:t>
            </a:r>
            <a:r>
              <a:rPr lang="en-US" sz="941" spc="-80" dirty="0">
                <a:latin typeface="Verdana"/>
                <a:cs typeface="Verdana"/>
              </a:rPr>
              <a:t> </a:t>
            </a:r>
            <a:r>
              <a:rPr lang="en-US" sz="941" spc="-99" dirty="0">
                <a:latin typeface="Verdana"/>
                <a:cs typeface="Verdana"/>
              </a:rPr>
              <a:t>AI:</a:t>
            </a:r>
            <a:r>
              <a:rPr lang="en-US" sz="941" spc="-80" dirty="0">
                <a:latin typeface="Verdana"/>
                <a:cs typeface="Verdana"/>
              </a:rPr>
              <a:t> </a:t>
            </a:r>
            <a:r>
              <a:rPr lang="en-US" sz="941" spc="38" dirty="0">
                <a:latin typeface="Verdana"/>
                <a:cs typeface="Verdana"/>
              </a:rPr>
              <a:t>Empowering</a:t>
            </a:r>
            <a:r>
              <a:rPr lang="en-US" sz="941" spc="-80" dirty="0">
                <a:latin typeface="Verdana"/>
                <a:cs typeface="Verdana"/>
              </a:rPr>
              <a:t> </a:t>
            </a:r>
            <a:r>
              <a:rPr lang="en-US" sz="941" spc="5" dirty="0">
                <a:latin typeface="Verdana"/>
                <a:cs typeface="Verdana"/>
              </a:rPr>
              <a:t>Smarter</a:t>
            </a:r>
            <a:r>
              <a:rPr lang="en-US" sz="941" spc="-80" dirty="0">
                <a:latin typeface="Verdana"/>
                <a:cs typeface="Verdana"/>
              </a:rPr>
              <a:t> </a:t>
            </a:r>
            <a:r>
              <a:rPr lang="en-US" sz="941" spc="24" dirty="0">
                <a:latin typeface="Verdana"/>
                <a:cs typeface="Verdana"/>
              </a:rPr>
              <a:t>Spam</a:t>
            </a:r>
            <a:r>
              <a:rPr lang="en-US" sz="941" spc="-80" dirty="0">
                <a:latin typeface="Verdana"/>
                <a:cs typeface="Verdana"/>
              </a:rPr>
              <a:t> </a:t>
            </a:r>
            <a:r>
              <a:rPr lang="en-US" sz="941" dirty="0">
                <a:latin typeface="Verdana"/>
                <a:cs typeface="Verdana"/>
              </a:rPr>
              <a:t>Classiﬁcation.</a:t>
            </a:r>
            <a:r>
              <a:rPr sz="941" dirty="0">
                <a:latin typeface="Verdana"/>
                <a:cs typeface="Verdana"/>
              </a:rPr>
              <a:t> </a:t>
            </a:r>
            <a:r>
              <a:rPr sz="941" spc="-28" dirty="0">
                <a:latin typeface="Verdana"/>
                <a:cs typeface="Verdana"/>
              </a:rPr>
              <a:t>In</a:t>
            </a:r>
            <a:r>
              <a:rPr sz="941" spc="-75" dirty="0">
                <a:latin typeface="Verdana"/>
                <a:cs typeface="Verdana"/>
              </a:rPr>
              <a:t> </a:t>
            </a:r>
            <a:r>
              <a:rPr sz="941" spc="9" dirty="0">
                <a:latin typeface="Verdana"/>
                <a:cs typeface="Verdana"/>
              </a:rPr>
              <a:t>this</a:t>
            </a:r>
            <a:r>
              <a:rPr sz="941" spc="-75" dirty="0">
                <a:latin typeface="Verdana"/>
                <a:cs typeface="Verdana"/>
              </a:rPr>
              <a:t> </a:t>
            </a:r>
            <a:r>
              <a:rPr sz="941" dirty="0">
                <a:latin typeface="Verdana"/>
                <a:cs typeface="Verdana"/>
              </a:rPr>
              <a:t>presentation,</a:t>
            </a:r>
            <a:r>
              <a:rPr sz="941" spc="-71" dirty="0">
                <a:latin typeface="Verdana"/>
                <a:cs typeface="Verdana"/>
              </a:rPr>
              <a:t> </a:t>
            </a:r>
            <a:r>
              <a:rPr sz="941" spc="38" dirty="0">
                <a:latin typeface="Verdana"/>
                <a:cs typeface="Verdana"/>
              </a:rPr>
              <a:t>we</a:t>
            </a:r>
            <a:r>
              <a:rPr sz="941" spc="-75" dirty="0">
                <a:latin typeface="Verdana"/>
                <a:cs typeface="Verdana"/>
              </a:rPr>
              <a:t> </a:t>
            </a:r>
            <a:r>
              <a:rPr sz="941" spc="14" dirty="0">
                <a:latin typeface="Verdana"/>
                <a:cs typeface="Verdana"/>
              </a:rPr>
              <a:t>will</a:t>
            </a:r>
            <a:r>
              <a:rPr sz="941" spc="-71" dirty="0">
                <a:latin typeface="Verdana"/>
                <a:cs typeface="Verdana"/>
              </a:rPr>
              <a:t> </a:t>
            </a:r>
            <a:r>
              <a:rPr sz="941" dirty="0">
                <a:latin typeface="Verdana"/>
                <a:cs typeface="Verdana"/>
              </a:rPr>
              <a:t>explore</a:t>
            </a:r>
            <a:r>
              <a:rPr sz="941" spc="-75" dirty="0">
                <a:latin typeface="Verdana"/>
                <a:cs typeface="Verdana"/>
              </a:rPr>
              <a:t> </a:t>
            </a:r>
            <a:r>
              <a:rPr sz="941" spc="47" dirty="0">
                <a:latin typeface="Verdana"/>
                <a:cs typeface="Verdana"/>
              </a:rPr>
              <a:t>how</a:t>
            </a:r>
            <a:r>
              <a:rPr sz="941" spc="-75" dirty="0">
                <a:latin typeface="Verdana"/>
                <a:cs typeface="Verdana"/>
              </a:rPr>
              <a:t> </a:t>
            </a:r>
            <a:r>
              <a:rPr sz="941" spc="9" dirty="0">
                <a:latin typeface="Verdana"/>
                <a:cs typeface="Verdana"/>
              </a:rPr>
              <a:t>artiﬁcial  </a:t>
            </a:r>
            <a:r>
              <a:rPr sz="941" spc="19" dirty="0">
                <a:latin typeface="Verdana"/>
                <a:cs typeface="Verdana"/>
              </a:rPr>
              <a:t>intelligence </a:t>
            </a:r>
            <a:r>
              <a:rPr sz="941" spc="9" dirty="0">
                <a:latin typeface="Verdana"/>
                <a:cs typeface="Verdana"/>
              </a:rPr>
              <a:t>has revolutionized </a:t>
            </a:r>
            <a:r>
              <a:rPr sz="941" spc="28" dirty="0">
                <a:latin typeface="Verdana"/>
                <a:cs typeface="Verdana"/>
              </a:rPr>
              <a:t>the </a:t>
            </a:r>
            <a:r>
              <a:rPr sz="941" dirty="0">
                <a:latin typeface="Verdana"/>
                <a:cs typeface="Verdana"/>
              </a:rPr>
              <a:t>way </a:t>
            </a:r>
            <a:r>
              <a:rPr sz="941" spc="38" dirty="0">
                <a:latin typeface="Verdana"/>
                <a:cs typeface="Verdana"/>
              </a:rPr>
              <a:t>we  </a:t>
            </a:r>
            <a:r>
              <a:rPr sz="941" spc="9" dirty="0">
                <a:latin typeface="Verdana"/>
                <a:cs typeface="Verdana"/>
              </a:rPr>
              <a:t>identify </a:t>
            </a:r>
            <a:r>
              <a:rPr sz="941" spc="38" dirty="0">
                <a:latin typeface="Verdana"/>
                <a:cs typeface="Verdana"/>
              </a:rPr>
              <a:t>and combat </a:t>
            </a:r>
            <a:r>
              <a:rPr sz="941" spc="33" dirty="0">
                <a:latin typeface="Verdana"/>
                <a:cs typeface="Verdana"/>
              </a:rPr>
              <a:t>spam </a:t>
            </a:r>
            <a:r>
              <a:rPr sz="941" spc="-9" dirty="0">
                <a:latin typeface="Verdana"/>
                <a:cs typeface="Verdana"/>
              </a:rPr>
              <a:t>emails. </a:t>
            </a:r>
            <a:r>
              <a:rPr sz="941" spc="42" dirty="0">
                <a:latin typeface="Verdana"/>
                <a:cs typeface="Verdana"/>
              </a:rPr>
              <a:t>With </a:t>
            </a:r>
            <a:r>
              <a:rPr sz="941" spc="28" dirty="0">
                <a:latin typeface="Verdana"/>
                <a:cs typeface="Verdana"/>
              </a:rPr>
              <a:t>the  continuous</a:t>
            </a:r>
            <a:r>
              <a:rPr sz="941" spc="-85" dirty="0">
                <a:latin typeface="Verdana"/>
                <a:cs typeface="Verdana"/>
              </a:rPr>
              <a:t> </a:t>
            </a:r>
            <a:r>
              <a:rPr sz="941" spc="33" dirty="0">
                <a:latin typeface="Verdana"/>
                <a:cs typeface="Verdana"/>
              </a:rPr>
              <a:t>growth</a:t>
            </a:r>
            <a:r>
              <a:rPr sz="941" spc="-85" dirty="0">
                <a:latin typeface="Verdana"/>
                <a:cs typeface="Verdana"/>
              </a:rPr>
              <a:t> </a:t>
            </a:r>
            <a:r>
              <a:rPr sz="941" spc="9" dirty="0">
                <a:latin typeface="Verdana"/>
                <a:cs typeface="Verdana"/>
              </a:rPr>
              <a:t>of</a:t>
            </a:r>
            <a:r>
              <a:rPr sz="941" spc="-85" dirty="0">
                <a:latin typeface="Verdana"/>
                <a:cs typeface="Verdana"/>
              </a:rPr>
              <a:t> </a:t>
            </a:r>
            <a:r>
              <a:rPr sz="941" spc="19" dirty="0">
                <a:latin typeface="Verdana"/>
                <a:cs typeface="Verdana"/>
              </a:rPr>
              <a:t>digital</a:t>
            </a:r>
            <a:r>
              <a:rPr sz="941" spc="-80" dirty="0">
                <a:latin typeface="Verdana"/>
                <a:cs typeface="Verdana"/>
              </a:rPr>
              <a:t> </a:t>
            </a:r>
            <a:r>
              <a:rPr sz="941" spc="24" dirty="0">
                <a:latin typeface="Verdana"/>
                <a:cs typeface="Verdana"/>
              </a:rPr>
              <a:t>communication,</a:t>
            </a:r>
            <a:r>
              <a:rPr sz="941" spc="-85" dirty="0">
                <a:latin typeface="Verdana"/>
                <a:cs typeface="Verdana"/>
              </a:rPr>
              <a:t> </a:t>
            </a:r>
            <a:r>
              <a:rPr sz="941" spc="5" dirty="0">
                <a:latin typeface="Verdana"/>
                <a:cs typeface="Verdana"/>
              </a:rPr>
              <a:t>it  </a:t>
            </a:r>
            <a:r>
              <a:rPr sz="941" spc="9" dirty="0">
                <a:latin typeface="Verdana"/>
                <a:cs typeface="Verdana"/>
              </a:rPr>
              <a:t>has </a:t>
            </a:r>
            <a:r>
              <a:rPr sz="941" spc="42" dirty="0">
                <a:latin typeface="Verdana"/>
                <a:cs typeface="Verdana"/>
              </a:rPr>
              <a:t>become </a:t>
            </a:r>
            <a:r>
              <a:rPr sz="941" spc="14" dirty="0">
                <a:latin typeface="Verdana"/>
                <a:cs typeface="Verdana"/>
              </a:rPr>
              <a:t>crucial to develop </a:t>
            </a:r>
            <a:r>
              <a:rPr sz="941" spc="28" dirty="0">
                <a:latin typeface="Verdana"/>
                <a:cs typeface="Verdana"/>
              </a:rPr>
              <a:t>more  </a:t>
            </a:r>
            <a:r>
              <a:rPr sz="941" spc="14" dirty="0">
                <a:latin typeface="Verdana"/>
                <a:cs typeface="Verdana"/>
              </a:rPr>
              <a:t>sophisticated</a:t>
            </a:r>
            <a:r>
              <a:rPr sz="941" spc="-80" dirty="0">
                <a:latin typeface="Verdana"/>
                <a:cs typeface="Verdana"/>
              </a:rPr>
              <a:t> </a:t>
            </a:r>
            <a:r>
              <a:rPr sz="941" spc="24" dirty="0">
                <a:latin typeface="Verdana"/>
                <a:cs typeface="Verdana"/>
              </a:rPr>
              <a:t>techniques</a:t>
            </a:r>
            <a:r>
              <a:rPr sz="941" spc="-75" dirty="0">
                <a:latin typeface="Verdana"/>
                <a:cs typeface="Verdana"/>
              </a:rPr>
              <a:t> </a:t>
            </a:r>
            <a:r>
              <a:rPr sz="941" spc="14" dirty="0">
                <a:latin typeface="Verdana"/>
                <a:cs typeface="Verdana"/>
              </a:rPr>
              <a:t>to</a:t>
            </a:r>
            <a:r>
              <a:rPr sz="941" spc="-80" dirty="0">
                <a:latin typeface="Verdana"/>
                <a:cs typeface="Verdana"/>
              </a:rPr>
              <a:t> </a:t>
            </a:r>
            <a:r>
              <a:rPr sz="941" spc="14" dirty="0">
                <a:latin typeface="Verdana"/>
                <a:cs typeface="Verdana"/>
              </a:rPr>
              <a:t>ﬁlter</a:t>
            </a:r>
            <a:r>
              <a:rPr sz="941" spc="-75" dirty="0">
                <a:latin typeface="Verdana"/>
                <a:cs typeface="Verdana"/>
              </a:rPr>
              <a:t> </a:t>
            </a:r>
            <a:r>
              <a:rPr sz="941" spc="28" dirty="0">
                <a:latin typeface="Verdana"/>
                <a:cs typeface="Verdana"/>
              </a:rPr>
              <a:t>out</a:t>
            </a:r>
            <a:r>
              <a:rPr sz="941" spc="-80" dirty="0">
                <a:latin typeface="Verdana"/>
                <a:cs typeface="Verdana"/>
              </a:rPr>
              <a:t> </a:t>
            </a:r>
            <a:r>
              <a:rPr sz="941" spc="33" dirty="0">
                <a:latin typeface="Verdana"/>
                <a:cs typeface="Verdana"/>
              </a:rPr>
              <a:t>unwanted  </a:t>
            </a:r>
            <a:r>
              <a:rPr sz="941" dirty="0">
                <a:latin typeface="Verdana"/>
                <a:cs typeface="Verdana"/>
              </a:rPr>
              <a:t>messages.</a:t>
            </a:r>
            <a:r>
              <a:rPr sz="941" spc="-85" dirty="0">
                <a:latin typeface="Verdana"/>
                <a:cs typeface="Verdana"/>
              </a:rPr>
              <a:t> </a:t>
            </a:r>
            <a:r>
              <a:rPr sz="941" spc="-5" dirty="0">
                <a:latin typeface="Verdana"/>
                <a:cs typeface="Verdana"/>
              </a:rPr>
              <a:t>Let's</a:t>
            </a:r>
            <a:r>
              <a:rPr sz="941" spc="-85" dirty="0">
                <a:latin typeface="Verdana"/>
                <a:cs typeface="Verdana"/>
              </a:rPr>
              <a:t> </a:t>
            </a:r>
            <a:r>
              <a:rPr sz="941" spc="5" dirty="0">
                <a:latin typeface="Verdana"/>
                <a:cs typeface="Verdana"/>
              </a:rPr>
              <a:t>delve</a:t>
            </a:r>
            <a:r>
              <a:rPr sz="941" spc="-85" dirty="0">
                <a:latin typeface="Verdana"/>
                <a:cs typeface="Verdana"/>
              </a:rPr>
              <a:t> </a:t>
            </a:r>
            <a:r>
              <a:rPr sz="941" spc="19" dirty="0">
                <a:latin typeface="Verdana"/>
                <a:cs typeface="Verdana"/>
              </a:rPr>
              <a:t>into</a:t>
            </a:r>
            <a:r>
              <a:rPr sz="941" spc="-85" dirty="0">
                <a:latin typeface="Verdana"/>
                <a:cs typeface="Verdana"/>
              </a:rPr>
              <a:t> </a:t>
            </a:r>
            <a:r>
              <a:rPr sz="941" spc="28" dirty="0">
                <a:latin typeface="Verdana"/>
                <a:cs typeface="Verdana"/>
              </a:rPr>
              <a:t>the</a:t>
            </a:r>
            <a:r>
              <a:rPr sz="941" spc="-85" dirty="0">
                <a:latin typeface="Verdana"/>
                <a:cs typeface="Verdana"/>
              </a:rPr>
              <a:t> </a:t>
            </a:r>
            <a:r>
              <a:rPr sz="941" spc="14" dirty="0">
                <a:latin typeface="Verdana"/>
                <a:cs typeface="Verdana"/>
              </a:rPr>
              <a:t>exciting</a:t>
            </a:r>
            <a:r>
              <a:rPr sz="941" spc="-85" dirty="0">
                <a:latin typeface="Verdana"/>
                <a:cs typeface="Verdana"/>
              </a:rPr>
              <a:t> </a:t>
            </a:r>
            <a:r>
              <a:rPr sz="941" spc="24" dirty="0">
                <a:latin typeface="Verdana"/>
                <a:cs typeface="Verdana"/>
              </a:rPr>
              <a:t>world</a:t>
            </a:r>
            <a:r>
              <a:rPr sz="941" spc="-80" dirty="0">
                <a:latin typeface="Verdana"/>
                <a:cs typeface="Verdana"/>
              </a:rPr>
              <a:t> </a:t>
            </a:r>
            <a:r>
              <a:rPr sz="941" spc="9" dirty="0">
                <a:latin typeface="Verdana"/>
                <a:cs typeface="Verdana"/>
              </a:rPr>
              <a:t>of  </a:t>
            </a:r>
            <a:r>
              <a:rPr sz="941" spc="5" dirty="0">
                <a:latin typeface="Verdana"/>
                <a:cs typeface="Verdana"/>
              </a:rPr>
              <a:t>AI-powered </a:t>
            </a:r>
            <a:r>
              <a:rPr sz="941" spc="33" dirty="0">
                <a:latin typeface="Verdana"/>
                <a:cs typeface="Verdana"/>
              </a:rPr>
              <a:t>spam</a:t>
            </a:r>
            <a:r>
              <a:rPr sz="941" spc="-174" dirty="0">
                <a:latin typeface="Verdana"/>
                <a:cs typeface="Verdana"/>
              </a:rPr>
              <a:t> </a:t>
            </a:r>
            <a:r>
              <a:rPr sz="941" spc="5" dirty="0">
                <a:latin typeface="Verdana"/>
                <a:cs typeface="Verdana"/>
              </a:rPr>
              <a:t>classiﬁcation</a:t>
            </a:r>
            <a:r>
              <a:rPr lang="en-IN" sz="941" spc="5" dirty="0">
                <a:latin typeface="Verdana"/>
                <a:cs typeface="Verdana"/>
              </a:rPr>
              <a:t>.</a:t>
            </a:r>
            <a:endParaRPr sz="941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294" y="3643044"/>
            <a:ext cx="2436952" cy="155639"/>
          </a:xfrm>
          <a:prstGeom prst="rect">
            <a:avLst/>
          </a:prstGeom>
        </p:spPr>
        <p:txBody>
          <a:bodyPr vert="horz" wrap="square" lIns="0" tIns="10751" rIns="0" bIns="0" rtlCol="0">
            <a:spAutoFit/>
          </a:bodyPr>
          <a:lstStyle/>
          <a:p>
            <a:pPr marL="11946">
              <a:spcBef>
                <a:spcPts val="85"/>
              </a:spcBef>
            </a:pPr>
            <a:r>
              <a:rPr sz="941" b="1" dirty="0">
                <a:latin typeface="Trebuchet MS"/>
                <a:cs typeface="Trebuchet MS"/>
              </a:rPr>
              <a:t>AI-Powered</a:t>
            </a:r>
            <a:r>
              <a:rPr sz="941" b="1" spc="-75" dirty="0">
                <a:latin typeface="Trebuchet MS"/>
                <a:cs typeface="Trebuchet MS"/>
              </a:rPr>
              <a:t> </a:t>
            </a:r>
            <a:r>
              <a:rPr sz="941" b="1" spc="19" dirty="0">
                <a:latin typeface="Trebuchet MS"/>
                <a:cs typeface="Trebuchet MS"/>
              </a:rPr>
              <a:t>Spam</a:t>
            </a:r>
            <a:r>
              <a:rPr sz="941" b="1" spc="-71" dirty="0">
                <a:latin typeface="Trebuchet MS"/>
                <a:cs typeface="Trebuchet MS"/>
              </a:rPr>
              <a:t> </a:t>
            </a:r>
            <a:r>
              <a:rPr sz="941" b="1" spc="5" dirty="0">
                <a:latin typeface="Trebuchet MS"/>
                <a:cs typeface="Trebuchet MS"/>
              </a:rPr>
              <a:t>Classiﬁcation</a:t>
            </a:r>
            <a:r>
              <a:rPr sz="941" b="1" spc="-89" dirty="0">
                <a:latin typeface="Trebuchet MS"/>
                <a:cs typeface="Trebuchet MS"/>
              </a:rPr>
              <a:t> </a:t>
            </a:r>
            <a:r>
              <a:rPr sz="941" b="1" spc="-14" dirty="0">
                <a:latin typeface="Trebuchet MS"/>
                <a:cs typeface="Trebuchet MS"/>
              </a:rPr>
              <a:t>Techniques</a:t>
            </a:r>
            <a:endParaRPr sz="941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6689" y="4166833"/>
            <a:ext cx="2441133" cy="2056671"/>
          </a:xfrm>
          <a:prstGeom prst="rect">
            <a:avLst/>
          </a:prstGeom>
        </p:spPr>
        <p:txBody>
          <a:bodyPr vert="horz" wrap="square" lIns="0" tIns="7765" rIns="0" bIns="0" rtlCol="0">
            <a:spAutoFit/>
          </a:bodyPr>
          <a:lstStyle/>
          <a:p>
            <a:pPr marL="13737" marR="4778" indent="-2389" algn="ctr">
              <a:lnSpc>
                <a:spcPct val="120600"/>
              </a:lnSpc>
              <a:spcBef>
                <a:spcPts val="61"/>
              </a:spcBef>
            </a:pPr>
            <a:r>
              <a:rPr sz="847" spc="-28" dirty="0">
                <a:latin typeface="Verdana"/>
                <a:cs typeface="Verdana"/>
              </a:rPr>
              <a:t>AI</a:t>
            </a:r>
            <a:r>
              <a:rPr sz="847" spc="-66" dirty="0">
                <a:latin typeface="Verdana"/>
                <a:cs typeface="Verdana"/>
              </a:rPr>
              <a:t> </a:t>
            </a:r>
            <a:r>
              <a:rPr sz="847" spc="9" dirty="0">
                <a:latin typeface="Verdana"/>
                <a:cs typeface="Verdana"/>
              </a:rPr>
              <a:t>has</a:t>
            </a:r>
            <a:r>
              <a:rPr sz="847" spc="-61" dirty="0">
                <a:latin typeface="Verdana"/>
                <a:cs typeface="Verdana"/>
              </a:rPr>
              <a:t> </a:t>
            </a:r>
            <a:r>
              <a:rPr sz="847" spc="28" dirty="0">
                <a:latin typeface="Verdana"/>
                <a:cs typeface="Verdana"/>
              </a:rPr>
              <a:t>introduced</a:t>
            </a:r>
            <a:r>
              <a:rPr sz="847" spc="-61" dirty="0">
                <a:latin typeface="Verdana"/>
                <a:cs typeface="Verdana"/>
              </a:rPr>
              <a:t> </a:t>
            </a:r>
            <a:r>
              <a:rPr sz="847" spc="5" dirty="0">
                <a:latin typeface="Verdana"/>
                <a:cs typeface="Verdana"/>
              </a:rPr>
              <a:t>innovative</a:t>
            </a:r>
            <a:r>
              <a:rPr sz="847" spc="-61" dirty="0">
                <a:latin typeface="Verdana"/>
                <a:cs typeface="Verdana"/>
              </a:rPr>
              <a:t> </a:t>
            </a:r>
            <a:r>
              <a:rPr sz="847" spc="24" dirty="0">
                <a:latin typeface="Verdana"/>
                <a:cs typeface="Verdana"/>
              </a:rPr>
              <a:t>techniques</a:t>
            </a:r>
            <a:r>
              <a:rPr sz="847" spc="-61" dirty="0">
                <a:latin typeface="Verdana"/>
                <a:cs typeface="Verdana"/>
              </a:rPr>
              <a:t> </a:t>
            </a:r>
            <a:r>
              <a:rPr sz="847" dirty="0">
                <a:latin typeface="Verdana"/>
                <a:cs typeface="Verdana"/>
              </a:rPr>
              <a:t>for </a:t>
            </a:r>
            <a:r>
              <a:rPr sz="847" spc="-9" dirty="0">
                <a:latin typeface="Verdana"/>
                <a:cs typeface="Verdana"/>
              </a:rPr>
              <a:t> </a:t>
            </a:r>
            <a:r>
              <a:rPr sz="847" spc="38" dirty="0">
                <a:latin typeface="Verdana"/>
                <a:cs typeface="Verdana"/>
              </a:rPr>
              <a:t>spam</a:t>
            </a:r>
            <a:r>
              <a:rPr sz="847" spc="-80" dirty="0">
                <a:latin typeface="Verdana"/>
                <a:cs typeface="Verdana"/>
              </a:rPr>
              <a:t> </a:t>
            </a:r>
            <a:r>
              <a:rPr sz="847" spc="5" dirty="0">
                <a:latin typeface="Verdana"/>
                <a:cs typeface="Verdana"/>
              </a:rPr>
              <a:t>classiﬁcation.</a:t>
            </a:r>
            <a:r>
              <a:rPr sz="847" spc="-75" dirty="0">
                <a:latin typeface="Verdana"/>
                <a:cs typeface="Verdana"/>
              </a:rPr>
              <a:t> </a:t>
            </a:r>
            <a:r>
              <a:rPr sz="847" spc="47" dirty="0">
                <a:latin typeface="Verdana"/>
                <a:cs typeface="Verdana"/>
              </a:rPr>
              <a:t>One</a:t>
            </a:r>
            <a:r>
              <a:rPr sz="847" spc="-75" dirty="0">
                <a:latin typeface="Verdana"/>
                <a:cs typeface="Verdana"/>
              </a:rPr>
              <a:t> </a:t>
            </a:r>
            <a:r>
              <a:rPr sz="847" spc="28" dirty="0">
                <a:latin typeface="Verdana"/>
                <a:cs typeface="Verdana"/>
              </a:rPr>
              <a:t>such</a:t>
            </a:r>
            <a:r>
              <a:rPr sz="847" spc="-75" dirty="0">
                <a:latin typeface="Verdana"/>
                <a:cs typeface="Verdana"/>
              </a:rPr>
              <a:t> </a:t>
            </a:r>
            <a:r>
              <a:rPr sz="847" spc="28" dirty="0">
                <a:latin typeface="Verdana"/>
                <a:cs typeface="Verdana"/>
              </a:rPr>
              <a:t>approach</a:t>
            </a:r>
            <a:r>
              <a:rPr sz="847" spc="-80" dirty="0">
                <a:latin typeface="Verdana"/>
                <a:cs typeface="Verdana"/>
              </a:rPr>
              <a:t> </a:t>
            </a:r>
            <a:r>
              <a:rPr sz="847" spc="-9" dirty="0">
                <a:latin typeface="Verdana"/>
                <a:cs typeface="Verdana"/>
              </a:rPr>
              <a:t>is  </a:t>
            </a:r>
            <a:r>
              <a:rPr sz="847" spc="14" dirty="0">
                <a:latin typeface="Verdana"/>
                <a:cs typeface="Verdana"/>
              </a:rPr>
              <a:t>supervised</a:t>
            </a:r>
            <a:r>
              <a:rPr sz="847" spc="-89" dirty="0">
                <a:latin typeface="Verdana"/>
                <a:cs typeface="Verdana"/>
              </a:rPr>
              <a:t> </a:t>
            </a:r>
            <a:r>
              <a:rPr sz="847" spc="5" dirty="0">
                <a:latin typeface="Verdana"/>
                <a:cs typeface="Verdana"/>
              </a:rPr>
              <a:t>learning,</a:t>
            </a:r>
            <a:r>
              <a:rPr sz="847" spc="-85" dirty="0">
                <a:latin typeface="Verdana"/>
                <a:cs typeface="Verdana"/>
              </a:rPr>
              <a:t> </a:t>
            </a:r>
            <a:r>
              <a:rPr sz="847" spc="28" dirty="0">
                <a:latin typeface="Verdana"/>
                <a:cs typeface="Verdana"/>
              </a:rPr>
              <a:t>where</a:t>
            </a:r>
            <a:r>
              <a:rPr sz="847" spc="-85" dirty="0">
                <a:latin typeface="Verdana"/>
                <a:cs typeface="Verdana"/>
              </a:rPr>
              <a:t> </a:t>
            </a:r>
            <a:r>
              <a:rPr sz="847" spc="5" dirty="0">
                <a:latin typeface="Verdana"/>
                <a:cs typeface="Verdana"/>
              </a:rPr>
              <a:t>a</a:t>
            </a:r>
            <a:r>
              <a:rPr sz="847" spc="-85" dirty="0">
                <a:latin typeface="Verdana"/>
                <a:cs typeface="Verdana"/>
              </a:rPr>
              <a:t> </a:t>
            </a:r>
            <a:r>
              <a:rPr sz="847" spc="42" dirty="0">
                <a:latin typeface="Verdana"/>
                <a:cs typeface="Verdana"/>
              </a:rPr>
              <a:t>model</a:t>
            </a:r>
            <a:r>
              <a:rPr sz="847" spc="-85" dirty="0">
                <a:latin typeface="Verdana"/>
                <a:cs typeface="Verdana"/>
              </a:rPr>
              <a:t> </a:t>
            </a:r>
            <a:r>
              <a:rPr sz="847" spc="-9" dirty="0">
                <a:latin typeface="Verdana"/>
                <a:cs typeface="Verdana"/>
              </a:rPr>
              <a:t>is  </a:t>
            </a:r>
            <a:r>
              <a:rPr sz="847" spc="19" dirty="0">
                <a:latin typeface="Verdana"/>
                <a:cs typeface="Verdana"/>
              </a:rPr>
              <a:t>trained</a:t>
            </a:r>
            <a:r>
              <a:rPr sz="847" spc="-80" dirty="0">
                <a:latin typeface="Verdana"/>
                <a:cs typeface="Verdana"/>
              </a:rPr>
              <a:t> </a:t>
            </a:r>
            <a:r>
              <a:rPr sz="847" spc="42" dirty="0">
                <a:latin typeface="Verdana"/>
                <a:cs typeface="Verdana"/>
              </a:rPr>
              <a:t>on</a:t>
            </a:r>
            <a:r>
              <a:rPr sz="847" spc="-80" dirty="0">
                <a:latin typeface="Verdana"/>
                <a:cs typeface="Verdana"/>
              </a:rPr>
              <a:t> </a:t>
            </a:r>
            <a:r>
              <a:rPr sz="847" spc="5" dirty="0">
                <a:latin typeface="Verdana"/>
                <a:cs typeface="Verdana"/>
              </a:rPr>
              <a:t>a</a:t>
            </a:r>
            <a:r>
              <a:rPr sz="847" spc="-80" dirty="0">
                <a:latin typeface="Verdana"/>
                <a:cs typeface="Verdana"/>
              </a:rPr>
              <a:t> </a:t>
            </a:r>
            <a:r>
              <a:rPr sz="847" spc="24" dirty="0">
                <a:latin typeface="Verdana"/>
                <a:cs typeface="Verdana"/>
              </a:rPr>
              <a:t>labeled</a:t>
            </a:r>
            <a:r>
              <a:rPr sz="847" spc="-80" dirty="0">
                <a:latin typeface="Verdana"/>
                <a:cs typeface="Verdana"/>
              </a:rPr>
              <a:t> </a:t>
            </a:r>
            <a:r>
              <a:rPr sz="847" spc="14" dirty="0">
                <a:latin typeface="Verdana"/>
                <a:cs typeface="Verdana"/>
              </a:rPr>
              <a:t>dataset</a:t>
            </a:r>
            <a:r>
              <a:rPr sz="847" spc="-80" dirty="0">
                <a:latin typeface="Verdana"/>
                <a:cs typeface="Verdana"/>
              </a:rPr>
              <a:t> </a:t>
            </a:r>
            <a:r>
              <a:rPr sz="847" spc="14" dirty="0">
                <a:latin typeface="Verdana"/>
                <a:cs typeface="Verdana"/>
              </a:rPr>
              <a:t>of</a:t>
            </a:r>
            <a:r>
              <a:rPr sz="847" spc="-75" dirty="0">
                <a:latin typeface="Verdana"/>
                <a:cs typeface="Verdana"/>
              </a:rPr>
              <a:t> </a:t>
            </a:r>
            <a:r>
              <a:rPr sz="847" spc="38" dirty="0">
                <a:latin typeface="Verdana"/>
                <a:cs typeface="Verdana"/>
              </a:rPr>
              <a:t>spam</a:t>
            </a:r>
            <a:r>
              <a:rPr sz="847" spc="-80" dirty="0">
                <a:latin typeface="Verdana"/>
                <a:cs typeface="Verdana"/>
              </a:rPr>
              <a:t> </a:t>
            </a:r>
            <a:r>
              <a:rPr sz="847" spc="38" dirty="0">
                <a:latin typeface="Verdana"/>
                <a:cs typeface="Verdana"/>
              </a:rPr>
              <a:t>and </a:t>
            </a:r>
            <a:r>
              <a:rPr sz="847" spc="33" dirty="0">
                <a:latin typeface="Verdana"/>
                <a:cs typeface="Verdana"/>
              </a:rPr>
              <a:t> </a:t>
            </a:r>
            <a:r>
              <a:rPr sz="847" spc="28" dirty="0">
                <a:latin typeface="Verdana"/>
                <a:cs typeface="Verdana"/>
              </a:rPr>
              <a:t>non-spam</a:t>
            </a:r>
            <a:r>
              <a:rPr sz="847" spc="-85" dirty="0">
                <a:latin typeface="Verdana"/>
                <a:cs typeface="Verdana"/>
              </a:rPr>
              <a:t> </a:t>
            </a:r>
            <a:r>
              <a:rPr sz="847" spc="-5" dirty="0">
                <a:latin typeface="Verdana"/>
                <a:cs typeface="Verdana"/>
              </a:rPr>
              <a:t>emails.</a:t>
            </a:r>
            <a:r>
              <a:rPr sz="847" spc="-85" dirty="0">
                <a:latin typeface="Verdana"/>
                <a:cs typeface="Verdana"/>
              </a:rPr>
              <a:t> </a:t>
            </a:r>
            <a:r>
              <a:rPr sz="847" spc="28" dirty="0">
                <a:latin typeface="Verdana"/>
                <a:cs typeface="Verdana"/>
              </a:rPr>
              <a:t>Another</a:t>
            </a:r>
            <a:r>
              <a:rPr sz="847" spc="-85" dirty="0">
                <a:latin typeface="Verdana"/>
                <a:cs typeface="Verdana"/>
              </a:rPr>
              <a:t> </a:t>
            </a:r>
            <a:r>
              <a:rPr sz="847" spc="33" dirty="0">
                <a:latin typeface="Verdana"/>
                <a:cs typeface="Verdana"/>
              </a:rPr>
              <a:t>technique</a:t>
            </a:r>
            <a:r>
              <a:rPr sz="847" spc="-85" dirty="0">
                <a:latin typeface="Verdana"/>
                <a:cs typeface="Verdana"/>
              </a:rPr>
              <a:t> </a:t>
            </a:r>
            <a:r>
              <a:rPr sz="847" spc="-9" dirty="0">
                <a:latin typeface="Verdana"/>
                <a:cs typeface="Verdana"/>
              </a:rPr>
              <a:t>is  </a:t>
            </a:r>
            <a:r>
              <a:rPr sz="847" spc="19" dirty="0">
                <a:latin typeface="Verdana"/>
                <a:cs typeface="Verdana"/>
              </a:rPr>
              <a:t>unsupervised </a:t>
            </a:r>
            <a:r>
              <a:rPr sz="847" spc="5" dirty="0">
                <a:latin typeface="Verdana"/>
                <a:cs typeface="Verdana"/>
              </a:rPr>
              <a:t>learning,</a:t>
            </a:r>
            <a:r>
              <a:rPr sz="847" spc="-179" dirty="0">
                <a:latin typeface="Verdana"/>
                <a:cs typeface="Verdana"/>
              </a:rPr>
              <a:t> </a:t>
            </a:r>
            <a:r>
              <a:rPr sz="847" spc="42" dirty="0">
                <a:latin typeface="Verdana"/>
                <a:cs typeface="Verdana"/>
              </a:rPr>
              <a:t>which</a:t>
            </a:r>
            <a:r>
              <a:rPr sz="847" spc="-80" dirty="0">
                <a:latin typeface="Verdana"/>
                <a:cs typeface="Verdana"/>
              </a:rPr>
              <a:t> </a:t>
            </a:r>
            <a:r>
              <a:rPr sz="847" spc="-5" dirty="0">
                <a:latin typeface="Verdana"/>
                <a:cs typeface="Verdana"/>
              </a:rPr>
              <a:t>involves </a:t>
            </a:r>
            <a:r>
              <a:rPr sz="847" spc="-9" dirty="0">
                <a:latin typeface="Verdana"/>
                <a:cs typeface="Verdana"/>
              </a:rPr>
              <a:t> </a:t>
            </a:r>
            <a:r>
              <a:rPr sz="847" spc="19" dirty="0">
                <a:latin typeface="Verdana"/>
                <a:cs typeface="Verdana"/>
              </a:rPr>
              <a:t>clustering</a:t>
            </a:r>
            <a:r>
              <a:rPr sz="847" spc="-75" dirty="0">
                <a:latin typeface="Verdana"/>
                <a:cs typeface="Verdana"/>
              </a:rPr>
              <a:t> </a:t>
            </a:r>
            <a:r>
              <a:rPr sz="847" spc="14" dirty="0">
                <a:latin typeface="Verdana"/>
                <a:cs typeface="Verdana"/>
              </a:rPr>
              <a:t>emails</a:t>
            </a:r>
            <a:r>
              <a:rPr sz="847" spc="-75" dirty="0">
                <a:latin typeface="Verdana"/>
                <a:cs typeface="Verdana"/>
              </a:rPr>
              <a:t> </a:t>
            </a:r>
            <a:r>
              <a:rPr sz="847" spc="24" dirty="0">
                <a:latin typeface="Verdana"/>
                <a:cs typeface="Verdana"/>
              </a:rPr>
              <a:t>based</a:t>
            </a:r>
            <a:r>
              <a:rPr sz="847" spc="-71" dirty="0">
                <a:latin typeface="Verdana"/>
                <a:cs typeface="Verdana"/>
              </a:rPr>
              <a:t> </a:t>
            </a:r>
            <a:r>
              <a:rPr sz="847" spc="42" dirty="0">
                <a:latin typeface="Verdana"/>
                <a:cs typeface="Verdana"/>
              </a:rPr>
              <a:t>on</a:t>
            </a:r>
            <a:r>
              <a:rPr sz="847" spc="-75" dirty="0">
                <a:latin typeface="Verdana"/>
                <a:cs typeface="Verdana"/>
              </a:rPr>
              <a:t> </a:t>
            </a:r>
            <a:r>
              <a:rPr sz="847" spc="14" dirty="0">
                <a:latin typeface="Verdana"/>
                <a:cs typeface="Verdana"/>
              </a:rPr>
              <a:t>their</a:t>
            </a:r>
            <a:r>
              <a:rPr sz="847" spc="-71" dirty="0">
                <a:latin typeface="Verdana"/>
                <a:cs typeface="Verdana"/>
              </a:rPr>
              <a:t> </a:t>
            </a:r>
            <a:r>
              <a:rPr sz="847" spc="28" dirty="0">
                <a:latin typeface="Verdana"/>
                <a:cs typeface="Verdana"/>
              </a:rPr>
              <a:t>content </a:t>
            </a:r>
            <a:r>
              <a:rPr sz="847" spc="19" dirty="0">
                <a:latin typeface="Verdana"/>
                <a:cs typeface="Verdana"/>
              </a:rPr>
              <a:t> </a:t>
            </a:r>
            <a:r>
              <a:rPr sz="847" spc="38" dirty="0">
                <a:latin typeface="Verdana"/>
                <a:cs typeface="Verdana"/>
              </a:rPr>
              <a:t>and</a:t>
            </a:r>
            <a:r>
              <a:rPr sz="847" spc="-221" dirty="0">
                <a:latin typeface="Verdana"/>
                <a:cs typeface="Verdana"/>
              </a:rPr>
              <a:t> </a:t>
            </a:r>
            <a:r>
              <a:rPr sz="847" spc="19" dirty="0">
                <a:latin typeface="Verdana"/>
                <a:cs typeface="Verdana"/>
              </a:rPr>
              <a:t>identifying </a:t>
            </a:r>
            <a:r>
              <a:rPr sz="847" spc="-5" dirty="0">
                <a:latin typeface="Verdana"/>
                <a:cs typeface="Verdana"/>
              </a:rPr>
              <a:t>patterns. </a:t>
            </a:r>
            <a:r>
              <a:rPr sz="847" spc="5" dirty="0">
                <a:latin typeface="Verdana"/>
                <a:cs typeface="Verdana"/>
              </a:rPr>
              <a:t>Additionally,</a:t>
            </a:r>
            <a:r>
              <a:rPr sz="847" spc="-66" dirty="0">
                <a:latin typeface="Verdana"/>
                <a:cs typeface="Verdana"/>
              </a:rPr>
              <a:t> </a:t>
            </a:r>
            <a:r>
              <a:rPr sz="847" spc="38" dirty="0">
                <a:latin typeface="Verdana"/>
                <a:cs typeface="Verdana"/>
              </a:rPr>
              <a:t>deep </a:t>
            </a:r>
            <a:r>
              <a:rPr sz="847" spc="33" dirty="0">
                <a:latin typeface="Verdana"/>
                <a:cs typeface="Verdana"/>
              </a:rPr>
              <a:t> </a:t>
            </a:r>
            <a:r>
              <a:rPr sz="847" spc="19" dirty="0">
                <a:latin typeface="Verdana"/>
                <a:cs typeface="Verdana"/>
              </a:rPr>
              <a:t>learning</a:t>
            </a:r>
            <a:r>
              <a:rPr sz="847" spc="-66" dirty="0">
                <a:latin typeface="Verdana"/>
                <a:cs typeface="Verdana"/>
              </a:rPr>
              <a:t> </a:t>
            </a:r>
            <a:r>
              <a:rPr sz="847" spc="14" dirty="0">
                <a:latin typeface="Verdana"/>
                <a:cs typeface="Verdana"/>
              </a:rPr>
              <a:t>methods,</a:t>
            </a:r>
            <a:r>
              <a:rPr sz="847" spc="-61" dirty="0">
                <a:latin typeface="Verdana"/>
                <a:cs typeface="Verdana"/>
              </a:rPr>
              <a:t> </a:t>
            </a:r>
            <a:r>
              <a:rPr sz="847" spc="28" dirty="0">
                <a:latin typeface="Verdana"/>
                <a:cs typeface="Verdana"/>
              </a:rPr>
              <a:t>such</a:t>
            </a:r>
            <a:r>
              <a:rPr sz="847" spc="-61" dirty="0">
                <a:latin typeface="Verdana"/>
                <a:cs typeface="Verdana"/>
              </a:rPr>
              <a:t> </a:t>
            </a:r>
            <a:r>
              <a:rPr sz="847" spc="-9" dirty="0">
                <a:latin typeface="Verdana"/>
                <a:cs typeface="Verdana"/>
              </a:rPr>
              <a:t>as</a:t>
            </a:r>
            <a:r>
              <a:rPr sz="847" spc="-61" dirty="0">
                <a:latin typeface="Verdana"/>
                <a:cs typeface="Verdana"/>
              </a:rPr>
              <a:t> </a:t>
            </a:r>
            <a:r>
              <a:rPr sz="847" spc="14" dirty="0">
                <a:latin typeface="Verdana"/>
                <a:cs typeface="Verdana"/>
              </a:rPr>
              <a:t>neural</a:t>
            </a:r>
            <a:r>
              <a:rPr sz="847" spc="-66" dirty="0">
                <a:latin typeface="Verdana"/>
                <a:cs typeface="Verdana"/>
              </a:rPr>
              <a:t> </a:t>
            </a:r>
            <a:r>
              <a:rPr sz="847" dirty="0">
                <a:latin typeface="Verdana"/>
                <a:cs typeface="Verdana"/>
              </a:rPr>
              <a:t>networks, </a:t>
            </a:r>
            <a:r>
              <a:rPr sz="847" spc="-122" dirty="0">
                <a:latin typeface="Verdana"/>
                <a:cs typeface="Verdana"/>
              </a:rPr>
              <a:t> </a:t>
            </a:r>
            <a:r>
              <a:rPr sz="847" spc="5" dirty="0">
                <a:latin typeface="Verdana"/>
                <a:cs typeface="Verdana"/>
              </a:rPr>
              <a:t>have</a:t>
            </a:r>
            <a:r>
              <a:rPr sz="847" spc="-71" dirty="0">
                <a:latin typeface="Verdana"/>
                <a:cs typeface="Verdana"/>
              </a:rPr>
              <a:t> </a:t>
            </a:r>
            <a:r>
              <a:rPr sz="847" spc="33" dirty="0">
                <a:latin typeface="Verdana"/>
                <a:cs typeface="Verdana"/>
              </a:rPr>
              <a:t>shown</a:t>
            </a:r>
            <a:r>
              <a:rPr sz="847" spc="-71" dirty="0">
                <a:latin typeface="Verdana"/>
                <a:cs typeface="Verdana"/>
              </a:rPr>
              <a:t> </a:t>
            </a:r>
            <a:r>
              <a:rPr sz="847" spc="28" dirty="0">
                <a:latin typeface="Verdana"/>
                <a:cs typeface="Verdana"/>
              </a:rPr>
              <a:t>promising</a:t>
            </a:r>
            <a:r>
              <a:rPr sz="847" spc="-71" dirty="0">
                <a:latin typeface="Verdana"/>
                <a:cs typeface="Verdana"/>
              </a:rPr>
              <a:t> </a:t>
            </a:r>
            <a:r>
              <a:rPr sz="847" dirty="0">
                <a:latin typeface="Verdana"/>
                <a:cs typeface="Verdana"/>
              </a:rPr>
              <a:t>results</a:t>
            </a:r>
            <a:r>
              <a:rPr sz="847" spc="-71" dirty="0">
                <a:latin typeface="Verdana"/>
                <a:cs typeface="Verdana"/>
              </a:rPr>
              <a:t> </a:t>
            </a:r>
            <a:r>
              <a:rPr sz="847" spc="24" dirty="0">
                <a:latin typeface="Verdana"/>
                <a:cs typeface="Verdana"/>
              </a:rPr>
              <a:t>in</a:t>
            </a:r>
            <a:r>
              <a:rPr sz="847" spc="-71" dirty="0">
                <a:latin typeface="Verdana"/>
                <a:cs typeface="Verdana"/>
              </a:rPr>
              <a:t> </a:t>
            </a:r>
            <a:r>
              <a:rPr sz="847" spc="38" dirty="0">
                <a:latin typeface="Verdana"/>
                <a:cs typeface="Verdana"/>
              </a:rPr>
              <a:t>spam  </a:t>
            </a:r>
            <a:r>
              <a:rPr sz="847" spc="5" dirty="0">
                <a:latin typeface="Verdana"/>
                <a:cs typeface="Verdana"/>
              </a:rPr>
              <a:t>classiﬁcation. </a:t>
            </a:r>
            <a:r>
              <a:rPr sz="847" spc="9" dirty="0">
                <a:latin typeface="Verdana"/>
                <a:cs typeface="Verdana"/>
              </a:rPr>
              <a:t>These</a:t>
            </a:r>
            <a:r>
              <a:rPr sz="847" spc="-136" dirty="0">
                <a:latin typeface="Verdana"/>
                <a:cs typeface="Verdana"/>
              </a:rPr>
              <a:t> </a:t>
            </a:r>
            <a:r>
              <a:rPr sz="847" spc="24" dirty="0">
                <a:latin typeface="Verdana"/>
                <a:cs typeface="Verdana"/>
              </a:rPr>
              <a:t>advanced</a:t>
            </a:r>
            <a:r>
              <a:rPr sz="847" spc="-66" dirty="0">
                <a:latin typeface="Verdana"/>
                <a:cs typeface="Verdana"/>
              </a:rPr>
              <a:t> </a:t>
            </a:r>
            <a:r>
              <a:rPr sz="847" spc="24" dirty="0">
                <a:latin typeface="Verdana"/>
                <a:cs typeface="Verdana"/>
              </a:rPr>
              <a:t>techniques </a:t>
            </a:r>
            <a:r>
              <a:rPr sz="847" spc="-9" dirty="0">
                <a:latin typeface="Verdana"/>
                <a:cs typeface="Verdana"/>
              </a:rPr>
              <a:t> </a:t>
            </a:r>
            <a:r>
              <a:rPr sz="847" spc="38" dirty="0">
                <a:latin typeface="Verdana"/>
                <a:cs typeface="Verdana"/>
              </a:rPr>
              <a:t>empower</a:t>
            </a:r>
            <a:r>
              <a:rPr sz="847" spc="-75" dirty="0">
                <a:latin typeface="Verdana"/>
                <a:cs typeface="Verdana"/>
              </a:rPr>
              <a:t> </a:t>
            </a:r>
            <a:r>
              <a:rPr sz="847" spc="14" dirty="0">
                <a:latin typeface="Verdana"/>
                <a:cs typeface="Verdana"/>
              </a:rPr>
              <a:t>us</a:t>
            </a:r>
            <a:r>
              <a:rPr sz="847" spc="-71" dirty="0">
                <a:latin typeface="Verdana"/>
                <a:cs typeface="Verdana"/>
              </a:rPr>
              <a:t> </a:t>
            </a:r>
            <a:r>
              <a:rPr sz="847" spc="14" dirty="0">
                <a:latin typeface="Verdana"/>
                <a:cs typeface="Verdana"/>
              </a:rPr>
              <a:t>to</a:t>
            </a:r>
            <a:r>
              <a:rPr sz="847" spc="-71" dirty="0">
                <a:latin typeface="Verdana"/>
                <a:cs typeface="Verdana"/>
              </a:rPr>
              <a:t> </a:t>
            </a:r>
            <a:r>
              <a:rPr sz="847" spc="19" dirty="0">
                <a:latin typeface="Verdana"/>
                <a:cs typeface="Verdana"/>
              </a:rPr>
              <a:t>develop</a:t>
            </a:r>
            <a:r>
              <a:rPr sz="847" spc="-75" dirty="0">
                <a:latin typeface="Verdana"/>
                <a:cs typeface="Verdana"/>
              </a:rPr>
              <a:t> </a:t>
            </a:r>
            <a:r>
              <a:rPr sz="847" spc="9" dirty="0">
                <a:latin typeface="Verdana"/>
                <a:cs typeface="Verdana"/>
              </a:rPr>
              <a:t>smarter</a:t>
            </a:r>
            <a:r>
              <a:rPr sz="847" spc="-71" dirty="0">
                <a:latin typeface="Verdana"/>
                <a:cs typeface="Verdana"/>
              </a:rPr>
              <a:t> </a:t>
            </a:r>
            <a:r>
              <a:rPr sz="847" spc="38" dirty="0">
                <a:latin typeface="Verdana"/>
                <a:cs typeface="Verdana"/>
              </a:rPr>
              <a:t>and</a:t>
            </a:r>
            <a:r>
              <a:rPr sz="847" spc="-71" dirty="0">
                <a:latin typeface="Verdana"/>
                <a:cs typeface="Verdana"/>
              </a:rPr>
              <a:t> </a:t>
            </a:r>
            <a:r>
              <a:rPr sz="847" spc="33" dirty="0">
                <a:latin typeface="Verdana"/>
                <a:cs typeface="Verdana"/>
              </a:rPr>
              <a:t>more</a:t>
            </a:r>
            <a:endParaRPr sz="847" dirty="0">
              <a:latin typeface="Verdana"/>
              <a:cs typeface="Verdana"/>
            </a:endParaRPr>
          </a:p>
          <a:p>
            <a:pPr marR="4778" algn="ctr">
              <a:spcBef>
                <a:spcPts val="183"/>
              </a:spcBef>
            </a:pPr>
            <a:r>
              <a:rPr sz="847" spc="19" dirty="0">
                <a:latin typeface="Verdana"/>
                <a:cs typeface="Verdana"/>
              </a:rPr>
              <a:t>accurate</a:t>
            </a:r>
            <a:r>
              <a:rPr sz="847" spc="-118" dirty="0">
                <a:latin typeface="Verdana"/>
                <a:cs typeface="Verdana"/>
              </a:rPr>
              <a:t> </a:t>
            </a:r>
            <a:r>
              <a:rPr sz="847" spc="38" dirty="0">
                <a:latin typeface="Verdana"/>
                <a:cs typeface="Verdana"/>
              </a:rPr>
              <a:t>spam</a:t>
            </a:r>
            <a:r>
              <a:rPr sz="847" spc="-113" dirty="0">
                <a:latin typeface="Verdana"/>
                <a:cs typeface="Verdana"/>
              </a:rPr>
              <a:t> </a:t>
            </a:r>
            <a:r>
              <a:rPr sz="847" spc="-9" dirty="0">
                <a:latin typeface="Verdana"/>
                <a:cs typeface="Verdana"/>
              </a:rPr>
              <a:t>ﬁlters.</a:t>
            </a:r>
            <a:endParaRPr sz="847" dirty="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08740" y="3028643"/>
            <a:ext cx="3555341" cy="4003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3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102" y="3644941"/>
            <a:ext cx="2443522" cy="2446412"/>
          </a:xfrm>
          <a:prstGeom prst="rect">
            <a:avLst/>
          </a:prstGeom>
        </p:spPr>
        <p:txBody>
          <a:bodyPr vert="horz" wrap="square" lIns="0" tIns="15530" rIns="0" bIns="0" rtlCol="0">
            <a:spAutoFit/>
          </a:bodyPr>
          <a:lstStyle/>
          <a:p>
            <a:pPr marL="23891">
              <a:spcBef>
                <a:spcPts val="122"/>
              </a:spcBef>
            </a:pPr>
            <a:r>
              <a:rPr sz="1223" b="1" spc="-24" dirty="0">
                <a:latin typeface="Arial"/>
                <a:cs typeface="Arial"/>
              </a:rPr>
              <a:t>Beneﬁts </a:t>
            </a:r>
            <a:r>
              <a:rPr sz="1223" b="1" spc="-9" dirty="0">
                <a:latin typeface="Arial"/>
                <a:cs typeface="Arial"/>
              </a:rPr>
              <a:t>and </a:t>
            </a:r>
            <a:r>
              <a:rPr sz="1223" b="1" spc="9" dirty="0">
                <a:latin typeface="Arial"/>
                <a:cs typeface="Arial"/>
              </a:rPr>
              <a:t>Future</a:t>
            </a:r>
            <a:r>
              <a:rPr sz="1223" b="1" spc="-155" dirty="0">
                <a:latin typeface="Arial"/>
                <a:cs typeface="Arial"/>
              </a:rPr>
              <a:t> </a:t>
            </a:r>
            <a:r>
              <a:rPr sz="1223" b="1" spc="9" dirty="0">
                <a:latin typeface="Arial"/>
                <a:cs typeface="Arial"/>
              </a:rPr>
              <a:t>Implications</a:t>
            </a:r>
            <a:endParaRPr sz="1223" dirty="0">
              <a:latin typeface="Arial"/>
              <a:cs typeface="Arial"/>
            </a:endParaRPr>
          </a:p>
          <a:p>
            <a:pPr>
              <a:spcBef>
                <a:spcPts val="38"/>
              </a:spcBef>
            </a:pPr>
            <a:endParaRPr sz="2022" dirty="0">
              <a:latin typeface="Arial"/>
              <a:cs typeface="Arial"/>
            </a:endParaRPr>
          </a:p>
          <a:p>
            <a:pPr marL="11946" marR="5973" indent="495146" algn="ctr">
              <a:lnSpc>
                <a:spcPct val="117800"/>
              </a:lnSpc>
              <a:spcBef>
                <a:spcPts val="5"/>
              </a:spcBef>
            </a:pPr>
            <a:r>
              <a:rPr sz="894" spc="5" dirty="0">
                <a:latin typeface="Verdana"/>
                <a:cs typeface="Verdana"/>
              </a:rPr>
              <a:t>The</a:t>
            </a:r>
            <a:r>
              <a:rPr sz="894" spc="-89" dirty="0">
                <a:latin typeface="Verdana"/>
                <a:cs typeface="Verdana"/>
              </a:rPr>
              <a:t> </a:t>
            </a:r>
            <a:r>
              <a:rPr sz="894" spc="14" dirty="0">
                <a:latin typeface="Verdana"/>
                <a:cs typeface="Verdana"/>
              </a:rPr>
              <a:t>advancements</a:t>
            </a:r>
            <a:r>
              <a:rPr sz="894" spc="-85" dirty="0">
                <a:latin typeface="Verdana"/>
                <a:cs typeface="Verdana"/>
              </a:rPr>
              <a:t> </a:t>
            </a:r>
            <a:r>
              <a:rPr sz="894" spc="19" dirty="0">
                <a:latin typeface="Verdana"/>
                <a:cs typeface="Verdana"/>
              </a:rPr>
              <a:t>in</a:t>
            </a:r>
            <a:r>
              <a:rPr sz="894" spc="-85" dirty="0">
                <a:latin typeface="Verdana"/>
                <a:cs typeface="Verdana"/>
              </a:rPr>
              <a:t> </a:t>
            </a:r>
            <a:r>
              <a:rPr sz="894" spc="-38" dirty="0">
                <a:latin typeface="Verdana"/>
                <a:cs typeface="Verdana"/>
              </a:rPr>
              <a:t>AI</a:t>
            </a:r>
            <a:r>
              <a:rPr sz="894" spc="-85" dirty="0">
                <a:latin typeface="Verdana"/>
                <a:cs typeface="Verdana"/>
              </a:rPr>
              <a:t> </a:t>
            </a:r>
            <a:r>
              <a:rPr sz="894" spc="-9" dirty="0">
                <a:latin typeface="Verdana"/>
                <a:cs typeface="Verdana"/>
              </a:rPr>
              <a:t>for</a:t>
            </a:r>
            <a:r>
              <a:rPr sz="894" spc="-89" dirty="0">
                <a:latin typeface="Verdana"/>
                <a:cs typeface="Verdana"/>
              </a:rPr>
              <a:t> </a:t>
            </a:r>
            <a:r>
              <a:rPr sz="894" spc="24" dirty="0">
                <a:latin typeface="Verdana"/>
                <a:cs typeface="Verdana"/>
              </a:rPr>
              <a:t>spam </a:t>
            </a:r>
            <a:r>
              <a:rPr sz="894" spc="28" dirty="0">
                <a:latin typeface="Verdana"/>
                <a:cs typeface="Verdana"/>
              </a:rPr>
              <a:t> </a:t>
            </a:r>
            <a:r>
              <a:rPr sz="894" spc="5" dirty="0">
                <a:latin typeface="Verdana"/>
                <a:cs typeface="Verdana"/>
              </a:rPr>
              <a:t>classiﬁcation </a:t>
            </a:r>
            <a:r>
              <a:rPr sz="894" spc="-5" dirty="0">
                <a:latin typeface="Verdana"/>
                <a:cs typeface="Verdana"/>
              </a:rPr>
              <a:t>offer </a:t>
            </a:r>
            <a:r>
              <a:rPr sz="894" spc="-19" dirty="0">
                <a:latin typeface="Verdana"/>
                <a:cs typeface="Verdana"/>
              </a:rPr>
              <a:t>several</a:t>
            </a:r>
            <a:r>
              <a:rPr sz="894" spc="-235" dirty="0">
                <a:latin typeface="Verdana"/>
                <a:cs typeface="Verdana"/>
              </a:rPr>
              <a:t> </a:t>
            </a:r>
            <a:r>
              <a:rPr sz="894" dirty="0">
                <a:latin typeface="Verdana"/>
                <a:cs typeface="Verdana"/>
              </a:rPr>
              <a:t>beneﬁts.</a:t>
            </a:r>
            <a:r>
              <a:rPr sz="894" spc="-75" dirty="0">
                <a:latin typeface="Verdana"/>
                <a:cs typeface="Verdana"/>
              </a:rPr>
              <a:t> </a:t>
            </a:r>
            <a:r>
              <a:rPr sz="894" spc="-28" dirty="0">
                <a:latin typeface="Verdana"/>
                <a:cs typeface="Verdana"/>
              </a:rPr>
              <a:t>Firstly, </a:t>
            </a:r>
            <a:r>
              <a:rPr sz="894" spc="-132" dirty="0">
                <a:latin typeface="Verdana"/>
                <a:cs typeface="Verdana"/>
              </a:rPr>
              <a:t> </a:t>
            </a:r>
            <a:r>
              <a:rPr sz="894" dirty="0">
                <a:latin typeface="Verdana"/>
                <a:cs typeface="Verdana"/>
              </a:rPr>
              <a:t>it</a:t>
            </a:r>
            <a:r>
              <a:rPr sz="894" spc="-85" dirty="0">
                <a:latin typeface="Verdana"/>
                <a:cs typeface="Verdana"/>
              </a:rPr>
              <a:t> </a:t>
            </a:r>
            <a:r>
              <a:rPr sz="894" dirty="0">
                <a:latin typeface="Verdana"/>
                <a:cs typeface="Verdana"/>
              </a:rPr>
              <a:t>allows</a:t>
            </a:r>
            <a:r>
              <a:rPr sz="894" spc="-85" dirty="0">
                <a:latin typeface="Verdana"/>
                <a:cs typeface="Verdana"/>
              </a:rPr>
              <a:t> </a:t>
            </a:r>
            <a:r>
              <a:rPr sz="894" spc="-9" dirty="0">
                <a:latin typeface="Verdana"/>
                <a:cs typeface="Verdana"/>
              </a:rPr>
              <a:t>for</a:t>
            </a:r>
            <a:r>
              <a:rPr sz="894" spc="-80" dirty="0">
                <a:latin typeface="Verdana"/>
                <a:cs typeface="Verdana"/>
              </a:rPr>
              <a:t> </a:t>
            </a:r>
            <a:r>
              <a:rPr sz="894" spc="19" dirty="0">
                <a:latin typeface="Verdana"/>
                <a:cs typeface="Verdana"/>
              </a:rPr>
              <a:t>more</a:t>
            </a:r>
            <a:r>
              <a:rPr sz="894" spc="-85" dirty="0">
                <a:latin typeface="Verdana"/>
                <a:cs typeface="Verdana"/>
              </a:rPr>
              <a:t> </a:t>
            </a:r>
            <a:r>
              <a:rPr sz="894" spc="5" dirty="0">
                <a:latin typeface="Verdana"/>
                <a:cs typeface="Verdana"/>
              </a:rPr>
              <a:t>precise</a:t>
            </a:r>
            <a:r>
              <a:rPr sz="894" spc="-80" dirty="0">
                <a:latin typeface="Verdana"/>
                <a:cs typeface="Verdana"/>
              </a:rPr>
              <a:t> </a:t>
            </a:r>
            <a:r>
              <a:rPr sz="894" spc="19" dirty="0">
                <a:latin typeface="Verdana"/>
                <a:cs typeface="Verdana"/>
              </a:rPr>
              <a:t>identiﬁcation</a:t>
            </a:r>
            <a:r>
              <a:rPr sz="894" spc="-85" dirty="0">
                <a:latin typeface="Verdana"/>
                <a:cs typeface="Verdana"/>
              </a:rPr>
              <a:t> </a:t>
            </a:r>
            <a:r>
              <a:rPr sz="894" spc="5" dirty="0">
                <a:latin typeface="Verdana"/>
                <a:cs typeface="Verdana"/>
              </a:rPr>
              <a:t>of </a:t>
            </a:r>
            <a:r>
              <a:rPr sz="894" spc="-9" dirty="0">
                <a:latin typeface="Verdana"/>
                <a:cs typeface="Verdana"/>
              </a:rPr>
              <a:t> spam,</a:t>
            </a:r>
            <a:r>
              <a:rPr sz="894" spc="-89" dirty="0">
                <a:latin typeface="Verdana"/>
                <a:cs typeface="Verdana"/>
              </a:rPr>
              <a:t> </a:t>
            </a:r>
            <a:r>
              <a:rPr sz="894" spc="24" dirty="0">
                <a:latin typeface="Verdana"/>
                <a:cs typeface="Verdana"/>
              </a:rPr>
              <a:t>reducing</a:t>
            </a:r>
            <a:r>
              <a:rPr sz="894" spc="-89" dirty="0">
                <a:latin typeface="Verdana"/>
                <a:cs typeface="Verdana"/>
              </a:rPr>
              <a:t> </a:t>
            </a:r>
            <a:r>
              <a:rPr sz="894" spc="19" dirty="0">
                <a:latin typeface="Verdana"/>
                <a:cs typeface="Verdana"/>
              </a:rPr>
              <a:t>the</a:t>
            </a:r>
            <a:r>
              <a:rPr sz="894" spc="-89" dirty="0">
                <a:latin typeface="Verdana"/>
                <a:cs typeface="Verdana"/>
              </a:rPr>
              <a:t> </a:t>
            </a:r>
            <a:r>
              <a:rPr sz="894" spc="19" dirty="0">
                <a:latin typeface="Verdana"/>
                <a:cs typeface="Verdana"/>
              </a:rPr>
              <a:t>chances</a:t>
            </a:r>
            <a:r>
              <a:rPr sz="894" spc="-89" dirty="0">
                <a:latin typeface="Verdana"/>
                <a:cs typeface="Verdana"/>
              </a:rPr>
              <a:t> </a:t>
            </a:r>
            <a:r>
              <a:rPr sz="894" spc="5" dirty="0">
                <a:latin typeface="Verdana"/>
                <a:cs typeface="Verdana"/>
              </a:rPr>
              <a:t>of</a:t>
            </a:r>
            <a:r>
              <a:rPr sz="894" spc="-89" dirty="0">
                <a:latin typeface="Verdana"/>
                <a:cs typeface="Verdana"/>
              </a:rPr>
              <a:t> </a:t>
            </a:r>
            <a:r>
              <a:rPr sz="894" spc="-9" dirty="0">
                <a:latin typeface="Verdana"/>
                <a:cs typeface="Verdana"/>
              </a:rPr>
              <a:t>false </a:t>
            </a:r>
            <a:r>
              <a:rPr sz="894" spc="5" dirty="0">
                <a:latin typeface="Verdana"/>
                <a:cs typeface="Verdana"/>
              </a:rPr>
              <a:t> </a:t>
            </a:r>
            <a:r>
              <a:rPr sz="894" spc="-5" dirty="0">
                <a:latin typeface="Verdana"/>
                <a:cs typeface="Verdana"/>
              </a:rPr>
              <a:t>positives</a:t>
            </a:r>
            <a:r>
              <a:rPr sz="894" spc="-85" dirty="0">
                <a:latin typeface="Verdana"/>
                <a:cs typeface="Verdana"/>
              </a:rPr>
              <a:t> </a:t>
            </a:r>
            <a:r>
              <a:rPr sz="894" spc="28" dirty="0">
                <a:latin typeface="Verdana"/>
                <a:cs typeface="Verdana"/>
              </a:rPr>
              <a:t>and</a:t>
            </a:r>
            <a:r>
              <a:rPr sz="894" spc="-80" dirty="0">
                <a:latin typeface="Verdana"/>
                <a:cs typeface="Verdana"/>
              </a:rPr>
              <a:t> </a:t>
            </a:r>
            <a:r>
              <a:rPr sz="894" spc="-14" dirty="0">
                <a:latin typeface="Verdana"/>
                <a:cs typeface="Verdana"/>
              </a:rPr>
              <a:t>negatives.</a:t>
            </a:r>
            <a:r>
              <a:rPr sz="894" spc="-80" dirty="0">
                <a:latin typeface="Verdana"/>
                <a:cs typeface="Verdana"/>
              </a:rPr>
              <a:t> </a:t>
            </a:r>
            <a:r>
              <a:rPr sz="894" spc="-14" dirty="0">
                <a:latin typeface="Verdana"/>
                <a:cs typeface="Verdana"/>
              </a:rPr>
              <a:t>Secondly,</a:t>
            </a:r>
            <a:r>
              <a:rPr sz="894" spc="-80" dirty="0">
                <a:latin typeface="Verdana"/>
                <a:cs typeface="Verdana"/>
              </a:rPr>
              <a:t> </a:t>
            </a:r>
            <a:r>
              <a:rPr sz="894" dirty="0">
                <a:latin typeface="Verdana"/>
                <a:cs typeface="Verdana"/>
              </a:rPr>
              <a:t>it</a:t>
            </a:r>
            <a:r>
              <a:rPr sz="894" spc="-80" dirty="0">
                <a:latin typeface="Verdana"/>
                <a:cs typeface="Verdana"/>
              </a:rPr>
              <a:t> </a:t>
            </a:r>
            <a:r>
              <a:rPr sz="894" spc="-24" dirty="0">
                <a:latin typeface="Verdana"/>
                <a:cs typeface="Verdana"/>
              </a:rPr>
              <a:t>saves </a:t>
            </a:r>
            <a:r>
              <a:rPr sz="894" spc="-19" dirty="0">
                <a:latin typeface="Verdana"/>
                <a:cs typeface="Verdana"/>
              </a:rPr>
              <a:t> users'</a:t>
            </a:r>
            <a:r>
              <a:rPr sz="894" spc="-80" dirty="0">
                <a:latin typeface="Verdana"/>
                <a:cs typeface="Verdana"/>
              </a:rPr>
              <a:t> </a:t>
            </a:r>
            <a:r>
              <a:rPr sz="894" spc="24" dirty="0">
                <a:latin typeface="Verdana"/>
                <a:cs typeface="Verdana"/>
              </a:rPr>
              <a:t>time</a:t>
            </a:r>
            <a:r>
              <a:rPr sz="894" spc="-75" dirty="0">
                <a:latin typeface="Verdana"/>
                <a:cs typeface="Verdana"/>
              </a:rPr>
              <a:t> </a:t>
            </a:r>
            <a:r>
              <a:rPr sz="894" spc="-5" dirty="0">
                <a:latin typeface="Verdana"/>
                <a:cs typeface="Verdana"/>
              </a:rPr>
              <a:t>by</a:t>
            </a:r>
            <a:r>
              <a:rPr sz="894" spc="-80" dirty="0">
                <a:latin typeface="Verdana"/>
                <a:cs typeface="Verdana"/>
              </a:rPr>
              <a:t> </a:t>
            </a:r>
            <a:r>
              <a:rPr sz="894" spc="5" dirty="0">
                <a:latin typeface="Verdana"/>
                <a:cs typeface="Verdana"/>
              </a:rPr>
              <a:t>automatically</a:t>
            </a:r>
            <a:r>
              <a:rPr sz="894" spc="-75" dirty="0">
                <a:latin typeface="Verdana"/>
                <a:cs typeface="Verdana"/>
              </a:rPr>
              <a:t> </a:t>
            </a:r>
            <a:r>
              <a:rPr sz="894" spc="14" dirty="0">
                <a:latin typeface="Verdana"/>
                <a:cs typeface="Verdana"/>
              </a:rPr>
              <a:t>ﬁltering</a:t>
            </a:r>
            <a:r>
              <a:rPr sz="894" spc="-75" dirty="0">
                <a:latin typeface="Verdana"/>
                <a:cs typeface="Verdana"/>
              </a:rPr>
              <a:t> </a:t>
            </a:r>
            <a:r>
              <a:rPr sz="894" spc="24" dirty="0">
                <a:latin typeface="Verdana"/>
                <a:cs typeface="Verdana"/>
              </a:rPr>
              <a:t>out </a:t>
            </a:r>
            <a:r>
              <a:rPr sz="894" spc="9" dirty="0">
                <a:latin typeface="Verdana"/>
                <a:cs typeface="Verdana"/>
              </a:rPr>
              <a:t> </a:t>
            </a:r>
            <a:r>
              <a:rPr sz="894" spc="24" dirty="0">
                <a:latin typeface="Verdana"/>
                <a:cs typeface="Verdana"/>
              </a:rPr>
              <a:t>unwanted</a:t>
            </a:r>
            <a:r>
              <a:rPr sz="894" spc="-94" dirty="0">
                <a:latin typeface="Verdana"/>
                <a:cs typeface="Verdana"/>
              </a:rPr>
              <a:t> </a:t>
            </a:r>
            <a:r>
              <a:rPr sz="894" spc="-14" dirty="0">
                <a:latin typeface="Verdana"/>
                <a:cs typeface="Verdana"/>
              </a:rPr>
              <a:t>emails.</a:t>
            </a:r>
            <a:r>
              <a:rPr sz="894" spc="-89" dirty="0">
                <a:latin typeface="Verdana"/>
                <a:cs typeface="Verdana"/>
              </a:rPr>
              <a:t> </a:t>
            </a:r>
            <a:r>
              <a:rPr sz="894" spc="24" dirty="0">
                <a:latin typeface="Verdana"/>
                <a:cs typeface="Verdana"/>
              </a:rPr>
              <a:t>Looking</a:t>
            </a:r>
            <a:r>
              <a:rPr sz="894" spc="-89" dirty="0">
                <a:latin typeface="Verdana"/>
                <a:cs typeface="Verdana"/>
              </a:rPr>
              <a:t> </a:t>
            </a:r>
            <a:r>
              <a:rPr sz="894" spc="-9" dirty="0">
                <a:latin typeface="Verdana"/>
                <a:cs typeface="Verdana"/>
              </a:rPr>
              <a:t>ahead,</a:t>
            </a:r>
            <a:r>
              <a:rPr sz="894" spc="-94" dirty="0">
                <a:latin typeface="Verdana"/>
                <a:cs typeface="Verdana"/>
              </a:rPr>
              <a:t> </a:t>
            </a:r>
            <a:r>
              <a:rPr sz="894" spc="-47" dirty="0">
                <a:latin typeface="Verdana"/>
                <a:cs typeface="Verdana"/>
              </a:rPr>
              <a:t>AI-  </a:t>
            </a:r>
            <a:r>
              <a:rPr sz="894" spc="19" dirty="0">
                <a:latin typeface="Verdana"/>
                <a:cs typeface="Verdana"/>
              </a:rPr>
              <a:t>powered</a:t>
            </a:r>
            <a:r>
              <a:rPr sz="894" spc="-85" dirty="0">
                <a:latin typeface="Verdana"/>
                <a:cs typeface="Verdana"/>
              </a:rPr>
              <a:t> </a:t>
            </a:r>
            <a:r>
              <a:rPr sz="894" spc="24" dirty="0">
                <a:latin typeface="Verdana"/>
                <a:cs typeface="Verdana"/>
              </a:rPr>
              <a:t>spam</a:t>
            </a:r>
            <a:r>
              <a:rPr sz="894" spc="-80" dirty="0">
                <a:latin typeface="Verdana"/>
                <a:cs typeface="Verdana"/>
              </a:rPr>
              <a:t> </a:t>
            </a:r>
            <a:r>
              <a:rPr sz="894" spc="5" dirty="0">
                <a:latin typeface="Verdana"/>
                <a:cs typeface="Verdana"/>
              </a:rPr>
              <a:t>classiﬁcation</a:t>
            </a:r>
            <a:r>
              <a:rPr sz="894" spc="-85" dirty="0">
                <a:latin typeface="Verdana"/>
                <a:cs typeface="Verdana"/>
              </a:rPr>
              <a:t> </a:t>
            </a:r>
            <a:r>
              <a:rPr sz="894" spc="24" dirty="0">
                <a:latin typeface="Verdana"/>
                <a:cs typeface="Verdana"/>
              </a:rPr>
              <a:t>can</a:t>
            </a:r>
            <a:r>
              <a:rPr sz="894" spc="-80" dirty="0">
                <a:latin typeface="Verdana"/>
                <a:cs typeface="Verdana"/>
              </a:rPr>
              <a:t> </a:t>
            </a:r>
            <a:r>
              <a:rPr sz="894" spc="24" dirty="0">
                <a:latin typeface="Verdana"/>
                <a:cs typeface="Verdana"/>
              </a:rPr>
              <a:t>continue </a:t>
            </a:r>
            <a:r>
              <a:rPr sz="894" spc="5" dirty="0">
                <a:latin typeface="Verdana"/>
                <a:cs typeface="Verdana"/>
              </a:rPr>
              <a:t> </a:t>
            </a:r>
            <a:r>
              <a:rPr sz="894" spc="9" dirty="0">
                <a:latin typeface="Verdana"/>
                <a:cs typeface="Verdana"/>
              </a:rPr>
              <a:t>to</a:t>
            </a:r>
            <a:r>
              <a:rPr sz="894" spc="-85" dirty="0">
                <a:latin typeface="Verdana"/>
                <a:cs typeface="Verdana"/>
              </a:rPr>
              <a:t> </a:t>
            </a:r>
            <a:r>
              <a:rPr sz="894" spc="-14" dirty="0">
                <a:latin typeface="Verdana"/>
                <a:cs typeface="Verdana"/>
              </a:rPr>
              <a:t>evolve</a:t>
            </a:r>
            <a:r>
              <a:rPr sz="894" spc="-80" dirty="0">
                <a:latin typeface="Verdana"/>
                <a:cs typeface="Verdana"/>
              </a:rPr>
              <a:t> </a:t>
            </a:r>
            <a:r>
              <a:rPr sz="894" spc="-5" dirty="0">
                <a:latin typeface="Verdana"/>
                <a:cs typeface="Verdana"/>
              </a:rPr>
              <a:t>by</a:t>
            </a:r>
            <a:r>
              <a:rPr sz="894" spc="-85" dirty="0">
                <a:latin typeface="Verdana"/>
                <a:cs typeface="Verdana"/>
              </a:rPr>
              <a:t> </a:t>
            </a:r>
            <a:r>
              <a:rPr sz="894" spc="5" dirty="0">
                <a:latin typeface="Verdana"/>
                <a:cs typeface="Verdana"/>
              </a:rPr>
              <a:t>leveraging</a:t>
            </a:r>
            <a:r>
              <a:rPr sz="894" spc="-80" dirty="0">
                <a:latin typeface="Verdana"/>
                <a:cs typeface="Verdana"/>
              </a:rPr>
              <a:t> </a:t>
            </a:r>
            <a:r>
              <a:rPr sz="894" spc="33" dirty="0">
                <a:latin typeface="Verdana"/>
                <a:cs typeface="Verdana"/>
              </a:rPr>
              <a:t>big</a:t>
            </a:r>
            <a:r>
              <a:rPr sz="894" spc="-85" dirty="0">
                <a:latin typeface="Verdana"/>
                <a:cs typeface="Verdana"/>
              </a:rPr>
              <a:t> </a:t>
            </a:r>
            <a:r>
              <a:rPr sz="894" spc="-19" dirty="0">
                <a:latin typeface="Verdana"/>
                <a:cs typeface="Verdana"/>
              </a:rPr>
              <a:t>data,</a:t>
            </a:r>
            <a:r>
              <a:rPr sz="894" spc="-80" dirty="0">
                <a:latin typeface="Verdana"/>
                <a:cs typeface="Verdana"/>
              </a:rPr>
              <a:t> </a:t>
            </a:r>
            <a:r>
              <a:rPr sz="894" spc="24" dirty="0">
                <a:latin typeface="Verdana"/>
                <a:cs typeface="Verdana"/>
              </a:rPr>
              <a:t>cloud </a:t>
            </a:r>
            <a:r>
              <a:rPr sz="894" spc="28" dirty="0">
                <a:latin typeface="Verdana"/>
                <a:cs typeface="Verdana"/>
              </a:rPr>
              <a:t> </a:t>
            </a:r>
            <a:r>
              <a:rPr sz="894" spc="19" dirty="0">
                <a:latin typeface="Verdana"/>
                <a:cs typeface="Verdana"/>
              </a:rPr>
              <a:t>computing,</a:t>
            </a:r>
            <a:r>
              <a:rPr sz="894" spc="-89" dirty="0">
                <a:latin typeface="Verdana"/>
                <a:cs typeface="Verdana"/>
              </a:rPr>
              <a:t> </a:t>
            </a:r>
            <a:r>
              <a:rPr sz="894" spc="28" dirty="0">
                <a:latin typeface="Verdana"/>
                <a:cs typeface="Verdana"/>
              </a:rPr>
              <a:t>and</a:t>
            </a:r>
            <a:r>
              <a:rPr sz="894" spc="-89" dirty="0">
                <a:latin typeface="Verdana"/>
                <a:cs typeface="Verdana"/>
              </a:rPr>
              <a:t> </a:t>
            </a:r>
            <a:r>
              <a:rPr sz="894" spc="33" dirty="0">
                <a:latin typeface="Verdana"/>
                <a:cs typeface="Verdana"/>
              </a:rPr>
              <a:t>ongoing</a:t>
            </a:r>
            <a:r>
              <a:rPr sz="894" spc="-89" dirty="0">
                <a:latin typeface="Verdana"/>
                <a:cs typeface="Verdana"/>
              </a:rPr>
              <a:t> </a:t>
            </a:r>
            <a:r>
              <a:rPr sz="894" spc="-19" dirty="0">
                <a:latin typeface="Verdana"/>
                <a:cs typeface="Verdana"/>
              </a:rPr>
              <a:t>research.</a:t>
            </a:r>
            <a:r>
              <a:rPr sz="894" spc="-89" dirty="0">
                <a:latin typeface="Verdana"/>
                <a:cs typeface="Verdana"/>
              </a:rPr>
              <a:t> </a:t>
            </a:r>
            <a:r>
              <a:rPr sz="894" spc="38" dirty="0">
                <a:latin typeface="Verdana"/>
                <a:cs typeface="Verdana"/>
              </a:rPr>
              <a:t>With </a:t>
            </a:r>
            <a:r>
              <a:rPr sz="894" spc="24" dirty="0">
                <a:latin typeface="Verdana"/>
                <a:cs typeface="Verdana"/>
              </a:rPr>
              <a:t> </a:t>
            </a:r>
            <a:r>
              <a:rPr sz="894" spc="5" dirty="0">
                <a:latin typeface="Verdana"/>
                <a:cs typeface="Verdana"/>
              </a:rPr>
              <a:t>further</a:t>
            </a:r>
            <a:r>
              <a:rPr sz="894" spc="-80" dirty="0">
                <a:latin typeface="Verdana"/>
                <a:cs typeface="Verdana"/>
              </a:rPr>
              <a:t> </a:t>
            </a:r>
            <a:r>
              <a:rPr sz="894" dirty="0">
                <a:latin typeface="Verdana"/>
                <a:cs typeface="Verdana"/>
              </a:rPr>
              <a:t>improvements,</a:t>
            </a:r>
            <a:r>
              <a:rPr sz="894" spc="-80" dirty="0">
                <a:latin typeface="Verdana"/>
                <a:cs typeface="Verdana"/>
              </a:rPr>
              <a:t> </a:t>
            </a:r>
            <a:r>
              <a:rPr sz="894" spc="28" dirty="0">
                <a:latin typeface="Verdana"/>
                <a:cs typeface="Verdana"/>
              </a:rPr>
              <a:t>we</a:t>
            </a:r>
            <a:r>
              <a:rPr sz="894" spc="-80" dirty="0">
                <a:latin typeface="Verdana"/>
                <a:cs typeface="Verdana"/>
              </a:rPr>
              <a:t> </a:t>
            </a:r>
            <a:r>
              <a:rPr sz="894" spc="24" dirty="0">
                <a:latin typeface="Verdana"/>
                <a:cs typeface="Verdana"/>
              </a:rPr>
              <a:t>can</a:t>
            </a:r>
            <a:r>
              <a:rPr sz="894" spc="-80" dirty="0">
                <a:latin typeface="Verdana"/>
                <a:cs typeface="Verdana"/>
              </a:rPr>
              <a:t> </a:t>
            </a:r>
            <a:r>
              <a:rPr sz="894" dirty="0">
                <a:latin typeface="Verdana"/>
                <a:cs typeface="Verdana"/>
              </a:rPr>
              <a:t>create</a:t>
            </a:r>
            <a:r>
              <a:rPr sz="894" spc="-80" dirty="0">
                <a:latin typeface="Verdana"/>
                <a:cs typeface="Verdana"/>
              </a:rPr>
              <a:t> </a:t>
            </a:r>
            <a:r>
              <a:rPr sz="894" spc="-5" dirty="0">
                <a:latin typeface="Verdana"/>
                <a:cs typeface="Verdana"/>
              </a:rPr>
              <a:t>a  </a:t>
            </a:r>
            <a:r>
              <a:rPr sz="894" spc="-14" dirty="0">
                <a:latin typeface="Verdana"/>
                <a:cs typeface="Verdana"/>
              </a:rPr>
              <a:t>safer</a:t>
            </a:r>
            <a:r>
              <a:rPr sz="894" spc="-85" dirty="0">
                <a:latin typeface="Verdana"/>
                <a:cs typeface="Verdana"/>
              </a:rPr>
              <a:t> </a:t>
            </a:r>
            <a:r>
              <a:rPr sz="894" spc="28" dirty="0">
                <a:latin typeface="Verdana"/>
                <a:cs typeface="Verdana"/>
              </a:rPr>
              <a:t>and</a:t>
            </a:r>
            <a:r>
              <a:rPr sz="894" spc="-80" dirty="0">
                <a:latin typeface="Verdana"/>
                <a:cs typeface="Verdana"/>
              </a:rPr>
              <a:t> </a:t>
            </a:r>
            <a:r>
              <a:rPr sz="894" spc="19" dirty="0">
                <a:latin typeface="Verdana"/>
                <a:cs typeface="Verdana"/>
              </a:rPr>
              <a:t>more</a:t>
            </a:r>
            <a:r>
              <a:rPr sz="894" spc="-85" dirty="0">
                <a:latin typeface="Verdana"/>
                <a:cs typeface="Verdana"/>
              </a:rPr>
              <a:t> </a:t>
            </a:r>
            <a:r>
              <a:rPr sz="894" spc="19" dirty="0">
                <a:latin typeface="Verdana"/>
                <a:cs typeface="Verdana"/>
              </a:rPr>
              <a:t>efﬁcient</a:t>
            </a:r>
            <a:r>
              <a:rPr sz="894" spc="-80" dirty="0">
                <a:latin typeface="Verdana"/>
                <a:cs typeface="Verdana"/>
              </a:rPr>
              <a:t> </a:t>
            </a:r>
            <a:r>
              <a:rPr sz="894" spc="14" dirty="0">
                <a:latin typeface="Verdana"/>
                <a:cs typeface="Verdana"/>
              </a:rPr>
              <a:t>email</a:t>
            </a:r>
            <a:r>
              <a:rPr sz="894" spc="-85" dirty="0">
                <a:latin typeface="Verdana"/>
                <a:cs typeface="Verdana"/>
              </a:rPr>
              <a:t> </a:t>
            </a:r>
            <a:r>
              <a:rPr sz="894" spc="-14" dirty="0">
                <a:latin typeface="Verdana"/>
                <a:cs typeface="Verdana"/>
              </a:rPr>
              <a:t>ecosystem.</a:t>
            </a:r>
            <a:endParaRPr sz="894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08740" y="3028643"/>
            <a:ext cx="3555341" cy="4003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3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35254" y="6552590"/>
            <a:ext cx="2293005" cy="478430"/>
          </a:xfrm>
          <a:custGeom>
            <a:avLst/>
            <a:gdLst/>
            <a:ahLst/>
            <a:cxnLst/>
            <a:rect l="l" t="t" r="r" b="b"/>
            <a:pathLst>
              <a:path w="2437765" h="508634">
                <a:moveTo>
                  <a:pt x="2437604" y="508114"/>
                </a:moveTo>
                <a:lnTo>
                  <a:pt x="0" y="508114"/>
                </a:lnTo>
                <a:lnTo>
                  <a:pt x="0" y="0"/>
                </a:lnTo>
                <a:lnTo>
                  <a:pt x="2437604" y="0"/>
                </a:lnTo>
                <a:lnTo>
                  <a:pt x="2437604" y="508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3"/>
          </a:p>
        </p:txBody>
      </p:sp>
      <p:sp>
        <p:nvSpPr>
          <p:cNvPr id="3" name="object 3"/>
          <p:cNvSpPr/>
          <p:nvPr/>
        </p:nvSpPr>
        <p:spPr>
          <a:xfrm>
            <a:off x="4920495" y="3028079"/>
            <a:ext cx="2516989" cy="4003052"/>
          </a:xfrm>
          <a:custGeom>
            <a:avLst/>
            <a:gdLst/>
            <a:ahLst/>
            <a:cxnLst/>
            <a:rect l="l" t="t" r="r" b="b"/>
            <a:pathLst>
              <a:path w="2675890" h="4255770">
                <a:moveTo>
                  <a:pt x="2675394" y="0"/>
                </a:moveTo>
                <a:lnTo>
                  <a:pt x="0" y="0"/>
                </a:lnTo>
                <a:lnTo>
                  <a:pt x="0" y="506857"/>
                </a:lnTo>
                <a:lnTo>
                  <a:pt x="2168601" y="506857"/>
                </a:lnTo>
                <a:lnTo>
                  <a:pt x="2168601" y="3748760"/>
                </a:lnTo>
                <a:lnTo>
                  <a:pt x="0" y="3748760"/>
                </a:lnTo>
                <a:lnTo>
                  <a:pt x="0" y="4255630"/>
                </a:lnTo>
                <a:lnTo>
                  <a:pt x="2675394" y="4255630"/>
                </a:lnTo>
                <a:lnTo>
                  <a:pt x="2675394" y="3748760"/>
                </a:lnTo>
                <a:lnTo>
                  <a:pt x="2675394" y="506857"/>
                </a:lnTo>
                <a:lnTo>
                  <a:pt x="26753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3"/>
          </a:p>
        </p:txBody>
      </p:sp>
      <p:sp>
        <p:nvSpPr>
          <p:cNvPr id="4" name="object 4"/>
          <p:cNvSpPr/>
          <p:nvPr/>
        </p:nvSpPr>
        <p:spPr>
          <a:xfrm>
            <a:off x="326339" y="3028079"/>
            <a:ext cx="4701884" cy="4003052"/>
          </a:xfrm>
          <a:custGeom>
            <a:avLst/>
            <a:gdLst/>
            <a:ahLst/>
            <a:cxnLst/>
            <a:rect l="l" t="t" r="r" b="b"/>
            <a:pathLst>
              <a:path w="4998720" h="4255770">
                <a:moveTo>
                  <a:pt x="4998593" y="635"/>
                </a:moveTo>
                <a:lnTo>
                  <a:pt x="2675382" y="635"/>
                </a:lnTo>
                <a:lnTo>
                  <a:pt x="2675382" y="0"/>
                </a:lnTo>
                <a:lnTo>
                  <a:pt x="0" y="0"/>
                </a:lnTo>
                <a:lnTo>
                  <a:pt x="0" y="506857"/>
                </a:lnTo>
                <a:lnTo>
                  <a:pt x="0" y="3748760"/>
                </a:lnTo>
                <a:lnTo>
                  <a:pt x="0" y="4255630"/>
                </a:lnTo>
                <a:lnTo>
                  <a:pt x="2675382" y="4255630"/>
                </a:lnTo>
                <a:lnTo>
                  <a:pt x="2675382" y="3748760"/>
                </a:lnTo>
                <a:lnTo>
                  <a:pt x="506780" y="3748760"/>
                </a:lnTo>
                <a:lnTo>
                  <a:pt x="506780" y="506857"/>
                </a:lnTo>
                <a:lnTo>
                  <a:pt x="2560993" y="506857"/>
                </a:lnTo>
                <a:lnTo>
                  <a:pt x="2560993" y="508749"/>
                </a:lnTo>
                <a:lnTo>
                  <a:pt x="4998593" y="508749"/>
                </a:lnTo>
                <a:lnTo>
                  <a:pt x="4998593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3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16628" y="4050492"/>
            <a:ext cx="2329439" cy="287855"/>
          </a:xfrm>
          <a:prstGeom prst="rect">
            <a:avLst/>
          </a:prstGeom>
        </p:spPr>
        <p:txBody>
          <a:bodyPr vert="horz" wrap="square" lIns="0" tIns="10751" rIns="0" bIns="0" rtlCol="0">
            <a:spAutoFit/>
          </a:bodyPr>
          <a:lstStyle/>
          <a:p>
            <a:pPr marL="11946">
              <a:spcBef>
                <a:spcPts val="85"/>
              </a:spcBef>
            </a:pPr>
            <a:r>
              <a:rPr spc="-33" dirty="0"/>
              <a:t>Conclusion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64736" y="4856894"/>
            <a:ext cx="3827447" cy="1121173"/>
          </a:xfrm>
          <a:prstGeom prst="rect">
            <a:avLst/>
          </a:prstGeom>
        </p:spPr>
        <p:txBody>
          <a:bodyPr vert="horz" wrap="square" lIns="0" tIns="9557" rIns="0" bIns="0" rtlCol="0">
            <a:spAutoFit/>
          </a:bodyPr>
          <a:lstStyle/>
          <a:p>
            <a:pPr marL="11946" marR="4778" algn="ctr">
              <a:lnSpc>
                <a:spcPct val="102400"/>
              </a:lnSpc>
              <a:spcBef>
                <a:spcPts val="75"/>
              </a:spcBef>
            </a:pPr>
            <a:r>
              <a:rPr sz="894" spc="-33" dirty="0">
                <a:latin typeface="Verdana"/>
                <a:cs typeface="Verdana"/>
              </a:rPr>
              <a:t>In</a:t>
            </a:r>
            <a:r>
              <a:rPr sz="894" spc="-75" dirty="0">
                <a:latin typeface="Verdana"/>
                <a:cs typeface="Verdana"/>
              </a:rPr>
              <a:t> </a:t>
            </a:r>
            <a:r>
              <a:rPr sz="894" spc="5" dirty="0">
                <a:latin typeface="Verdana"/>
                <a:cs typeface="Verdana"/>
              </a:rPr>
              <a:t>conclusion,</a:t>
            </a:r>
            <a:r>
              <a:rPr sz="894" spc="-75" dirty="0">
                <a:latin typeface="Verdana"/>
                <a:cs typeface="Verdana"/>
              </a:rPr>
              <a:t> </a:t>
            </a:r>
            <a:r>
              <a:rPr sz="894" spc="-38" dirty="0">
                <a:latin typeface="Verdana"/>
                <a:cs typeface="Verdana"/>
              </a:rPr>
              <a:t>AI</a:t>
            </a:r>
            <a:r>
              <a:rPr sz="894" spc="-75" dirty="0">
                <a:latin typeface="Verdana"/>
                <a:cs typeface="Verdana"/>
              </a:rPr>
              <a:t> </a:t>
            </a:r>
            <a:r>
              <a:rPr sz="894" dirty="0">
                <a:latin typeface="Verdana"/>
                <a:cs typeface="Verdana"/>
              </a:rPr>
              <a:t>has</a:t>
            </a:r>
            <a:r>
              <a:rPr sz="894" spc="-75" dirty="0">
                <a:latin typeface="Verdana"/>
                <a:cs typeface="Verdana"/>
              </a:rPr>
              <a:t> </a:t>
            </a:r>
            <a:r>
              <a:rPr sz="894" spc="9" dirty="0">
                <a:latin typeface="Verdana"/>
                <a:cs typeface="Verdana"/>
              </a:rPr>
              <a:t>signiﬁcantly</a:t>
            </a:r>
            <a:r>
              <a:rPr sz="894" spc="-75" dirty="0">
                <a:latin typeface="Verdana"/>
                <a:cs typeface="Verdana"/>
              </a:rPr>
              <a:t> </a:t>
            </a:r>
            <a:r>
              <a:rPr sz="894" spc="28" dirty="0">
                <a:latin typeface="Verdana"/>
                <a:cs typeface="Verdana"/>
              </a:rPr>
              <a:t>enhanced</a:t>
            </a:r>
            <a:r>
              <a:rPr sz="894" spc="-75" dirty="0">
                <a:latin typeface="Verdana"/>
                <a:cs typeface="Verdana"/>
              </a:rPr>
              <a:t> </a:t>
            </a:r>
            <a:r>
              <a:rPr sz="894" spc="24" dirty="0">
                <a:latin typeface="Verdana"/>
                <a:cs typeface="Verdana"/>
              </a:rPr>
              <a:t>spam</a:t>
            </a:r>
            <a:r>
              <a:rPr sz="894" spc="-75" dirty="0">
                <a:latin typeface="Verdana"/>
                <a:cs typeface="Verdana"/>
              </a:rPr>
              <a:t> </a:t>
            </a:r>
            <a:r>
              <a:rPr sz="894" spc="5" dirty="0">
                <a:latin typeface="Verdana"/>
                <a:cs typeface="Verdana"/>
              </a:rPr>
              <a:t>classiﬁcation</a:t>
            </a:r>
            <a:r>
              <a:rPr sz="894" spc="-75" dirty="0">
                <a:latin typeface="Verdana"/>
                <a:cs typeface="Verdana"/>
              </a:rPr>
              <a:t> </a:t>
            </a:r>
            <a:r>
              <a:rPr sz="894" spc="-5" dirty="0">
                <a:latin typeface="Verdana"/>
                <a:cs typeface="Verdana"/>
              </a:rPr>
              <a:t>by  </a:t>
            </a:r>
            <a:r>
              <a:rPr sz="894" spc="24" dirty="0">
                <a:latin typeface="Verdana"/>
                <a:cs typeface="Verdana"/>
              </a:rPr>
              <a:t>enabling</a:t>
            </a:r>
            <a:r>
              <a:rPr sz="894" spc="-85" dirty="0">
                <a:latin typeface="Verdana"/>
                <a:cs typeface="Verdana"/>
              </a:rPr>
              <a:t> </a:t>
            </a:r>
            <a:r>
              <a:rPr sz="894" spc="19" dirty="0">
                <a:latin typeface="Verdana"/>
                <a:cs typeface="Verdana"/>
              </a:rPr>
              <a:t>more</a:t>
            </a:r>
            <a:r>
              <a:rPr sz="894" spc="-80" dirty="0">
                <a:latin typeface="Verdana"/>
                <a:cs typeface="Verdana"/>
              </a:rPr>
              <a:t> </a:t>
            </a:r>
            <a:r>
              <a:rPr sz="894" spc="9" dirty="0">
                <a:latin typeface="Verdana"/>
                <a:cs typeface="Verdana"/>
              </a:rPr>
              <a:t>intelligent</a:t>
            </a:r>
            <a:r>
              <a:rPr sz="894" spc="-80" dirty="0">
                <a:latin typeface="Verdana"/>
                <a:cs typeface="Verdana"/>
              </a:rPr>
              <a:t> </a:t>
            </a:r>
            <a:r>
              <a:rPr sz="894" spc="28" dirty="0">
                <a:latin typeface="Verdana"/>
                <a:cs typeface="Verdana"/>
              </a:rPr>
              <a:t>and</a:t>
            </a:r>
            <a:r>
              <a:rPr sz="894" spc="-80" dirty="0">
                <a:latin typeface="Verdana"/>
                <a:cs typeface="Verdana"/>
              </a:rPr>
              <a:t> </a:t>
            </a:r>
            <a:r>
              <a:rPr sz="894" spc="9" dirty="0">
                <a:latin typeface="Verdana"/>
                <a:cs typeface="Verdana"/>
              </a:rPr>
              <a:t>accurate</a:t>
            </a:r>
            <a:r>
              <a:rPr sz="894" spc="-80" dirty="0">
                <a:latin typeface="Verdana"/>
                <a:cs typeface="Verdana"/>
              </a:rPr>
              <a:t> </a:t>
            </a:r>
            <a:r>
              <a:rPr sz="894" spc="14" dirty="0">
                <a:latin typeface="Verdana"/>
                <a:cs typeface="Verdana"/>
              </a:rPr>
              <a:t>ﬁltering</a:t>
            </a:r>
            <a:r>
              <a:rPr sz="894" spc="-80" dirty="0">
                <a:latin typeface="Verdana"/>
                <a:cs typeface="Verdana"/>
              </a:rPr>
              <a:t> </a:t>
            </a:r>
            <a:r>
              <a:rPr sz="894" spc="5" dirty="0">
                <a:latin typeface="Verdana"/>
                <a:cs typeface="Verdana"/>
              </a:rPr>
              <a:t>techniques.</a:t>
            </a:r>
            <a:r>
              <a:rPr sz="894" spc="-80" dirty="0">
                <a:latin typeface="Verdana"/>
                <a:cs typeface="Verdana"/>
              </a:rPr>
              <a:t> </a:t>
            </a:r>
            <a:r>
              <a:rPr sz="894" spc="38" dirty="0">
                <a:latin typeface="Verdana"/>
                <a:cs typeface="Verdana"/>
              </a:rPr>
              <a:t>With  </a:t>
            </a:r>
            <a:r>
              <a:rPr sz="894" spc="28" dirty="0">
                <a:latin typeface="Verdana"/>
                <a:cs typeface="Verdana"/>
              </a:rPr>
              <a:t>machine </a:t>
            </a:r>
            <a:r>
              <a:rPr sz="894" spc="-5" dirty="0">
                <a:latin typeface="Verdana"/>
                <a:cs typeface="Verdana"/>
              </a:rPr>
              <a:t>learning, </a:t>
            </a:r>
            <a:r>
              <a:rPr sz="894" spc="5" dirty="0">
                <a:latin typeface="Verdana"/>
                <a:cs typeface="Verdana"/>
              </a:rPr>
              <a:t>natural </a:t>
            </a:r>
            <a:r>
              <a:rPr sz="894" spc="24" dirty="0">
                <a:latin typeface="Verdana"/>
                <a:cs typeface="Verdana"/>
              </a:rPr>
              <a:t>language </a:t>
            </a:r>
            <a:r>
              <a:rPr sz="894" spc="-5" dirty="0">
                <a:latin typeface="Verdana"/>
                <a:cs typeface="Verdana"/>
              </a:rPr>
              <a:t>processing, </a:t>
            </a:r>
            <a:r>
              <a:rPr sz="894" spc="28" dirty="0">
                <a:latin typeface="Verdana"/>
                <a:cs typeface="Verdana"/>
              </a:rPr>
              <a:t>and deep  </a:t>
            </a:r>
            <a:r>
              <a:rPr sz="894" spc="-5" dirty="0">
                <a:latin typeface="Verdana"/>
                <a:cs typeface="Verdana"/>
              </a:rPr>
              <a:t>learning, </a:t>
            </a:r>
            <a:r>
              <a:rPr sz="894" spc="28" dirty="0">
                <a:latin typeface="Verdana"/>
                <a:cs typeface="Verdana"/>
              </a:rPr>
              <a:t>we </a:t>
            </a:r>
            <a:r>
              <a:rPr sz="894" spc="24" dirty="0">
                <a:latin typeface="Verdana"/>
                <a:cs typeface="Verdana"/>
              </a:rPr>
              <a:t>can </a:t>
            </a:r>
            <a:r>
              <a:rPr sz="894" spc="28" dirty="0">
                <a:latin typeface="Verdana"/>
                <a:cs typeface="Verdana"/>
              </a:rPr>
              <a:t>combat </a:t>
            </a:r>
            <a:r>
              <a:rPr sz="894" spc="19" dirty="0">
                <a:latin typeface="Verdana"/>
                <a:cs typeface="Verdana"/>
              </a:rPr>
              <a:t>the </a:t>
            </a:r>
            <a:r>
              <a:rPr sz="894" spc="5" dirty="0">
                <a:latin typeface="Verdana"/>
                <a:cs typeface="Verdana"/>
              </a:rPr>
              <a:t>ever-growing </a:t>
            </a:r>
            <a:r>
              <a:rPr sz="894" spc="24" dirty="0">
                <a:latin typeface="Verdana"/>
                <a:cs typeface="Verdana"/>
              </a:rPr>
              <a:t>problem </a:t>
            </a:r>
            <a:r>
              <a:rPr sz="894" spc="5" dirty="0">
                <a:latin typeface="Verdana"/>
                <a:cs typeface="Verdana"/>
              </a:rPr>
              <a:t>of </a:t>
            </a:r>
            <a:r>
              <a:rPr sz="894" spc="24" dirty="0">
                <a:latin typeface="Verdana"/>
                <a:cs typeface="Verdana"/>
              </a:rPr>
              <a:t>spam  </a:t>
            </a:r>
            <a:r>
              <a:rPr sz="894" spc="5" dirty="0">
                <a:latin typeface="Verdana"/>
                <a:cs typeface="Verdana"/>
              </a:rPr>
              <a:t>emails</a:t>
            </a:r>
            <a:r>
              <a:rPr sz="894" spc="-80" dirty="0">
                <a:latin typeface="Verdana"/>
                <a:cs typeface="Verdana"/>
              </a:rPr>
              <a:t> </a:t>
            </a:r>
            <a:r>
              <a:rPr sz="894" spc="19" dirty="0">
                <a:latin typeface="Verdana"/>
                <a:cs typeface="Verdana"/>
              </a:rPr>
              <a:t>more</a:t>
            </a:r>
            <a:r>
              <a:rPr sz="894" spc="-80" dirty="0">
                <a:latin typeface="Verdana"/>
                <a:cs typeface="Verdana"/>
              </a:rPr>
              <a:t> </a:t>
            </a:r>
            <a:r>
              <a:rPr sz="894" spc="-19" dirty="0">
                <a:latin typeface="Verdana"/>
                <a:cs typeface="Verdana"/>
              </a:rPr>
              <a:t>effectively.</a:t>
            </a:r>
            <a:r>
              <a:rPr sz="894" spc="-75" dirty="0">
                <a:latin typeface="Verdana"/>
                <a:cs typeface="Verdana"/>
              </a:rPr>
              <a:t> </a:t>
            </a:r>
            <a:r>
              <a:rPr sz="894" spc="5" dirty="0">
                <a:latin typeface="Verdana"/>
                <a:cs typeface="Verdana"/>
              </a:rPr>
              <a:t>The</a:t>
            </a:r>
            <a:r>
              <a:rPr sz="894" spc="-80" dirty="0">
                <a:latin typeface="Verdana"/>
                <a:cs typeface="Verdana"/>
              </a:rPr>
              <a:t> </a:t>
            </a:r>
            <a:r>
              <a:rPr sz="894" spc="19" dirty="0">
                <a:latin typeface="Verdana"/>
                <a:cs typeface="Verdana"/>
              </a:rPr>
              <a:t>continuous</a:t>
            </a:r>
            <a:r>
              <a:rPr sz="894" spc="-75" dirty="0">
                <a:latin typeface="Verdana"/>
                <a:cs typeface="Verdana"/>
              </a:rPr>
              <a:t> </a:t>
            </a:r>
            <a:r>
              <a:rPr sz="894" spc="14" dirty="0">
                <a:latin typeface="Verdana"/>
                <a:cs typeface="Verdana"/>
              </a:rPr>
              <a:t>advancements</a:t>
            </a:r>
            <a:r>
              <a:rPr sz="894" spc="-80" dirty="0">
                <a:latin typeface="Verdana"/>
                <a:cs typeface="Verdana"/>
              </a:rPr>
              <a:t> </a:t>
            </a:r>
            <a:r>
              <a:rPr sz="894" spc="19" dirty="0">
                <a:latin typeface="Verdana"/>
                <a:cs typeface="Verdana"/>
              </a:rPr>
              <a:t>in</a:t>
            </a:r>
            <a:r>
              <a:rPr sz="894" spc="-80" dirty="0">
                <a:latin typeface="Verdana"/>
                <a:cs typeface="Verdana"/>
              </a:rPr>
              <a:t> </a:t>
            </a:r>
            <a:r>
              <a:rPr sz="894" spc="-38" dirty="0">
                <a:latin typeface="Verdana"/>
                <a:cs typeface="Verdana"/>
              </a:rPr>
              <a:t>AI</a:t>
            </a:r>
            <a:r>
              <a:rPr sz="894" spc="-75" dirty="0">
                <a:latin typeface="Verdana"/>
                <a:cs typeface="Verdana"/>
              </a:rPr>
              <a:t> </a:t>
            </a:r>
            <a:r>
              <a:rPr sz="894" spc="-5" dirty="0">
                <a:latin typeface="Verdana"/>
                <a:cs typeface="Verdana"/>
              </a:rPr>
              <a:t>offer  a </a:t>
            </a:r>
            <a:r>
              <a:rPr sz="894" spc="19" dirty="0">
                <a:latin typeface="Verdana"/>
                <a:cs typeface="Verdana"/>
              </a:rPr>
              <a:t>promising </a:t>
            </a:r>
            <a:r>
              <a:rPr sz="894" spc="5" dirty="0">
                <a:latin typeface="Verdana"/>
                <a:cs typeface="Verdana"/>
              </a:rPr>
              <a:t>future </a:t>
            </a:r>
            <a:r>
              <a:rPr sz="894" spc="-9" dirty="0">
                <a:latin typeface="Verdana"/>
                <a:cs typeface="Verdana"/>
              </a:rPr>
              <a:t>for </a:t>
            </a:r>
            <a:r>
              <a:rPr sz="894" spc="14" dirty="0">
                <a:latin typeface="Verdana"/>
                <a:cs typeface="Verdana"/>
              </a:rPr>
              <a:t>email </a:t>
            </a:r>
            <a:r>
              <a:rPr sz="894" spc="-5" dirty="0">
                <a:latin typeface="Verdana"/>
                <a:cs typeface="Verdana"/>
              </a:rPr>
              <a:t>security </a:t>
            </a:r>
            <a:r>
              <a:rPr sz="894" spc="28" dirty="0">
                <a:latin typeface="Verdana"/>
                <a:cs typeface="Verdana"/>
              </a:rPr>
              <a:t>and </a:t>
            </a:r>
            <a:r>
              <a:rPr sz="894" spc="-5" dirty="0">
                <a:latin typeface="Verdana"/>
                <a:cs typeface="Verdana"/>
              </a:rPr>
              <a:t>user </a:t>
            </a:r>
            <a:r>
              <a:rPr sz="894" spc="-9" dirty="0">
                <a:latin typeface="Verdana"/>
                <a:cs typeface="Verdana"/>
              </a:rPr>
              <a:t>experience. Let's  </a:t>
            </a:r>
            <a:r>
              <a:rPr sz="894" spc="19" dirty="0">
                <a:latin typeface="Verdana"/>
                <a:cs typeface="Verdana"/>
              </a:rPr>
              <a:t>embrace </a:t>
            </a:r>
            <a:r>
              <a:rPr sz="894" spc="9" dirty="0">
                <a:latin typeface="Verdana"/>
                <a:cs typeface="Verdana"/>
              </a:rPr>
              <a:t>these </a:t>
            </a:r>
            <a:r>
              <a:rPr sz="894" spc="14" dirty="0">
                <a:latin typeface="Verdana"/>
                <a:cs typeface="Verdana"/>
              </a:rPr>
              <a:t>advancements </a:t>
            </a:r>
            <a:r>
              <a:rPr sz="894" spc="28" dirty="0">
                <a:latin typeface="Verdana"/>
                <a:cs typeface="Verdana"/>
              </a:rPr>
              <a:t>and </a:t>
            </a:r>
            <a:r>
              <a:rPr sz="894" spc="24" dirty="0">
                <a:latin typeface="Verdana"/>
                <a:cs typeface="Verdana"/>
              </a:rPr>
              <a:t>empower </a:t>
            </a:r>
            <a:r>
              <a:rPr sz="894" dirty="0">
                <a:latin typeface="Verdana"/>
                <a:cs typeface="Verdana"/>
              </a:rPr>
              <a:t>smarter </a:t>
            </a:r>
            <a:r>
              <a:rPr sz="894" spc="24" dirty="0">
                <a:latin typeface="Verdana"/>
                <a:cs typeface="Verdana"/>
              </a:rPr>
              <a:t>spam  </a:t>
            </a:r>
            <a:r>
              <a:rPr sz="894" spc="-5" dirty="0">
                <a:latin typeface="Verdana"/>
                <a:cs typeface="Verdana"/>
              </a:rPr>
              <a:t>classiﬁcation!</a:t>
            </a:r>
            <a:endParaRPr sz="894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1241</Words>
  <Application>Microsoft Office PowerPoint</Application>
  <PresentationFormat>Custom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3</dc:title>
  <dc:creator>Selva GSM</dc:creator>
  <cp:lastModifiedBy>selva kumaran</cp:lastModifiedBy>
  <cp:revision>1</cp:revision>
  <dcterms:created xsi:type="dcterms:W3CDTF">2023-10-13T14:50:58Z</dcterms:created>
  <dcterms:modified xsi:type="dcterms:W3CDTF">2023-10-13T15:16:26Z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2023-10-13T00:00:00Z</vt:filetime>
  </property>
</Properties>
</file>