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4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5951855" cy="840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Program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100" dirty="0">
              <a:latin typeface="Arial"/>
              <a:cs typeface="Arial"/>
            </a:endParaRPr>
          </a:p>
          <a:p>
            <a:pPr marL="12700" marR="2997835">
              <a:lnSpc>
                <a:spcPct val="110200"/>
              </a:lnSpc>
            </a:pPr>
            <a:r>
              <a:rPr sz="1100" spc="-10" dirty="0">
                <a:latin typeface="Arial MT"/>
                <a:cs typeface="Arial MT"/>
              </a:rPr>
              <a:t>Building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Smarter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AI-</a:t>
            </a:r>
            <a:r>
              <a:rPr sz="1100" dirty="0">
                <a:latin typeface="Arial MT"/>
                <a:cs typeface="Arial MT"/>
              </a:rPr>
              <a:t>Powered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Spam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Classifier </a:t>
            </a:r>
            <a:r>
              <a:rPr sz="1100" dirty="0">
                <a:latin typeface="Arial MT"/>
                <a:cs typeface="Arial MT"/>
              </a:rPr>
              <a:t>Abstract</a:t>
            </a:r>
            <a:r>
              <a:rPr sz="1100" spc="-50" dirty="0">
                <a:latin typeface="Arial MT"/>
                <a:cs typeface="Arial MT"/>
              </a:rPr>
              <a:t> :</a:t>
            </a:r>
            <a:endParaRPr sz="1100" dirty="0">
              <a:latin typeface="Arial MT"/>
              <a:cs typeface="Arial MT"/>
            </a:endParaRPr>
          </a:p>
          <a:p>
            <a:pPr marL="12700" marR="133985" indent="464820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research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project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focuses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development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smarter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AI-</a:t>
            </a:r>
            <a:r>
              <a:rPr sz="1100" dirty="0">
                <a:latin typeface="Arial MT"/>
                <a:cs typeface="Arial MT"/>
              </a:rPr>
              <a:t>powered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spam </a:t>
            </a:r>
            <a:r>
              <a:rPr sz="1100" spc="-10" dirty="0">
                <a:latin typeface="Arial MT"/>
                <a:cs typeface="Arial MT"/>
              </a:rPr>
              <a:t>classifier,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aims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enhance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accuracy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efficiency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spam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detection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digital communication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platforms.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Spam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emails,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messages,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comments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have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become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increasingly sophisticated,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making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traditional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spam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filters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less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effective.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address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challenge,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we </a:t>
            </a:r>
            <a:r>
              <a:rPr sz="1100" dirty="0">
                <a:latin typeface="Arial MT"/>
                <a:cs typeface="Arial MT"/>
              </a:rPr>
              <a:t>propose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multi-</a:t>
            </a:r>
            <a:r>
              <a:rPr sz="1100" dirty="0">
                <a:latin typeface="Arial MT"/>
                <a:cs typeface="Arial MT"/>
              </a:rPr>
              <a:t>module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approach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combines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various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machine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learning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techniques,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natural language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processing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(NLP)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algorithms,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behavior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analysis.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Arial MT"/>
                <a:cs typeface="Arial MT"/>
              </a:rPr>
              <a:t>Module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 MT"/>
                <a:cs typeface="Arial MT"/>
              </a:rPr>
              <a:t>Module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1: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Preprocessing</a:t>
            </a:r>
            <a:endParaRPr sz="1100" dirty="0">
              <a:latin typeface="Arial MT"/>
              <a:cs typeface="Arial MT"/>
            </a:endParaRPr>
          </a:p>
          <a:p>
            <a:pPr marL="12700" marR="214629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module,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preprocess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clean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incoming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transforming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structured </a:t>
            </a:r>
            <a:r>
              <a:rPr sz="1100" dirty="0">
                <a:latin typeface="Arial MT"/>
                <a:cs typeface="Arial MT"/>
              </a:rPr>
              <a:t>format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suitable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analysis.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includes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text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normalization,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removal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HTML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tags,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and </a:t>
            </a:r>
            <a:r>
              <a:rPr sz="1100" spc="-10" dirty="0">
                <a:latin typeface="Arial MT"/>
                <a:cs typeface="Arial MT"/>
              </a:rPr>
              <a:t>handling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special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characters.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extract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relevant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features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sender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information, </a:t>
            </a:r>
            <a:r>
              <a:rPr sz="1100" dirty="0">
                <a:latin typeface="Arial MT"/>
                <a:cs typeface="Arial MT"/>
              </a:rPr>
              <a:t>message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content,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timestamps.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Module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2: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Content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Analysis</a:t>
            </a:r>
            <a:endParaRPr sz="1100" dirty="0">
              <a:latin typeface="Arial MT"/>
              <a:cs typeface="Arial MT"/>
            </a:endParaRPr>
          </a:p>
          <a:p>
            <a:pPr marL="12700" marR="237490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advanced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NLP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techniques,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module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analyzes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content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messages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identify </a:t>
            </a:r>
            <a:r>
              <a:rPr sz="1100" dirty="0">
                <a:latin typeface="Arial MT"/>
                <a:cs typeface="Arial MT"/>
              </a:rPr>
              <a:t>spam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patterns.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employ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tokenization,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sentiment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analysis,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topic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modeling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detect suspicious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language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topics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commonly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associated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spam.</a:t>
            </a:r>
            <a:r>
              <a:rPr sz="1100" spc="-20" dirty="0">
                <a:latin typeface="Arial MT"/>
                <a:cs typeface="Arial MT"/>
              </a:rPr>
              <a:t> Additionally, </a:t>
            </a:r>
            <a:r>
              <a:rPr sz="1100" dirty="0">
                <a:latin typeface="Arial MT"/>
                <a:cs typeface="Arial MT"/>
              </a:rPr>
              <a:t>deep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learning </a:t>
            </a:r>
            <a:r>
              <a:rPr sz="1100" dirty="0">
                <a:latin typeface="Arial MT"/>
                <a:cs typeface="Arial MT"/>
              </a:rPr>
              <a:t>models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identify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subtle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linguistic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cues.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Module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3: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Behavior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Analysis</a:t>
            </a:r>
            <a:endParaRPr sz="1100" dirty="0">
              <a:latin typeface="Arial MT"/>
              <a:cs typeface="Arial MT"/>
            </a:endParaRPr>
          </a:p>
          <a:p>
            <a:pPr marL="12700" marR="258445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Spammers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often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exhibit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distinct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behavioral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patterns.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module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profiles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interactions, considering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factors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like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click-</a:t>
            </a:r>
            <a:r>
              <a:rPr sz="1100" dirty="0">
                <a:latin typeface="Arial MT"/>
                <a:cs typeface="Arial MT"/>
              </a:rPr>
              <a:t>through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rates,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response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times,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historical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behavior.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By </a:t>
            </a:r>
            <a:r>
              <a:rPr sz="1100" spc="-10" dirty="0">
                <a:latin typeface="Arial MT"/>
                <a:cs typeface="Arial MT"/>
              </a:rPr>
              <a:t>analyzing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engagement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identify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anomalies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indicate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spammy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activities.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Module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4: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Machine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Learning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Models</a:t>
            </a:r>
            <a:endParaRPr sz="1100" dirty="0">
              <a:latin typeface="Arial MT"/>
              <a:cs typeface="Arial MT"/>
            </a:endParaRPr>
          </a:p>
          <a:p>
            <a:pPr marL="12700" marR="296545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employ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diverse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machine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learning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algorithms,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including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decision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trees,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random </a:t>
            </a:r>
            <a:r>
              <a:rPr sz="1100" dirty="0">
                <a:latin typeface="Arial MT"/>
                <a:cs typeface="Arial MT"/>
              </a:rPr>
              <a:t>forests,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neural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networks,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classify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messages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insights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gained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previous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modules.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These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continuously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trained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updated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adapt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evolving </a:t>
            </a:r>
            <a:r>
              <a:rPr sz="1100" dirty="0">
                <a:latin typeface="Arial MT"/>
                <a:cs typeface="Arial MT"/>
              </a:rPr>
              <a:t>spam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tactics.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Module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5: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Feedback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Loop</a:t>
            </a:r>
            <a:endParaRPr sz="1100" dirty="0">
              <a:latin typeface="Arial MT"/>
              <a:cs typeface="Arial MT"/>
            </a:endParaRPr>
          </a:p>
          <a:p>
            <a:pPr marL="12700" marR="110489">
              <a:lnSpc>
                <a:spcPct val="110200"/>
              </a:lnSpc>
            </a:pPr>
            <a:r>
              <a:rPr sz="1100" spc="-75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create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self-improving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system,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implement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feedback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loop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allows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report </a:t>
            </a:r>
            <a:r>
              <a:rPr sz="1100" dirty="0">
                <a:latin typeface="Arial MT"/>
                <a:cs typeface="Arial MT"/>
              </a:rPr>
              <a:t>false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positives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false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negatives.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feedback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fine-</a:t>
            </a:r>
            <a:r>
              <a:rPr sz="1100" dirty="0">
                <a:latin typeface="Arial MT"/>
                <a:cs typeface="Arial MT"/>
              </a:rPr>
              <a:t>tune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improve </a:t>
            </a:r>
            <a:r>
              <a:rPr sz="1100" dirty="0">
                <a:latin typeface="Arial MT"/>
                <a:cs typeface="Arial MT"/>
              </a:rPr>
              <a:t>overall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accuracy.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 dirty="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proposed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multi-</a:t>
            </a:r>
            <a:r>
              <a:rPr sz="1100" dirty="0">
                <a:latin typeface="Arial MT"/>
                <a:cs typeface="Arial MT"/>
              </a:rPr>
              <a:t>module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approach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offers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comprehensive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solution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spam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classification </a:t>
            </a:r>
            <a:r>
              <a:rPr sz="1100" dirty="0">
                <a:latin typeface="Arial MT"/>
                <a:cs typeface="Arial MT"/>
              </a:rPr>
              <a:t>problem.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combining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preprocessing,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analysis,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behavior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profiling,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machine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learning,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aim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build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smarter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AI-</a:t>
            </a:r>
            <a:r>
              <a:rPr sz="1100" dirty="0">
                <a:latin typeface="Arial MT"/>
                <a:cs typeface="Arial MT"/>
              </a:rPr>
              <a:t>powered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spam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classifier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capable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adapting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to </a:t>
            </a:r>
            <a:r>
              <a:rPr sz="1100" spc="-10" dirty="0">
                <a:latin typeface="Arial MT"/>
                <a:cs typeface="Arial MT"/>
              </a:rPr>
              <a:t>evolving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spam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tactics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achieving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higher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accuracy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rates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identifying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mitigating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spam </a:t>
            </a:r>
            <a:r>
              <a:rPr sz="1100" dirty="0">
                <a:latin typeface="Arial MT"/>
                <a:cs typeface="Arial MT"/>
              </a:rPr>
              <a:t>across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various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digital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communication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channels.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5601335" cy="8040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Program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100">
              <a:latin typeface="Arial"/>
              <a:cs typeface="Arial"/>
            </a:endParaRPr>
          </a:p>
          <a:p>
            <a:pPr marL="12700" marR="3865245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Import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necessary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libraries </a:t>
            </a:r>
            <a:r>
              <a:rPr sz="1100" dirty="0">
                <a:latin typeface="Arial MT"/>
                <a:cs typeface="Arial MT"/>
              </a:rPr>
              <a:t>import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numpy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np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 MT"/>
                <a:cs typeface="Arial MT"/>
              </a:rPr>
              <a:t>import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pandas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pd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sklearn.model_selection </a:t>
            </a:r>
            <a:r>
              <a:rPr sz="1100" dirty="0">
                <a:latin typeface="Arial MT"/>
                <a:cs typeface="Arial MT"/>
              </a:rPr>
              <a:t>import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train_test_split</a:t>
            </a:r>
            <a:endParaRPr sz="1100">
              <a:latin typeface="Arial MT"/>
              <a:cs typeface="Arial MT"/>
            </a:endParaRPr>
          </a:p>
          <a:p>
            <a:pPr marL="12700" marR="2034539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sklearn.feature_extraction.text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import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TfidfVectorizer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sklearn.naive_bayes </a:t>
            </a:r>
            <a:r>
              <a:rPr sz="1100" dirty="0">
                <a:latin typeface="Arial MT"/>
                <a:cs typeface="Arial MT"/>
              </a:rPr>
              <a:t>import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MultinomialNB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sklearn.metrics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import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accuracy_score,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classification_report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Load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your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labeled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spam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non-</a:t>
            </a:r>
            <a:r>
              <a:rPr sz="1100" dirty="0">
                <a:latin typeface="Arial MT"/>
                <a:cs typeface="Arial MT"/>
              </a:rPr>
              <a:t>spam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dataset</a:t>
            </a:r>
            <a:endParaRPr sz="1100">
              <a:latin typeface="Arial MT"/>
              <a:cs typeface="Arial MT"/>
            </a:endParaRPr>
          </a:p>
          <a:p>
            <a:pPr marL="12700" marR="583565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Replace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'spam_data.csv'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adjust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loading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your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dataset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format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pd.read_csv('spam_data.csv')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Preprocess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prepare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your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data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 MT"/>
                <a:cs typeface="Arial MT"/>
              </a:rPr>
              <a:t>X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data['text']</a:t>
            </a:r>
            <a:r>
              <a:rPr sz="1100" spc="2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#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Replace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'text'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column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containing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email/message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text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 MT"/>
                <a:cs typeface="Arial MT"/>
              </a:rPr>
              <a:t>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data['label']</a:t>
            </a:r>
            <a:r>
              <a:rPr sz="1100" spc="2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#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Replace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'label'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column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containing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labels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(spam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non-spam)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Split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dataset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training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testing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sets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 MT"/>
                <a:cs typeface="Arial MT"/>
              </a:rPr>
              <a:t>X_train,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X_test,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y_train,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y_test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train_test_split(X,</a:t>
            </a:r>
            <a:r>
              <a:rPr sz="1100" spc="-20" dirty="0">
                <a:latin typeface="Arial MT"/>
                <a:cs typeface="Arial MT"/>
              </a:rPr>
              <a:t> y, </a:t>
            </a:r>
            <a:r>
              <a:rPr sz="1100" spc="-10" dirty="0">
                <a:latin typeface="Arial MT"/>
                <a:cs typeface="Arial MT"/>
              </a:rPr>
              <a:t>test_size=0.2,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random_state=42)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921385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Create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TF-</a:t>
            </a:r>
            <a:r>
              <a:rPr sz="1100" dirty="0">
                <a:latin typeface="Arial MT"/>
                <a:cs typeface="Arial MT"/>
              </a:rPr>
              <a:t>IDF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vectorizer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convert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text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numerical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features tfidf_vectorizer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TfidfVectorizer(max_features=5000,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stop_words='english') X_train_tfidf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tfidf_vectorizer.fit_transform(X_train)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0" dirty="0">
                <a:latin typeface="Arial MT"/>
                <a:cs typeface="Arial MT"/>
              </a:rPr>
              <a:t>X_test_tfidf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tfidf_vectorizer.transform(X_test)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986790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Build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spam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classifier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(e.g.,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Multinomial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Naive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Bayes) spam_classifier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MultinomialNB()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0" dirty="0">
                <a:latin typeface="Arial MT"/>
                <a:cs typeface="Arial MT"/>
              </a:rPr>
              <a:t>spam_classifier.fit(X_train_tfidf,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y_train)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Make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predictions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set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Arial MT"/>
                <a:cs typeface="Arial MT"/>
              </a:rPr>
              <a:t>y_pred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spam_classifier.predict(X_test_tfidf)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2914650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Evaluate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model's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performance </a:t>
            </a:r>
            <a:r>
              <a:rPr sz="1100" dirty="0">
                <a:latin typeface="Arial MT"/>
                <a:cs typeface="Arial MT"/>
              </a:rPr>
              <a:t>accuracy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accuracy_score(y_test,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y_pred)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0" dirty="0">
                <a:latin typeface="Arial MT"/>
                <a:cs typeface="Arial MT"/>
              </a:rPr>
              <a:t>classification_rep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classification_report(y_test,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y_pred)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3820160">
              <a:lnSpc>
                <a:spcPct val="110200"/>
              </a:lnSpc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Print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results print(f'Accuracy: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{accuracy}')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0" dirty="0">
                <a:latin typeface="Arial MT"/>
                <a:cs typeface="Arial MT"/>
              </a:rPr>
              <a:t>print(f'Classification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Report:\n{classification_rep}')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35" dirty="0">
                <a:latin typeface="Arial MT"/>
                <a:cs typeface="Arial MT"/>
              </a:rPr>
              <a:t> You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save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deploy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spam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classification.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 MT"/>
                <a:cs typeface="Arial MT"/>
              </a:rPr>
              <a:t>#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Don't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forget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periodically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retrain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update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becomes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available.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9AE5C02-54D0-49A3-8321-AAACBDD347D7}"/>
              </a:ext>
            </a:extLst>
          </p:cNvPr>
          <p:cNvSpPr/>
          <p:nvPr/>
        </p:nvSpPr>
        <p:spPr>
          <a:xfrm>
            <a:off x="148" y="0"/>
            <a:ext cx="7559675" cy="10687050"/>
          </a:xfrm>
          <a:custGeom>
            <a:avLst/>
            <a:gdLst/>
            <a:ahLst/>
            <a:cxnLst/>
            <a:rect l="l" t="t" r="r" b="b"/>
            <a:pathLst>
              <a:path w="7559675" h="10687050">
                <a:moveTo>
                  <a:pt x="7559575" y="10687049"/>
                </a:moveTo>
                <a:lnTo>
                  <a:pt x="0" y="10687049"/>
                </a:lnTo>
                <a:lnTo>
                  <a:pt x="0" y="0"/>
                </a:lnTo>
                <a:lnTo>
                  <a:pt x="7559575" y="0"/>
                </a:lnTo>
                <a:lnTo>
                  <a:pt x="7559575" y="10687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9E4214F-2EA2-4F43-84CE-85751EEBE636}"/>
              </a:ext>
            </a:extLst>
          </p:cNvPr>
          <p:cNvSpPr txBox="1"/>
          <p:nvPr/>
        </p:nvSpPr>
        <p:spPr>
          <a:xfrm>
            <a:off x="4887848" y="4107701"/>
            <a:ext cx="2340610" cy="2190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b="1" spc="1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1750" dirty="0">
              <a:latin typeface="Cambria"/>
              <a:cs typeface="Cambria"/>
            </a:endParaRPr>
          </a:p>
          <a:p>
            <a:pPr marL="12700" marR="55244">
              <a:lnSpc>
                <a:spcPct val="103099"/>
              </a:lnSpc>
              <a:spcBef>
                <a:spcPts val="1220"/>
              </a:spcBef>
            </a:pPr>
            <a:r>
              <a:rPr sz="1000" spc="40" dirty="0">
                <a:solidFill>
                  <a:srgbClr val="FFFFFF"/>
                </a:solidFill>
                <a:latin typeface="Verdana"/>
                <a:cs typeface="Verdana"/>
              </a:rPr>
              <a:t>Welcome 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presentation </a:t>
            </a:r>
            <a:r>
              <a:rPr sz="1000" spc="4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 E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nh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1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lt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204" dirty="0">
                <a:solidFill>
                  <a:srgbClr val="FFFFFF"/>
                </a:solidFill>
                <a:latin typeface="Verdana"/>
                <a:cs typeface="Verdana"/>
              </a:rPr>
              <a:t>:  </a:t>
            </a:r>
            <a:r>
              <a:rPr sz="1000" spc="8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000" spc="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5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presentation, </a:t>
            </a:r>
            <a:r>
              <a:rPr sz="1000" spc="4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explore 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1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lt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discuss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innovative 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approaches 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000" spc="70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spc="-15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</a:pP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AI-powered 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spam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ﬁlters </a:t>
            </a:r>
            <a:r>
              <a:rPr sz="1000" spc="4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8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security.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B95B52E-4959-4717-8A67-A665914825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590" y="3219846"/>
            <a:ext cx="3779787" cy="42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069DA8-2A5B-462F-868B-461C75D01C1A}"/>
              </a:ext>
            </a:extLst>
          </p:cNvPr>
          <p:cNvSpPr txBox="1"/>
          <p:nvPr/>
        </p:nvSpPr>
        <p:spPr>
          <a:xfrm>
            <a:off x="306794" y="3878569"/>
            <a:ext cx="3350806" cy="236628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latin typeface="Cambria"/>
                <a:cs typeface="Cambria"/>
              </a:rPr>
              <a:t>The </a:t>
            </a:r>
            <a:r>
              <a:rPr sz="1000" b="1" spc="5" dirty="0">
                <a:latin typeface="Cambria"/>
                <a:cs typeface="Cambria"/>
              </a:rPr>
              <a:t>Problem</a:t>
            </a:r>
            <a:r>
              <a:rPr sz="1000" b="1" spc="-20" dirty="0">
                <a:latin typeface="Cambria"/>
                <a:cs typeface="Cambria"/>
              </a:rPr>
              <a:t> </a:t>
            </a:r>
            <a:r>
              <a:rPr sz="1000" b="1" dirty="0">
                <a:latin typeface="Cambria"/>
                <a:cs typeface="Cambria"/>
              </a:rPr>
              <a:t>with</a:t>
            </a:r>
            <a:r>
              <a:rPr sz="1000" b="1" spc="-15" dirty="0">
                <a:latin typeface="Cambria"/>
                <a:cs typeface="Cambria"/>
              </a:rPr>
              <a:t> </a:t>
            </a:r>
            <a:r>
              <a:rPr sz="1000" b="1" spc="5" dirty="0">
                <a:latin typeface="Cambria"/>
                <a:cs typeface="Cambria"/>
              </a:rPr>
              <a:t>Traditional</a:t>
            </a:r>
            <a:r>
              <a:rPr sz="1000" b="1" spc="10" dirty="0">
                <a:latin typeface="Cambria"/>
                <a:cs typeface="Cambria"/>
              </a:rPr>
              <a:t> </a:t>
            </a:r>
            <a:r>
              <a:rPr sz="1000" b="1" spc="25" dirty="0">
                <a:latin typeface="Cambria"/>
                <a:cs typeface="Cambria"/>
              </a:rPr>
              <a:t>Spam</a:t>
            </a:r>
            <a:r>
              <a:rPr sz="1000" b="1" spc="10" dirty="0">
                <a:latin typeface="Cambria"/>
                <a:cs typeface="Cambria"/>
              </a:rPr>
              <a:t> </a:t>
            </a:r>
            <a:r>
              <a:rPr sz="1000" b="1" spc="5" dirty="0">
                <a:latin typeface="Cambria"/>
                <a:cs typeface="Cambria"/>
              </a:rPr>
              <a:t>Filters</a:t>
            </a:r>
            <a:endParaRPr sz="1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Cambria"/>
              <a:cs typeface="Cambria"/>
            </a:endParaRPr>
          </a:p>
          <a:p>
            <a:pPr marL="47625" marR="6350" indent="73660" algn="r">
              <a:lnSpc>
                <a:spcPct val="119400"/>
              </a:lnSpc>
            </a:pPr>
            <a:r>
              <a:rPr sz="1000" spc="5" dirty="0">
                <a:latin typeface="Verdana"/>
                <a:cs typeface="Verdana"/>
              </a:rPr>
              <a:t>Traditional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5" dirty="0">
                <a:latin typeface="Verdana"/>
                <a:cs typeface="Verdana"/>
              </a:rPr>
              <a:t>spam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ﬁlters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often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struggle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to </a:t>
            </a:r>
            <a:r>
              <a:rPr sz="1000" spc="5" dirty="0">
                <a:latin typeface="Verdana"/>
                <a:cs typeface="Verdana"/>
              </a:rPr>
              <a:t>accurately </a:t>
            </a:r>
            <a:r>
              <a:rPr sz="1000" spc="10" dirty="0">
                <a:latin typeface="Verdana"/>
                <a:cs typeface="Verdana"/>
              </a:rPr>
              <a:t>identify </a:t>
            </a:r>
            <a:r>
              <a:rPr sz="1000" spc="40" dirty="0">
                <a:latin typeface="Verdana"/>
                <a:cs typeface="Verdana"/>
              </a:rPr>
              <a:t>and </a:t>
            </a:r>
            <a:r>
              <a:rPr sz="1000" spc="30" dirty="0">
                <a:latin typeface="Verdana"/>
                <a:cs typeface="Verdana"/>
              </a:rPr>
              <a:t>block </a:t>
            </a:r>
            <a:r>
              <a:rPr sz="1000" spc="35" dirty="0">
                <a:latin typeface="Verdana"/>
                <a:cs typeface="Verdana"/>
              </a:rPr>
              <a:t>spam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-5" dirty="0">
                <a:latin typeface="Verdana"/>
                <a:cs typeface="Verdana"/>
              </a:rPr>
              <a:t>ail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-150" dirty="0">
                <a:latin typeface="Verdana"/>
                <a:cs typeface="Verdana"/>
              </a:rPr>
              <a:t>.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T</a:t>
            </a:r>
            <a:r>
              <a:rPr sz="1000" spc="55" dirty="0">
                <a:latin typeface="Verdana"/>
                <a:cs typeface="Verdana"/>
              </a:rPr>
              <a:t>h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40" dirty="0">
                <a:latin typeface="Verdana"/>
                <a:cs typeface="Verdana"/>
              </a:rPr>
              <a:t>y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l</a:t>
            </a:r>
            <a:r>
              <a:rPr sz="1000" spc="-40" dirty="0">
                <a:latin typeface="Verdana"/>
                <a:cs typeface="Verdana"/>
              </a:rPr>
              <a:t>y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55" dirty="0">
                <a:latin typeface="Verdana"/>
                <a:cs typeface="Verdana"/>
              </a:rPr>
              <a:t>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r</a:t>
            </a:r>
            <a:r>
              <a:rPr sz="1000" spc="50" dirty="0">
                <a:latin typeface="Verdana"/>
                <a:cs typeface="Verdana"/>
              </a:rPr>
              <a:t>u</a:t>
            </a:r>
            <a:r>
              <a:rPr sz="1000" spc="-5" dirty="0">
                <a:latin typeface="Verdana"/>
                <a:cs typeface="Verdana"/>
              </a:rPr>
              <a:t>l</a:t>
            </a:r>
            <a:r>
              <a:rPr sz="1000" spc="25" dirty="0">
                <a:latin typeface="Verdana"/>
                <a:cs typeface="Verdana"/>
              </a:rPr>
              <a:t>e</a:t>
            </a:r>
            <a:r>
              <a:rPr sz="1000" spc="-70" dirty="0">
                <a:latin typeface="Verdana"/>
                <a:cs typeface="Verdana"/>
              </a:rPr>
              <a:t>-</a:t>
            </a:r>
            <a:r>
              <a:rPr sz="1000" spc="65" dirty="0">
                <a:latin typeface="Verdana"/>
                <a:cs typeface="Verdana"/>
              </a:rPr>
              <a:t>b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50" dirty="0">
                <a:latin typeface="Verdana"/>
                <a:cs typeface="Verdana"/>
              </a:rPr>
              <a:t>d  </a:t>
            </a:r>
            <a:r>
              <a:rPr sz="1000" spc="-5" dirty="0">
                <a:latin typeface="Verdana"/>
                <a:cs typeface="Verdana"/>
              </a:rPr>
              <a:t>al</a:t>
            </a:r>
            <a:r>
              <a:rPr sz="1000" spc="70" dirty="0">
                <a:latin typeface="Verdana"/>
                <a:cs typeface="Verdana"/>
              </a:rPr>
              <a:t>g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15" dirty="0">
                <a:latin typeface="Verdana"/>
                <a:cs typeface="Verdana"/>
              </a:rPr>
              <a:t>t</a:t>
            </a:r>
            <a:r>
              <a:rPr sz="1000" spc="50" dirty="0">
                <a:latin typeface="Verdana"/>
                <a:cs typeface="Verdana"/>
              </a:rPr>
              <a:t>h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-25" dirty="0">
                <a:latin typeface="Verdana"/>
                <a:cs typeface="Verdana"/>
              </a:rPr>
              <a:t>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t</a:t>
            </a:r>
            <a:r>
              <a:rPr sz="1000" spc="50" dirty="0">
                <a:latin typeface="Verdana"/>
                <a:cs typeface="Verdana"/>
              </a:rPr>
              <a:t>h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20" dirty="0">
                <a:latin typeface="Verdana"/>
                <a:cs typeface="Verdana"/>
              </a:rPr>
              <a:t>t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0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55" dirty="0">
                <a:latin typeface="Verdana"/>
                <a:cs typeface="Verdana"/>
              </a:rPr>
              <a:t>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-5" dirty="0">
                <a:latin typeface="Verdana"/>
                <a:cs typeface="Verdana"/>
              </a:rPr>
              <a:t>il</a:t>
            </a:r>
            <a:r>
              <a:rPr sz="1000" spc="-40" dirty="0">
                <a:latin typeface="Verdana"/>
                <a:cs typeface="Verdana"/>
              </a:rPr>
              <a:t>y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65" dirty="0">
                <a:latin typeface="Verdana"/>
                <a:cs typeface="Verdana"/>
              </a:rPr>
              <a:t>b</a:t>
            </a:r>
            <a:r>
              <a:rPr sz="1000" spc="20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0" dirty="0">
                <a:latin typeface="Verdana"/>
                <a:cs typeface="Verdana"/>
              </a:rPr>
              <a:t>b</a:t>
            </a:r>
            <a:r>
              <a:rPr sz="1000" spc="-45" dirty="0">
                <a:latin typeface="Verdana"/>
                <a:cs typeface="Verdana"/>
              </a:rPr>
              <a:t>y</a:t>
            </a:r>
            <a:r>
              <a:rPr sz="1000" spc="65" dirty="0">
                <a:latin typeface="Verdana"/>
                <a:cs typeface="Verdana"/>
              </a:rPr>
              <a:t>p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ss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50" dirty="0">
                <a:latin typeface="Verdana"/>
                <a:cs typeface="Verdana"/>
              </a:rPr>
              <a:t>d  </a:t>
            </a:r>
            <a:r>
              <a:rPr sz="1000" spc="5" dirty="0">
                <a:latin typeface="Verdana"/>
                <a:cs typeface="Verdana"/>
              </a:rPr>
              <a:t>by spammers. </a:t>
            </a:r>
            <a:r>
              <a:rPr sz="1000" dirty="0">
                <a:latin typeface="Verdana"/>
                <a:cs typeface="Verdana"/>
              </a:rPr>
              <a:t>Additionally, </a:t>
            </a:r>
            <a:r>
              <a:rPr sz="1000" spc="20" dirty="0">
                <a:latin typeface="Verdana"/>
                <a:cs typeface="Verdana"/>
              </a:rPr>
              <a:t>legitimate 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-5" dirty="0">
                <a:latin typeface="Verdana"/>
                <a:cs typeface="Verdana"/>
              </a:rPr>
              <a:t>ail</a:t>
            </a:r>
            <a:r>
              <a:rPr sz="1000" spc="-25" dirty="0">
                <a:latin typeface="Verdana"/>
                <a:cs typeface="Verdana"/>
              </a:rPr>
              <a:t>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-40" dirty="0">
                <a:latin typeface="Verdana"/>
                <a:cs typeface="Verdana"/>
              </a:rPr>
              <a:t>y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65" dirty="0">
                <a:latin typeface="Verdana"/>
                <a:cs typeface="Verdana"/>
              </a:rPr>
              <a:t>b</a:t>
            </a:r>
            <a:r>
              <a:rPr sz="1000" spc="20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5" dirty="0">
                <a:latin typeface="Verdana"/>
                <a:cs typeface="Verdana"/>
              </a:rPr>
              <a:t>m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15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ak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5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l</a:t>
            </a:r>
            <a:r>
              <a:rPr sz="1000" spc="-40" dirty="0">
                <a:latin typeface="Verdana"/>
                <a:cs typeface="Verdana"/>
              </a:rPr>
              <a:t>y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5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la</a:t>
            </a:r>
            <a:r>
              <a:rPr sz="1000" spc="-30" dirty="0">
                <a:latin typeface="Verdana"/>
                <a:cs typeface="Verdana"/>
              </a:rPr>
              <a:t>ss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70" dirty="0">
                <a:latin typeface="Verdana"/>
                <a:cs typeface="Verdana"/>
              </a:rPr>
              <a:t>ﬁ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70" dirty="0">
                <a:latin typeface="Verdana"/>
                <a:cs typeface="Verdana"/>
              </a:rPr>
              <a:t>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s  </a:t>
            </a:r>
            <a:r>
              <a:rPr sz="1000" spc="-5" dirty="0">
                <a:latin typeface="Verdana"/>
                <a:cs typeface="Verdana"/>
              </a:rPr>
              <a:t>spam,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leading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to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missed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opportunities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55" dirty="0">
                <a:latin typeface="Verdana"/>
                <a:cs typeface="Verdana"/>
              </a:rPr>
              <a:t>n</a:t>
            </a:r>
            <a:r>
              <a:rPr sz="1000" spc="70" dirty="0">
                <a:latin typeface="Verdana"/>
                <a:cs typeface="Verdana"/>
              </a:rPr>
              <a:t>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75" dirty="0">
                <a:latin typeface="Verdana"/>
                <a:cs typeface="Verdana"/>
              </a:rPr>
              <a:t>f</a:t>
            </a:r>
            <a:r>
              <a:rPr sz="1000" spc="-25" dirty="0">
                <a:latin typeface="Verdana"/>
                <a:cs typeface="Verdana"/>
              </a:rPr>
              <a:t>r</a:t>
            </a:r>
            <a:r>
              <a:rPr sz="1000" spc="50" dirty="0">
                <a:latin typeface="Verdana"/>
                <a:cs typeface="Verdana"/>
              </a:rPr>
              <a:t>u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15" dirty="0">
                <a:latin typeface="Verdana"/>
                <a:cs typeface="Verdana"/>
              </a:rPr>
              <a:t>t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70" dirty="0">
                <a:latin typeface="Verdana"/>
                <a:cs typeface="Verdana"/>
              </a:rPr>
              <a:t>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0" dirty="0">
                <a:latin typeface="Verdana"/>
                <a:cs typeface="Verdana"/>
              </a:rPr>
              <a:t>u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-25" dirty="0">
                <a:latin typeface="Verdana"/>
                <a:cs typeface="Verdana"/>
              </a:rPr>
              <a:t>r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-150" dirty="0">
                <a:latin typeface="Verdana"/>
                <a:cs typeface="Verdana"/>
              </a:rPr>
              <a:t>.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20" dirty="0">
                <a:latin typeface="Verdana"/>
                <a:cs typeface="Verdana"/>
              </a:rPr>
              <a:t>I</a:t>
            </a:r>
            <a:r>
              <a:rPr sz="1000" spc="15" dirty="0">
                <a:latin typeface="Verdana"/>
                <a:cs typeface="Verdana"/>
              </a:rPr>
              <a:t>t</a:t>
            </a:r>
            <a:r>
              <a:rPr sz="1000" spc="-70" dirty="0">
                <a:latin typeface="Verdana"/>
                <a:cs typeface="Verdana"/>
              </a:rPr>
              <a:t>'</a:t>
            </a:r>
            <a:r>
              <a:rPr sz="1000" spc="-25" dirty="0">
                <a:latin typeface="Verdana"/>
                <a:cs typeface="Verdana"/>
              </a:rPr>
              <a:t>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110" dirty="0">
                <a:latin typeface="Verdana"/>
                <a:cs typeface="Verdana"/>
              </a:rPr>
              <a:t>m</a:t>
            </a:r>
            <a:r>
              <a:rPr sz="1000" spc="20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f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  </a:t>
            </a:r>
            <a:r>
              <a:rPr sz="1000" spc="10" dirty="0">
                <a:latin typeface="Verdana"/>
                <a:cs typeface="Verdana"/>
              </a:rPr>
              <a:t>smarter </a:t>
            </a:r>
            <a:r>
              <a:rPr sz="1000" spc="15" dirty="0">
                <a:latin typeface="Verdana"/>
                <a:cs typeface="Verdana"/>
              </a:rPr>
              <a:t>solution </a:t>
            </a:r>
            <a:r>
              <a:rPr sz="1000" spc="20" dirty="0">
                <a:latin typeface="Verdana"/>
                <a:cs typeface="Verdana"/>
              </a:rPr>
              <a:t>that </a:t>
            </a:r>
            <a:r>
              <a:rPr sz="1000" spc="35" dirty="0">
                <a:latin typeface="Verdana"/>
                <a:cs typeface="Verdana"/>
              </a:rPr>
              <a:t>can </a:t>
            </a:r>
            <a:r>
              <a:rPr sz="1000" spc="30" dirty="0">
                <a:latin typeface="Verdana"/>
                <a:cs typeface="Verdana"/>
              </a:rPr>
              <a:t>adapt </a:t>
            </a:r>
            <a:r>
              <a:rPr sz="1000" spc="15" dirty="0">
                <a:latin typeface="Verdana"/>
                <a:cs typeface="Verdana"/>
              </a:rPr>
              <a:t>to 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evolving </a:t>
            </a:r>
            <a:r>
              <a:rPr sz="1000" spc="45" dirty="0">
                <a:latin typeface="Verdana"/>
                <a:cs typeface="Verdana"/>
              </a:rPr>
              <a:t>spamming </a:t>
            </a:r>
            <a:r>
              <a:rPr sz="1000" spc="25" dirty="0">
                <a:latin typeface="Verdana"/>
                <a:cs typeface="Verdana"/>
              </a:rPr>
              <a:t>techniques </a:t>
            </a:r>
            <a:r>
              <a:rPr sz="1000" spc="40" dirty="0">
                <a:latin typeface="Verdana"/>
                <a:cs typeface="Verdana"/>
              </a:rPr>
              <a:t>and 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provide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seamless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email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experience</a:t>
            </a:r>
            <a:endParaRPr sz="1000" dirty="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  <a:spcBef>
                <a:spcPts val="225"/>
              </a:spcBef>
            </a:pPr>
            <a:r>
              <a:rPr sz="1000" spc="-15" dirty="0">
                <a:latin typeface="Verdana"/>
                <a:cs typeface="Verdana"/>
              </a:rPr>
              <a:t>f</a:t>
            </a:r>
            <a:r>
              <a:rPr sz="1000" spc="25" dirty="0">
                <a:latin typeface="Verdana"/>
                <a:cs typeface="Verdana"/>
              </a:rPr>
              <a:t>o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0" dirty="0">
                <a:latin typeface="Verdana"/>
                <a:cs typeface="Verdana"/>
              </a:rPr>
              <a:t>u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spc="-25" dirty="0">
                <a:latin typeface="Verdana"/>
                <a:cs typeface="Verdana"/>
              </a:rPr>
              <a:t>r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-150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DB1A11B-40D8-41D3-81E7-3FD61B1A73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3714219"/>
            <a:ext cx="3611808" cy="35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0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25C7C0B8-7248-494F-B155-A5B7D8ACC31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2255" y="3692320"/>
            <a:ext cx="2684859" cy="3294161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BD46DF63-D4BF-44E7-B0D8-FCAB76A173F3}"/>
              </a:ext>
            </a:extLst>
          </p:cNvPr>
          <p:cNvSpPr txBox="1"/>
          <p:nvPr/>
        </p:nvSpPr>
        <p:spPr>
          <a:xfrm>
            <a:off x="288295" y="4084275"/>
            <a:ext cx="262572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35" dirty="0">
                <a:latin typeface="Cambria"/>
                <a:cs typeface="Cambria"/>
              </a:rPr>
              <a:t>Harnessing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the</a:t>
            </a:r>
            <a:r>
              <a:rPr sz="1600" b="1" spc="-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Power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spc="35" dirty="0">
                <a:latin typeface="Cambria"/>
                <a:cs typeface="Cambria"/>
              </a:rPr>
              <a:t>of</a:t>
            </a:r>
            <a:r>
              <a:rPr sz="1600" b="1" spc="-75" dirty="0">
                <a:latin typeface="Cambria"/>
                <a:cs typeface="Cambria"/>
              </a:rPr>
              <a:t> </a:t>
            </a:r>
            <a:r>
              <a:rPr sz="1600" b="1" spc="60" dirty="0">
                <a:latin typeface="Cambria"/>
                <a:cs typeface="Cambria"/>
              </a:rPr>
              <a:t>AI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109AB49-F5FA-473C-A8D6-420C48D8D723}"/>
              </a:ext>
            </a:extLst>
          </p:cNvPr>
          <p:cNvSpPr txBox="1"/>
          <p:nvPr/>
        </p:nvSpPr>
        <p:spPr>
          <a:xfrm>
            <a:off x="286310" y="4547631"/>
            <a:ext cx="2630170" cy="1901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105"/>
              </a:spcBef>
            </a:pPr>
            <a:r>
              <a:rPr sz="950" spc="30" dirty="0">
                <a:latin typeface="Verdana"/>
                <a:cs typeface="Verdana"/>
              </a:rPr>
              <a:t>A</a:t>
            </a:r>
            <a:r>
              <a:rPr sz="950" spc="-15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60" dirty="0">
                <a:latin typeface="Verdana"/>
                <a:cs typeface="Verdana"/>
              </a:rPr>
              <a:t>ﬁ</a:t>
            </a:r>
            <a:r>
              <a:rPr sz="950" spc="40" dirty="0">
                <a:latin typeface="Verdana"/>
                <a:cs typeface="Verdana"/>
              </a:rPr>
              <a:t>c</a:t>
            </a:r>
            <a:r>
              <a:rPr sz="950" spc="-10" dirty="0">
                <a:latin typeface="Verdana"/>
                <a:cs typeface="Verdana"/>
              </a:rPr>
              <a:t>ia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14" dirty="0">
                <a:latin typeface="Verdana"/>
                <a:cs typeface="Verdana"/>
              </a:rPr>
              <a:t>I</a:t>
            </a:r>
            <a:r>
              <a:rPr sz="950" spc="40" dirty="0">
                <a:latin typeface="Verdana"/>
                <a:cs typeface="Verdana"/>
              </a:rPr>
              <a:t>n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10" dirty="0">
                <a:latin typeface="Verdana"/>
                <a:cs typeface="Verdana"/>
              </a:rPr>
              <a:t>lli</a:t>
            </a:r>
            <a:r>
              <a:rPr sz="950" spc="60" dirty="0">
                <a:latin typeface="Verdana"/>
                <a:cs typeface="Verdana"/>
              </a:rPr>
              <a:t>g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35" dirty="0">
                <a:latin typeface="Verdana"/>
                <a:cs typeface="Verdana"/>
              </a:rPr>
              <a:t>c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25" dirty="0">
                <a:latin typeface="Verdana"/>
                <a:cs typeface="Verdana"/>
              </a:rPr>
              <a:t>(</a:t>
            </a:r>
            <a:r>
              <a:rPr sz="950" spc="30" dirty="0">
                <a:latin typeface="Verdana"/>
                <a:cs typeface="Verdana"/>
              </a:rPr>
              <a:t>A</a:t>
            </a:r>
            <a:r>
              <a:rPr sz="950" spc="-114" dirty="0">
                <a:latin typeface="Verdana"/>
                <a:cs typeface="Verdana"/>
              </a:rPr>
              <a:t>I</a:t>
            </a:r>
            <a:r>
              <a:rPr sz="950" spc="-120" dirty="0">
                <a:latin typeface="Verdana"/>
                <a:cs typeface="Verdana"/>
              </a:rPr>
              <a:t>)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15" dirty="0">
                <a:latin typeface="Verdana"/>
                <a:cs typeface="Verdana"/>
              </a:rPr>
              <a:t>f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rs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  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10" dirty="0">
                <a:latin typeface="Verdana"/>
                <a:cs typeface="Verdana"/>
              </a:rPr>
              <a:t>l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5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nh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35" dirty="0">
                <a:latin typeface="Verdana"/>
                <a:cs typeface="Verdana"/>
              </a:rPr>
              <a:t>c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50" dirty="0">
                <a:latin typeface="Verdana"/>
                <a:cs typeface="Verdana"/>
              </a:rPr>
              <a:t>m  </a:t>
            </a:r>
            <a:r>
              <a:rPr sz="950" spc="60" dirty="0">
                <a:latin typeface="Verdana"/>
                <a:cs typeface="Verdana"/>
              </a:rPr>
              <a:t>ﬁ</a:t>
            </a:r>
            <a:r>
              <a:rPr sz="950" spc="-5" dirty="0">
                <a:latin typeface="Verdana"/>
                <a:cs typeface="Verdana"/>
              </a:rPr>
              <a:t>lt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r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-145" dirty="0">
                <a:latin typeface="Verdana"/>
                <a:cs typeface="Verdana"/>
              </a:rPr>
              <a:t>.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65" dirty="0">
                <a:latin typeface="Verdana"/>
                <a:cs typeface="Verdana"/>
              </a:rPr>
              <a:t>B</a:t>
            </a:r>
            <a:r>
              <a:rPr sz="950" spc="-45" dirty="0">
                <a:latin typeface="Verdana"/>
                <a:cs typeface="Verdana"/>
              </a:rPr>
              <a:t>y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l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60" dirty="0">
                <a:latin typeface="Verdana"/>
                <a:cs typeface="Verdana"/>
              </a:rPr>
              <a:t>g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35" dirty="0">
                <a:latin typeface="Verdana"/>
                <a:cs typeface="Verdana"/>
              </a:rPr>
              <a:t>c</a:t>
            </a:r>
            <a:r>
              <a:rPr sz="950" spc="40" dirty="0">
                <a:latin typeface="Verdana"/>
                <a:cs typeface="Verdana"/>
              </a:rPr>
              <a:t>h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l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40" dirty="0">
                <a:latin typeface="Verdana"/>
                <a:cs typeface="Verdana"/>
              </a:rPr>
              <a:t>n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45" dirty="0">
                <a:latin typeface="Verdana"/>
                <a:cs typeface="Verdana"/>
              </a:rPr>
              <a:t>ng  </a:t>
            </a:r>
            <a:r>
              <a:rPr sz="950" spc="-10" dirty="0">
                <a:latin typeface="Verdana"/>
                <a:cs typeface="Verdana"/>
              </a:rPr>
              <a:t>al</a:t>
            </a:r>
            <a:r>
              <a:rPr sz="950" spc="60" dirty="0">
                <a:latin typeface="Verdana"/>
                <a:cs typeface="Verdana"/>
              </a:rPr>
              <a:t>g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40" dirty="0">
                <a:latin typeface="Verdana"/>
                <a:cs typeface="Verdana"/>
              </a:rPr>
              <a:t>h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-145" dirty="0">
                <a:latin typeface="Verdana"/>
                <a:cs typeface="Verdana"/>
              </a:rPr>
              <a:t>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</a:t>
            </a:r>
            <a:r>
              <a:rPr sz="950" spc="-110" dirty="0">
                <a:latin typeface="Verdana"/>
                <a:cs typeface="Verdana"/>
              </a:rPr>
              <a:t>I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c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40" dirty="0">
                <a:latin typeface="Verdana"/>
                <a:cs typeface="Verdana"/>
              </a:rPr>
              <a:t>n</a:t>
            </a:r>
            <a:r>
              <a:rPr sz="950" spc="-10" dirty="0">
                <a:latin typeface="Verdana"/>
                <a:cs typeface="Verdana"/>
              </a:rPr>
              <a:t>al</a:t>
            </a:r>
            <a:r>
              <a:rPr sz="950" spc="-60" dirty="0">
                <a:latin typeface="Verdana"/>
                <a:cs typeface="Verdana"/>
              </a:rPr>
              <a:t>y</a:t>
            </a:r>
            <a:r>
              <a:rPr sz="950" spc="-20" dirty="0">
                <a:latin typeface="Verdana"/>
                <a:cs typeface="Verdana"/>
              </a:rPr>
              <a:t>z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65" dirty="0">
                <a:latin typeface="Verdana"/>
                <a:cs typeface="Verdana"/>
              </a:rPr>
              <a:t>v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15" dirty="0">
                <a:latin typeface="Verdana"/>
                <a:cs typeface="Verdana"/>
              </a:rPr>
              <a:t>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95" dirty="0">
                <a:latin typeface="Verdana"/>
                <a:cs typeface="Verdana"/>
              </a:rPr>
              <a:t>m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40" dirty="0">
                <a:latin typeface="Verdana"/>
                <a:cs typeface="Verdana"/>
              </a:rPr>
              <a:t>un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10" dirty="0">
                <a:latin typeface="Verdana"/>
                <a:cs typeface="Verdana"/>
              </a:rPr>
              <a:t>f  </a:t>
            </a:r>
            <a:r>
              <a:rPr sz="950" spc="50" dirty="0">
                <a:latin typeface="Verdana"/>
                <a:cs typeface="Verdana"/>
              </a:rPr>
              <a:t>d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5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50" dirty="0">
                <a:latin typeface="Verdana"/>
                <a:cs typeface="Verdana"/>
              </a:rPr>
              <a:t>d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n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-5" dirty="0">
                <a:latin typeface="Verdana"/>
                <a:cs typeface="Verdana"/>
              </a:rPr>
              <a:t>f</a:t>
            </a:r>
            <a:r>
              <a:rPr sz="950" spc="-45" dirty="0">
                <a:latin typeface="Verdana"/>
                <a:cs typeface="Verdana"/>
              </a:rPr>
              <a:t>y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dirty="0">
                <a:latin typeface="Verdana"/>
                <a:cs typeface="Verdana"/>
              </a:rPr>
              <a:t>t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40" dirty="0">
                <a:latin typeface="Verdana"/>
                <a:cs typeface="Verdana"/>
              </a:rPr>
              <a:t>n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40" dirty="0">
                <a:latin typeface="Verdana"/>
                <a:cs typeface="Verdana"/>
              </a:rPr>
              <a:t>d  </a:t>
            </a:r>
            <a:r>
              <a:rPr sz="950" spc="35" dirty="0">
                <a:latin typeface="Verdana"/>
                <a:cs typeface="Verdana"/>
              </a:rPr>
              <a:t>c</a:t>
            </a:r>
            <a:r>
              <a:rPr sz="950" spc="40" dirty="0">
                <a:latin typeface="Verdana"/>
                <a:cs typeface="Verdana"/>
              </a:rPr>
              <a:t>h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50" dirty="0">
                <a:latin typeface="Verdana"/>
                <a:cs typeface="Verdana"/>
              </a:rPr>
              <a:t>c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40" dirty="0">
                <a:latin typeface="Verdana"/>
                <a:cs typeface="Verdana"/>
              </a:rPr>
              <a:t>c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10" dirty="0">
                <a:latin typeface="Verdana"/>
                <a:cs typeface="Verdana"/>
              </a:rPr>
              <a:t>f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95" dirty="0">
                <a:latin typeface="Verdana"/>
                <a:cs typeface="Verdana"/>
              </a:rPr>
              <a:t>m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-10" dirty="0">
                <a:latin typeface="Verdana"/>
                <a:cs typeface="Verdana"/>
              </a:rPr>
              <a:t>ail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-145" dirty="0">
                <a:latin typeface="Verdana"/>
                <a:cs typeface="Verdana"/>
              </a:rPr>
              <a:t>.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T</a:t>
            </a:r>
            <a:r>
              <a:rPr sz="950" spc="40" dirty="0">
                <a:latin typeface="Verdana"/>
                <a:cs typeface="Verdana"/>
              </a:rPr>
              <a:t>h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-20" dirty="0">
                <a:latin typeface="Verdana"/>
                <a:cs typeface="Verdana"/>
              </a:rPr>
              <a:t>s  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n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50" dirty="0">
                <a:latin typeface="Verdana"/>
                <a:cs typeface="Verdana"/>
              </a:rPr>
              <a:t>b</a:t>
            </a:r>
            <a:r>
              <a:rPr sz="950" spc="-10" dirty="0">
                <a:latin typeface="Verdana"/>
                <a:cs typeface="Verdana"/>
              </a:rPr>
              <a:t>l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d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10" dirty="0">
                <a:latin typeface="Verdana"/>
                <a:cs typeface="Verdana"/>
              </a:rPr>
              <a:t>l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95" dirty="0">
                <a:latin typeface="Verdana"/>
                <a:cs typeface="Verdana"/>
              </a:rPr>
              <a:t>m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n</a:t>
            </a:r>
            <a:r>
              <a:rPr sz="950" spc="15" dirty="0">
                <a:latin typeface="Verdana"/>
                <a:cs typeface="Verdana"/>
              </a:rPr>
              <a:t>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10" dirty="0">
                <a:latin typeface="Verdana"/>
                <a:cs typeface="Verdana"/>
              </a:rPr>
              <a:t>f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95" dirty="0">
                <a:latin typeface="Verdana"/>
                <a:cs typeface="Verdana"/>
              </a:rPr>
              <a:t>m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e  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40" dirty="0">
                <a:latin typeface="Verdana"/>
                <a:cs typeface="Verdana"/>
              </a:rPr>
              <a:t>n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10" dirty="0">
                <a:latin typeface="Verdana"/>
                <a:cs typeface="Verdana"/>
              </a:rPr>
              <a:t>lli</a:t>
            </a:r>
            <a:r>
              <a:rPr sz="950" spc="60" dirty="0">
                <a:latin typeface="Verdana"/>
                <a:cs typeface="Verdana"/>
              </a:rPr>
              <a:t>g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n</a:t>
            </a:r>
            <a:r>
              <a:rPr sz="950" spc="15" dirty="0">
                <a:latin typeface="Verdana"/>
                <a:cs typeface="Verdana"/>
              </a:rPr>
              <a:t>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35" dirty="0">
                <a:latin typeface="Verdana"/>
                <a:cs typeface="Verdana"/>
              </a:rPr>
              <a:t>c</a:t>
            </a:r>
            <a:r>
              <a:rPr sz="950" spc="40" dirty="0">
                <a:latin typeface="Verdana"/>
                <a:cs typeface="Verdana"/>
              </a:rPr>
              <a:t>cu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95" dirty="0">
                <a:latin typeface="Verdana"/>
                <a:cs typeface="Verdana"/>
              </a:rPr>
              <a:t>m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60" dirty="0">
                <a:latin typeface="Verdana"/>
                <a:cs typeface="Verdana"/>
              </a:rPr>
              <a:t>ﬁ</a:t>
            </a:r>
            <a:r>
              <a:rPr sz="950" spc="-5" dirty="0">
                <a:latin typeface="Verdana"/>
                <a:cs typeface="Verdana"/>
              </a:rPr>
              <a:t>lt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rs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40" dirty="0">
                <a:latin typeface="Verdana"/>
                <a:cs typeface="Verdana"/>
              </a:rPr>
              <a:t>h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10" dirty="0">
                <a:latin typeface="Verdana"/>
                <a:cs typeface="Verdana"/>
              </a:rPr>
              <a:t>t  </a:t>
            </a:r>
            <a:r>
              <a:rPr sz="950" spc="40" dirty="0">
                <a:latin typeface="Verdana"/>
                <a:cs typeface="Verdana"/>
              </a:rPr>
              <a:t>c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50" dirty="0">
                <a:latin typeface="Verdana"/>
                <a:cs typeface="Verdana"/>
              </a:rPr>
              <a:t>d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15" dirty="0">
                <a:latin typeface="Verdana"/>
                <a:cs typeface="Verdana"/>
              </a:rPr>
              <a:t>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5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65" dirty="0">
                <a:latin typeface="Verdana"/>
                <a:cs typeface="Verdana"/>
              </a:rPr>
              <a:t>w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90" dirty="0">
                <a:latin typeface="Verdana"/>
                <a:cs typeface="Verdana"/>
              </a:rPr>
              <a:t>mm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35" dirty="0">
                <a:latin typeface="Verdana"/>
                <a:cs typeface="Verdana"/>
              </a:rPr>
              <a:t>c</a:t>
            </a:r>
            <a:r>
              <a:rPr sz="950" spc="40" dirty="0">
                <a:latin typeface="Verdana"/>
                <a:cs typeface="Verdana"/>
              </a:rPr>
              <a:t>hn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50" dirty="0">
                <a:latin typeface="Verdana"/>
                <a:cs typeface="Verdana"/>
              </a:rPr>
              <a:t>q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20" dirty="0">
                <a:latin typeface="Verdana"/>
                <a:cs typeface="Verdana"/>
              </a:rPr>
              <a:t>s  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10" dirty="0">
                <a:latin typeface="Verdana"/>
                <a:cs typeface="Verdana"/>
              </a:rPr>
              <a:t>al</a:t>
            </a:r>
            <a:r>
              <a:rPr sz="950" spc="-60" dirty="0">
                <a:latin typeface="Verdana"/>
                <a:cs typeface="Verdana"/>
              </a:rPr>
              <a:t>-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95" dirty="0">
                <a:latin typeface="Verdana"/>
                <a:cs typeface="Verdana"/>
              </a:rPr>
              <a:t>m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145" dirty="0">
                <a:latin typeface="Verdana"/>
                <a:cs typeface="Verdana"/>
              </a:rPr>
              <a:t>.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L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-70" dirty="0">
                <a:latin typeface="Verdana"/>
                <a:cs typeface="Verdana"/>
              </a:rPr>
              <a:t>'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55" dirty="0">
                <a:latin typeface="Verdana"/>
                <a:cs typeface="Verdana"/>
              </a:rPr>
              <a:t>x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-10" dirty="0">
                <a:latin typeface="Verdana"/>
                <a:cs typeface="Verdana"/>
              </a:rPr>
              <a:t>l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10" dirty="0">
                <a:latin typeface="Verdana"/>
                <a:cs typeface="Verdana"/>
              </a:rPr>
              <a:t>o</a:t>
            </a:r>
            <a:r>
              <a:rPr sz="950" spc="65" dirty="0">
                <a:latin typeface="Verdana"/>
                <a:cs typeface="Verdana"/>
              </a:rPr>
              <a:t>w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</a:t>
            </a:r>
            <a:r>
              <a:rPr sz="950" spc="-110" dirty="0">
                <a:latin typeface="Verdana"/>
                <a:cs typeface="Verdana"/>
              </a:rPr>
              <a:t>I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c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30" dirty="0">
                <a:latin typeface="Verdana"/>
                <a:cs typeface="Verdana"/>
              </a:rPr>
              <a:t>n 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10" dirty="0">
                <a:latin typeface="Verdana"/>
                <a:cs typeface="Verdana"/>
              </a:rPr>
              <a:t>l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40" dirty="0">
                <a:latin typeface="Verdana"/>
                <a:cs typeface="Verdana"/>
              </a:rPr>
              <a:t>n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-20" dirty="0">
                <a:latin typeface="Verdana"/>
                <a:cs typeface="Verdana"/>
              </a:rPr>
              <a:t>z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-10" dirty="0">
                <a:latin typeface="Verdana"/>
                <a:cs typeface="Verdana"/>
              </a:rPr>
              <a:t>ai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cu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5" dirty="0">
                <a:latin typeface="Verdana"/>
                <a:cs typeface="Verdana"/>
              </a:rPr>
              <a:t>t</a:t>
            </a:r>
            <a:r>
              <a:rPr sz="950" spc="-80" dirty="0">
                <a:latin typeface="Verdana"/>
                <a:cs typeface="Verdana"/>
              </a:rPr>
              <a:t>y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8078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C8B794-E6D4-4A3F-B380-9458EECD209B}"/>
              </a:ext>
            </a:extLst>
          </p:cNvPr>
          <p:cNvSpPr/>
          <p:nvPr/>
        </p:nvSpPr>
        <p:spPr>
          <a:xfrm>
            <a:off x="148" y="0"/>
            <a:ext cx="7559675" cy="10687050"/>
          </a:xfrm>
          <a:custGeom>
            <a:avLst/>
            <a:gdLst/>
            <a:ahLst/>
            <a:cxnLst/>
            <a:rect l="l" t="t" r="r" b="b"/>
            <a:pathLst>
              <a:path w="7559675" h="10687050">
                <a:moveTo>
                  <a:pt x="7559575" y="10687049"/>
                </a:moveTo>
                <a:lnTo>
                  <a:pt x="0" y="10687049"/>
                </a:lnTo>
                <a:lnTo>
                  <a:pt x="0" y="0"/>
                </a:lnTo>
                <a:lnTo>
                  <a:pt x="7559575" y="0"/>
                </a:lnTo>
                <a:lnTo>
                  <a:pt x="7559575" y="10687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8B83AB2-86DF-495E-9BDF-3682F2634F0D}"/>
              </a:ext>
            </a:extLst>
          </p:cNvPr>
          <p:cNvSpPr txBox="1"/>
          <p:nvPr/>
        </p:nvSpPr>
        <p:spPr>
          <a:xfrm>
            <a:off x="4887848" y="4084620"/>
            <a:ext cx="2337435" cy="2401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-5" dirty="0">
                <a:solidFill>
                  <a:srgbClr val="FFFFFF"/>
                </a:solidFill>
                <a:latin typeface="Cambria"/>
                <a:cs typeface="Cambria"/>
              </a:rPr>
              <a:t>Key</a:t>
            </a:r>
            <a:r>
              <a:rPr sz="95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50" b="1" spc="-5" dirty="0">
                <a:solidFill>
                  <a:srgbClr val="FFFFFF"/>
                </a:solidFill>
                <a:latin typeface="Cambria"/>
                <a:cs typeface="Cambria"/>
              </a:rPr>
              <a:t>Features</a:t>
            </a:r>
            <a:r>
              <a:rPr sz="950" b="1" spc="15" dirty="0">
                <a:solidFill>
                  <a:srgbClr val="FFFFFF"/>
                </a:solidFill>
                <a:latin typeface="Cambria"/>
                <a:cs typeface="Cambria"/>
              </a:rPr>
              <a:t> of</a:t>
            </a:r>
            <a:r>
              <a:rPr sz="950" b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50" b="1" spc="10" dirty="0">
                <a:solidFill>
                  <a:srgbClr val="FFFFFF"/>
                </a:solidFill>
                <a:latin typeface="Cambria"/>
                <a:cs typeface="Cambria"/>
              </a:rPr>
              <a:t>AI-powered</a:t>
            </a:r>
            <a:r>
              <a:rPr sz="950" b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50" b="1" spc="25" dirty="0">
                <a:solidFill>
                  <a:srgbClr val="FFFFFF"/>
                </a:solidFill>
                <a:latin typeface="Cambria"/>
                <a:cs typeface="Cambria"/>
              </a:rPr>
              <a:t>Spam</a:t>
            </a:r>
            <a:r>
              <a:rPr sz="950" b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50" b="1" spc="5" dirty="0">
                <a:solidFill>
                  <a:srgbClr val="FFFFFF"/>
                </a:solidFill>
                <a:latin typeface="Cambria"/>
                <a:cs typeface="Cambria"/>
              </a:rPr>
              <a:t>Filters</a:t>
            </a:r>
            <a:endParaRPr sz="9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 marL="12700" marR="13970">
              <a:lnSpc>
                <a:spcPct val="102499"/>
              </a:lnSpc>
              <a:spcBef>
                <a:spcPts val="830"/>
              </a:spcBef>
            </a:pP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-7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60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lt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rs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ak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60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lt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950" b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b="1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b="1" spc="-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b="1" spc="-8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b="1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b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b="1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b="1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b="1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b="1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b="1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b="1" spc="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5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w  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90" dirty="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b="1" spc="-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b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b="1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b="1" spc="-1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95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b="1" spc="-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b="1" spc="-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b="1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b="1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b="1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b="1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b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b="1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b="1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spc="-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b="1" spc="-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b="1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b="1" spc="-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b="1" spc="-1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95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b="1" spc="-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b="1" spc="-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b="1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b="1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b="1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14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b="1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b="1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b="1" spc="-3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950" b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b="1" spc="-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950" b="1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b="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b="1" spc="-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95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b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b="1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b="1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50" b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b="1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b="1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b="1" spc="-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b="1" spc="-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continuously improve 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ﬁlter 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accuracy. </a:t>
            </a:r>
            <a:r>
              <a:rPr sz="95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6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-55" dirty="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60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lt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rs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6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ail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165A105-F3D1-40A8-B298-90B1CA3D3E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590" y="3219846"/>
            <a:ext cx="3779787" cy="42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F9A60DE5-BA56-40A7-8AC8-4FA08C9452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2255" y="3692320"/>
            <a:ext cx="2684859" cy="3294161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964D868D-3BDB-4718-8D64-70CE6AC2E4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7375" y="4196892"/>
            <a:ext cx="117475" cy="10795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67EA67D0-7F0C-4837-8F39-21D661ECD097}"/>
              </a:ext>
            </a:extLst>
          </p:cNvPr>
          <p:cNvSpPr txBox="1"/>
          <p:nvPr/>
        </p:nvSpPr>
        <p:spPr>
          <a:xfrm>
            <a:off x="288295" y="4088180"/>
            <a:ext cx="260604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40" dirty="0">
                <a:latin typeface="Trebuchet MS"/>
                <a:cs typeface="Trebuchet MS"/>
              </a:rPr>
              <a:t>E</a:t>
            </a:r>
            <a:r>
              <a:rPr sz="1550" b="1" spc="65" dirty="0">
                <a:latin typeface="Trebuchet MS"/>
                <a:cs typeface="Trebuchet MS"/>
              </a:rPr>
              <a:t>n</a:t>
            </a:r>
            <a:r>
              <a:rPr sz="1550" b="1" spc="55" dirty="0">
                <a:latin typeface="Trebuchet MS"/>
                <a:cs typeface="Trebuchet MS"/>
              </a:rPr>
              <a:t>h</a:t>
            </a:r>
            <a:r>
              <a:rPr sz="1550" b="1" spc="5" dirty="0">
                <a:latin typeface="Trebuchet MS"/>
                <a:cs typeface="Trebuchet MS"/>
              </a:rPr>
              <a:t>a</a:t>
            </a:r>
            <a:r>
              <a:rPr sz="1550" b="1" spc="65" dirty="0">
                <a:latin typeface="Trebuchet MS"/>
                <a:cs typeface="Trebuchet MS"/>
              </a:rPr>
              <a:t>n</a:t>
            </a:r>
            <a:r>
              <a:rPr sz="1550" b="1" spc="-5" dirty="0">
                <a:latin typeface="Trebuchet MS"/>
                <a:cs typeface="Trebuchet MS"/>
              </a:rPr>
              <a:t>c</a:t>
            </a:r>
            <a:r>
              <a:rPr sz="1550" b="1" spc="55" dirty="0">
                <a:latin typeface="Trebuchet MS"/>
                <a:cs typeface="Trebuchet MS"/>
              </a:rPr>
              <a:t>i</a:t>
            </a:r>
            <a:r>
              <a:rPr sz="1550" b="1" spc="60" dirty="0">
                <a:latin typeface="Trebuchet MS"/>
                <a:cs typeface="Trebuchet MS"/>
              </a:rPr>
              <a:t>n</a:t>
            </a:r>
            <a:r>
              <a:rPr sz="1550" b="1" spc="120" dirty="0">
                <a:latin typeface="Trebuchet MS"/>
                <a:cs typeface="Trebuchet MS"/>
              </a:rPr>
              <a:t>g</a:t>
            </a:r>
            <a:r>
              <a:rPr sz="1550" b="1" spc="-114" dirty="0">
                <a:latin typeface="Trebuchet MS"/>
                <a:cs typeface="Trebuchet MS"/>
              </a:rPr>
              <a:t> </a:t>
            </a:r>
            <a:r>
              <a:rPr sz="1550" b="1" spc="5" dirty="0">
                <a:latin typeface="Trebuchet MS"/>
                <a:cs typeface="Trebuchet MS"/>
              </a:rPr>
              <a:t>U</a:t>
            </a:r>
            <a:r>
              <a:rPr sz="1550" b="1" spc="70" dirty="0">
                <a:latin typeface="Trebuchet MS"/>
                <a:cs typeface="Trebuchet MS"/>
              </a:rPr>
              <a:t>s</a:t>
            </a:r>
            <a:r>
              <a:rPr sz="1550" b="1" spc="-120" dirty="0">
                <a:latin typeface="Trebuchet MS"/>
                <a:cs typeface="Trebuchet MS"/>
              </a:rPr>
              <a:t>e</a:t>
            </a:r>
            <a:r>
              <a:rPr sz="1550" b="1" spc="95" dirty="0">
                <a:latin typeface="Trebuchet MS"/>
                <a:cs typeface="Trebuchet MS"/>
              </a:rPr>
              <a:t>r</a:t>
            </a:r>
            <a:r>
              <a:rPr sz="1550" b="1" spc="-150" dirty="0">
                <a:latin typeface="Trebuchet MS"/>
                <a:cs typeface="Trebuchet MS"/>
              </a:rPr>
              <a:t> </a:t>
            </a:r>
            <a:r>
              <a:rPr sz="1550" b="1" spc="145" dirty="0">
                <a:latin typeface="Trebuchet MS"/>
                <a:cs typeface="Trebuchet MS"/>
              </a:rPr>
              <a:t>E</a:t>
            </a:r>
            <a:r>
              <a:rPr sz="1550" b="1" dirty="0">
                <a:latin typeface="Trebuchet MS"/>
                <a:cs typeface="Trebuchet MS"/>
              </a:rPr>
              <a:t> </a:t>
            </a:r>
            <a:r>
              <a:rPr sz="1550" b="1" spc="-70" dirty="0">
                <a:latin typeface="Trebuchet MS"/>
                <a:cs typeface="Trebuchet MS"/>
              </a:rPr>
              <a:t> </a:t>
            </a:r>
            <a:r>
              <a:rPr sz="1550" b="1" spc="55" dirty="0">
                <a:latin typeface="Trebuchet MS"/>
                <a:cs typeface="Trebuchet MS"/>
              </a:rPr>
              <a:t>p</a:t>
            </a:r>
            <a:r>
              <a:rPr sz="1550" b="1" spc="-120" dirty="0">
                <a:latin typeface="Trebuchet MS"/>
                <a:cs typeface="Trebuchet MS"/>
              </a:rPr>
              <a:t>e</a:t>
            </a:r>
            <a:r>
              <a:rPr sz="1550" b="1" spc="90" dirty="0">
                <a:latin typeface="Trebuchet MS"/>
                <a:cs typeface="Trebuchet MS"/>
              </a:rPr>
              <a:t>r</a:t>
            </a:r>
            <a:r>
              <a:rPr sz="1550" b="1" spc="55" dirty="0">
                <a:latin typeface="Trebuchet MS"/>
                <a:cs typeface="Trebuchet MS"/>
              </a:rPr>
              <a:t>i</a:t>
            </a:r>
            <a:r>
              <a:rPr sz="1550" b="1" spc="-120" dirty="0">
                <a:latin typeface="Trebuchet MS"/>
                <a:cs typeface="Trebuchet MS"/>
              </a:rPr>
              <a:t>e</a:t>
            </a:r>
            <a:r>
              <a:rPr sz="1550" b="1" spc="65" dirty="0">
                <a:latin typeface="Trebuchet MS"/>
                <a:cs typeface="Trebuchet MS"/>
              </a:rPr>
              <a:t>n</a:t>
            </a:r>
            <a:r>
              <a:rPr sz="1550" b="1" spc="-5" dirty="0">
                <a:latin typeface="Trebuchet MS"/>
                <a:cs typeface="Trebuchet MS"/>
              </a:rPr>
              <a:t>c</a:t>
            </a:r>
            <a:r>
              <a:rPr sz="1550" b="1" spc="-100" dirty="0">
                <a:latin typeface="Trebuchet MS"/>
                <a:cs typeface="Trebuchet MS"/>
              </a:rPr>
              <a:t>e</a:t>
            </a:r>
            <a:endParaRPr sz="1550">
              <a:latin typeface="Trebuchet MS"/>
              <a:cs typeface="Trebuchet MS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4E12173B-B9ED-4F46-94DF-78414857F22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7375" y="4196892"/>
            <a:ext cx="117475" cy="107950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79A92EF2-E101-4F4E-99E4-630B20838427}"/>
              </a:ext>
            </a:extLst>
          </p:cNvPr>
          <p:cNvSpPr txBox="1"/>
          <p:nvPr/>
        </p:nvSpPr>
        <p:spPr>
          <a:xfrm>
            <a:off x="286310" y="4547631"/>
            <a:ext cx="2585720" cy="1901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105"/>
              </a:spcBef>
            </a:pPr>
            <a:r>
              <a:rPr sz="950" spc="-35" dirty="0">
                <a:latin typeface="Verdana"/>
                <a:cs typeface="Verdana"/>
              </a:rPr>
              <a:t>In </a:t>
            </a:r>
            <a:r>
              <a:rPr sz="950" spc="20" dirty="0">
                <a:latin typeface="Verdana"/>
                <a:cs typeface="Verdana"/>
              </a:rPr>
              <a:t>addition </a:t>
            </a:r>
            <a:r>
              <a:rPr sz="950" spc="10" dirty="0">
                <a:latin typeface="Verdana"/>
                <a:cs typeface="Verdana"/>
              </a:rPr>
              <a:t>to </a:t>
            </a:r>
            <a:r>
              <a:rPr sz="950" spc="15" dirty="0">
                <a:latin typeface="Verdana"/>
                <a:cs typeface="Verdana"/>
              </a:rPr>
              <a:t>improving </a:t>
            </a:r>
            <a:r>
              <a:rPr sz="950" spc="25" dirty="0">
                <a:latin typeface="Verdana"/>
                <a:cs typeface="Verdana"/>
              </a:rPr>
              <a:t>spam </a:t>
            </a:r>
            <a:r>
              <a:rPr sz="950" dirty="0">
                <a:latin typeface="Verdana"/>
                <a:cs typeface="Verdana"/>
              </a:rPr>
              <a:t>detection,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</a:t>
            </a:r>
            <a:r>
              <a:rPr sz="950" spc="-114" dirty="0">
                <a:latin typeface="Verdana"/>
                <a:cs typeface="Verdana"/>
              </a:rPr>
              <a:t>I</a:t>
            </a:r>
            <a:r>
              <a:rPr sz="950" spc="-70" dirty="0">
                <a:latin typeface="Verdana"/>
                <a:cs typeface="Verdana"/>
              </a:rPr>
              <a:t>-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10" dirty="0">
                <a:latin typeface="Verdana"/>
                <a:cs typeface="Verdana"/>
              </a:rPr>
              <a:t>o</a:t>
            </a:r>
            <a:r>
              <a:rPr sz="950" spc="45" dirty="0">
                <a:latin typeface="Verdana"/>
                <a:cs typeface="Verdana"/>
              </a:rPr>
              <a:t>w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60" dirty="0">
                <a:latin typeface="Verdana"/>
                <a:cs typeface="Verdana"/>
              </a:rPr>
              <a:t>ﬁ</a:t>
            </a:r>
            <a:r>
              <a:rPr sz="950" spc="-5" dirty="0">
                <a:latin typeface="Verdana"/>
                <a:cs typeface="Verdana"/>
              </a:rPr>
              <a:t>lt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rs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c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nh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35" dirty="0">
                <a:latin typeface="Verdana"/>
                <a:cs typeface="Verdana"/>
              </a:rPr>
              <a:t>c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20" dirty="0">
                <a:latin typeface="Verdana"/>
                <a:cs typeface="Verdana"/>
              </a:rPr>
              <a:t>r  </a:t>
            </a:r>
            <a:r>
              <a:rPr sz="950" spc="-10" dirty="0">
                <a:latin typeface="Verdana"/>
                <a:cs typeface="Verdana"/>
              </a:rPr>
              <a:t>experience. </a:t>
            </a:r>
            <a:r>
              <a:rPr sz="950" spc="10" dirty="0">
                <a:latin typeface="Verdana"/>
                <a:cs typeface="Verdana"/>
              </a:rPr>
              <a:t>By </a:t>
            </a:r>
            <a:r>
              <a:rPr sz="950" dirty="0">
                <a:latin typeface="Verdana"/>
                <a:cs typeface="Verdana"/>
              </a:rPr>
              <a:t>accurately </a:t>
            </a:r>
            <a:r>
              <a:rPr sz="950" spc="15" dirty="0">
                <a:latin typeface="Verdana"/>
                <a:cs typeface="Verdana"/>
              </a:rPr>
              <a:t>ﬁltering </a:t>
            </a:r>
            <a:r>
              <a:rPr sz="950" spc="25" dirty="0">
                <a:latin typeface="Verdana"/>
                <a:cs typeface="Verdana"/>
              </a:rPr>
              <a:t>out </a:t>
            </a:r>
            <a:r>
              <a:rPr sz="950" spc="30" dirty="0">
                <a:latin typeface="Verdana"/>
                <a:cs typeface="Verdana"/>
              </a:rPr>
              <a:t> 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-145" dirty="0">
                <a:latin typeface="Verdana"/>
                <a:cs typeface="Verdana"/>
              </a:rPr>
              <a:t>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rs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c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95" dirty="0">
                <a:latin typeface="Verdana"/>
                <a:cs typeface="Verdana"/>
              </a:rPr>
              <a:t>m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40" dirty="0">
                <a:latin typeface="Verdana"/>
                <a:cs typeface="Verdana"/>
              </a:rPr>
              <a:t>cu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30" dirty="0">
                <a:latin typeface="Verdana"/>
                <a:cs typeface="Verdana"/>
              </a:rPr>
              <a:t>n  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15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40" dirty="0">
                <a:latin typeface="Verdana"/>
                <a:cs typeface="Verdana"/>
              </a:rPr>
              <a:t>n</a:t>
            </a:r>
            <a:r>
              <a:rPr sz="950" spc="15" dirty="0">
                <a:latin typeface="Verdana"/>
                <a:cs typeface="Verdana"/>
              </a:rPr>
              <a:t>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-10" dirty="0">
                <a:latin typeface="Verdana"/>
                <a:cs typeface="Verdana"/>
              </a:rPr>
              <a:t>ail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-145" dirty="0">
                <a:latin typeface="Verdana"/>
                <a:cs typeface="Verdana"/>
              </a:rPr>
              <a:t>.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10" dirty="0">
                <a:latin typeface="Verdana"/>
                <a:cs typeface="Verdana"/>
              </a:rPr>
              <a:t>M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10" dirty="0">
                <a:latin typeface="Verdana"/>
                <a:cs typeface="Verdana"/>
              </a:rPr>
              <a:t>o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-145" dirty="0">
                <a:latin typeface="Verdana"/>
                <a:cs typeface="Verdana"/>
              </a:rPr>
              <a:t>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</a:t>
            </a:r>
            <a:r>
              <a:rPr sz="950" spc="-110" dirty="0">
                <a:latin typeface="Verdana"/>
                <a:cs typeface="Verdana"/>
              </a:rPr>
              <a:t>I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c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l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30" dirty="0">
                <a:latin typeface="Verdana"/>
                <a:cs typeface="Verdana"/>
              </a:rPr>
              <a:t>n  </a:t>
            </a:r>
            <a:r>
              <a:rPr sz="950" spc="65" dirty="0">
                <a:latin typeface="Verdana"/>
                <a:cs typeface="Verdana"/>
              </a:rPr>
              <a:t>f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95" dirty="0">
                <a:latin typeface="Verdana"/>
                <a:cs typeface="Verdana"/>
              </a:rPr>
              <a:t>m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25" dirty="0">
                <a:latin typeface="Verdana"/>
                <a:cs typeface="Verdana"/>
              </a:rPr>
              <a:t>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spc="5" dirty="0">
                <a:latin typeface="Verdana"/>
                <a:cs typeface="Verdana"/>
              </a:rPr>
              <a:t>ee</a:t>
            </a:r>
            <a:r>
              <a:rPr sz="950" spc="50" dirty="0">
                <a:latin typeface="Verdana"/>
                <a:cs typeface="Verdana"/>
              </a:rPr>
              <a:t>db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35" dirty="0">
                <a:latin typeface="Verdana"/>
                <a:cs typeface="Verdana"/>
              </a:rPr>
              <a:t>c</a:t>
            </a:r>
            <a:r>
              <a:rPr sz="950" spc="15" dirty="0">
                <a:latin typeface="Verdana"/>
                <a:cs typeface="Verdana"/>
              </a:rPr>
              <a:t>k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35" dirty="0">
                <a:latin typeface="Verdana"/>
                <a:cs typeface="Verdana"/>
              </a:rPr>
              <a:t>c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15" dirty="0">
                <a:latin typeface="Verdana"/>
                <a:cs typeface="Verdana"/>
              </a:rPr>
              <a:t>o  </a:t>
            </a:r>
            <a:r>
              <a:rPr sz="950" dirty="0">
                <a:latin typeface="Verdana"/>
                <a:cs typeface="Verdana"/>
              </a:rPr>
              <a:t>personalize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the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ﬁltering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process,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reducing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spc="-10" dirty="0">
                <a:latin typeface="Verdana"/>
                <a:cs typeface="Verdana"/>
              </a:rPr>
              <a:t>al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n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40" dirty="0">
                <a:latin typeface="Verdana"/>
                <a:cs typeface="Verdana"/>
              </a:rPr>
              <a:t>h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10" dirty="0">
                <a:latin typeface="Verdana"/>
                <a:cs typeface="Verdana"/>
              </a:rPr>
              <a:t>t  </a:t>
            </a:r>
            <a:r>
              <a:rPr sz="950" spc="-10" dirty="0">
                <a:latin typeface="Verdana"/>
                <a:cs typeface="Verdana"/>
              </a:rPr>
              <a:t>l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60" dirty="0">
                <a:latin typeface="Verdana"/>
                <a:cs typeface="Verdana"/>
              </a:rPr>
              <a:t>g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-10" dirty="0">
                <a:latin typeface="Verdana"/>
                <a:cs typeface="Verdana"/>
              </a:rPr>
              <a:t>ail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15" dirty="0">
                <a:latin typeface="Verdana"/>
                <a:cs typeface="Verdana"/>
              </a:rPr>
              <a:t>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-10" dirty="0">
                <a:latin typeface="Verdana"/>
                <a:cs typeface="Verdana"/>
              </a:rPr>
              <a:t>ak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n</a:t>
            </a:r>
            <a:r>
              <a:rPr sz="950" spc="-10" dirty="0">
                <a:latin typeface="Verdana"/>
                <a:cs typeface="Verdana"/>
              </a:rPr>
              <a:t>l</a:t>
            </a:r>
            <a:r>
              <a:rPr sz="950" spc="-35" dirty="0">
                <a:latin typeface="Verdana"/>
                <a:cs typeface="Verdana"/>
              </a:rPr>
              <a:t>y  </a:t>
            </a:r>
            <a:r>
              <a:rPr sz="950" spc="35" dirty="0">
                <a:latin typeface="Verdana"/>
                <a:cs typeface="Verdana"/>
              </a:rPr>
              <a:t>c</a:t>
            </a:r>
            <a:r>
              <a:rPr sz="950" spc="-10" dirty="0">
                <a:latin typeface="Verdana"/>
                <a:cs typeface="Verdana"/>
              </a:rPr>
              <a:t>la</a:t>
            </a:r>
            <a:r>
              <a:rPr sz="950" spc="-35" dirty="0">
                <a:latin typeface="Verdana"/>
                <a:cs typeface="Verdana"/>
              </a:rPr>
              <a:t>ss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60" dirty="0">
                <a:latin typeface="Verdana"/>
                <a:cs typeface="Verdana"/>
              </a:rPr>
              <a:t>ﬁ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-10" dirty="0">
                <a:latin typeface="Verdana"/>
                <a:cs typeface="Verdana"/>
              </a:rPr>
              <a:t>a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-145" dirty="0">
                <a:latin typeface="Verdana"/>
                <a:cs typeface="Verdana"/>
              </a:rPr>
              <a:t>.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5" dirty="0">
                <a:latin typeface="Verdana"/>
                <a:cs typeface="Verdana"/>
              </a:rPr>
              <a:t>W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10" dirty="0">
                <a:latin typeface="Verdana"/>
                <a:cs typeface="Verdana"/>
              </a:rPr>
              <a:t>t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</a:t>
            </a:r>
            <a:r>
              <a:rPr sz="950" spc="-114" dirty="0">
                <a:latin typeface="Verdana"/>
                <a:cs typeface="Verdana"/>
              </a:rPr>
              <a:t>I</a:t>
            </a:r>
            <a:r>
              <a:rPr sz="950" spc="-145" dirty="0">
                <a:latin typeface="Verdana"/>
                <a:cs typeface="Verdana"/>
              </a:rPr>
              <a:t>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-10" dirty="0">
                <a:latin typeface="Verdana"/>
                <a:cs typeface="Verdana"/>
              </a:rPr>
              <a:t>ai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5" dirty="0">
                <a:latin typeface="Verdana"/>
                <a:cs typeface="Verdana"/>
              </a:rPr>
              <a:t>s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cu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-10" dirty="0">
                <a:latin typeface="Verdana"/>
                <a:cs typeface="Verdana"/>
              </a:rPr>
              <a:t>i</a:t>
            </a:r>
            <a:r>
              <a:rPr sz="950" spc="5" dirty="0">
                <a:latin typeface="Verdana"/>
                <a:cs typeface="Verdana"/>
              </a:rPr>
              <a:t>t</a:t>
            </a:r>
            <a:r>
              <a:rPr sz="950" spc="-35" dirty="0">
                <a:latin typeface="Verdana"/>
                <a:cs typeface="Verdana"/>
              </a:rPr>
              <a:t>y  </a:t>
            </a:r>
            <a:r>
              <a:rPr sz="950" spc="30" dirty="0">
                <a:latin typeface="Verdana"/>
                <a:cs typeface="Verdana"/>
              </a:rPr>
              <a:t>and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user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satisfaction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go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hand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hand.</a:t>
            </a:r>
            <a:endParaRPr sz="95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7534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A22DED-E01D-4838-8B30-31F859003748}"/>
              </a:ext>
            </a:extLst>
          </p:cNvPr>
          <p:cNvSpPr txBox="1"/>
          <p:nvPr/>
        </p:nvSpPr>
        <p:spPr>
          <a:xfrm>
            <a:off x="515620" y="3810000"/>
            <a:ext cx="6741160" cy="3347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75"/>
              </a:spcBef>
            </a:pPr>
            <a:r>
              <a:rPr lang="en-US" sz="1800" dirty="0">
                <a:latin typeface="Verdana"/>
                <a:cs typeface="Verdana"/>
              </a:rPr>
              <a:t>AI-powered </a:t>
            </a:r>
            <a:r>
              <a:rPr lang="en-US" sz="1800" spc="25" dirty="0">
                <a:latin typeface="Verdana"/>
                <a:cs typeface="Verdana"/>
              </a:rPr>
              <a:t>spam </a:t>
            </a:r>
            <a:r>
              <a:rPr lang="en-US" sz="1800" dirty="0">
                <a:latin typeface="Verdana"/>
                <a:cs typeface="Verdana"/>
              </a:rPr>
              <a:t>ﬁlters </a:t>
            </a:r>
            <a:r>
              <a:rPr lang="en-US" sz="1800" spc="-5" dirty="0">
                <a:latin typeface="Verdana"/>
                <a:cs typeface="Verdana"/>
              </a:rPr>
              <a:t>offer a </a:t>
            </a:r>
            <a:r>
              <a:rPr lang="en-US" sz="1800" dirty="0">
                <a:latin typeface="Verdana"/>
                <a:cs typeface="Verdana"/>
              </a:rPr>
              <a:t>smarter </a:t>
            </a:r>
            <a:r>
              <a:rPr lang="en-US" sz="1800" spc="30" dirty="0">
                <a:latin typeface="Verdana"/>
                <a:cs typeface="Verdana"/>
              </a:rPr>
              <a:t>and </a:t>
            </a:r>
            <a:r>
              <a:rPr lang="en-US" sz="1800" spc="20" dirty="0">
                <a:latin typeface="Verdana"/>
                <a:cs typeface="Verdana"/>
              </a:rPr>
              <a:t>more </a:t>
            </a:r>
            <a:r>
              <a:rPr lang="en-US" sz="1800" spc="-5" dirty="0">
                <a:latin typeface="Verdana"/>
                <a:cs typeface="Verdana"/>
              </a:rPr>
              <a:t>effective </a:t>
            </a:r>
            <a:r>
              <a:rPr lang="en-US" sz="1800" dirty="0">
                <a:latin typeface="Verdana"/>
                <a:cs typeface="Verdana"/>
              </a:rPr>
              <a:t> </a:t>
            </a:r>
            <a:r>
              <a:rPr lang="en-US" sz="1800" spc="10" dirty="0">
                <a:latin typeface="Verdana"/>
                <a:cs typeface="Verdana"/>
              </a:rPr>
              <a:t>solution to </a:t>
            </a:r>
            <a:r>
              <a:rPr lang="en-US" sz="1800" spc="30" dirty="0">
                <a:latin typeface="Verdana"/>
                <a:cs typeface="Verdana"/>
              </a:rPr>
              <a:t>combat </a:t>
            </a:r>
            <a:r>
              <a:rPr lang="en-US" sz="1800" spc="25" dirty="0">
                <a:latin typeface="Verdana"/>
                <a:cs typeface="Verdana"/>
              </a:rPr>
              <a:t>spam </a:t>
            </a:r>
            <a:r>
              <a:rPr lang="en-US" sz="1800" spc="-15" dirty="0">
                <a:latin typeface="Verdana"/>
                <a:cs typeface="Verdana"/>
              </a:rPr>
              <a:t>emails. </a:t>
            </a:r>
            <a:r>
              <a:rPr lang="en-US" sz="1800" spc="10" dirty="0">
                <a:latin typeface="Verdana"/>
                <a:cs typeface="Verdana"/>
              </a:rPr>
              <a:t>By harnessing </a:t>
            </a:r>
            <a:r>
              <a:rPr lang="en-US" sz="1800" spc="20" dirty="0">
                <a:latin typeface="Verdana"/>
                <a:cs typeface="Verdana"/>
              </a:rPr>
              <a:t>the power </a:t>
            </a:r>
            <a:r>
              <a:rPr lang="en-US" sz="1800" spc="5" dirty="0">
                <a:latin typeface="Verdana"/>
                <a:cs typeface="Verdana"/>
              </a:rPr>
              <a:t>of </a:t>
            </a:r>
            <a:r>
              <a:rPr lang="en-US" sz="1800" spc="10" dirty="0">
                <a:latin typeface="Verdana"/>
                <a:cs typeface="Verdana"/>
              </a:rPr>
              <a:t> </a:t>
            </a:r>
            <a:r>
              <a:rPr lang="en-US" sz="1800" spc="30" dirty="0">
                <a:latin typeface="Verdana"/>
                <a:cs typeface="Verdana"/>
              </a:rPr>
              <a:t>machine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-5" dirty="0">
                <a:latin typeface="Verdana"/>
                <a:cs typeface="Verdana"/>
              </a:rPr>
              <a:t>learning,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10" dirty="0">
                <a:latin typeface="Verdana"/>
                <a:cs typeface="Verdana"/>
              </a:rPr>
              <a:t>these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ﬁlters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25" dirty="0">
                <a:latin typeface="Verdana"/>
                <a:cs typeface="Verdana"/>
              </a:rPr>
              <a:t>can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20" dirty="0">
                <a:latin typeface="Verdana"/>
                <a:cs typeface="Verdana"/>
              </a:rPr>
              <a:t>adapt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10" dirty="0">
                <a:latin typeface="Verdana"/>
                <a:cs typeface="Verdana"/>
              </a:rPr>
              <a:t>to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evolving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35" dirty="0">
                <a:latin typeface="Verdana"/>
                <a:cs typeface="Verdana"/>
              </a:rPr>
              <a:t>spamming </a:t>
            </a:r>
            <a:r>
              <a:rPr lang="en-US" sz="1800" spc="-320" dirty="0">
                <a:latin typeface="Verdana"/>
                <a:cs typeface="Verdana"/>
              </a:rPr>
              <a:t> </a:t>
            </a:r>
            <a:r>
              <a:rPr lang="en-US" sz="1800" spc="20" dirty="0">
                <a:latin typeface="Verdana"/>
                <a:cs typeface="Verdana"/>
              </a:rPr>
              <a:t>techniques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30" dirty="0">
                <a:latin typeface="Verdana"/>
                <a:cs typeface="Verdana"/>
              </a:rPr>
              <a:t>and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5" dirty="0">
                <a:latin typeface="Verdana"/>
                <a:cs typeface="Verdana"/>
              </a:rPr>
              <a:t>provide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-5" dirty="0">
                <a:latin typeface="Verdana"/>
                <a:cs typeface="Verdana"/>
              </a:rPr>
              <a:t>a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-5" dirty="0">
                <a:latin typeface="Verdana"/>
                <a:cs typeface="Verdana"/>
              </a:rPr>
              <a:t>seamless</a:t>
            </a:r>
            <a:r>
              <a:rPr lang="en-US" sz="1800" spc="-80" dirty="0">
                <a:latin typeface="Verdana"/>
                <a:cs typeface="Verdana"/>
              </a:rPr>
              <a:t> </a:t>
            </a:r>
            <a:r>
              <a:rPr lang="en-US" sz="1800" spc="15" dirty="0">
                <a:latin typeface="Verdana"/>
                <a:cs typeface="Verdana"/>
              </a:rPr>
              <a:t>email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5" dirty="0">
                <a:latin typeface="Verdana"/>
                <a:cs typeface="Verdana"/>
              </a:rPr>
              <a:t>experience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-10" dirty="0">
                <a:latin typeface="Verdana"/>
                <a:cs typeface="Verdana"/>
              </a:rPr>
              <a:t>for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-30" dirty="0">
                <a:latin typeface="Verdana"/>
                <a:cs typeface="Verdana"/>
              </a:rPr>
              <a:t>users.</a:t>
            </a:r>
          </a:p>
          <a:p>
            <a:pPr marL="12700" marR="5080" algn="ctr">
              <a:lnSpc>
                <a:spcPct val="103099"/>
              </a:lnSpc>
              <a:spcBef>
                <a:spcPts val="75"/>
              </a:spcBef>
            </a:pPr>
            <a:endParaRPr lang="en-US" sz="1800" dirty="0">
              <a:latin typeface="Verdana"/>
              <a:cs typeface="Verdana"/>
            </a:endParaRPr>
          </a:p>
          <a:p>
            <a:pPr algn="ctr">
              <a:lnSpc>
                <a:spcPts val="1125"/>
              </a:lnSpc>
            </a:pPr>
            <a:r>
              <a:rPr lang="en-US" sz="1800" spc="105" dirty="0">
                <a:latin typeface="Verdana"/>
                <a:cs typeface="Verdana"/>
              </a:rPr>
              <a:t>W</a:t>
            </a:r>
            <a:r>
              <a:rPr lang="en-US" sz="1800" spc="-10" dirty="0">
                <a:latin typeface="Verdana"/>
                <a:cs typeface="Verdana"/>
              </a:rPr>
              <a:t>i</a:t>
            </a:r>
            <a:r>
              <a:rPr lang="en-US" sz="1800" spc="10" dirty="0">
                <a:latin typeface="Verdana"/>
                <a:cs typeface="Verdana"/>
              </a:rPr>
              <a:t>t</a:t>
            </a:r>
            <a:r>
              <a:rPr lang="en-US" sz="1800" spc="45" dirty="0">
                <a:latin typeface="Verdana"/>
                <a:cs typeface="Verdana"/>
              </a:rPr>
              <a:t>h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-20" dirty="0">
                <a:latin typeface="Verdana"/>
                <a:cs typeface="Verdana"/>
              </a:rPr>
              <a:t>f</a:t>
            </a:r>
            <a:r>
              <a:rPr lang="en-US" sz="1800" spc="-5" dirty="0">
                <a:latin typeface="Verdana"/>
                <a:cs typeface="Verdana"/>
              </a:rPr>
              <a:t>e</a:t>
            </a:r>
            <a:r>
              <a:rPr lang="en-US" sz="1800" spc="-10" dirty="0">
                <a:latin typeface="Verdana"/>
                <a:cs typeface="Verdana"/>
              </a:rPr>
              <a:t>a</a:t>
            </a:r>
            <a:r>
              <a:rPr lang="en-US" sz="1800" spc="10" dirty="0">
                <a:latin typeface="Verdana"/>
                <a:cs typeface="Verdana"/>
              </a:rPr>
              <a:t>t</a:t>
            </a:r>
            <a:r>
              <a:rPr lang="en-US" sz="1800" spc="40" dirty="0">
                <a:latin typeface="Verdana"/>
                <a:cs typeface="Verdana"/>
              </a:rPr>
              <a:t>u</a:t>
            </a:r>
            <a:r>
              <a:rPr lang="en-US" sz="1800" spc="-40" dirty="0">
                <a:latin typeface="Verdana"/>
                <a:cs typeface="Verdana"/>
              </a:rPr>
              <a:t>r</a:t>
            </a:r>
            <a:r>
              <a:rPr lang="en-US" sz="1800" spc="5" dirty="0">
                <a:latin typeface="Verdana"/>
                <a:cs typeface="Verdana"/>
              </a:rPr>
              <a:t>e</a:t>
            </a:r>
            <a:r>
              <a:rPr lang="en-US" sz="1800" spc="-30" dirty="0">
                <a:latin typeface="Verdana"/>
                <a:cs typeface="Verdana"/>
              </a:rPr>
              <a:t>s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-10" dirty="0">
                <a:latin typeface="Verdana"/>
                <a:cs typeface="Verdana"/>
              </a:rPr>
              <a:t>lik</a:t>
            </a:r>
            <a:r>
              <a:rPr lang="en-US" sz="1800" spc="10" dirty="0">
                <a:latin typeface="Verdana"/>
                <a:cs typeface="Verdana"/>
              </a:rPr>
              <a:t>e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-40" dirty="0">
                <a:latin typeface="Verdana"/>
                <a:cs typeface="Verdana"/>
              </a:rPr>
              <a:t>r</a:t>
            </a:r>
            <a:r>
              <a:rPr lang="en-US" sz="1800" spc="-5" dirty="0">
                <a:latin typeface="Verdana"/>
                <a:cs typeface="Verdana"/>
              </a:rPr>
              <a:t>e</a:t>
            </a:r>
            <a:r>
              <a:rPr lang="en-US" sz="1800" spc="-10" dirty="0">
                <a:latin typeface="Verdana"/>
                <a:cs typeface="Verdana"/>
              </a:rPr>
              <a:t>al</a:t>
            </a:r>
            <a:r>
              <a:rPr lang="en-US" sz="1800" spc="-60" dirty="0">
                <a:latin typeface="Verdana"/>
                <a:cs typeface="Verdana"/>
              </a:rPr>
              <a:t>-</a:t>
            </a:r>
            <a:r>
              <a:rPr lang="en-US" sz="1800" spc="10" dirty="0">
                <a:latin typeface="Verdana"/>
                <a:cs typeface="Verdana"/>
              </a:rPr>
              <a:t>t</a:t>
            </a:r>
            <a:r>
              <a:rPr lang="en-US" sz="1800" spc="-10" dirty="0">
                <a:latin typeface="Verdana"/>
                <a:cs typeface="Verdana"/>
              </a:rPr>
              <a:t>i</a:t>
            </a:r>
            <a:r>
              <a:rPr lang="en-US" sz="1800" spc="95" dirty="0">
                <a:latin typeface="Verdana"/>
                <a:cs typeface="Verdana"/>
              </a:rPr>
              <a:t>m</a:t>
            </a:r>
            <a:r>
              <a:rPr lang="en-US" sz="1800" spc="10" dirty="0">
                <a:latin typeface="Verdana"/>
                <a:cs typeface="Verdana"/>
              </a:rPr>
              <a:t>e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-10" dirty="0">
                <a:latin typeface="Verdana"/>
                <a:cs typeface="Verdana"/>
              </a:rPr>
              <a:t>l</a:t>
            </a:r>
            <a:r>
              <a:rPr lang="en-US" sz="1800" spc="-5" dirty="0">
                <a:latin typeface="Verdana"/>
                <a:cs typeface="Verdana"/>
              </a:rPr>
              <a:t>e</a:t>
            </a:r>
            <a:r>
              <a:rPr lang="en-US" sz="1800" spc="-10" dirty="0">
                <a:latin typeface="Verdana"/>
                <a:cs typeface="Verdana"/>
              </a:rPr>
              <a:t>a</a:t>
            </a:r>
            <a:r>
              <a:rPr lang="en-US" sz="1800" spc="-35" dirty="0">
                <a:latin typeface="Verdana"/>
                <a:cs typeface="Verdana"/>
              </a:rPr>
              <a:t>r</a:t>
            </a:r>
            <a:r>
              <a:rPr lang="en-US" sz="1800" spc="40" dirty="0">
                <a:latin typeface="Verdana"/>
                <a:cs typeface="Verdana"/>
              </a:rPr>
              <a:t>n</a:t>
            </a:r>
            <a:r>
              <a:rPr lang="en-US" sz="1800" spc="-10" dirty="0">
                <a:latin typeface="Verdana"/>
                <a:cs typeface="Verdana"/>
              </a:rPr>
              <a:t>i</a:t>
            </a:r>
            <a:r>
              <a:rPr lang="en-US" sz="1800" spc="45" dirty="0">
                <a:latin typeface="Verdana"/>
                <a:cs typeface="Verdana"/>
              </a:rPr>
              <a:t>n</a:t>
            </a:r>
            <a:r>
              <a:rPr lang="en-US" sz="1800" spc="60" dirty="0">
                <a:latin typeface="Verdana"/>
                <a:cs typeface="Verdana"/>
              </a:rPr>
              <a:t>g</a:t>
            </a:r>
            <a:r>
              <a:rPr lang="en-US" sz="1800" spc="-145" dirty="0">
                <a:latin typeface="Verdana"/>
                <a:cs typeface="Verdana"/>
              </a:rPr>
              <a:t>,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35" dirty="0">
                <a:latin typeface="Verdana"/>
                <a:cs typeface="Verdana"/>
              </a:rPr>
              <a:t>c</a:t>
            </a:r>
            <a:r>
              <a:rPr lang="en-US" sz="1800" spc="20" dirty="0">
                <a:latin typeface="Verdana"/>
                <a:cs typeface="Verdana"/>
              </a:rPr>
              <a:t>o</a:t>
            </a:r>
            <a:r>
              <a:rPr lang="en-US" sz="1800" spc="40" dirty="0">
                <a:latin typeface="Verdana"/>
                <a:cs typeface="Verdana"/>
              </a:rPr>
              <a:t>n</a:t>
            </a:r>
            <a:r>
              <a:rPr lang="en-US" sz="1800" spc="-5" dirty="0">
                <a:latin typeface="Verdana"/>
                <a:cs typeface="Verdana"/>
              </a:rPr>
              <a:t>t</a:t>
            </a:r>
            <a:r>
              <a:rPr lang="en-US" sz="1800" spc="5" dirty="0">
                <a:latin typeface="Verdana"/>
                <a:cs typeface="Verdana"/>
              </a:rPr>
              <a:t>e</a:t>
            </a:r>
            <a:r>
              <a:rPr lang="en-US" sz="1800" spc="40" dirty="0">
                <a:latin typeface="Verdana"/>
                <a:cs typeface="Verdana"/>
              </a:rPr>
              <a:t>n</a:t>
            </a:r>
            <a:r>
              <a:rPr lang="en-US" sz="1800" spc="15" dirty="0">
                <a:latin typeface="Verdana"/>
                <a:cs typeface="Verdana"/>
              </a:rPr>
              <a:t>t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-10" dirty="0">
                <a:latin typeface="Verdana"/>
                <a:cs typeface="Verdana"/>
              </a:rPr>
              <a:t>a</a:t>
            </a:r>
            <a:r>
              <a:rPr lang="en-US" sz="1800" spc="40" dirty="0">
                <a:latin typeface="Verdana"/>
                <a:cs typeface="Verdana"/>
              </a:rPr>
              <a:t>n</a:t>
            </a:r>
            <a:r>
              <a:rPr lang="en-US" sz="1800" spc="-10" dirty="0">
                <a:latin typeface="Verdana"/>
                <a:cs typeface="Verdana"/>
              </a:rPr>
              <a:t>al</a:t>
            </a:r>
            <a:r>
              <a:rPr lang="en-US" sz="1800" spc="-55" dirty="0">
                <a:latin typeface="Verdana"/>
                <a:cs typeface="Verdana"/>
              </a:rPr>
              <a:t>y</a:t>
            </a:r>
            <a:r>
              <a:rPr lang="en-US" sz="1800" spc="-35" dirty="0">
                <a:latin typeface="Verdana"/>
                <a:cs typeface="Verdana"/>
              </a:rPr>
              <a:t>s</a:t>
            </a:r>
            <a:r>
              <a:rPr lang="en-US" sz="1800" spc="-10" dirty="0">
                <a:latin typeface="Verdana"/>
                <a:cs typeface="Verdana"/>
              </a:rPr>
              <a:t>i</a:t>
            </a:r>
            <a:r>
              <a:rPr lang="en-US" sz="1800" spc="-35" dirty="0">
                <a:latin typeface="Verdana"/>
                <a:cs typeface="Verdana"/>
              </a:rPr>
              <a:t>s</a:t>
            </a:r>
            <a:r>
              <a:rPr lang="en-US" sz="1800" spc="-145" dirty="0">
                <a:latin typeface="Verdana"/>
                <a:cs typeface="Verdana"/>
              </a:rPr>
              <a:t>,</a:t>
            </a:r>
          </a:p>
          <a:p>
            <a:pPr algn="ctr">
              <a:lnSpc>
                <a:spcPts val="1125"/>
              </a:lnSpc>
            </a:pPr>
            <a:endParaRPr lang="en-US" spc="-145" dirty="0">
              <a:latin typeface="Verdana"/>
              <a:cs typeface="Verdana"/>
            </a:endParaRPr>
          </a:p>
          <a:p>
            <a:pPr algn="ctr">
              <a:lnSpc>
                <a:spcPts val="1125"/>
              </a:lnSpc>
            </a:pP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-35" dirty="0">
                <a:latin typeface="Verdana"/>
                <a:cs typeface="Verdana"/>
              </a:rPr>
              <a:t>s</a:t>
            </a:r>
            <a:r>
              <a:rPr lang="en-US" sz="1800" spc="5" dirty="0">
                <a:latin typeface="Verdana"/>
                <a:cs typeface="Verdana"/>
              </a:rPr>
              <a:t>e</a:t>
            </a:r>
            <a:r>
              <a:rPr lang="en-US" sz="1800" spc="45" dirty="0">
                <a:latin typeface="Verdana"/>
                <a:cs typeface="Verdana"/>
              </a:rPr>
              <a:t>n</a:t>
            </a:r>
            <a:r>
              <a:rPr lang="en-US" sz="1800" spc="50" dirty="0">
                <a:latin typeface="Verdana"/>
                <a:cs typeface="Verdana"/>
              </a:rPr>
              <a:t>d</a:t>
            </a:r>
            <a:r>
              <a:rPr lang="en-US" sz="1800" spc="5" dirty="0">
                <a:latin typeface="Verdana"/>
                <a:cs typeface="Verdana"/>
              </a:rPr>
              <a:t>e</a:t>
            </a:r>
            <a:r>
              <a:rPr lang="en-US" sz="1800" spc="-25" dirty="0">
                <a:latin typeface="Verdana"/>
                <a:cs typeface="Verdana"/>
              </a:rPr>
              <a:t>r</a:t>
            </a:r>
            <a:endParaRPr lang="en-US" sz="1800" dirty="0">
              <a:latin typeface="Verdana"/>
              <a:cs typeface="Verdana"/>
            </a:endParaRPr>
          </a:p>
          <a:p>
            <a:pPr marL="50165" marR="42545" algn="ctr">
              <a:lnSpc>
                <a:spcPct val="102000"/>
              </a:lnSpc>
              <a:spcBef>
                <a:spcPts val="35"/>
              </a:spcBef>
            </a:pPr>
            <a:r>
              <a:rPr lang="en-US" sz="1800" spc="10" dirty="0">
                <a:latin typeface="Verdana"/>
                <a:cs typeface="Verdana"/>
              </a:rPr>
              <a:t>reputation</a:t>
            </a:r>
            <a:r>
              <a:rPr lang="en-US" sz="1800" spc="-75" dirty="0">
                <a:latin typeface="Verdana"/>
                <a:cs typeface="Verdana"/>
              </a:rPr>
              <a:t> </a:t>
            </a:r>
            <a:r>
              <a:rPr lang="en-US" sz="1800" spc="-30" dirty="0">
                <a:latin typeface="Verdana"/>
                <a:cs typeface="Verdana"/>
              </a:rPr>
              <a:t>analysis,</a:t>
            </a:r>
            <a:r>
              <a:rPr lang="en-US" sz="1800" spc="-70" dirty="0">
                <a:latin typeface="Verdana"/>
                <a:cs typeface="Verdana"/>
              </a:rPr>
              <a:t> </a:t>
            </a:r>
            <a:r>
              <a:rPr lang="en-US" sz="1800" spc="30" dirty="0">
                <a:latin typeface="Verdana"/>
                <a:cs typeface="Verdana"/>
              </a:rPr>
              <a:t>and</a:t>
            </a:r>
            <a:r>
              <a:rPr lang="en-US" sz="1800" spc="-70" dirty="0">
                <a:latin typeface="Verdana"/>
                <a:cs typeface="Verdana"/>
              </a:rPr>
              <a:t> </a:t>
            </a:r>
            <a:r>
              <a:rPr lang="en-US" sz="1800" spc="-5" dirty="0">
                <a:latin typeface="Verdana"/>
                <a:cs typeface="Verdana"/>
              </a:rPr>
              <a:t>user</a:t>
            </a:r>
            <a:r>
              <a:rPr lang="en-US" sz="1800" spc="-70" dirty="0">
                <a:latin typeface="Verdana"/>
                <a:cs typeface="Verdana"/>
              </a:rPr>
              <a:t> </a:t>
            </a:r>
            <a:r>
              <a:rPr lang="en-US" sz="1800" spc="15" dirty="0">
                <a:latin typeface="Verdana"/>
                <a:cs typeface="Verdana"/>
              </a:rPr>
              <a:t>feedback</a:t>
            </a:r>
            <a:r>
              <a:rPr lang="en-US" sz="1800" spc="-70" dirty="0">
                <a:latin typeface="Verdana"/>
                <a:cs typeface="Verdana"/>
              </a:rPr>
              <a:t> </a:t>
            </a:r>
            <a:r>
              <a:rPr lang="en-US" sz="1800" spc="-5" dirty="0">
                <a:latin typeface="Verdana"/>
                <a:cs typeface="Verdana"/>
              </a:rPr>
              <a:t>integration,</a:t>
            </a:r>
            <a:r>
              <a:rPr lang="en-US" sz="1800" spc="-7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AI-powered </a:t>
            </a:r>
            <a:r>
              <a:rPr lang="en-US" sz="1800" spc="-32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ﬁlters revolutionize </a:t>
            </a:r>
            <a:r>
              <a:rPr lang="en-US" sz="1800" spc="15" dirty="0">
                <a:latin typeface="Verdana"/>
                <a:cs typeface="Verdana"/>
              </a:rPr>
              <a:t>email </a:t>
            </a:r>
            <a:r>
              <a:rPr lang="en-US" sz="1800" spc="-5" dirty="0">
                <a:latin typeface="Verdana"/>
                <a:cs typeface="Verdana"/>
              </a:rPr>
              <a:t>security </a:t>
            </a:r>
            <a:r>
              <a:rPr lang="en-US" sz="1800" spc="20" dirty="0">
                <a:latin typeface="Verdana"/>
                <a:cs typeface="Verdana"/>
              </a:rPr>
              <a:t>while </a:t>
            </a:r>
            <a:r>
              <a:rPr lang="en-US" sz="1800" spc="30" dirty="0">
                <a:latin typeface="Verdana"/>
                <a:cs typeface="Verdana"/>
              </a:rPr>
              <a:t>enhancing </a:t>
            </a:r>
            <a:r>
              <a:rPr lang="en-US" sz="1800" spc="-5" dirty="0">
                <a:latin typeface="Verdana"/>
                <a:cs typeface="Verdana"/>
              </a:rPr>
              <a:t>user </a:t>
            </a:r>
            <a:r>
              <a:rPr lang="en-US" sz="1800" dirty="0">
                <a:latin typeface="Verdana"/>
                <a:cs typeface="Verdana"/>
              </a:rPr>
              <a:t> </a:t>
            </a:r>
            <a:r>
              <a:rPr lang="en-US" sz="1800" spc="-10" dirty="0">
                <a:latin typeface="Verdana"/>
                <a:cs typeface="Verdana"/>
              </a:rPr>
              <a:t>satisfaction.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25" dirty="0">
                <a:latin typeface="Verdana"/>
                <a:cs typeface="Verdana"/>
              </a:rPr>
              <a:t>Embrace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20" dirty="0">
                <a:latin typeface="Verdana"/>
                <a:cs typeface="Verdana"/>
              </a:rPr>
              <a:t>the</a:t>
            </a:r>
            <a:r>
              <a:rPr lang="en-US" sz="1800" spc="-80" dirty="0">
                <a:latin typeface="Verdana"/>
                <a:cs typeface="Verdana"/>
              </a:rPr>
              <a:t> </a:t>
            </a:r>
            <a:r>
              <a:rPr lang="en-US" sz="1800" spc="5" dirty="0">
                <a:latin typeface="Verdana"/>
                <a:cs typeface="Verdana"/>
              </a:rPr>
              <a:t>future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5" dirty="0">
                <a:latin typeface="Verdana"/>
                <a:cs typeface="Verdana"/>
              </a:rPr>
              <a:t>of</a:t>
            </a:r>
            <a:r>
              <a:rPr lang="en-US" sz="1800" spc="-80" dirty="0">
                <a:latin typeface="Verdana"/>
                <a:cs typeface="Verdana"/>
              </a:rPr>
              <a:t> </a:t>
            </a:r>
            <a:r>
              <a:rPr lang="en-US" sz="1800" spc="25" dirty="0">
                <a:latin typeface="Verdana"/>
                <a:cs typeface="Verdana"/>
              </a:rPr>
              <a:t>spam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15" dirty="0">
                <a:latin typeface="Verdana"/>
                <a:cs typeface="Verdana"/>
              </a:rPr>
              <a:t>ﬁltering</a:t>
            </a:r>
            <a:r>
              <a:rPr lang="en-US" sz="1800" spc="-85" dirty="0">
                <a:latin typeface="Verdana"/>
                <a:cs typeface="Verdana"/>
              </a:rPr>
              <a:t> </a:t>
            </a:r>
            <a:r>
              <a:rPr lang="en-US" sz="1800" spc="25" dirty="0">
                <a:latin typeface="Verdana"/>
                <a:cs typeface="Verdana"/>
              </a:rPr>
              <a:t>with</a:t>
            </a:r>
            <a:r>
              <a:rPr lang="en-US" sz="1800" spc="-80" dirty="0">
                <a:latin typeface="Verdana"/>
                <a:cs typeface="Verdana"/>
              </a:rPr>
              <a:t> </a:t>
            </a:r>
            <a:r>
              <a:rPr lang="en-US" sz="1800" spc="-75" dirty="0">
                <a:latin typeface="Verdana"/>
                <a:cs typeface="Verdana"/>
              </a:rPr>
              <a:t>AI.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C8E1B-0A07-4252-8097-EECFA9BA5453}"/>
              </a:ext>
            </a:extLst>
          </p:cNvPr>
          <p:cNvSpPr txBox="1"/>
          <p:nvPr/>
        </p:nvSpPr>
        <p:spPr>
          <a:xfrm>
            <a:off x="2209800" y="2971800"/>
            <a:ext cx="389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spc="105" dirty="0"/>
              <a:t>Conclusion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8151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1244</Words>
  <Application>Microsoft Office PowerPoint</Application>
  <PresentationFormat>Custom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MT</vt:lpstr>
      <vt:lpstr>Calibri</vt:lpstr>
      <vt:lpstr>Cambria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Smarter AI-Powered Spam Classifier program</dc:title>
  <dc:creator>Selva GSM</dc:creator>
  <cp:lastModifiedBy>selva kumaran</cp:lastModifiedBy>
  <cp:revision>1</cp:revision>
  <dcterms:created xsi:type="dcterms:W3CDTF">2023-10-10T16:24:56Z</dcterms:created>
  <dcterms:modified xsi:type="dcterms:W3CDTF">2023-10-10T17:28:57Z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m119 Google Docs Renderer</vt:lpwstr>
  </property>
</Properties>
</file>