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300700" cy="10693400"/>
  <p:notesSz cx="183007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9177" y="3678123"/>
            <a:ext cx="5194045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8737472" y="3211428"/>
            <a:ext cx="25247345" cy="460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90700" y="1193800"/>
          <a:ext cx="4857750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781300"/>
              </a:tblGrid>
              <a:tr h="30480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M.Selvakumaran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REG.</a:t>
                      </a:r>
                      <a:r>
                        <a:rPr dirty="0" sz="11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NO.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820621106309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DEPARTMENT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YEAR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III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dirty="0" sz="11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Arasu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college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GROUP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IBM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GROUP-4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NM</a:t>
                      </a:r>
                      <a:r>
                        <a:rPr dirty="0" sz="11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I’D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50" spc="-5">
                          <a:latin typeface="Arial MT"/>
                          <a:cs typeface="Arial MT"/>
                        </a:rPr>
                        <a:t>autb21ecl008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3592976"/>
            <a:ext cx="5937250" cy="3272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Building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Smarter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AI-Powered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Spam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Classifier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Abstract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900" marR="5080">
              <a:lnSpc>
                <a:spcPct val="103400"/>
              </a:lnSpc>
              <a:spcBef>
                <a:spcPts val="800"/>
              </a:spcBef>
            </a:pPr>
            <a:r>
              <a:rPr dirty="0" sz="1100" spc="-5">
                <a:latin typeface="Arial MT"/>
                <a:cs typeface="Arial MT"/>
              </a:rPr>
              <a:t>Spam emails have been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persistent nuisance in the digital landscape for decades.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Traditional </a:t>
            </a:r>
            <a:r>
              <a:rPr dirty="0" sz="1100" spc="-5">
                <a:latin typeface="Arial MT"/>
                <a:cs typeface="Arial MT"/>
              </a:rPr>
              <a:t>rule-based spam filters have limitations in adapting to evolving spamming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techniques.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address this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challenge,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this research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project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focuses 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development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smarter AI-powered spam </a:t>
            </a:r>
            <a:r>
              <a:rPr dirty="0" sz="1100" spc="-10">
                <a:latin typeface="Arial MT"/>
                <a:cs typeface="Arial MT"/>
              </a:rPr>
              <a:t>classifier.Our </a:t>
            </a:r>
            <a:r>
              <a:rPr dirty="0" sz="1100" spc="-5">
                <a:latin typeface="Arial MT"/>
                <a:cs typeface="Arial MT"/>
              </a:rPr>
              <a:t>approach leverages cutting-edge natural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language processing (NLP) techniques and machine learning algorithms to improve the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accuracy of spam detection. </a:t>
            </a:r>
            <a:r>
              <a:rPr dirty="0" sz="1100" spc="-15">
                <a:latin typeface="Arial MT"/>
                <a:cs typeface="Arial MT"/>
              </a:rPr>
              <a:t>We </a:t>
            </a:r>
            <a:r>
              <a:rPr dirty="0" sz="1100" spc="-5">
                <a:latin typeface="Arial MT"/>
                <a:cs typeface="Arial MT"/>
              </a:rPr>
              <a:t>explore the use of deep learning models, such as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convolutional neural networks (CNNs) and recurrent neural networks (RNNs), to analyze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email content for spam </a:t>
            </a:r>
            <a:r>
              <a:rPr dirty="0" sz="1100" spc="-10">
                <a:latin typeface="Arial MT"/>
                <a:cs typeface="Arial MT"/>
              </a:rPr>
              <a:t>patterns.Additionally, </a:t>
            </a:r>
            <a:r>
              <a:rPr dirty="0" sz="1100" spc="-5">
                <a:latin typeface="Arial MT"/>
                <a:cs typeface="Arial MT"/>
              </a:rPr>
              <a:t>we investigate the integration of advanced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features like sender reputation analysis, email header examination, and user behavior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profiling to enhance classification performance. This multi-faceted approach aims to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reduce false positives and negatives, thereby improving user satisfaction.The training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 consists of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diverse set of emails, including text, images, and attachments. </a:t>
            </a:r>
            <a:r>
              <a:rPr dirty="0" sz="1100" spc="-15">
                <a:latin typeface="Arial MT"/>
                <a:cs typeface="Arial MT"/>
              </a:rPr>
              <a:t>We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employ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transfer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learning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augmentation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ensure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model's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robustness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across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various data types and sources.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945" cy="10058400"/>
          </a:xfrm>
          <a:custGeom>
            <a:avLst/>
            <a:gdLst/>
            <a:ahLst/>
            <a:cxnLst/>
            <a:rect l="l" t="t" r="r" b="b"/>
            <a:pathLst>
              <a:path w="7560945" h="10058400">
                <a:moveTo>
                  <a:pt x="7560436" y="0"/>
                </a:moveTo>
                <a:lnTo>
                  <a:pt x="0" y="0"/>
                </a:lnTo>
                <a:lnTo>
                  <a:pt x="0" y="10058397"/>
                </a:lnTo>
                <a:lnTo>
                  <a:pt x="7560436" y="10058397"/>
                </a:lnTo>
                <a:lnTo>
                  <a:pt x="7560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8229" y="4105402"/>
            <a:ext cx="2322195" cy="2169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" b="1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750">
              <a:latin typeface="Cambria"/>
              <a:cs typeface="Cambria"/>
            </a:endParaRPr>
          </a:p>
          <a:p>
            <a:pPr marL="12700" marR="46355">
              <a:lnSpc>
                <a:spcPct val="103000"/>
              </a:lnSpc>
              <a:spcBef>
                <a:spcPts val="1135"/>
              </a:spcBef>
            </a:pPr>
            <a:r>
              <a:rPr dirty="0" sz="1000" spc="25">
                <a:solidFill>
                  <a:srgbClr val="FFFFFF"/>
                </a:solidFill>
                <a:latin typeface="Verdana"/>
                <a:cs typeface="Verdana"/>
              </a:rPr>
              <a:t>Welcome</a:t>
            </a:r>
            <a:r>
              <a:rPr dirty="0" sz="1000" spc="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0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dirty="0" sz="100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dirty="0" sz="1000" spc="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presentation,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0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challenges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ﬁltering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discuss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innovative</a:t>
            </a:r>
            <a:r>
              <a:rPr dirty="0" sz="10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approaches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-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000" spc="65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4000"/>
              </a:lnSpc>
            </a:pP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-7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AI-powered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spam</a:t>
            </a:r>
            <a:r>
              <a:rPr dirty="0" sz="10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ﬁlters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-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0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7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1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dirty="0" sz="1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Verdana"/>
                <a:cs typeface="Verdana"/>
              </a:rPr>
              <a:t>security.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3220211"/>
            <a:ext cx="3779520" cy="42550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25" y="3878707"/>
            <a:ext cx="3376295" cy="235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 b="1">
                <a:latin typeface="Cambria"/>
                <a:cs typeface="Cambria"/>
              </a:rPr>
              <a:t>The</a:t>
            </a:r>
            <a:r>
              <a:rPr dirty="0" sz="1000" spc="15" b="1">
                <a:latin typeface="Cambria"/>
                <a:cs typeface="Cambria"/>
              </a:rPr>
              <a:t> </a:t>
            </a:r>
            <a:r>
              <a:rPr dirty="0" sz="1000" spc="-5" b="1">
                <a:latin typeface="Cambria"/>
                <a:cs typeface="Cambria"/>
              </a:rPr>
              <a:t>Problem</a:t>
            </a:r>
            <a:r>
              <a:rPr dirty="0" sz="1000" spc="20" b="1">
                <a:latin typeface="Cambria"/>
                <a:cs typeface="Cambria"/>
              </a:rPr>
              <a:t> </a:t>
            </a:r>
            <a:r>
              <a:rPr dirty="0" sz="1000" spc="-10" b="1">
                <a:latin typeface="Cambria"/>
                <a:cs typeface="Cambria"/>
              </a:rPr>
              <a:t>with</a:t>
            </a:r>
            <a:r>
              <a:rPr dirty="0" sz="1000" spc="5" b="1">
                <a:latin typeface="Cambria"/>
                <a:cs typeface="Cambria"/>
              </a:rPr>
              <a:t> </a:t>
            </a:r>
            <a:r>
              <a:rPr dirty="0" sz="1000" spc="-5" b="1">
                <a:latin typeface="Cambria"/>
                <a:cs typeface="Cambria"/>
              </a:rPr>
              <a:t>Traditional</a:t>
            </a:r>
            <a:r>
              <a:rPr dirty="0" sz="1000" spc="75" b="1">
                <a:latin typeface="Cambria"/>
                <a:cs typeface="Cambria"/>
              </a:rPr>
              <a:t> </a:t>
            </a:r>
            <a:r>
              <a:rPr dirty="0" sz="1000" spc="10" b="1">
                <a:latin typeface="Cambria"/>
                <a:cs typeface="Cambria"/>
              </a:rPr>
              <a:t>Spam</a:t>
            </a:r>
            <a:r>
              <a:rPr dirty="0" sz="1000" spc="55" b="1">
                <a:latin typeface="Cambria"/>
                <a:cs typeface="Cambria"/>
              </a:rPr>
              <a:t> </a:t>
            </a:r>
            <a:r>
              <a:rPr dirty="0" sz="1000" spc="-5" b="1">
                <a:latin typeface="Cambria"/>
                <a:cs typeface="Cambria"/>
              </a:rPr>
              <a:t>Filters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mbria"/>
              <a:cs typeface="Cambria"/>
            </a:endParaRPr>
          </a:p>
          <a:p>
            <a:pPr algn="r" marL="167640" marR="18415" indent="565150">
              <a:lnSpc>
                <a:spcPct val="119000"/>
              </a:lnSpc>
            </a:pPr>
            <a:r>
              <a:rPr dirty="0" sz="1000" spc="-5">
                <a:latin typeface="Verdana"/>
                <a:cs typeface="Verdana"/>
              </a:rPr>
              <a:t>Traditional </a:t>
            </a:r>
            <a:r>
              <a:rPr dirty="0" sz="1000" spc="20">
                <a:latin typeface="Verdana"/>
                <a:cs typeface="Verdana"/>
              </a:rPr>
              <a:t>spam </a:t>
            </a:r>
            <a:r>
              <a:rPr dirty="0" sz="1000" spc="-5">
                <a:latin typeface="Verdana"/>
                <a:cs typeface="Verdana"/>
              </a:rPr>
              <a:t>ﬁlters </a:t>
            </a:r>
            <a:r>
              <a:rPr dirty="0" sz="1000">
                <a:latin typeface="Verdana"/>
                <a:cs typeface="Verdana"/>
              </a:rPr>
              <a:t>often </a:t>
            </a:r>
            <a:r>
              <a:rPr dirty="0" sz="1000" spc="15">
                <a:latin typeface="Verdana"/>
                <a:cs typeface="Verdana"/>
              </a:rPr>
              <a:t>struggle </a:t>
            </a:r>
            <a:r>
              <a:rPr dirty="0" sz="1000">
                <a:latin typeface="Verdana"/>
                <a:cs typeface="Verdana"/>
              </a:rPr>
              <a:t>to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accurately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10">
                <a:latin typeface="Verdana"/>
                <a:cs typeface="Verdana"/>
              </a:rPr>
              <a:t>identify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and</a:t>
            </a:r>
            <a:r>
              <a:rPr dirty="0" sz="1000" spc="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block</a:t>
            </a:r>
            <a:r>
              <a:rPr dirty="0" sz="1000" spc="80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spam</a:t>
            </a:r>
            <a:r>
              <a:rPr dirty="0" sz="1000" spc="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emails.They </a:t>
            </a:r>
            <a:r>
              <a:rPr dirty="0" sz="1000" spc="-33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rely </a:t>
            </a:r>
            <a:r>
              <a:rPr dirty="0" sz="1000" spc="5">
                <a:latin typeface="Verdana"/>
                <a:cs typeface="Verdana"/>
              </a:rPr>
              <a:t>on </a:t>
            </a:r>
            <a:r>
              <a:rPr dirty="0" sz="1000" spc="-5">
                <a:latin typeface="Verdana"/>
                <a:cs typeface="Verdana"/>
              </a:rPr>
              <a:t>rule-based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algorithms </a:t>
            </a:r>
            <a:r>
              <a:rPr dirty="0" sz="1000" spc="10">
                <a:latin typeface="Verdana"/>
                <a:cs typeface="Verdana"/>
              </a:rPr>
              <a:t>that can </a:t>
            </a:r>
            <a:r>
              <a:rPr dirty="0" sz="1000" spc="-5">
                <a:latin typeface="Verdana"/>
                <a:cs typeface="Verdana"/>
              </a:rPr>
              <a:t>easily </a:t>
            </a:r>
            <a:r>
              <a:rPr dirty="0" sz="1000" spc="25">
                <a:latin typeface="Verdana"/>
                <a:cs typeface="Verdana"/>
              </a:rPr>
              <a:t>be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bypassed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by spammers. </a:t>
            </a:r>
            <a:r>
              <a:rPr dirty="0" sz="1000">
                <a:latin typeface="Verdana"/>
                <a:cs typeface="Verdana"/>
              </a:rPr>
              <a:t>Additionally, </a:t>
            </a:r>
            <a:r>
              <a:rPr dirty="0" sz="1000" spc="20">
                <a:latin typeface="Verdana"/>
                <a:cs typeface="Verdana"/>
              </a:rPr>
              <a:t>legitimate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10">
                <a:latin typeface="Verdana"/>
                <a:cs typeface="Verdana"/>
              </a:rPr>
              <a:t>i</a:t>
            </a:r>
            <a:r>
              <a:rPr dirty="0" sz="1000" spc="5">
                <a:latin typeface="Verdana"/>
                <a:cs typeface="Verdana"/>
              </a:rPr>
              <a:t>l</a:t>
            </a:r>
            <a:r>
              <a:rPr dirty="0" sz="1000" spc="-5">
                <a:latin typeface="Verdana"/>
                <a:cs typeface="Verdana"/>
              </a:rPr>
              <a:t>s</a:t>
            </a:r>
            <a:r>
              <a:rPr dirty="0" sz="1000" spc="-130">
                <a:latin typeface="Verdana"/>
                <a:cs typeface="Verdana"/>
              </a:rPr>
              <a:t> 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-20">
                <a:latin typeface="Verdana"/>
                <a:cs typeface="Verdana"/>
              </a:rPr>
              <a:t>a</a:t>
            </a:r>
            <a:r>
              <a:rPr dirty="0" sz="1000" spc="-5">
                <a:latin typeface="Verdana"/>
                <a:cs typeface="Verdana"/>
              </a:rPr>
              <a:t>y</a:t>
            </a:r>
            <a:r>
              <a:rPr dirty="0" sz="1000" spc="-140">
                <a:latin typeface="Verdana"/>
                <a:cs typeface="Verdana"/>
              </a:rPr>
              <a:t> </a:t>
            </a:r>
            <a:r>
              <a:rPr dirty="0" sz="1000" spc="60">
                <a:latin typeface="Verdana"/>
                <a:cs typeface="Verdana"/>
              </a:rPr>
              <a:t>b</a:t>
            </a:r>
            <a:r>
              <a:rPr dirty="0" sz="1000" spc="-5">
                <a:latin typeface="Verdana"/>
                <a:cs typeface="Verdana"/>
              </a:rPr>
              <a:t>e</a:t>
            </a:r>
            <a:r>
              <a:rPr dirty="0" sz="1000" spc="-60">
                <a:latin typeface="Verdana"/>
                <a:cs typeface="Verdana"/>
              </a:rPr>
              <a:t> </a:t>
            </a:r>
            <a:r>
              <a:rPr dirty="0" sz="1000" spc="105">
                <a:latin typeface="Verdana"/>
                <a:cs typeface="Verdana"/>
              </a:rPr>
              <a:t>m</a:t>
            </a:r>
            <a:r>
              <a:rPr dirty="0" sz="1000" spc="5">
                <a:latin typeface="Verdana"/>
                <a:cs typeface="Verdana"/>
              </a:rPr>
              <a:t>i</a:t>
            </a:r>
            <a:r>
              <a:rPr dirty="0" sz="1000" spc="-35">
                <a:latin typeface="Verdana"/>
                <a:cs typeface="Verdana"/>
              </a:rPr>
              <a:t>s</a:t>
            </a:r>
            <a:r>
              <a:rPr dirty="0" sz="1000" spc="10">
                <a:latin typeface="Verdana"/>
                <a:cs typeface="Verdana"/>
              </a:rPr>
              <a:t>t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10">
                <a:latin typeface="Verdana"/>
                <a:cs typeface="Verdana"/>
              </a:rPr>
              <a:t>k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45">
                <a:latin typeface="Verdana"/>
                <a:cs typeface="Verdana"/>
              </a:rPr>
              <a:t>n</a:t>
            </a:r>
            <a:r>
              <a:rPr dirty="0" sz="1000" spc="5">
                <a:latin typeface="Verdana"/>
                <a:cs typeface="Verdana"/>
              </a:rPr>
              <a:t>l</a:t>
            </a:r>
            <a:r>
              <a:rPr dirty="0" sz="1000" spc="-5">
                <a:latin typeface="Verdana"/>
                <a:cs typeface="Verdana"/>
              </a:rPr>
              <a:t>y</a:t>
            </a:r>
            <a:r>
              <a:rPr dirty="0" sz="1000" spc="-14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c</a:t>
            </a:r>
            <a:r>
              <a:rPr dirty="0" sz="1000" spc="5">
                <a:latin typeface="Verdana"/>
                <a:cs typeface="Verdana"/>
              </a:rPr>
              <a:t>l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5">
                <a:latin typeface="Verdana"/>
                <a:cs typeface="Verdana"/>
              </a:rPr>
              <a:t>ss</a:t>
            </a:r>
            <a:r>
              <a:rPr dirty="0" sz="1000" spc="5">
                <a:latin typeface="Verdana"/>
                <a:cs typeface="Verdana"/>
              </a:rPr>
              <a:t>i</a:t>
            </a:r>
            <a:r>
              <a:rPr dirty="0" sz="1000" spc="65">
                <a:latin typeface="Verdana"/>
                <a:cs typeface="Verdana"/>
              </a:rPr>
              <a:t>ﬁ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d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as</a:t>
            </a:r>
            <a:r>
              <a:rPr dirty="0" sz="1000">
                <a:latin typeface="Verdana"/>
                <a:cs typeface="Verdana"/>
              </a:rPr>
              <a:t> 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spam,  </a:t>
            </a:r>
            <a:r>
              <a:rPr dirty="0" sz="1000" spc="20">
                <a:latin typeface="Verdana"/>
                <a:cs typeface="Verdana"/>
              </a:rPr>
              <a:t>leading </a:t>
            </a:r>
            <a:r>
              <a:rPr dirty="0" sz="1000" spc="5">
                <a:latin typeface="Verdana"/>
                <a:cs typeface="Verdana"/>
              </a:rPr>
              <a:t>to </a:t>
            </a:r>
            <a:r>
              <a:rPr dirty="0" sz="1000" spc="15">
                <a:latin typeface="Verdana"/>
                <a:cs typeface="Verdana"/>
              </a:rPr>
              <a:t>missed opportunities and </a:t>
            </a:r>
            <a:r>
              <a:rPr dirty="0" sz="1000">
                <a:latin typeface="Verdana"/>
                <a:cs typeface="Verdana"/>
              </a:rPr>
              <a:t>frustrated </a:t>
            </a:r>
            <a:r>
              <a:rPr dirty="0" sz="1000" spc="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users. </a:t>
            </a:r>
            <a:r>
              <a:rPr dirty="0" sz="1000" spc="-55">
                <a:latin typeface="Verdana"/>
                <a:cs typeface="Verdana"/>
              </a:rPr>
              <a:t>It's </a:t>
            </a:r>
            <a:r>
              <a:rPr dirty="0" sz="1000" spc="30">
                <a:latin typeface="Verdana"/>
                <a:cs typeface="Verdana"/>
              </a:rPr>
              <a:t>time </a:t>
            </a:r>
            <a:r>
              <a:rPr dirty="0" sz="1000" spc="-5">
                <a:latin typeface="Verdana"/>
                <a:cs typeface="Verdana"/>
              </a:rPr>
              <a:t>for a</a:t>
            </a:r>
            <a:r>
              <a:rPr dirty="0" sz="1000">
                <a:latin typeface="Verdana"/>
                <a:cs typeface="Verdana"/>
              </a:rPr>
              <a:t> smarter </a:t>
            </a:r>
            <a:r>
              <a:rPr dirty="0" sz="1000" spc="5">
                <a:latin typeface="Verdana"/>
                <a:cs typeface="Verdana"/>
              </a:rPr>
              <a:t>solution </a:t>
            </a:r>
            <a:r>
              <a:rPr dirty="0" sz="1000" spc="15">
                <a:latin typeface="Verdana"/>
                <a:cs typeface="Verdana"/>
              </a:rPr>
              <a:t>that can 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adapt</a:t>
            </a:r>
            <a:r>
              <a:rPr dirty="0" sz="1000" spc="9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to</a:t>
            </a:r>
            <a:r>
              <a:rPr dirty="0" sz="1000" spc="6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evolving</a:t>
            </a:r>
            <a:r>
              <a:rPr dirty="0" sz="1000" spc="4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spamming</a:t>
            </a:r>
            <a:r>
              <a:rPr dirty="0" sz="1000" spc="7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techniques</a:t>
            </a:r>
            <a:r>
              <a:rPr dirty="0" sz="1000" spc="100">
                <a:latin typeface="Verdana"/>
                <a:cs typeface="Verdana"/>
              </a:rPr>
              <a:t> </a:t>
            </a:r>
            <a:r>
              <a:rPr dirty="0" sz="1000" spc="20">
                <a:latin typeface="Verdana"/>
                <a:cs typeface="Verdana"/>
              </a:rPr>
              <a:t>and 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p</a:t>
            </a:r>
            <a:r>
              <a:rPr dirty="0" sz="1000">
                <a:latin typeface="Verdana"/>
                <a:cs typeface="Verdana"/>
              </a:rPr>
              <a:t>rov</a:t>
            </a:r>
            <a:r>
              <a:rPr dirty="0" sz="1000" spc="20">
                <a:latin typeface="Verdana"/>
                <a:cs typeface="Verdana"/>
              </a:rPr>
              <a:t>i</a:t>
            </a:r>
            <a:r>
              <a:rPr dirty="0" sz="1000" spc="5">
                <a:latin typeface="Verdana"/>
                <a:cs typeface="Verdana"/>
              </a:rPr>
              <a:t>d</a:t>
            </a:r>
            <a:r>
              <a:rPr dirty="0" sz="1000" spc="-5">
                <a:latin typeface="Verdana"/>
                <a:cs typeface="Verdana"/>
              </a:rPr>
              <a:t>e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s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am</a:t>
            </a:r>
            <a:r>
              <a:rPr dirty="0" sz="1000" spc="5">
                <a:latin typeface="Verdana"/>
                <a:cs typeface="Verdana"/>
              </a:rPr>
              <a:t>l</a:t>
            </a:r>
            <a:r>
              <a:rPr dirty="0" sz="1000">
                <a:latin typeface="Verdana"/>
                <a:cs typeface="Verdana"/>
              </a:rPr>
              <a:t>es</a:t>
            </a:r>
            <a:r>
              <a:rPr dirty="0" sz="1000" spc="-5">
                <a:latin typeface="Verdana"/>
                <a:cs typeface="Verdana"/>
              </a:rPr>
              <a:t>s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10">
                <a:latin typeface="Verdana"/>
                <a:cs typeface="Verdana"/>
              </a:rPr>
              <a:t>e</a:t>
            </a:r>
            <a:r>
              <a:rPr dirty="0" sz="1000" spc="20">
                <a:latin typeface="Verdana"/>
                <a:cs typeface="Verdana"/>
              </a:rPr>
              <a:t>ma</a:t>
            </a:r>
            <a:r>
              <a:rPr dirty="0" sz="1000" spc="30">
                <a:latin typeface="Verdana"/>
                <a:cs typeface="Verdana"/>
              </a:rPr>
              <a:t>i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ex</a:t>
            </a:r>
            <a:r>
              <a:rPr dirty="0" sz="1000" spc="5">
                <a:latin typeface="Verdana"/>
                <a:cs typeface="Verdana"/>
              </a:rPr>
              <a:t>p</a:t>
            </a:r>
            <a:r>
              <a:rPr dirty="0" sz="1000">
                <a:latin typeface="Verdana"/>
                <a:cs typeface="Verdana"/>
              </a:rPr>
              <a:t>er</a:t>
            </a:r>
            <a:r>
              <a:rPr dirty="0" sz="1000" spc="20">
                <a:latin typeface="Verdana"/>
                <a:cs typeface="Verdana"/>
              </a:rPr>
              <a:t>i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10">
                <a:latin typeface="Verdana"/>
                <a:cs typeface="Verdana"/>
              </a:rPr>
              <a:t>n</a:t>
            </a:r>
            <a:r>
              <a:rPr dirty="0" sz="100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350"/>
              </a:spcBef>
            </a:pPr>
            <a:r>
              <a:rPr dirty="0" sz="1000" spc="-20">
                <a:latin typeface="Verdana"/>
                <a:cs typeface="Verdana"/>
              </a:rPr>
              <a:t>f</a:t>
            </a:r>
            <a:r>
              <a:rPr dirty="0" sz="1000" spc="15">
                <a:latin typeface="Verdana"/>
                <a:cs typeface="Verdana"/>
              </a:rPr>
              <a:t>o</a:t>
            </a:r>
            <a:r>
              <a:rPr dirty="0" sz="1000" spc="-5">
                <a:latin typeface="Verdana"/>
                <a:cs typeface="Verdana"/>
              </a:rPr>
              <a:t>r</a:t>
            </a:r>
            <a:r>
              <a:rPr dirty="0" sz="1000" spc="-95">
                <a:latin typeface="Verdana"/>
                <a:cs typeface="Verdana"/>
              </a:rPr>
              <a:t> </a:t>
            </a:r>
            <a:r>
              <a:rPr dirty="0" sz="1000" spc="45">
                <a:latin typeface="Verdana"/>
                <a:cs typeface="Verdana"/>
              </a:rPr>
              <a:t>u</a:t>
            </a:r>
            <a:r>
              <a:rPr dirty="0" sz="1000" spc="-35">
                <a:latin typeface="Verdana"/>
                <a:cs typeface="Verdana"/>
              </a:rPr>
              <a:t>s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35">
                <a:latin typeface="Verdana"/>
                <a:cs typeface="Verdana"/>
              </a:rPr>
              <a:t>rs</a:t>
            </a:r>
            <a:r>
              <a:rPr dirty="0" sz="1000" spc="-5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713988"/>
            <a:ext cx="3611879" cy="3525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1835" y="3692652"/>
            <a:ext cx="2685288" cy="32933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7832" y="4081653"/>
            <a:ext cx="2604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latin typeface="Cambria"/>
                <a:cs typeface="Cambria"/>
              </a:rPr>
              <a:t>Harnessing</a:t>
            </a:r>
            <a:r>
              <a:rPr dirty="0" sz="1600" spc="30" b="1">
                <a:latin typeface="Cambria"/>
                <a:cs typeface="Cambria"/>
              </a:rPr>
              <a:t> </a:t>
            </a:r>
            <a:r>
              <a:rPr dirty="0" sz="1600" spc="-15" b="1">
                <a:latin typeface="Cambria"/>
                <a:cs typeface="Cambria"/>
              </a:rPr>
              <a:t>the</a:t>
            </a:r>
            <a:r>
              <a:rPr dirty="0" sz="1600" spc="-30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Power</a:t>
            </a:r>
            <a:r>
              <a:rPr dirty="0" sz="1600" spc="-45" b="1">
                <a:latin typeface="Cambria"/>
                <a:cs typeface="Cambria"/>
              </a:rPr>
              <a:t> </a:t>
            </a:r>
            <a:r>
              <a:rPr dirty="0" sz="1600" spc="15" b="1">
                <a:latin typeface="Cambria"/>
                <a:cs typeface="Cambria"/>
              </a:rPr>
              <a:t>of</a:t>
            </a:r>
            <a:r>
              <a:rPr dirty="0" sz="1600" spc="-50" b="1">
                <a:latin typeface="Cambria"/>
                <a:cs typeface="Cambria"/>
              </a:rPr>
              <a:t> </a:t>
            </a:r>
            <a:r>
              <a:rPr dirty="0" sz="1600" spc="60" b="1">
                <a:latin typeface="Cambria"/>
                <a:cs typeface="Cambria"/>
              </a:rPr>
              <a:t>AI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4530293"/>
            <a:ext cx="2611755" cy="190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6860">
              <a:lnSpc>
                <a:spcPct val="117900"/>
              </a:lnSpc>
              <a:spcBef>
                <a:spcPts val="100"/>
              </a:spcBef>
            </a:pPr>
            <a:r>
              <a:rPr dirty="0" sz="950" spc="15">
                <a:latin typeface="Verdana"/>
                <a:cs typeface="Verdana"/>
              </a:rPr>
              <a:t>A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50">
                <a:latin typeface="Verdana"/>
                <a:cs typeface="Verdana"/>
              </a:rPr>
              <a:t>ﬁ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05">
                <a:latin typeface="Verdana"/>
                <a:cs typeface="Verdana"/>
              </a:rPr>
              <a:t>I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te</a:t>
            </a:r>
            <a:r>
              <a:rPr dirty="0" sz="950" spc="-30">
                <a:latin typeface="Verdana"/>
                <a:cs typeface="Verdana"/>
              </a:rPr>
              <a:t>lli</a:t>
            </a:r>
            <a:r>
              <a:rPr dirty="0" sz="950" spc="5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25">
                <a:latin typeface="Verdana"/>
                <a:cs typeface="Verdana"/>
              </a:rPr>
              <a:t>(</a:t>
            </a:r>
            <a:r>
              <a:rPr dirty="0" sz="950" spc="15">
                <a:latin typeface="Verdana"/>
                <a:cs typeface="Verdana"/>
              </a:rPr>
              <a:t>A</a:t>
            </a:r>
            <a:r>
              <a:rPr dirty="0" sz="950" spc="-10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)</a:t>
            </a:r>
            <a:r>
              <a:rPr dirty="0" sz="950" spc="-204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15">
                <a:latin typeface="Verdana"/>
                <a:cs typeface="Verdana"/>
              </a:rPr>
              <a:t>f</a:t>
            </a:r>
            <a:r>
              <a:rPr dirty="0" sz="950" spc="-30">
                <a:latin typeface="Verdana"/>
                <a:cs typeface="Verdana"/>
              </a:rPr>
              <a:t>f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  </a:t>
            </a:r>
            <a:r>
              <a:rPr dirty="0" sz="950" spc="5">
                <a:latin typeface="Verdana"/>
                <a:cs typeface="Verdana"/>
              </a:rPr>
              <a:t>promising </a:t>
            </a:r>
            <a:r>
              <a:rPr dirty="0" sz="950" spc="-5">
                <a:latin typeface="Verdana"/>
                <a:cs typeface="Verdana"/>
              </a:rPr>
              <a:t>solution to </a:t>
            </a:r>
            <a:r>
              <a:rPr dirty="0" sz="950" spc="15">
                <a:latin typeface="Verdana"/>
                <a:cs typeface="Verdana"/>
              </a:rPr>
              <a:t>enhance </a:t>
            </a:r>
            <a:r>
              <a:rPr dirty="0" sz="950" spc="-10">
                <a:latin typeface="Verdana"/>
                <a:cs typeface="Verdana"/>
              </a:rPr>
              <a:t>spam 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ﬁ</a:t>
            </a:r>
            <a:r>
              <a:rPr dirty="0" sz="950" spc="-15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te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5">
                <a:latin typeface="Verdana"/>
                <a:cs typeface="Verdana"/>
              </a:rPr>
              <a:t>.</a:t>
            </a:r>
            <a:r>
              <a:rPr dirty="0" sz="950" spc="-21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-5">
                <a:latin typeface="Verdana"/>
                <a:cs typeface="Verdana"/>
              </a:rPr>
              <a:t>y</a:t>
            </a:r>
            <a:r>
              <a:rPr dirty="0" sz="950" spc="-114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50">
                <a:latin typeface="Verdana"/>
                <a:cs typeface="Verdana"/>
              </a:rPr>
              <a:t>g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g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80">
                <a:latin typeface="Verdana"/>
                <a:cs typeface="Verdana"/>
              </a:rPr>
              <a:t>m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30">
                <a:latin typeface="Verdana"/>
                <a:cs typeface="Verdana"/>
              </a:rPr>
              <a:t>h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g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</a:pPr>
            <a:r>
              <a:rPr dirty="0" sz="950">
                <a:latin typeface="Verdana"/>
                <a:cs typeface="Verdana"/>
              </a:rPr>
              <a:t>algorithm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s,</a:t>
            </a:r>
            <a:r>
              <a:rPr dirty="0" sz="950" spc="-17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AI</a:t>
            </a:r>
            <a:r>
              <a:rPr dirty="0" sz="950" spc="-18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can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analyze</a:t>
            </a:r>
            <a:r>
              <a:rPr dirty="0" sz="950" spc="-35">
                <a:latin typeface="Verdana"/>
                <a:cs typeface="Verdana"/>
              </a:rPr>
              <a:t> vast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amounts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of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d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6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o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40">
                <a:latin typeface="Verdana"/>
                <a:cs typeface="Verdana"/>
              </a:rPr>
              <a:t>d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fy</a:t>
            </a:r>
            <a:r>
              <a:rPr dirty="0" sz="950" spc="-10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tte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endParaRPr sz="950">
              <a:latin typeface="Verdana"/>
              <a:cs typeface="Verdana"/>
            </a:endParaRPr>
          </a:p>
          <a:p>
            <a:pPr marL="12700" marR="123189">
              <a:lnSpc>
                <a:spcPct val="117900"/>
              </a:lnSpc>
              <a:spcBef>
                <a:spcPts val="10"/>
              </a:spcBef>
            </a:pP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30">
                <a:latin typeface="Verdana"/>
                <a:cs typeface="Verdana"/>
              </a:rPr>
              <a:t>h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te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i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f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ai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5">
                <a:latin typeface="Verdana"/>
                <a:cs typeface="Verdana"/>
              </a:rPr>
              <a:t>.</a:t>
            </a:r>
            <a:r>
              <a:rPr dirty="0" sz="950" spc="-16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</a:t>
            </a:r>
            <a:r>
              <a:rPr dirty="0" sz="950" spc="30">
                <a:latin typeface="Verdana"/>
                <a:cs typeface="Verdana"/>
              </a:rPr>
              <a:t>h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s 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b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40">
                <a:latin typeface="Verdana"/>
                <a:cs typeface="Verdana"/>
              </a:rPr>
              <a:t>h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d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f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  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te</a:t>
            </a:r>
            <a:r>
              <a:rPr dirty="0" sz="950" spc="-30">
                <a:latin typeface="Verdana"/>
                <a:cs typeface="Verdana"/>
              </a:rPr>
              <a:t>lli</a:t>
            </a:r>
            <a:r>
              <a:rPr dirty="0" sz="950" spc="5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25">
                <a:latin typeface="Verdana"/>
                <a:cs typeface="Verdana"/>
              </a:rPr>
              <a:t>cc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ﬁ</a:t>
            </a:r>
            <a:r>
              <a:rPr dirty="0" sz="950" spc="-15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te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30">
                <a:latin typeface="Verdana"/>
                <a:cs typeface="Verdana"/>
              </a:rPr>
              <a:t>h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t  </a:t>
            </a:r>
            <a:r>
              <a:rPr dirty="0" sz="950">
                <a:latin typeface="Verdana"/>
                <a:cs typeface="Verdana"/>
              </a:rPr>
              <a:t>can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adapt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to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new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spamming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techniques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n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65">
                <a:latin typeface="Verdana"/>
                <a:cs typeface="Verdana"/>
              </a:rPr>
              <a:t>-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-24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.</a:t>
            </a:r>
            <a:r>
              <a:rPr dirty="0" sz="950" spc="-20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80">
                <a:latin typeface="Verdana"/>
                <a:cs typeface="Verdana"/>
              </a:rPr>
              <a:t>'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65">
                <a:latin typeface="Verdana"/>
                <a:cs typeface="Verdana"/>
              </a:rPr>
              <a:t>x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w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-1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n 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25">
                <a:latin typeface="Verdana"/>
                <a:cs typeface="Verdana"/>
              </a:rPr>
              <a:t>z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90">
                <a:latin typeface="Verdana"/>
                <a:cs typeface="Verdana"/>
              </a:rPr>
              <a:t>y</a:t>
            </a:r>
            <a:r>
              <a:rPr dirty="0" sz="950" spc="-5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945" cy="10058400"/>
          </a:xfrm>
          <a:custGeom>
            <a:avLst/>
            <a:gdLst/>
            <a:ahLst/>
            <a:cxnLst/>
            <a:rect l="l" t="t" r="r" b="b"/>
            <a:pathLst>
              <a:path w="7560945" h="10058400">
                <a:moveTo>
                  <a:pt x="7560436" y="0"/>
                </a:moveTo>
                <a:lnTo>
                  <a:pt x="0" y="0"/>
                </a:lnTo>
                <a:lnTo>
                  <a:pt x="0" y="10058397"/>
                </a:lnTo>
                <a:lnTo>
                  <a:pt x="7560436" y="10058397"/>
                </a:lnTo>
                <a:lnTo>
                  <a:pt x="7560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8229" y="4084700"/>
            <a:ext cx="2316480" cy="2380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 b="1">
                <a:solidFill>
                  <a:srgbClr val="FFFFFF"/>
                </a:solidFill>
                <a:latin typeface="Cambria"/>
                <a:cs typeface="Cambria"/>
              </a:rPr>
              <a:t>Key</a:t>
            </a:r>
            <a:r>
              <a:rPr dirty="0" sz="950" spc="-5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950" spc="-5" b="1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r>
              <a:rPr dirty="0" sz="95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950" b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95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950" spc="5" b="1">
                <a:solidFill>
                  <a:srgbClr val="FFFFFF"/>
                </a:solidFill>
                <a:latin typeface="Cambria"/>
                <a:cs typeface="Cambria"/>
              </a:rPr>
              <a:t>AI-powered</a:t>
            </a:r>
            <a:r>
              <a:rPr dirty="0" sz="950" spc="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950" spc="10" b="1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dirty="0" sz="950" spc="4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950" spc="-5" b="1">
                <a:solidFill>
                  <a:srgbClr val="FFFFFF"/>
                </a:solidFill>
                <a:latin typeface="Cambria"/>
                <a:cs typeface="Cambria"/>
              </a:rPr>
              <a:t>Filters</a:t>
            </a:r>
            <a:endParaRPr sz="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mbria"/>
              <a:cs typeface="Cambria"/>
            </a:endParaRPr>
          </a:p>
          <a:p>
            <a:pPr marL="12700" marR="5080">
              <a:lnSpc>
                <a:spcPct val="102000"/>
              </a:lnSpc>
            </a:pP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8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to traditional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ﬁlters. These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include 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5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dirty="0" sz="950" spc="-90" b="1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950" spc="-3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5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7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8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950" spc="-4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950" spc="-50" b="1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95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spam</a:t>
            </a:r>
            <a:r>
              <a:rPr dirty="0" sz="95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6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1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2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3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dirty="0" sz="950" spc="-7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50" spc="-6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ete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6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1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2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50" spc="-4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95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4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-8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3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ﬁlter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accuracy.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defense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against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spam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9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ails.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3220211"/>
            <a:ext cx="3779520" cy="42550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1835" y="3692652"/>
            <a:ext cx="2685288" cy="32933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4197096"/>
            <a:ext cx="117348" cy="1082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7832" y="4086605"/>
            <a:ext cx="259588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8475" algn="l"/>
              </a:tabLst>
            </a:pPr>
            <a:r>
              <a:rPr dirty="0" sz="1550" spc="40" b="1">
                <a:latin typeface="Trebuchet MS"/>
                <a:cs typeface="Trebuchet MS"/>
              </a:rPr>
              <a:t>Enhancing</a:t>
            </a:r>
            <a:r>
              <a:rPr dirty="0" sz="1550" spc="25" b="1">
                <a:latin typeface="Trebuchet MS"/>
                <a:cs typeface="Trebuchet MS"/>
              </a:rPr>
              <a:t> </a:t>
            </a:r>
            <a:r>
              <a:rPr dirty="0" sz="1550" spc="-20" b="1">
                <a:latin typeface="Trebuchet MS"/>
                <a:cs typeface="Trebuchet MS"/>
              </a:rPr>
              <a:t>User</a:t>
            </a:r>
            <a:r>
              <a:rPr dirty="0" sz="1550" spc="-55" b="1">
                <a:latin typeface="Trebuchet MS"/>
                <a:cs typeface="Trebuchet MS"/>
              </a:rPr>
              <a:t> </a:t>
            </a:r>
            <a:r>
              <a:rPr dirty="0" sz="1550" spc="-5" b="1">
                <a:latin typeface="Trebuchet MS"/>
                <a:cs typeface="Trebuchet MS"/>
              </a:rPr>
              <a:t>E	perience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4197096"/>
            <a:ext cx="117348" cy="1082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6004" y="4530293"/>
            <a:ext cx="2555240" cy="190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dirty="0" sz="950" spc="-3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n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</a:t>
            </a:r>
            <a:r>
              <a:rPr dirty="0" sz="950" spc="15">
                <a:latin typeface="Verdana"/>
                <a:cs typeface="Verdana"/>
              </a:rPr>
              <a:t>dd</a:t>
            </a:r>
            <a:r>
              <a:rPr dirty="0" sz="950" spc="5">
                <a:latin typeface="Verdana"/>
                <a:cs typeface="Verdana"/>
              </a:rPr>
              <a:t>i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i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o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m</a:t>
            </a:r>
            <a:r>
              <a:rPr dirty="0" sz="950">
                <a:latin typeface="Verdana"/>
                <a:cs typeface="Verdana"/>
              </a:rPr>
              <a:t>p</a:t>
            </a:r>
            <a:r>
              <a:rPr dirty="0" sz="950" spc="5">
                <a:latin typeface="Verdana"/>
                <a:cs typeface="Verdana"/>
              </a:rPr>
              <a:t>rov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g</a:t>
            </a:r>
            <a:r>
              <a:rPr dirty="0" sz="950" spc="75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sp</a:t>
            </a:r>
            <a:r>
              <a:rPr dirty="0" sz="950" spc="1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8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te</a:t>
            </a:r>
            <a:r>
              <a:rPr dirty="0" sz="950" spc="-10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on,  </a:t>
            </a:r>
            <a:r>
              <a:rPr dirty="0" sz="950" spc="15">
                <a:latin typeface="Verdana"/>
                <a:cs typeface="Verdana"/>
              </a:rPr>
              <a:t>A</a:t>
            </a:r>
            <a:r>
              <a:rPr dirty="0" sz="950" spc="-105">
                <a:latin typeface="Verdana"/>
                <a:cs typeface="Verdana"/>
              </a:rPr>
              <a:t>I</a:t>
            </a:r>
            <a:r>
              <a:rPr dirty="0" sz="950" spc="-80">
                <a:latin typeface="Verdana"/>
                <a:cs typeface="Verdana"/>
              </a:rPr>
              <a:t>-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5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ﬁ</a:t>
            </a:r>
            <a:r>
              <a:rPr dirty="0" sz="950" spc="-15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te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nh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40">
                <a:latin typeface="Verdana"/>
                <a:cs typeface="Verdana"/>
              </a:rPr>
              <a:t>h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r  </a:t>
            </a:r>
            <a:r>
              <a:rPr dirty="0" sz="950" spc="-15">
                <a:latin typeface="Verdana"/>
                <a:cs typeface="Verdana"/>
              </a:rPr>
              <a:t>experience.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By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accurately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ﬁltering</a:t>
            </a:r>
            <a:r>
              <a:rPr dirty="0" sz="950" spc="7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out 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80">
                <a:latin typeface="Verdana"/>
                <a:cs typeface="Verdana"/>
              </a:rPr>
              <a:t>m</a:t>
            </a:r>
            <a:r>
              <a:rPr dirty="0" sz="950" spc="-5">
                <a:latin typeface="Verdana"/>
                <a:cs typeface="Verdana"/>
              </a:rPr>
              <a:t>,</a:t>
            </a:r>
            <a:r>
              <a:rPr dirty="0" sz="950" spc="-19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35">
                <a:latin typeface="Verdana"/>
                <a:cs typeface="Verdana"/>
              </a:rPr>
              <a:t>a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f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0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n  </a:t>
            </a:r>
            <a:r>
              <a:rPr dirty="0" sz="950" spc="10">
                <a:latin typeface="Verdana"/>
                <a:cs typeface="Verdana"/>
              </a:rPr>
              <a:t>important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em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ails.</a:t>
            </a:r>
            <a:r>
              <a:rPr dirty="0" sz="950" spc="-16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Moreover,</a:t>
            </a:r>
            <a:r>
              <a:rPr dirty="0" sz="950" spc="-23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AI</a:t>
            </a:r>
            <a:r>
              <a:rPr dirty="0" sz="950" spc="-19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can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learn 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55">
                <a:latin typeface="Verdana"/>
                <a:cs typeface="Verdana"/>
              </a:rPr>
              <a:t>f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f</a:t>
            </a:r>
            <a:r>
              <a:rPr dirty="0" sz="950" spc="-10">
                <a:latin typeface="Verdana"/>
                <a:cs typeface="Verdana"/>
              </a:rPr>
              <a:t>ee</a:t>
            </a:r>
            <a:r>
              <a:rPr dirty="0" sz="950" spc="40">
                <a:latin typeface="Verdana"/>
                <a:cs typeface="Verdana"/>
              </a:rPr>
              <a:t>db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k</a:t>
            </a:r>
            <a:r>
              <a:rPr dirty="0" sz="950" spc="-4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f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25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o  p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rson</a:t>
            </a:r>
            <a:r>
              <a:rPr dirty="0" sz="950" spc="-15">
                <a:latin typeface="Verdana"/>
                <a:cs typeface="Verdana"/>
              </a:rPr>
              <a:t>ali</a:t>
            </a:r>
            <a:r>
              <a:rPr dirty="0" sz="950">
                <a:latin typeface="Verdana"/>
                <a:cs typeface="Verdana"/>
              </a:rPr>
              <a:t>z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15">
                <a:latin typeface="Verdana"/>
                <a:cs typeface="Verdana"/>
              </a:rPr>
              <a:t>th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7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ﬁ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er</a:t>
            </a:r>
            <a:r>
              <a:rPr dirty="0" sz="950" spc="-5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p</a:t>
            </a:r>
            <a:r>
              <a:rPr dirty="0" sz="950" spc="-15">
                <a:latin typeface="Verdana"/>
                <a:cs typeface="Verdana"/>
              </a:rPr>
              <a:t>r</a:t>
            </a:r>
            <a:r>
              <a:rPr dirty="0" sz="950" spc="-20">
                <a:latin typeface="Verdana"/>
                <a:cs typeface="Verdana"/>
              </a:rPr>
              <a:t>ocess</a:t>
            </a:r>
            <a:r>
              <a:rPr dirty="0" sz="950" spc="-5">
                <a:latin typeface="Verdana"/>
                <a:cs typeface="Verdana"/>
              </a:rPr>
              <a:t>,</a:t>
            </a:r>
            <a:r>
              <a:rPr dirty="0" sz="950" spc="-10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r</a:t>
            </a:r>
            <a:r>
              <a:rPr dirty="0" sz="950" spc="15">
                <a:latin typeface="Verdana"/>
                <a:cs typeface="Verdana"/>
              </a:rPr>
              <a:t>educ</a:t>
            </a:r>
            <a:r>
              <a:rPr dirty="0" sz="950" spc="5">
                <a:latin typeface="Verdana"/>
                <a:cs typeface="Verdana"/>
              </a:rPr>
              <a:t>i</a:t>
            </a:r>
            <a:r>
              <a:rPr dirty="0" sz="950" spc="15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g  </a:t>
            </a:r>
            <a:r>
              <a:rPr dirty="0" sz="950" spc="-30">
                <a:latin typeface="Verdana"/>
                <a:cs typeface="Verdana"/>
              </a:rPr>
              <a:t>f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p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30">
                <a:latin typeface="Verdana"/>
                <a:cs typeface="Verdana"/>
              </a:rPr>
              <a:t>u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g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30">
                <a:latin typeface="Verdana"/>
                <a:cs typeface="Verdana"/>
              </a:rPr>
              <a:t>h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t</a:t>
            </a:r>
            <a:endParaRPr sz="950">
              <a:latin typeface="Verdana"/>
              <a:cs typeface="Verdana"/>
            </a:endParaRPr>
          </a:p>
          <a:p>
            <a:pPr marL="12700" marR="29209">
              <a:lnSpc>
                <a:spcPct val="117900"/>
              </a:lnSpc>
            </a:pP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50">
                <a:latin typeface="Verdana"/>
                <a:cs typeface="Verdana"/>
              </a:rPr>
              <a:t>g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80">
                <a:latin typeface="Verdana"/>
                <a:cs typeface="Verdana"/>
              </a:rPr>
              <a:t>m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m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ai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15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75">
                <a:latin typeface="Verdana"/>
                <a:cs typeface="Verdana"/>
              </a:rPr>
              <a:t> </a:t>
            </a:r>
            <a:r>
              <a:rPr dirty="0" sz="950" spc="80">
                <a:latin typeface="Verdana"/>
                <a:cs typeface="Verdana"/>
              </a:rPr>
              <a:t>m</a:t>
            </a:r>
            <a:r>
              <a:rPr dirty="0" sz="950" spc="-30">
                <a:latin typeface="Verdana"/>
                <a:cs typeface="Verdana"/>
              </a:rPr>
              <a:t>i</a:t>
            </a:r>
            <a:r>
              <a:rPr dirty="0" sz="950" spc="-45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25">
                <a:latin typeface="Verdana"/>
                <a:cs typeface="Verdana"/>
              </a:rPr>
              <a:t>a</a:t>
            </a:r>
            <a:r>
              <a:rPr dirty="0" sz="950" spc="-15">
                <a:latin typeface="Verdana"/>
                <a:cs typeface="Verdana"/>
              </a:rPr>
              <a:t>k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30">
                <a:latin typeface="Verdana"/>
                <a:cs typeface="Verdana"/>
              </a:rPr>
              <a:t>l</a:t>
            </a:r>
            <a:r>
              <a:rPr dirty="0" sz="950" spc="-5">
                <a:latin typeface="Verdana"/>
                <a:cs typeface="Verdana"/>
              </a:rPr>
              <a:t>y  </a:t>
            </a:r>
            <a:r>
              <a:rPr dirty="0" sz="950" spc="-10">
                <a:latin typeface="Verdana"/>
                <a:cs typeface="Verdana"/>
              </a:rPr>
              <a:t>classiﬁed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as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spam.</a:t>
            </a:r>
            <a:r>
              <a:rPr dirty="0" sz="950" spc="-190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With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AI,</a:t>
            </a:r>
            <a:r>
              <a:rPr dirty="0" sz="950" spc="-22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em</a:t>
            </a:r>
            <a:r>
              <a:rPr dirty="0" sz="950" spc="-25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ail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security </a:t>
            </a:r>
            <a:r>
              <a:rPr dirty="0" sz="950" spc="-32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a</a:t>
            </a:r>
            <a:r>
              <a:rPr dirty="0" sz="950" spc="15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us</a:t>
            </a:r>
            <a:r>
              <a:rPr dirty="0" sz="950" spc="-10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r</a:t>
            </a:r>
            <a:r>
              <a:rPr dirty="0" sz="950" spc="-9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s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sf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c</a:t>
            </a:r>
            <a:r>
              <a:rPr dirty="0" sz="950">
                <a:latin typeface="Verdana"/>
                <a:cs typeface="Verdana"/>
              </a:rPr>
              <a:t>t</a:t>
            </a:r>
            <a:r>
              <a:rPr dirty="0" sz="950" spc="-15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on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g</a:t>
            </a:r>
            <a:r>
              <a:rPr dirty="0" sz="950" spc="-5">
                <a:latin typeface="Verdana"/>
                <a:cs typeface="Verdana"/>
              </a:rPr>
              <a:t>o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h</a:t>
            </a:r>
            <a:r>
              <a:rPr dirty="0" sz="950" spc="20">
                <a:latin typeface="Verdana"/>
                <a:cs typeface="Verdana"/>
              </a:rPr>
              <a:t>a</a:t>
            </a:r>
            <a:r>
              <a:rPr dirty="0" sz="950" spc="30">
                <a:latin typeface="Verdana"/>
                <a:cs typeface="Verdana"/>
              </a:rPr>
              <a:t>n</a:t>
            </a:r>
            <a:r>
              <a:rPr dirty="0" sz="950" spc="-5">
                <a:latin typeface="Verdana"/>
                <a:cs typeface="Verdana"/>
              </a:rPr>
              <a:t>d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n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h</a:t>
            </a:r>
            <a:r>
              <a:rPr dirty="0" sz="950" spc="-15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nd.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438" y="3826890"/>
            <a:ext cx="6507480" cy="326453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12700" marR="5080" indent="-5715">
              <a:lnSpc>
                <a:spcPct val="103099"/>
              </a:lnSpc>
              <a:spcBef>
                <a:spcPts val="30"/>
              </a:spcBef>
              <a:tabLst>
                <a:tab pos="1148080" algn="l"/>
                <a:tab pos="2999740" algn="l"/>
                <a:tab pos="3909695" algn="l"/>
              </a:tabLst>
            </a:pPr>
            <a:r>
              <a:rPr dirty="0" sz="1800" spc="-5">
                <a:latin typeface="Verdana"/>
                <a:cs typeface="Verdana"/>
              </a:rPr>
              <a:t>AI-powered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spam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ﬁlters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offer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smarter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and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more 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effective	</a:t>
            </a:r>
            <a:r>
              <a:rPr dirty="0" sz="1800" spc="5">
                <a:latin typeface="Verdana"/>
                <a:cs typeface="Verdana"/>
              </a:rPr>
              <a:t>solution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combat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spam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emails.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By 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harnessing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the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power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	</a:t>
            </a:r>
            <a:r>
              <a:rPr dirty="0" sz="1800" spc="25">
                <a:latin typeface="Verdana"/>
                <a:cs typeface="Verdana"/>
              </a:rPr>
              <a:t>machine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learning,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these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ﬁlters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can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adapt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to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evolving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spamming	</a:t>
            </a:r>
            <a:r>
              <a:rPr dirty="0" sz="1800" spc="15">
                <a:latin typeface="Verdana"/>
                <a:cs typeface="Verdana"/>
              </a:rPr>
              <a:t>techniques </a:t>
            </a:r>
            <a:r>
              <a:rPr dirty="0" sz="1800" spc="20">
                <a:latin typeface="Verdana"/>
                <a:cs typeface="Verdana"/>
              </a:rPr>
              <a:t>and 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provide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seamless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email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experience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users.</a:t>
            </a:r>
            <a:endParaRPr sz="1800">
              <a:latin typeface="Verdana"/>
              <a:cs typeface="Verdana"/>
            </a:endParaRPr>
          </a:p>
          <a:p>
            <a:pPr algn="ctr" marL="151130" marR="133985">
              <a:lnSpc>
                <a:spcPct val="101699"/>
              </a:lnSpc>
              <a:spcBef>
                <a:spcPts val="1515"/>
              </a:spcBef>
            </a:pPr>
            <a:r>
              <a:rPr dirty="0" sz="1800" spc="25">
                <a:latin typeface="Verdana"/>
                <a:cs typeface="Verdana"/>
              </a:rPr>
              <a:t>With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features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like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real-time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learning,</a:t>
            </a:r>
            <a:r>
              <a:rPr dirty="0" sz="1800" spc="-24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content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analysis,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sender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1930"/>
              </a:lnSpc>
            </a:pPr>
            <a:r>
              <a:rPr dirty="0" sz="1800" spc="5">
                <a:latin typeface="Verdana"/>
                <a:cs typeface="Verdana"/>
              </a:rPr>
              <a:t>reputation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analysis,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and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user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feedback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integration,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AI-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800" spc="-5">
                <a:latin typeface="Verdana"/>
                <a:cs typeface="Verdana"/>
              </a:rPr>
              <a:t>powered</a:t>
            </a:r>
            <a:r>
              <a:rPr dirty="0" sz="1800" spc="3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ﬁlters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revolutionize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email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security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while</a:t>
            </a:r>
            <a:endParaRPr sz="1800">
              <a:latin typeface="Verdana"/>
              <a:cs typeface="Verdana"/>
            </a:endParaRPr>
          </a:p>
          <a:p>
            <a:pPr algn="ctr" marL="292735" marR="287655">
              <a:lnSpc>
                <a:spcPct val="101699"/>
              </a:lnSpc>
              <a:spcBef>
                <a:spcPts val="10"/>
              </a:spcBef>
              <a:tabLst>
                <a:tab pos="2244090" algn="l"/>
              </a:tabLst>
            </a:pPr>
            <a:r>
              <a:rPr dirty="0" sz="1800" spc="25">
                <a:latin typeface="Verdana"/>
                <a:cs typeface="Verdana"/>
              </a:rPr>
              <a:t>enhancing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user	</a:t>
            </a:r>
            <a:r>
              <a:rPr dirty="0" sz="1800" spc="-15">
                <a:latin typeface="Verdana"/>
                <a:cs typeface="Verdana"/>
              </a:rPr>
              <a:t>satisfaction.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Embrace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the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future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of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spam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ﬁltering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with</a:t>
            </a:r>
            <a:r>
              <a:rPr dirty="0" sz="1800" spc="-50">
                <a:latin typeface="Verdana"/>
                <a:cs typeface="Verdana"/>
              </a:rPr>
              <a:t> AI.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794" y="2993263"/>
            <a:ext cx="2635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>
                <a:solidFill>
                  <a:srgbClr val="000000"/>
                </a:solidFill>
                <a:latin typeface="Arial"/>
                <a:cs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5" y="890397"/>
            <a:ext cx="5861685" cy="781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Development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for </a:t>
            </a:r>
            <a:r>
              <a:rPr dirty="0" sz="1100" spc="-10" b="1">
                <a:latin typeface="Arial"/>
                <a:cs typeface="Arial"/>
              </a:rPr>
              <a:t>Building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Smarter</a:t>
            </a:r>
            <a:r>
              <a:rPr dirty="0" sz="1100" spc="-8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AI-Powered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Spam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Classifier.</a:t>
            </a:r>
            <a:endParaRPr sz="1100">
              <a:latin typeface="Arial"/>
              <a:cs typeface="Arial"/>
            </a:endParaRPr>
          </a:p>
          <a:p>
            <a:pPr marL="12700" marR="140970">
              <a:lnSpc>
                <a:spcPct val="2145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Building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 smarter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AI-powered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classifier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involves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several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key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steps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considerations: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1.**Data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Collection**: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Gather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diverse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extensive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dataset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non-spam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(ham)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>
                <a:latin typeface="Arial MT"/>
                <a:cs typeface="Arial MT"/>
              </a:rPr>
              <a:t>emails,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messages,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content.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will</a:t>
            </a:r>
            <a:r>
              <a:rPr dirty="0" sz="1100" spc="5">
                <a:latin typeface="Arial MT"/>
                <a:cs typeface="Arial MT"/>
              </a:rPr>
              <a:t> be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used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train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and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test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your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AI</a:t>
            </a:r>
            <a:r>
              <a:rPr dirty="0" sz="1100" spc="-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 marR="426720">
              <a:lnSpc>
                <a:spcPct val="109100"/>
              </a:lnSpc>
              <a:spcBef>
                <a:spcPts val="5"/>
              </a:spcBef>
              <a:buSzPct val="90909"/>
              <a:buAutoNum type="arabicPeriod" startAt="2"/>
              <a:tabLst>
                <a:tab pos="132080" algn="l"/>
              </a:tabLst>
            </a:pPr>
            <a:r>
              <a:rPr dirty="0" sz="1100">
                <a:latin typeface="Arial MT"/>
                <a:cs typeface="Arial MT"/>
              </a:rPr>
              <a:t>**Feature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Engineering**: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Extract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relevant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features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data.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text-based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classification,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this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can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include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text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length,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word</a:t>
            </a:r>
            <a:r>
              <a:rPr dirty="0" sz="1100" spc="-114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frequency,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sender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information,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more.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 startAt="2"/>
            </a:pPr>
            <a:endParaRPr sz="1250">
              <a:latin typeface="Arial MT"/>
              <a:cs typeface="Arial MT"/>
            </a:endParaRPr>
          </a:p>
          <a:p>
            <a:pPr marL="12700" marR="395605">
              <a:lnSpc>
                <a:spcPct val="111100"/>
              </a:lnSpc>
              <a:buSzPct val="90909"/>
              <a:buAutoNum type="arabicPeriod" startAt="2"/>
              <a:tabLst>
                <a:tab pos="132080" algn="l"/>
              </a:tabLst>
            </a:pPr>
            <a:r>
              <a:rPr dirty="0" sz="1100" spc="-5">
                <a:latin typeface="Arial MT"/>
                <a:cs typeface="Arial MT"/>
              </a:rPr>
              <a:t>**Preprocessing**: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Clean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preprocess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removing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noise,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handling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missing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values,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tokenizing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text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data.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Consider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techniques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stemming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or</a:t>
            </a:r>
            <a:r>
              <a:rPr dirty="0" sz="1100" spc="-1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lemmatization.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2"/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0000"/>
              </a:lnSpc>
              <a:buSzPct val="90909"/>
              <a:buAutoNum type="arabicPeriod" startAt="2"/>
              <a:tabLst>
                <a:tab pos="132080" algn="l"/>
              </a:tabLst>
            </a:pPr>
            <a:r>
              <a:rPr dirty="0" sz="1100" spc="-5">
                <a:latin typeface="Arial MT"/>
                <a:cs typeface="Arial MT"/>
              </a:rPr>
              <a:t>**Model Selection**: </a:t>
            </a:r>
            <a:r>
              <a:rPr dirty="0" sz="1100">
                <a:latin typeface="Arial MT"/>
                <a:cs typeface="Arial MT"/>
              </a:rPr>
              <a:t>Choose the </a:t>
            </a:r>
            <a:r>
              <a:rPr dirty="0" sz="1100" spc="-5">
                <a:latin typeface="Arial MT"/>
                <a:cs typeface="Arial MT"/>
              </a:rPr>
              <a:t>appropriate </a:t>
            </a:r>
            <a:r>
              <a:rPr dirty="0" sz="1100">
                <a:latin typeface="Arial MT"/>
                <a:cs typeface="Arial MT"/>
              </a:rPr>
              <a:t>machine learning or </a:t>
            </a:r>
            <a:r>
              <a:rPr dirty="0" sz="1100" spc="5">
                <a:latin typeface="Arial MT"/>
                <a:cs typeface="Arial MT"/>
              </a:rPr>
              <a:t>deep </a:t>
            </a:r>
            <a:r>
              <a:rPr dirty="0" sz="1100">
                <a:latin typeface="Arial MT"/>
                <a:cs typeface="Arial MT"/>
              </a:rPr>
              <a:t>learning model </a:t>
            </a:r>
            <a:r>
              <a:rPr dirty="0" sz="1100" spc="10">
                <a:latin typeface="Arial MT"/>
                <a:cs typeface="Arial MT"/>
              </a:rPr>
              <a:t>for 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your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task.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Common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choices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include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Naive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Bayes,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Support</a:t>
            </a:r>
            <a:r>
              <a:rPr dirty="0" sz="1100" spc="-16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Vector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Machines,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neural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networks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LSTM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or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Transformer-based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2"/>
            </a:pPr>
            <a:endParaRPr sz="1300">
              <a:latin typeface="Arial MT"/>
              <a:cs typeface="Arial MT"/>
            </a:endParaRPr>
          </a:p>
          <a:p>
            <a:pPr marL="12700" marR="173355">
              <a:lnSpc>
                <a:spcPct val="110000"/>
              </a:lnSpc>
              <a:buSzPct val="90909"/>
              <a:buAutoNum type="arabicPeriod" startAt="2"/>
              <a:tabLst>
                <a:tab pos="128905" algn="l"/>
              </a:tabLst>
            </a:pPr>
            <a:r>
              <a:rPr dirty="0" sz="1100" spc="-10">
                <a:latin typeface="Arial MT"/>
                <a:cs typeface="Arial MT"/>
              </a:rPr>
              <a:t>**Training**: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Train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your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labeled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dataset.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Ensure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split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training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 </a:t>
            </a:r>
            <a:r>
              <a:rPr dirty="0" sz="1100">
                <a:latin typeface="Arial MT"/>
                <a:cs typeface="Arial MT"/>
              </a:rPr>
              <a:t>validation </a:t>
            </a:r>
            <a:r>
              <a:rPr dirty="0" sz="1100" spc="5">
                <a:latin typeface="Arial MT"/>
                <a:cs typeface="Arial MT"/>
              </a:rPr>
              <a:t>sets </a:t>
            </a:r>
            <a:r>
              <a:rPr dirty="0" sz="1100">
                <a:latin typeface="Arial MT"/>
                <a:cs typeface="Arial MT"/>
              </a:rPr>
              <a:t>to monitor its </a:t>
            </a:r>
            <a:r>
              <a:rPr dirty="0" sz="1100" spc="-5">
                <a:latin typeface="Arial MT"/>
                <a:cs typeface="Arial MT"/>
              </a:rPr>
              <a:t>performance </a:t>
            </a:r>
            <a:r>
              <a:rPr dirty="0" sz="1100">
                <a:latin typeface="Arial MT"/>
                <a:cs typeface="Arial MT"/>
              </a:rPr>
              <a:t>during training. Experiment with </a:t>
            </a:r>
            <a:r>
              <a:rPr dirty="0" sz="1100" spc="-10">
                <a:latin typeface="Arial MT"/>
                <a:cs typeface="Arial MT"/>
              </a:rPr>
              <a:t>different </a:t>
            </a:r>
            <a:r>
              <a:rPr dirty="0" sz="1100" spc="-5">
                <a:latin typeface="Arial MT"/>
                <a:cs typeface="Arial MT"/>
              </a:rPr>
              <a:t> hyperparameters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optimize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the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2"/>
            </a:pPr>
            <a:endParaRPr sz="1400">
              <a:latin typeface="Arial MT"/>
              <a:cs typeface="Arial MT"/>
            </a:endParaRPr>
          </a:p>
          <a:p>
            <a:pPr marL="131445" indent="-119380">
              <a:lnSpc>
                <a:spcPct val="100000"/>
              </a:lnSpc>
              <a:buSzPct val="90909"/>
              <a:buAutoNum type="arabicPeriod" startAt="2"/>
              <a:tabLst>
                <a:tab pos="132080" algn="l"/>
              </a:tabLst>
            </a:pPr>
            <a:r>
              <a:rPr dirty="0" sz="1100" spc="-5">
                <a:latin typeface="Arial MT"/>
                <a:cs typeface="Arial MT"/>
              </a:rPr>
              <a:t>**Evaluation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Metrics**: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Select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appropriate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evaluation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metrics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such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accuracy,</a:t>
            </a:r>
            <a:r>
              <a:rPr dirty="0" sz="1100">
                <a:latin typeface="Arial MT"/>
                <a:cs typeface="Arial MT"/>
              </a:rPr>
              <a:t> precision,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Arial MT"/>
                <a:cs typeface="Arial MT"/>
              </a:rPr>
              <a:t>recall,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F1-score,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ROC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AUC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measure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model's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 MT"/>
              <a:cs typeface="Arial MT"/>
            </a:endParaRPr>
          </a:p>
          <a:p>
            <a:pPr algn="just" marL="12700" marR="103505">
              <a:lnSpc>
                <a:spcPct val="110000"/>
              </a:lnSpc>
              <a:buSzPct val="90909"/>
              <a:buAutoNum type="arabicPeriod" startAt="7"/>
              <a:tabLst>
                <a:tab pos="132080" algn="l"/>
              </a:tabLst>
            </a:pPr>
            <a:r>
              <a:rPr dirty="0" sz="1100" spc="-10">
                <a:latin typeface="Arial MT"/>
                <a:cs typeface="Arial MT"/>
              </a:rPr>
              <a:t>**Feature Selection**: </a:t>
            </a:r>
            <a:r>
              <a:rPr dirty="0" sz="1100" spc="-5">
                <a:latin typeface="Arial MT"/>
                <a:cs typeface="Arial MT"/>
              </a:rPr>
              <a:t>Employ </a:t>
            </a:r>
            <a:r>
              <a:rPr dirty="0" sz="1100" spc="-10">
                <a:latin typeface="Arial MT"/>
                <a:cs typeface="Arial MT"/>
              </a:rPr>
              <a:t>techniques like TF-IDF </a:t>
            </a:r>
            <a:r>
              <a:rPr dirty="0" sz="1100" spc="-25">
                <a:latin typeface="Arial MT"/>
                <a:cs typeface="Arial MT"/>
              </a:rPr>
              <a:t>(Term </a:t>
            </a:r>
            <a:r>
              <a:rPr dirty="0" sz="1100" spc="-10">
                <a:latin typeface="Arial MT"/>
                <a:cs typeface="Arial MT"/>
              </a:rPr>
              <a:t>Frequency-Inverse </a:t>
            </a:r>
            <a:r>
              <a:rPr dirty="0" sz="1100" spc="-15">
                <a:latin typeface="Arial MT"/>
                <a:cs typeface="Arial MT"/>
              </a:rPr>
              <a:t>Document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Frequency) </a:t>
            </a:r>
            <a:r>
              <a:rPr dirty="0" sz="1100">
                <a:latin typeface="Arial MT"/>
                <a:cs typeface="Arial MT"/>
              </a:rPr>
              <a:t>to </a:t>
            </a:r>
            <a:r>
              <a:rPr dirty="0" sz="1100" spc="-10">
                <a:latin typeface="Arial MT"/>
                <a:cs typeface="Arial MT"/>
              </a:rPr>
              <a:t>identify important terms and </a:t>
            </a:r>
            <a:r>
              <a:rPr dirty="0" sz="1100" spc="-15">
                <a:latin typeface="Arial MT"/>
                <a:cs typeface="Arial MT"/>
              </a:rPr>
              <a:t>improve </a:t>
            </a: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 spc="-10">
                <a:latin typeface="Arial MT"/>
                <a:cs typeface="Arial MT"/>
              </a:rPr>
              <a:t>model's </a:t>
            </a:r>
            <a:r>
              <a:rPr dirty="0" sz="1100" spc="-5">
                <a:latin typeface="Arial MT"/>
                <a:cs typeface="Arial MT"/>
              </a:rPr>
              <a:t>ability </a:t>
            </a:r>
            <a:r>
              <a:rPr dirty="0" sz="1100">
                <a:latin typeface="Arial MT"/>
                <a:cs typeface="Arial MT"/>
              </a:rPr>
              <a:t>to </a:t>
            </a:r>
            <a:r>
              <a:rPr dirty="0" sz="1100" spc="-10">
                <a:latin typeface="Arial MT"/>
                <a:cs typeface="Arial MT"/>
              </a:rPr>
              <a:t>distinguish between 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spam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non-spam.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7"/>
            </a:pPr>
            <a:endParaRPr sz="1400">
              <a:latin typeface="Arial MT"/>
              <a:cs typeface="Arial MT"/>
            </a:endParaRPr>
          </a:p>
          <a:p>
            <a:pPr marL="131445" indent="-119380">
              <a:lnSpc>
                <a:spcPct val="100000"/>
              </a:lnSpc>
              <a:buSzPct val="90909"/>
              <a:buAutoNum type="arabicPeriod" startAt="7"/>
              <a:tabLst>
                <a:tab pos="132080" algn="l"/>
              </a:tabLst>
            </a:pPr>
            <a:r>
              <a:rPr dirty="0" sz="1100" spc="-5">
                <a:latin typeface="Arial MT"/>
                <a:cs typeface="Arial MT"/>
              </a:rPr>
              <a:t>**Regularization**: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Implement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regularization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techniques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prevent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overfitting,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dropout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 spc="10">
                <a:latin typeface="Arial MT"/>
                <a:cs typeface="Arial MT"/>
              </a:rPr>
              <a:t>neu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ne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w</a:t>
            </a:r>
            <a:r>
              <a:rPr dirty="0" sz="1100" spc="5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ks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pa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10">
                <a:latin typeface="Arial MT"/>
                <a:cs typeface="Arial MT"/>
              </a:rPr>
              <a:t>e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10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 spc="-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un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n</a:t>
            </a:r>
            <a:r>
              <a:rPr dirty="0" sz="1100" spc="-15">
                <a:latin typeface="Arial MT"/>
                <a:cs typeface="Arial MT"/>
              </a:rPr>
              <a:t>g</a:t>
            </a:r>
            <a:r>
              <a:rPr dirty="0" sz="110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 marR="407670">
              <a:lnSpc>
                <a:spcPct val="109100"/>
              </a:lnSpc>
              <a:buSzPct val="90909"/>
              <a:buAutoNum type="arabicPeriod" startAt="9"/>
              <a:tabLst>
                <a:tab pos="128905" algn="l"/>
              </a:tabLst>
            </a:pPr>
            <a:r>
              <a:rPr dirty="0" sz="1100" spc="-10">
                <a:latin typeface="Arial MT"/>
                <a:cs typeface="Arial MT"/>
              </a:rPr>
              <a:t>**Cross-Validation**: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Employ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cross-validation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validate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model's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ensure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generalizes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well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new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 startAt="9"/>
            </a:pPr>
            <a:endParaRPr sz="1250">
              <a:latin typeface="Arial MT"/>
              <a:cs typeface="Arial MT"/>
            </a:endParaRPr>
          </a:p>
          <a:p>
            <a:pPr marL="12700" marR="520700">
              <a:lnSpc>
                <a:spcPct val="110900"/>
              </a:lnSpc>
              <a:spcBef>
                <a:spcPts val="5"/>
              </a:spcBef>
              <a:buSzPct val="90909"/>
              <a:buAutoNum type="arabicPeriod" startAt="9"/>
              <a:tabLst>
                <a:tab pos="208279" algn="l"/>
              </a:tabLst>
            </a:pPr>
            <a:r>
              <a:rPr dirty="0" sz="1100">
                <a:latin typeface="Arial MT"/>
                <a:cs typeface="Arial MT"/>
              </a:rPr>
              <a:t>**Ensemble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Methods**: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Experiment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ensemble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methods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Random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Forests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stacking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models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combine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predictions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multiple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models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for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betteraccuracy.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9"/>
            </a:pPr>
            <a:endParaRPr sz="1300">
              <a:latin typeface="Arial MT"/>
              <a:cs typeface="Arial MT"/>
            </a:endParaRPr>
          </a:p>
          <a:p>
            <a:pPr marL="12700" marR="286385">
              <a:lnSpc>
                <a:spcPct val="109100"/>
              </a:lnSpc>
              <a:buSzPct val="90909"/>
              <a:buAutoNum type="arabicPeriod" startAt="9"/>
              <a:tabLst>
                <a:tab pos="208279" algn="l"/>
              </a:tabLst>
            </a:pPr>
            <a:r>
              <a:rPr dirty="0" sz="1100" spc="-5">
                <a:latin typeface="Arial MT"/>
                <a:cs typeface="Arial MT"/>
              </a:rPr>
              <a:t>**Hyperparameter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Tuning**: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techniques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grid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search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Bayesian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optimization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fine-tune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model's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hyperparameters.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 startAt="9"/>
            </a:pPr>
            <a:endParaRPr sz="1250">
              <a:latin typeface="Arial MT"/>
              <a:cs typeface="Arial MT"/>
            </a:endParaRPr>
          </a:p>
          <a:p>
            <a:pPr marL="12700" marR="414020">
              <a:lnSpc>
                <a:spcPct val="110900"/>
              </a:lnSpc>
              <a:buSzPct val="90909"/>
              <a:buAutoNum type="arabicPeriod" startAt="9"/>
              <a:tabLst>
                <a:tab pos="205740" algn="l"/>
              </a:tabLst>
            </a:pPr>
            <a:r>
              <a:rPr dirty="0" sz="1100" spc="-20">
                <a:latin typeface="Arial MT"/>
                <a:cs typeface="Arial MT"/>
              </a:rPr>
              <a:t>**Testing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Validation**: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Test</a:t>
            </a:r>
            <a:r>
              <a:rPr dirty="0" sz="1100" spc="-1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independent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test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dataset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ensure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it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performs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well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unseen</a:t>
            </a:r>
            <a:r>
              <a:rPr dirty="0" sz="1100" spc="-1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5" y="854656"/>
            <a:ext cx="5837555" cy="802703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245"/>
              </a:spcBef>
              <a:buSzPct val="90909"/>
              <a:buAutoNum type="arabicPeriod" startAt="13"/>
              <a:tabLst>
                <a:tab pos="208279" algn="l"/>
              </a:tabLst>
            </a:pPr>
            <a:r>
              <a:rPr dirty="0" sz="1100" spc="-5">
                <a:latin typeface="Arial MT"/>
                <a:cs typeface="Arial MT"/>
              </a:rPr>
              <a:t>**Monitoring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Updates**: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Continuously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monitor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model's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</a:t>
            </a:r>
            <a:r>
              <a:rPr dirty="0" sz="1100">
                <a:latin typeface="Arial MT"/>
                <a:cs typeface="Arial MT"/>
              </a:rPr>
              <a:t> real-world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>
                <a:latin typeface="Arial MT"/>
                <a:cs typeface="Arial MT"/>
              </a:rPr>
              <a:t>applications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update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necessary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adapt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new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spamming</a:t>
            </a:r>
            <a:r>
              <a:rPr dirty="0" sz="1100" spc="-1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techniques.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 marR="407670">
              <a:lnSpc>
                <a:spcPct val="110000"/>
              </a:lnSpc>
              <a:buSzPct val="90909"/>
              <a:buAutoNum type="arabicPeriod" startAt="14"/>
              <a:tabLst>
                <a:tab pos="208279" algn="l"/>
              </a:tabLst>
            </a:pPr>
            <a:r>
              <a:rPr dirty="0" sz="1100" spc="-5">
                <a:latin typeface="Arial MT"/>
                <a:cs typeface="Arial MT"/>
              </a:rPr>
              <a:t>**Ethical Considerations**: </a:t>
            </a:r>
            <a:r>
              <a:rPr dirty="0" sz="1100">
                <a:latin typeface="Arial MT"/>
                <a:cs typeface="Arial MT"/>
              </a:rPr>
              <a:t>Ensure your spam classifier respects privacy </a:t>
            </a:r>
            <a:r>
              <a:rPr dirty="0" sz="1100" spc="5">
                <a:latin typeface="Arial MT"/>
                <a:cs typeface="Arial MT"/>
              </a:rPr>
              <a:t>and </a:t>
            </a:r>
            <a:r>
              <a:rPr dirty="0" sz="1100">
                <a:latin typeface="Arial MT"/>
                <a:cs typeface="Arial MT"/>
              </a:rPr>
              <a:t>ethical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guidelines.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cautious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about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false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positives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false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negatives,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which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can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impact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user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experience.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14"/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09100"/>
              </a:lnSpc>
              <a:spcBef>
                <a:spcPts val="5"/>
              </a:spcBef>
              <a:buSzPct val="90909"/>
              <a:buAutoNum type="arabicPeriod" startAt="14"/>
              <a:tabLst>
                <a:tab pos="208279" algn="l"/>
              </a:tabLst>
            </a:pPr>
            <a:r>
              <a:rPr dirty="0" sz="1100">
                <a:latin typeface="Arial MT"/>
                <a:cs typeface="Arial MT"/>
              </a:rPr>
              <a:t>**User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Feedback**: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Allow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report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false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positives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negatives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feedback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improve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the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14"/>
            </a:pPr>
            <a:endParaRPr sz="1400">
              <a:latin typeface="Arial MT"/>
              <a:cs typeface="Arial MT"/>
            </a:endParaRPr>
          </a:p>
          <a:p>
            <a:pPr marL="207645" indent="-195580">
              <a:lnSpc>
                <a:spcPct val="100000"/>
              </a:lnSpc>
              <a:buSzPct val="90909"/>
              <a:buAutoNum type="arabicPeriod" startAt="14"/>
              <a:tabLst>
                <a:tab pos="208279" algn="l"/>
              </a:tabLst>
            </a:pPr>
            <a:r>
              <a:rPr dirty="0" sz="1100" spc="-5">
                <a:latin typeface="Arial MT"/>
                <a:cs typeface="Arial MT"/>
              </a:rPr>
              <a:t>**Scalability**: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Design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your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system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handle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growing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volume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 spc="10">
                <a:latin typeface="Arial MT"/>
                <a:cs typeface="Arial MT"/>
              </a:rPr>
              <a:t>be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1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m</a:t>
            </a:r>
            <a:r>
              <a:rPr dirty="0" sz="1100" spc="10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</a:t>
            </a:r>
            <a:r>
              <a:rPr dirty="0" sz="1100" spc="1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popu</a:t>
            </a:r>
            <a:r>
              <a:rPr dirty="0" sz="1100" spc="-30">
                <a:latin typeface="Arial MT"/>
                <a:cs typeface="Arial MT"/>
              </a:rPr>
              <a:t>l</a:t>
            </a:r>
            <a:r>
              <a:rPr dirty="0" sz="1100" spc="-20">
                <a:latin typeface="Arial MT"/>
                <a:cs typeface="Arial MT"/>
              </a:rPr>
              <a:t>a</a:t>
            </a:r>
            <a:r>
              <a:rPr dirty="0" sz="1100" spc="-35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 marR="110489">
              <a:lnSpc>
                <a:spcPct val="109100"/>
              </a:lnSpc>
              <a:buSzPct val="90909"/>
              <a:buAutoNum type="arabicPeriod" startAt="17"/>
              <a:tabLst>
                <a:tab pos="208279" algn="l"/>
              </a:tabLst>
            </a:pPr>
            <a:r>
              <a:rPr dirty="0" sz="1100" spc="-5">
                <a:latin typeface="Arial MT"/>
                <a:cs typeface="Arial MT"/>
              </a:rPr>
              <a:t>**Security**: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Implement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security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measures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protect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classifier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adversarial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attacks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maintain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confidentiality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of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user</a:t>
            </a:r>
            <a:r>
              <a:rPr dirty="0" sz="1100" spc="-1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17"/>
            </a:pPr>
            <a:endParaRPr sz="1400">
              <a:latin typeface="Arial MT"/>
              <a:cs typeface="Arial MT"/>
            </a:endParaRPr>
          </a:p>
          <a:p>
            <a:pPr marL="207645" indent="-195580">
              <a:lnSpc>
                <a:spcPct val="100000"/>
              </a:lnSpc>
              <a:buSzPct val="90909"/>
              <a:buAutoNum type="arabicPeriod" startAt="17"/>
              <a:tabLst>
                <a:tab pos="208279" algn="l"/>
              </a:tabLst>
            </a:pPr>
            <a:r>
              <a:rPr dirty="0" sz="1100" spc="-5">
                <a:latin typeface="Arial MT"/>
                <a:cs typeface="Arial MT"/>
              </a:rPr>
              <a:t>**Regulatory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Compliance**: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Stay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compliant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protection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privacy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regulations,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 spc="5">
                <a:latin typeface="Arial MT"/>
                <a:cs typeface="Arial MT"/>
              </a:rPr>
              <a:t>such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GDPR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CCPA,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especially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your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spam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classifier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deals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user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 marR="225425">
              <a:lnSpc>
                <a:spcPct val="109100"/>
              </a:lnSpc>
            </a:pPr>
            <a:r>
              <a:rPr dirty="0" sz="1100">
                <a:latin typeface="Arial MT"/>
                <a:cs typeface="Arial MT"/>
              </a:rPr>
              <a:t>Building a smarter AI-powered spam classifier </a:t>
            </a:r>
            <a:r>
              <a:rPr dirty="0" sz="1100" spc="-5">
                <a:latin typeface="Arial MT"/>
                <a:cs typeface="Arial MT"/>
              </a:rPr>
              <a:t>is </a:t>
            </a:r>
            <a:r>
              <a:rPr dirty="0" sz="1100">
                <a:latin typeface="Arial MT"/>
                <a:cs typeface="Arial MT"/>
              </a:rPr>
              <a:t>an </a:t>
            </a:r>
            <a:r>
              <a:rPr dirty="0" sz="1100" spc="-5">
                <a:latin typeface="Arial MT"/>
                <a:cs typeface="Arial MT"/>
              </a:rPr>
              <a:t>iterative </a:t>
            </a:r>
            <a:r>
              <a:rPr dirty="0" sz="1100">
                <a:latin typeface="Arial MT"/>
                <a:cs typeface="Arial MT"/>
              </a:rPr>
              <a:t>process that requires ongoing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refinement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adaptation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stay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ahead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of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evolving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spamming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techniques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userneeds.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RO</a:t>
            </a:r>
            <a:r>
              <a:rPr dirty="0" sz="1100" spc="5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5" b="1">
                <a:latin typeface="Arial"/>
                <a:cs typeface="Arial"/>
              </a:rPr>
              <a:t>A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12700" marR="4114165">
              <a:lnSpc>
                <a:spcPct val="1091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5">
                <a:latin typeface="Arial MT"/>
                <a:cs typeface="Arial MT"/>
              </a:rPr>
              <a:t>po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ne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ss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</a:t>
            </a:r>
            <a:r>
              <a:rPr dirty="0" sz="1100" spc="5">
                <a:latin typeface="Arial MT"/>
                <a:cs typeface="Arial MT"/>
              </a:rPr>
              <a:t>b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s  </a:t>
            </a:r>
            <a:r>
              <a:rPr dirty="0" sz="1100">
                <a:latin typeface="Arial MT"/>
                <a:cs typeface="Arial MT"/>
              </a:rPr>
              <a:t>import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numpy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as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np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10">
                <a:latin typeface="Arial MT"/>
                <a:cs typeface="Arial MT"/>
              </a:rPr>
              <a:t>po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panda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pd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sklearn.model_selection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import</a:t>
            </a:r>
            <a:r>
              <a:rPr dirty="0" sz="1100" spc="-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train_test_split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30">
                <a:latin typeface="Arial MT"/>
                <a:cs typeface="Arial MT"/>
              </a:rPr>
              <a:t>f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10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sk</a:t>
            </a:r>
            <a:r>
              <a:rPr dirty="0" sz="1100">
                <a:latin typeface="Arial MT"/>
                <a:cs typeface="Arial MT"/>
              </a:rPr>
              <a:t>l</a:t>
            </a:r>
            <a:r>
              <a:rPr dirty="0" sz="1100" spc="5">
                <a:latin typeface="Arial MT"/>
                <a:cs typeface="Arial MT"/>
              </a:rPr>
              <a:t>e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10">
                <a:latin typeface="Arial MT"/>
                <a:cs typeface="Arial MT"/>
              </a:rPr>
              <a:t>n</a:t>
            </a:r>
            <a:r>
              <a:rPr dirty="0" sz="1100" spc="-20">
                <a:latin typeface="Arial MT"/>
                <a:cs typeface="Arial MT"/>
              </a:rPr>
              <a:t>.</a:t>
            </a:r>
            <a:r>
              <a:rPr dirty="0" sz="1100" spc="5">
                <a:latin typeface="Arial MT"/>
                <a:cs typeface="Arial MT"/>
              </a:rPr>
              <a:t>f</a:t>
            </a:r>
            <a:r>
              <a:rPr dirty="0" sz="1100" spc="-15">
                <a:latin typeface="Arial MT"/>
                <a:cs typeface="Arial MT"/>
              </a:rPr>
              <a:t>ea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 spc="-15">
                <a:latin typeface="Arial MT"/>
                <a:cs typeface="Arial MT"/>
              </a:rPr>
              <a:t>u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5">
                <a:latin typeface="Arial MT"/>
                <a:cs typeface="Arial MT"/>
              </a:rPr>
              <a:t>e_</a:t>
            </a:r>
            <a:r>
              <a:rPr dirty="0" sz="1100" spc="10">
                <a:latin typeface="Arial MT"/>
                <a:cs typeface="Arial MT"/>
              </a:rPr>
              <a:t>e</a:t>
            </a:r>
            <a:r>
              <a:rPr dirty="0" sz="1100" spc="-25">
                <a:latin typeface="Arial MT"/>
                <a:cs typeface="Arial MT"/>
              </a:rPr>
              <a:t>x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1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o</a:t>
            </a:r>
            <a:r>
              <a:rPr dirty="0" sz="1100" spc="10">
                <a:latin typeface="Arial MT"/>
                <a:cs typeface="Arial MT"/>
              </a:rPr>
              <a:t>n</a:t>
            </a:r>
            <a:r>
              <a:rPr dirty="0" sz="1100" spc="-20">
                <a:latin typeface="Arial MT"/>
                <a:cs typeface="Arial MT"/>
              </a:rPr>
              <a:t>.t</a:t>
            </a:r>
            <a:r>
              <a:rPr dirty="0" sz="1100" spc="10">
                <a:latin typeface="Arial MT"/>
                <a:cs typeface="Arial MT"/>
              </a:rPr>
              <a:t>e</a:t>
            </a:r>
            <a:r>
              <a:rPr dirty="0" sz="1100" spc="-25">
                <a:latin typeface="Arial MT"/>
                <a:cs typeface="Arial MT"/>
              </a:rPr>
              <a:t>x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10">
                <a:latin typeface="Arial MT"/>
                <a:cs typeface="Arial MT"/>
              </a:rPr>
              <a:t>po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25">
                <a:latin typeface="Arial MT"/>
                <a:cs typeface="Arial MT"/>
              </a:rPr>
              <a:t>f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d</a:t>
            </a:r>
            <a:r>
              <a:rPr dirty="0" sz="1100">
                <a:latin typeface="Arial MT"/>
                <a:cs typeface="Arial MT"/>
              </a:rPr>
              <a:t>f</a:t>
            </a:r>
            <a:r>
              <a:rPr dirty="0" sz="1100" spc="-20">
                <a:latin typeface="Arial MT"/>
                <a:cs typeface="Arial MT"/>
              </a:rPr>
              <a:t>V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-15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-25">
                <a:latin typeface="Arial MT"/>
                <a:cs typeface="Arial MT"/>
              </a:rPr>
              <a:t>z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sklearn.naive_bayes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import</a:t>
            </a:r>
            <a:r>
              <a:rPr dirty="0" sz="1100" spc="-1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MultinomialNB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sklearn.metrics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import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accuracy_score,</a:t>
            </a:r>
            <a:r>
              <a:rPr dirty="0" sz="1100" spc="-1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classification_report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Loa</a:t>
            </a:r>
            <a:r>
              <a:rPr dirty="0" sz="1100">
                <a:latin typeface="Arial MT"/>
                <a:cs typeface="Arial MT"/>
              </a:rPr>
              <a:t>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5">
                <a:latin typeface="Arial MT"/>
                <a:cs typeface="Arial MT"/>
              </a:rPr>
              <a:t>o</a:t>
            </a:r>
            <a:r>
              <a:rPr dirty="0" sz="1100" spc="5">
                <a:latin typeface="Arial MT"/>
                <a:cs typeface="Arial MT"/>
              </a:rPr>
              <a:t>u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 spc="5">
                <a:latin typeface="Arial MT"/>
                <a:cs typeface="Arial MT"/>
              </a:rPr>
              <a:t>abe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 spc="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d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5">
                <a:latin typeface="Arial MT"/>
                <a:cs typeface="Arial MT"/>
              </a:rPr>
              <a:t>p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m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</a:t>
            </a:r>
            <a:r>
              <a:rPr dirty="0" sz="1100">
                <a:latin typeface="Arial MT"/>
                <a:cs typeface="Arial MT"/>
              </a:rPr>
              <a:t>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no</a:t>
            </a:r>
            <a:r>
              <a:rPr dirty="0" sz="1100" spc="40">
                <a:latin typeface="Arial MT"/>
                <a:cs typeface="Arial MT"/>
              </a:rPr>
              <a:t>n</a:t>
            </a:r>
            <a:r>
              <a:rPr dirty="0" sz="1100" spc="-10">
                <a:latin typeface="Arial MT"/>
                <a:cs typeface="Arial MT"/>
              </a:rPr>
              <a:t>-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5">
                <a:latin typeface="Arial MT"/>
                <a:cs typeface="Arial MT"/>
              </a:rPr>
              <a:t>p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m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Replace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'spam_data.csv'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adjust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data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loading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based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your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dataset</a:t>
            </a:r>
            <a:r>
              <a:rPr dirty="0" sz="1100" spc="-11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format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0">
                <a:latin typeface="Arial MT"/>
                <a:cs typeface="Arial MT"/>
              </a:rPr>
              <a:t>da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pd</a:t>
            </a:r>
            <a:r>
              <a:rPr dirty="0" sz="1100">
                <a:latin typeface="Arial MT"/>
                <a:cs typeface="Arial MT"/>
              </a:rPr>
              <a:t>.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ea</a:t>
            </a:r>
            <a:r>
              <a:rPr dirty="0" sz="1100" spc="-15">
                <a:latin typeface="Arial MT"/>
                <a:cs typeface="Arial MT"/>
              </a:rPr>
              <a:t>d_</a:t>
            </a:r>
            <a:r>
              <a:rPr dirty="0" sz="1100">
                <a:latin typeface="Arial MT"/>
                <a:cs typeface="Arial MT"/>
              </a:rPr>
              <a:t>cs</a:t>
            </a:r>
            <a:r>
              <a:rPr dirty="0" sz="1100" spc="-25">
                <a:latin typeface="Arial MT"/>
                <a:cs typeface="Arial MT"/>
              </a:rPr>
              <a:t>v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>
                <a:latin typeface="Arial MT"/>
                <a:cs typeface="Arial MT"/>
              </a:rPr>
              <a:t>'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15">
                <a:latin typeface="Arial MT"/>
                <a:cs typeface="Arial MT"/>
              </a:rPr>
              <a:t>p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-15">
                <a:latin typeface="Arial MT"/>
                <a:cs typeface="Arial MT"/>
              </a:rPr>
              <a:t>_</a:t>
            </a:r>
            <a:r>
              <a:rPr dirty="0" sz="1100" spc="5">
                <a:latin typeface="Arial MT"/>
                <a:cs typeface="Arial MT"/>
              </a:rPr>
              <a:t>d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.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2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v'</a:t>
            </a:r>
            <a:r>
              <a:rPr dirty="0" sz="110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P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ep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ss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</a:t>
            </a:r>
            <a:r>
              <a:rPr dirty="0" sz="1100">
                <a:latin typeface="Arial MT"/>
                <a:cs typeface="Arial MT"/>
              </a:rPr>
              <a:t>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p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epa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5">
                <a:latin typeface="Arial MT"/>
                <a:cs typeface="Arial MT"/>
              </a:rPr>
              <a:t>o</a:t>
            </a:r>
            <a:r>
              <a:rPr dirty="0" sz="1100" spc="5">
                <a:latin typeface="Arial MT"/>
                <a:cs typeface="Arial MT"/>
              </a:rPr>
              <a:t>u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da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Arial MT"/>
                <a:cs typeface="Arial MT"/>
              </a:rPr>
              <a:t>X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data['text']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Replace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'text'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column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containing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email/message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text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data['label']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Replace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'label'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column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containing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labels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(spam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non-spam)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Split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dataset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training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testing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Arial MT"/>
                <a:cs typeface="Arial MT"/>
              </a:rPr>
              <a:t>X_train,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X_test,</a:t>
            </a:r>
            <a:r>
              <a:rPr dirty="0" sz="1100" spc="-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y_train,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y_test</a:t>
            </a:r>
            <a:r>
              <a:rPr dirty="0" sz="1100" spc="-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 </a:t>
            </a:r>
            <a:r>
              <a:rPr dirty="0" sz="1100" spc="-5">
                <a:latin typeface="Arial MT"/>
                <a:cs typeface="Arial MT"/>
              </a:rPr>
              <a:t>train_test_split(X,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y,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test_size=0.2,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random_state=42)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5" y="854656"/>
            <a:ext cx="5551805" cy="41059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922019">
              <a:lnSpc>
                <a:spcPct val="110100"/>
              </a:lnSpc>
              <a:spcBef>
                <a:spcPts val="114"/>
              </a:spcBef>
            </a:pPr>
            <a:r>
              <a:rPr dirty="0" sz="1100">
                <a:latin typeface="Arial MT"/>
                <a:cs typeface="Arial MT"/>
              </a:rPr>
              <a:t># Create </a:t>
            </a:r>
            <a:r>
              <a:rPr dirty="0" sz="1100" spc="-5">
                <a:latin typeface="Arial MT"/>
                <a:cs typeface="Arial MT"/>
              </a:rPr>
              <a:t>TF-IDF </a:t>
            </a:r>
            <a:r>
              <a:rPr dirty="0" sz="1100">
                <a:latin typeface="Arial MT"/>
                <a:cs typeface="Arial MT"/>
              </a:rPr>
              <a:t>vectorizer to convert </a:t>
            </a:r>
            <a:r>
              <a:rPr dirty="0" sz="1100" spc="5">
                <a:latin typeface="Arial MT"/>
                <a:cs typeface="Arial MT"/>
              </a:rPr>
              <a:t>text data </a:t>
            </a:r>
            <a:r>
              <a:rPr dirty="0" sz="1100">
                <a:latin typeface="Arial MT"/>
                <a:cs typeface="Arial MT"/>
              </a:rPr>
              <a:t>into numerical </a:t>
            </a:r>
            <a:r>
              <a:rPr dirty="0" sz="1100" spc="-5">
                <a:latin typeface="Arial MT"/>
                <a:cs typeface="Arial MT"/>
              </a:rPr>
              <a:t>features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tfidf_vectorizer</a:t>
            </a:r>
            <a:r>
              <a:rPr dirty="0" sz="1100" spc="-11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 </a:t>
            </a:r>
            <a:r>
              <a:rPr dirty="0" sz="1100" spc="-10">
                <a:latin typeface="Arial MT"/>
                <a:cs typeface="Arial MT"/>
              </a:rPr>
              <a:t>TfidfVectorizer(max_features=5000,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stop_words='english')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X_train_tfidf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5">
                <a:latin typeface="Arial MT"/>
                <a:cs typeface="Arial MT"/>
              </a:rPr>
              <a:t> tfidf_vectorizer.fit_transform(X_train)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latin typeface="Arial MT"/>
                <a:cs typeface="Arial MT"/>
              </a:rPr>
              <a:t>X_test_tfidf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tfidf_vectorizer.transform(X_test)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 marR="982344">
              <a:lnSpc>
                <a:spcPct val="109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Build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classifier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(e.g.,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Multinomial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Naive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Bayes)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spam_classifier</a:t>
            </a:r>
            <a:r>
              <a:rPr dirty="0" sz="1100" spc="-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MultinomialNB()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10">
                <a:latin typeface="Arial MT"/>
                <a:cs typeface="Arial MT"/>
              </a:rPr>
              <a:t>p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-15">
                <a:latin typeface="Arial MT"/>
                <a:cs typeface="Arial MT"/>
              </a:rPr>
              <a:t>_</a:t>
            </a:r>
            <a:r>
              <a:rPr dirty="0" sz="1100">
                <a:latin typeface="Arial MT"/>
                <a:cs typeface="Arial MT"/>
              </a:rPr>
              <a:t>cl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20">
                <a:latin typeface="Arial MT"/>
                <a:cs typeface="Arial MT"/>
              </a:rPr>
              <a:t>s</a:t>
            </a:r>
            <a:r>
              <a:rPr dirty="0" sz="1100" spc="-30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f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20">
                <a:latin typeface="Arial MT"/>
                <a:cs typeface="Arial MT"/>
              </a:rPr>
              <a:t>.f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-15">
                <a:latin typeface="Arial MT"/>
                <a:cs typeface="Arial MT"/>
              </a:rPr>
              <a:t>X</a:t>
            </a:r>
            <a:r>
              <a:rPr dirty="0" sz="1100" spc="-15">
                <a:latin typeface="Arial MT"/>
                <a:cs typeface="Arial MT"/>
              </a:rPr>
              <a:t>_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n</a:t>
            </a:r>
            <a:r>
              <a:rPr dirty="0" sz="1100" spc="-15">
                <a:latin typeface="Arial MT"/>
                <a:cs typeface="Arial MT"/>
              </a:rPr>
              <a:t>_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f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d</a:t>
            </a:r>
            <a:r>
              <a:rPr dirty="0" sz="1100" spc="-20">
                <a:latin typeface="Arial MT"/>
                <a:cs typeface="Arial MT"/>
              </a:rPr>
              <a:t>f</a:t>
            </a:r>
            <a:r>
              <a:rPr dirty="0" sz="1100">
                <a:latin typeface="Arial MT"/>
                <a:cs typeface="Arial MT"/>
              </a:rPr>
              <a:t>,</a:t>
            </a:r>
            <a:r>
              <a:rPr dirty="0" sz="1100" spc="-1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5">
                <a:latin typeface="Arial MT"/>
                <a:cs typeface="Arial MT"/>
              </a:rPr>
              <a:t>_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n</a:t>
            </a:r>
            <a:r>
              <a:rPr dirty="0" sz="110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Make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predictions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test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Arial MT"/>
                <a:cs typeface="Arial MT"/>
              </a:rPr>
              <a:t>y_pred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spam_classifier.predict(X_test_tfidf)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 MT"/>
              <a:cs typeface="Arial MT"/>
            </a:endParaRPr>
          </a:p>
          <a:p>
            <a:pPr marL="12700" marR="2893060">
              <a:lnSpc>
                <a:spcPct val="1091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v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 spc="5">
                <a:latin typeface="Arial MT"/>
                <a:cs typeface="Arial MT"/>
              </a:rPr>
              <a:t>ua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h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 spc="5">
                <a:latin typeface="Arial MT"/>
                <a:cs typeface="Arial MT"/>
              </a:rPr>
              <a:t>ode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>
                <a:latin typeface="Arial MT"/>
                <a:cs typeface="Arial MT"/>
              </a:rPr>
              <a:t>'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pe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25">
                <a:latin typeface="Arial MT"/>
                <a:cs typeface="Arial MT"/>
              </a:rPr>
              <a:t>f</a:t>
            </a:r>
            <a:r>
              <a:rPr dirty="0" sz="1100" spc="-15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rm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 spc="5">
                <a:latin typeface="Arial MT"/>
                <a:cs typeface="Arial MT"/>
              </a:rPr>
              <a:t>n</a:t>
            </a:r>
            <a:r>
              <a:rPr dirty="0" sz="1100" spc="-25">
                <a:latin typeface="Arial MT"/>
                <a:cs typeface="Arial MT"/>
              </a:rPr>
              <a:t>c</a:t>
            </a:r>
            <a:r>
              <a:rPr dirty="0" sz="1100">
                <a:latin typeface="Arial MT"/>
                <a:cs typeface="Arial MT"/>
              </a:rPr>
              <a:t>e  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cc</a:t>
            </a:r>
            <a:r>
              <a:rPr dirty="0" sz="1100" spc="10">
                <a:latin typeface="Arial MT"/>
                <a:cs typeface="Arial MT"/>
              </a:rPr>
              <a:t>u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cy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cc</a:t>
            </a:r>
            <a:r>
              <a:rPr dirty="0" sz="1100" spc="5">
                <a:latin typeface="Arial MT"/>
                <a:cs typeface="Arial MT"/>
              </a:rPr>
              <a:t>u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cy</a:t>
            </a:r>
            <a:r>
              <a:rPr dirty="0" sz="1100" spc="-15">
                <a:latin typeface="Arial MT"/>
                <a:cs typeface="Arial MT"/>
              </a:rPr>
              <a:t>_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25">
                <a:latin typeface="Arial MT"/>
                <a:cs typeface="Arial MT"/>
              </a:rPr>
              <a:t>c</a:t>
            </a:r>
            <a:r>
              <a:rPr dirty="0" sz="1100" spc="5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15">
                <a:latin typeface="Arial MT"/>
                <a:cs typeface="Arial MT"/>
              </a:rPr>
              <a:t>_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,</a:t>
            </a:r>
            <a:r>
              <a:rPr dirty="0" sz="1100" spc="-1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5">
                <a:latin typeface="Arial MT"/>
                <a:cs typeface="Arial MT"/>
              </a:rPr>
              <a:t>_</a:t>
            </a:r>
            <a:r>
              <a:rPr dirty="0" sz="1100" spc="5">
                <a:latin typeface="Arial MT"/>
                <a:cs typeface="Arial MT"/>
              </a:rPr>
              <a:t>p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ed</a:t>
            </a:r>
            <a:r>
              <a:rPr dirty="0" sz="110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Arial MT"/>
                <a:cs typeface="Arial MT"/>
              </a:rPr>
              <a:t>classification_rep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classification_report(y_test,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Print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results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0">
                <a:latin typeface="Arial MT"/>
                <a:cs typeface="Arial MT"/>
              </a:rPr>
              <a:t>p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n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5">
                <a:latin typeface="Arial MT"/>
                <a:cs typeface="Arial MT"/>
              </a:rPr>
              <a:t>f</a:t>
            </a:r>
            <a:r>
              <a:rPr dirty="0" sz="1100" spc="5">
                <a:latin typeface="Arial MT"/>
                <a:cs typeface="Arial MT"/>
              </a:rPr>
              <a:t>'</a:t>
            </a:r>
            <a:r>
              <a:rPr dirty="0" sz="1100" spc="-20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cc</a:t>
            </a:r>
            <a:r>
              <a:rPr dirty="0" sz="1100" spc="-10">
                <a:latin typeface="Arial MT"/>
                <a:cs typeface="Arial MT"/>
              </a:rPr>
              <a:t>ur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cy:</a:t>
            </a:r>
            <a:r>
              <a:rPr dirty="0" sz="1100" spc="-18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{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cc</a:t>
            </a:r>
            <a:r>
              <a:rPr dirty="0" sz="1100" spc="5">
                <a:latin typeface="Arial MT"/>
                <a:cs typeface="Arial MT"/>
              </a:rPr>
              <a:t>u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c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15">
                <a:latin typeface="Arial MT"/>
                <a:cs typeface="Arial MT"/>
              </a:rPr>
              <a:t>}</a:t>
            </a:r>
            <a:r>
              <a:rPr dirty="0" sz="1100">
                <a:latin typeface="Arial MT"/>
                <a:cs typeface="Arial MT"/>
              </a:rPr>
              <a:t>'</a:t>
            </a:r>
            <a:r>
              <a:rPr dirty="0" sz="110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10">
                <a:latin typeface="Arial MT"/>
                <a:cs typeface="Arial MT"/>
              </a:rPr>
              <a:t>p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n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(</a:t>
            </a:r>
            <a:r>
              <a:rPr dirty="0" sz="1100" spc="5">
                <a:latin typeface="Arial MT"/>
                <a:cs typeface="Arial MT"/>
              </a:rPr>
              <a:t>f</a:t>
            </a:r>
            <a:r>
              <a:rPr dirty="0" sz="1100" spc="5">
                <a:latin typeface="Arial MT"/>
                <a:cs typeface="Arial MT"/>
              </a:rPr>
              <a:t>'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25">
                <a:latin typeface="Arial MT"/>
                <a:cs typeface="Arial MT"/>
              </a:rPr>
              <a:t>i</a:t>
            </a:r>
            <a:r>
              <a:rPr dirty="0" sz="1100" spc="5">
                <a:latin typeface="Arial MT"/>
                <a:cs typeface="Arial MT"/>
              </a:rPr>
              <a:t>f</a:t>
            </a:r>
            <a:r>
              <a:rPr dirty="0" sz="1100">
                <a:latin typeface="Arial MT"/>
                <a:cs typeface="Arial MT"/>
              </a:rPr>
              <a:t>ic</a:t>
            </a:r>
            <a:r>
              <a:rPr dirty="0" sz="1100" spc="1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n</a:t>
            </a:r>
            <a:r>
              <a:rPr dirty="0" sz="1100" spc="-1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5">
                <a:latin typeface="Arial MT"/>
                <a:cs typeface="Arial MT"/>
              </a:rPr>
              <a:t>epo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15">
                <a:latin typeface="Arial MT"/>
                <a:cs typeface="Arial MT"/>
              </a:rPr>
              <a:t>:</a:t>
            </a:r>
            <a:r>
              <a:rPr dirty="0" sz="1100" spc="5">
                <a:latin typeface="Arial MT"/>
                <a:cs typeface="Arial MT"/>
              </a:rPr>
              <a:t>\</a:t>
            </a:r>
            <a:r>
              <a:rPr dirty="0" sz="1100" spc="-15">
                <a:latin typeface="Arial MT"/>
                <a:cs typeface="Arial MT"/>
              </a:rPr>
              <a:t>n</a:t>
            </a:r>
            <a:r>
              <a:rPr dirty="0" sz="1100" spc="-10">
                <a:latin typeface="Arial MT"/>
                <a:cs typeface="Arial MT"/>
              </a:rPr>
              <a:t>{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ss</a:t>
            </a:r>
            <a:r>
              <a:rPr dirty="0" sz="1100" spc="-3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f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on</a:t>
            </a:r>
            <a:r>
              <a:rPr dirty="0" sz="1100" spc="5">
                <a:latin typeface="Arial MT"/>
                <a:cs typeface="Arial MT"/>
              </a:rPr>
              <a:t>_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5">
                <a:latin typeface="Arial MT"/>
                <a:cs typeface="Arial MT"/>
              </a:rPr>
              <a:t>ep</a:t>
            </a:r>
            <a:r>
              <a:rPr dirty="0" sz="1100" spc="-10">
                <a:latin typeface="Arial MT"/>
                <a:cs typeface="Arial MT"/>
              </a:rPr>
              <a:t>}</a:t>
            </a:r>
            <a:r>
              <a:rPr dirty="0" sz="1100">
                <a:latin typeface="Arial MT"/>
                <a:cs typeface="Arial MT"/>
              </a:rPr>
              <a:t>'</a:t>
            </a:r>
            <a:r>
              <a:rPr dirty="0" sz="110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35">
                <a:latin typeface="Arial MT"/>
                <a:cs typeface="Arial MT"/>
              </a:rPr>
              <a:t>You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can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now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save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deploy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trained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for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 </a:t>
            </a:r>
            <a:r>
              <a:rPr dirty="0" sz="1100" spc="-5">
                <a:latin typeface="Arial MT"/>
                <a:cs typeface="Arial MT"/>
              </a:rPr>
              <a:t>classification.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Arial MT"/>
                <a:cs typeface="Arial MT"/>
              </a:rPr>
              <a:t># Don't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forget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periodically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retrain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update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new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becomes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available.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2980944"/>
            <a:ext cx="4331335" cy="4255135"/>
          </a:xfrm>
          <a:custGeom>
            <a:avLst/>
            <a:gdLst/>
            <a:ahLst/>
            <a:cxnLst/>
            <a:rect l="l" t="t" r="r" b="b"/>
            <a:pathLst>
              <a:path w="4331334" h="4255134">
                <a:moveTo>
                  <a:pt x="4331208" y="0"/>
                </a:moveTo>
                <a:lnTo>
                  <a:pt x="0" y="0"/>
                </a:lnTo>
                <a:lnTo>
                  <a:pt x="0" y="4255008"/>
                </a:lnTo>
                <a:lnTo>
                  <a:pt x="4331208" y="4255008"/>
                </a:lnTo>
                <a:lnTo>
                  <a:pt x="433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8" y="3691128"/>
            <a:ext cx="2112264" cy="3304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56485" marR="5080">
              <a:lnSpc>
                <a:spcPct val="100000"/>
              </a:lnSpc>
              <a:spcBef>
                <a:spcPts val="100"/>
              </a:spcBef>
              <a:tabLst>
                <a:tab pos="3137535" algn="l"/>
                <a:tab pos="4094479" algn="l"/>
              </a:tabLst>
            </a:pPr>
            <a:r>
              <a:rPr dirty="0" spc="-45"/>
              <a:t>Development </a:t>
            </a:r>
            <a:r>
              <a:rPr dirty="0" spc="-40"/>
              <a:t> </a:t>
            </a:r>
            <a:r>
              <a:rPr dirty="0" spc="10"/>
              <a:t>for	</a:t>
            </a:r>
            <a:r>
              <a:rPr dirty="0"/>
              <a:t>Building</a:t>
            </a:r>
            <a:r>
              <a:rPr dirty="0" spc="45"/>
              <a:t> </a:t>
            </a:r>
            <a:r>
              <a:rPr dirty="0"/>
              <a:t>a </a:t>
            </a:r>
            <a:r>
              <a:rPr dirty="0" spc="5"/>
              <a:t> </a:t>
            </a:r>
            <a:r>
              <a:rPr dirty="0" spc="-10"/>
              <a:t>Smarter	</a:t>
            </a:r>
            <a:r>
              <a:rPr dirty="0" spc="-5"/>
              <a:t>AI- </a:t>
            </a:r>
            <a:r>
              <a:rPr dirty="0"/>
              <a:t> </a:t>
            </a:r>
            <a:r>
              <a:rPr dirty="0" spc="-15"/>
              <a:t>Powered</a:t>
            </a:r>
            <a:r>
              <a:rPr dirty="0" spc="-90"/>
              <a:t> </a:t>
            </a:r>
            <a:r>
              <a:rPr dirty="0" spc="-55"/>
              <a:t>Spam </a:t>
            </a:r>
            <a:r>
              <a:rPr dirty="0" spc="-800"/>
              <a:t> </a:t>
            </a:r>
            <a:r>
              <a:rPr dirty="0" spc="-80"/>
              <a:t>Classiﬁer.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60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2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923" y="0"/>
                </a:lnTo>
                <a:lnTo>
                  <a:pt x="10487923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8744" y="2788606"/>
            <a:ext cx="9208135" cy="371602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120"/>
              </a:spcBef>
            </a:pPr>
            <a:r>
              <a:rPr dirty="0" sz="8050" spc="-125">
                <a:latin typeface="Arial"/>
                <a:cs typeface="Arial"/>
              </a:rPr>
              <a:t>B</a:t>
            </a:r>
            <a:r>
              <a:rPr dirty="0" sz="8050" spc="105">
                <a:latin typeface="Arial"/>
                <a:cs typeface="Arial"/>
              </a:rPr>
              <a:t>u</a:t>
            </a:r>
            <a:r>
              <a:rPr dirty="0" sz="8050" spc="425">
                <a:latin typeface="Arial"/>
                <a:cs typeface="Arial"/>
              </a:rPr>
              <a:t>i</a:t>
            </a:r>
            <a:r>
              <a:rPr dirty="0" sz="8050" spc="330">
                <a:latin typeface="Arial"/>
                <a:cs typeface="Arial"/>
              </a:rPr>
              <a:t>l</a:t>
            </a:r>
            <a:r>
              <a:rPr dirty="0" sz="8050">
                <a:latin typeface="Arial"/>
                <a:cs typeface="Arial"/>
              </a:rPr>
              <a:t>d</a:t>
            </a:r>
            <a:r>
              <a:rPr dirty="0" sz="8050" spc="425">
                <a:latin typeface="Arial"/>
                <a:cs typeface="Arial"/>
              </a:rPr>
              <a:t>i</a:t>
            </a:r>
            <a:r>
              <a:rPr dirty="0" sz="8050" spc="90">
                <a:latin typeface="Arial"/>
                <a:cs typeface="Arial"/>
              </a:rPr>
              <a:t>n</a:t>
            </a:r>
            <a:r>
              <a:rPr dirty="0" sz="8050" spc="-310">
                <a:latin typeface="Arial"/>
                <a:cs typeface="Arial"/>
              </a:rPr>
              <a:t>g</a:t>
            </a:r>
            <a:r>
              <a:rPr dirty="0" sz="8050" spc="-434">
                <a:latin typeface="Arial"/>
                <a:cs typeface="Arial"/>
              </a:rPr>
              <a:t> </a:t>
            </a:r>
            <a:r>
              <a:rPr dirty="0" sz="8050" spc="-185">
                <a:latin typeface="Arial"/>
                <a:cs typeface="Arial"/>
              </a:rPr>
              <a:t>a</a:t>
            </a:r>
            <a:r>
              <a:rPr dirty="0" sz="8050" spc="-434">
                <a:latin typeface="Arial"/>
                <a:cs typeface="Arial"/>
              </a:rPr>
              <a:t> </a:t>
            </a:r>
            <a:r>
              <a:rPr dirty="0" sz="8050" spc="-420">
                <a:latin typeface="Arial"/>
                <a:cs typeface="Arial"/>
              </a:rPr>
              <a:t>S</a:t>
            </a:r>
            <a:r>
              <a:rPr dirty="0" sz="8050" spc="245">
                <a:latin typeface="Arial"/>
                <a:cs typeface="Arial"/>
              </a:rPr>
              <a:t>m</a:t>
            </a:r>
            <a:r>
              <a:rPr dirty="0" sz="8050" spc="-190">
                <a:latin typeface="Arial"/>
                <a:cs typeface="Arial"/>
              </a:rPr>
              <a:t>a</a:t>
            </a:r>
            <a:r>
              <a:rPr dirty="0" sz="8050" spc="750">
                <a:latin typeface="Arial"/>
                <a:cs typeface="Arial"/>
              </a:rPr>
              <a:t>r</a:t>
            </a:r>
            <a:r>
              <a:rPr dirty="0" sz="8050" spc="100">
                <a:latin typeface="Arial"/>
                <a:cs typeface="Arial"/>
              </a:rPr>
              <a:t>t</a:t>
            </a:r>
            <a:r>
              <a:rPr dirty="0" sz="8050" spc="-495">
                <a:latin typeface="Arial"/>
                <a:cs typeface="Arial"/>
              </a:rPr>
              <a:t>e</a:t>
            </a:r>
            <a:r>
              <a:rPr dirty="0" sz="8050" spc="610">
                <a:latin typeface="Arial"/>
                <a:cs typeface="Arial"/>
              </a:rPr>
              <a:t>r  </a:t>
            </a:r>
            <a:r>
              <a:rPr dirty="0" sz="8050" spc="90">
                <a:latin typeface="Arial"/>
                <a:cs typeface="Arial"/>
              </a:rPr>
              <a:t>AI-Powered </a:t>
            </a:r>
            <a:r>
              <a:rPr dirty="0" sz="8050" spc="-85">
                <a:latin typeface="Arial"/>
                <a:cs typeface="Arial"/>
              </a:rPr>
              <a:t>Spam </a:t>
            </a:r>
            <a:r>
              <a:rPr dirty="0" sz="8050" spc="-80">
                <a:latin typeface="Arial"/>
                <a:cs typeface="Arial"/>
              </a:rPr>
              <a:t> </a:t>
            </a:r>
            <a:r>
              <a:rPr dirty="0" sz="8050" spc="5">
                <a:latin typeface="Arial"/>
                <a:cs typeface="Arial"/>
              </a:rPr>
              <a:t>Classiﬁer</a:t>
            </a:r>
            <a:endParaRPr sz="80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72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3029711"/>
            <a:ext cx="3160776" cy="400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5823" y="3465576"/>
            <a:ext cx="3359150" cy="4267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58750" rIns="0" bIns="0" rtlCol="0" vert="horz">
            <a:spAutoFit/>
          </a:bodyPr>
          <a:lstStyle/>
          <a:p>
            <a:pPr marL="1041400">
              <a:lnSpc>
                <a:spcPct val="100000"/>
              </a:lnSpc>
              <a:spcBef>
                <a:spcPts val="1250"/>
              </a:spcBef>
            </a:pP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029" y="4394352"/>
            <a:ext cx="2966720" cy="17329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24500"/>
              </a:lnSpc>
              <a:spcBef>
                <a:spcPts val="90"/>
              </a:spcBef>
            </a:pPr>
            <a:r>
              <a:rPr dirty="0" sz="900" spc="65">
                <a:latin typeface="Verdana"/>
                <a:cs typeface="Verdana"/>
              </a:rPr>
              <a:t>Welcome</a:t>
            </a:r>
            <a:r>
              <a:rPr dirty="0" sz="900" spc="-95">
                <a:latin typeface="Verdana"/>
                <a:cs typeface="Verdana"/>
              </a:rPr>
              <a:t> </a:t>
            </a:r>
            <a:r>
              <a:rPr dirty="0" sz="900" spc="25">
                <a:latin typeface="Verdana"/>
                <a:cs typeface="Verdana"/>
              </a:rPr>
              <a:t>to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the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35">
                <a:latin typeface="Verdana"/>
                <a:cs typeface="Verdana"/>
              </a:rPr>
              <a:t>presentation</a:t>
            </a:r>
            <a:r>
              <a:rPr dirty="0" sz="900" spc="-105">
                <a:latin typeface="Verdana"/>
                <a:cs typeface="Verdana"/>
              </a:rPr>
              <a:t> </a:t>
            </a:r>
            <a:r>
              <a:rPr dirty="0" sz="900" spc="45">
                <a:latin typeface="Verdana"/>
                <a:cs typeface="Verdana"/>
              </a:rPr>
              <a:t>on</a:t>
            </a:r>
            <a:r>
              <a:rPr dirty="0" sz="900" spc="35">
                <a:latin typeface="Verdana"/>
                <a:cs typeface="Verdana"/>
              </a:rPr>
              <a:t> Advancements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40">
                <a:latin typeface="Verdana"/>
                <a:cs typeface="Verdana"/>
              </a:rPr>
              <a:t>in </a:t>
            </a:r>
            <a:r>
              <a:rPr dirty="0" sz="900" spc="-50">
                <a:latin typeface="Verdana"/>
                <a:cs typeface="Verdana"/>
              </a:rPr>
              <a:t>AI: </a:t>
            </a:r>
            <a:r>
              <a:rPr dirty="0" sz="900" spc="65">
                <a:latin typeface="Verdana"/>
                <a:cs typeface="Verdana"/>
              </a:rPr>
              <a:t>Empowering </a:t>
            </a:r>
            <a:r>
              <a:rPr dirty="0" sz="900" spc="15">
                <a:latin typeface="Verdana"/>
                <a:cs typeface="Verdana"/>
              </a:rPr>
              <a:t>Smarter </a:t>
            </a:r>
            <a:r>
              <a:rPr dirty="0" sz="900" spc="35">
                <a:latin typeface="Verdana"/>
                <a:cs typeface="Verdana"/>
              </a:rPr>
              <a:t>Spam </a:t>
            </a:r>
            <a:r>
              <a:rPr dirty="0" sz="900" spc="15">
                <a:latin typeface="Verdana"/>
                <a:cs typeface="Verdana"/>
              </a:rPr>
              <a:t>Classiﬁcation. </a:t>
            </a:r>
            <a:r>
              <a:rPr dirty="0" sz="900" spc="-305">
                <a:latin typeface="Verdana"/>
                <a:cs typeface="Verdana"/>
              </a:rPr>
              <a:t> </a:t>
            </a:r>
            <a:r>
              <a:rPr dirty="0" sz="900" spc="-20">
                <a:latin typeface="Verdana"/>
                <a:cs typeface="Verdana"/>
              </a:rPr>
              <a:t>I</a:t>
            </a:r>
            <a:r>
              <a:rPr dirty="0" sz="900" spc="20">
                <a:latin typeface="Verdana"/>
                <a:cs typeface="Verdana"/>
              </a:rPr>
              <a:t>n</a:t>
            </a:r>
            <a:r>
              <a:rPr dirty="0" sz="900" spc="-7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</a:t>
            </a:r>
            <a:r>
              <a:rPr dirty="0" sz="900" spc="25">
                <a:latin typeface="Verdana"/>
                <a:cs typeface="Verdana"/>
              </a:rPr>
              <a:t>h</a:t>
            </a:r>
            <a:r>
              <a:rPr dirty="0" sz="900" spc="35">
                <a:latin typeface="Verdana"/>
                <a:cs typeface="Verdana"/>
              </a:rPr>
              <a:t>i</a:t>
            </a:r>
            <a:r>
              <a:rPr dirty="0" sz="900" spc="15">
                <a:latin typeface="Verdana"/>
                <a:cs typeface="Verdana"/>
              </a:rPr>
              <a:t>s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p</a:t>
            </a:r>
            <a:r>
              <a:rPr dirty="0" sz="900" spc="20">
                <a:latin typeface="Verdana"/>
                <a:cs typeface="Verdana"/>
              </a:rPr>
              <a:t>r</a:t>
            </a:r>
            <a:r>
              <a:rPr dirty="0" sz="900" spc="10">
                <a:latin typeface="Verdana"/>
                <a:cs typeface="Verdana"/>
              </a:rPr>
              <a:t>ese</a:t>
            </a:r>
            <a:r>
              <a:rPr dirty="0" sz="900" spc="25">
                <a:latin typeface="Verdana"/>
                <a:cs typeface="Verdana"/>
              </a:rPr>
              <a:t>n</a:t>
            </a:r>
            <a:r>
              <a:rPr dirty="0" sz="900" spc="5">
                <a:latin typeface="Verdana"/>
                <a:cs typeface="Verdana"/>
              </a:rPr>
              <a:t>tat</a:t>
            </a:r>
            <a:r>
              <a:rPr dirty="0" sz="900" spc="35">
                <a:latin typeface="Verdana"/>
                <a:cs typeface="Verdana"/>
              </a:rPr>
              <a:t>i</a:t>
            </a:r>
            <a:r>
              <a:rPr dirty="0" sz="900" spc="25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,</a:t>
            </a:r>
            <a:r>
              <a:rPr dirty="0" sz="900" spc="-30">
                <a:latin typeface="Verdana"/>
                <a:cs typeface="Verdana"/>
              </a:rPr>
              <a:t> </a:t>
            </a:r>
            <a:r>
              <a:rPr dirty="0" sz="900" spc="75">
                <a:latin typeface="Verdana"/>
                <a:cs typeface="Verdana"/>
              </a:rPr>
              <a:t>w</a:t>
            </a:r>
            <a:r>
              <a:rPr dirty="0" sz="900" spc="20">
                <a:latin typeface="Verdana"/>
                <a:cs typeface="Verdana"/>
              </a:rPr>
              <a:t>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45">
                <a:latin typeface="Verdana"/>
                <a:cs typeface="Verdana"/>
              </a:rPr>
              <a:t>w</a:t>
            </a:r>
            <a:r>
              <a:rPr dirty="0" sz="900" spc="55">
                <a:latin typeface="Verdana"/>
                <a:cs typeface="Verdana"/>
              </a:rPr>
              <a:t>il</a:t>
            </a:r>
            <a:r>
              <a:rPr dirty="0" sz="900" spc="5">
                <a:latin typeface="Verdana"/>
                <a:cs typeface="Verdana"/>
              </a:rPr>
              <a:t>l</a:t>
            </a:r>
            <a:r>
              <a:rPr dirty="0" sz="900" spc="-114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20">
                <a:latin typeface="Verdana"/>
                <a:cs typeface="Verdana"/>
              </a:rPr>
              <a:t>x</a:t>
            </a:r>
            <a:r>
              <a:rPr dirty="0" sz="900" spc="10">
                <a:latin typeface="Verdana"/>
                <a:cs typeface="Verdana"/>
              </a:rPr>
              <a:t>p</a:t>
            </a:r>
            <a:r>
              <a:rPr dirty="0" sz="900" spc="35">
                <a:latin typeface="Verdana"/>
                <a:cs typeface="Verdana"/>
              </a:rPr>
              <a:t>l</a:t>
            </a:r>
            <a:r>
              <a:rPr dirty="0" sz="900" spc="20">
                <a:latin typeface="Verdana"/>
                <a:cs typeface="Verdana"/>
              </a:rPr>
              <a:t>or</a:t>
            </a:r>
            <a:r>
              <a:rPr dirty="0" sz="900" spc="20">
                <a:latin typeface="Verdana"/>
                <a:cs typeface="Verdana"/>
              </a:rPr>
              <a:t>e</a:t>
            </a:r>
            <a:r>
              <a:rPr dirty="0" sz="900" spc="-55">
                <a:latin typeface="Verdana"/>
                <a:cs typeface="Verdana"/>
              </a:rPr>
              <a:t> </a:t>
            </a:r>
            <a:r>
              <a:rPr dirty="0" sz="900" spc="75">
                <a:latin typeface="Verdana"/>
                <a:cs typeface="Verdana"/>
              </a:rPr>
              <a:t>ho</a:t>
            </a:r>
            <a:r>
              <a:rPr dirty="0" sz="900" spc="25">
                <a:latin typeface="Verdana"/>
                <a:cs typeface="Verdana"/>
              </a:rPr>
              <a:t>w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a</a:t>
            </a:r>
            <a:r>
              <a:rPr dirty="0" sz="900" spc="20">
                <a:latin typeface="Verdana"/>
                <a:cs typeface="Verdana"/>
              </a:rPr>
              <a:t>r</a:t>
            </a:r>
            <a:r>
              <a:rPr dirty="0" sz="900">
                <a:latin typeface="Verdana"/>
                <a:cs typeface="Verdana"/>
              </a:rPr>
              <a:t>t</a:t>
            </a:r>
            <a:r>
              <a:rPr dirty="0" sz="900" spc="35">
                <a:latin typeface="Verdana"/>
                <a:cs typeface="Verdana"/>
              </a:rPr>
              <a:t>i</a:t>
            </a:r>
            <a:r>
              <a:rPr dirty="0" sz="900" spc="10">
                <a:latin typeface="Verdana"/>
                <a:cs typeface="Verdana"/>
              </a:rPr>
              <a:t>ﬁc</a:t>
            </a:r>
            <a:r>
              <a:rPr dirty="0" sz="900" spc="35">
                <a:latin typeface="Verdana"/>
                <a:cs typeface="Verdana"/>
              </a:rPr>
              <a:t>i</a:t>
            </a:r>
            <a:r>
              <a:rPr dirty="0" sz="900" spc="10">
                <a:latin typeface="Verdana"/>
                <a:cs typeface="Verdana"/>
              </a:rPr>
              <a:t>a</a:t>
            </a:r>
            <a:r>
              <a:rPr dirty="0" sz="900" spc="10">
                <a:latin typeface="Verdana"/>
                <a:cs typeface="Verdana"/>
              </a:rPr>
              <a:t>l  </a:t>
            </a:r>
            <a:r>
              <a:rPr dirty="0" sz="900" spc="40">
                <a:latin typeface="Verdana"/>
                <a:cs typeface="Verdana"/>
              </a:rPr>
              <a:t>intelligence </a:t>
            </a:r>
            <a:r>
              <a:rPr dirty="0" sz="900" spc="15">
                <a:latin typeface="Verdana"/>
                <a:cs typeface="Verdana"/>
              </a:rPr>
              <a:t>has </a:t>
            </a:r>
            <a:r>
              <a:rPr dirty="0" sz="900" spc="20">
                <a:latin typeface="Verdana"/>
                <a:cs typeface="Verdana"/>
              </a:rPr>
              <a:t>revolutionized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the </a:t>
            </a:r>
            <a:r>
              <a:rPr dirty="0" sz="900" spc="15">
                <a:latin typeface="Verdana"/>
                <a:cs typeface="Verdana"/>
              </a:rPr>
              <a:t>way </a:t>
            </a:r>
            <a:r>
              <a:rPr dirty="0" sz="900" spc="50">
                <a:latin typeface="Verdana"/>
                <a:cs typeface="Verdana"/>
              </a:rPr>
              <a:t>we </a:t>
            </a:r>
            <a:r>
              <a:rPr dirty="0" sz="900" spc="55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identify</a:t>
            </a:r>
            <a:r>
              <a:rPr dirty="0" sz="900" spc="7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and</a:t>
            </a:r>
            <a:r>
              <a:rPr dirty="0" sz="900" spc="80">
                <a:latin typeface="Verdana"/>
                <a:cs typeface="Verdana"/>
              </a:rPr>
              <a:t> </a:t>
            </a:r>
            <a:r>
              <a:rPr dirty="0" sz="900" spc="55">
                <a:latin typeface="Verdana"/>
                <a:cs typeface="Verdana"/>
              </a:rPr>
              <a:t>combat</a:t>
            </a:r>
            <a:r>
              <a:rPr dirty="0" sz="900" spc="9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spam</a:t>
            </a:r>
            <a:r>
              <a:rPr dirty="0" sz="900" spc="114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emails.</a:t>
            </a:r>
            <a:r>
              <a:rPr dirty="0" sz="900" spc="-95">
                <a:latin typeface="Verdana"/>
                <a:cs typeface="Verdana"/>
              </a:rPr>
              <a:t> </a:t>
            </a:r>
            <a:r>
              <a:rPr dirty="0" sz="900" spc="60">
                <a:latin typeface="Verdana"/>
                <a:cs typeface="Verdana"/>
              </a:rPr>
              <a:t>With</a:t>
            </a:r>
            <a:r>
              <a:rPr dirty="0" sz="900" spc="5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the 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c</a:t>
            </a:r>
            <a:r>
              <a:rPr dirty="0" sz="900" spc="50">
                <a:latin typeface="Verdana"/>
                <a:cs typeface="Verdana"/>
              </a:rPr>
              <a:t>on</a:t>
            </a:r>
            <a:r>
              <a:rPr dirty="0" sz="900" spc="20">
                <a:latin typeface="Verdana"/>
                <a:cs typeface="Verdana"/>
              </a:rPr>
              <a:t>t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50">
                <a:latin typeface="Verdana"/>
                <a:cs typeface="Verdana"/>
              </a:rPr>
              <a:t>nuou</a:t>
            </a:r>
            <a:r>
              <a:rPr dirty="0" sz="900" spc="15">
                <a:latin typeface="Verdana"/>
                <a:cs typeface="Verdana"/>
              </a:rPr>
              <a:t>s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 spc="35">
                <a:latin typeface="Verdana"/>
                <a:cs typeface="Verdana"/>
              </a:rPr>
              <a:t>g</a:t>
            </a:r>
            <a:r>
              <a:rPr dirty="0" sz="900" spc="45">
                <a:latin typeface="Verdana"/>
                <a:cs typeface="Verdana"/>
              </a:rPr>
              <a:t>ro</a:t>
            </a:r>
            <a:r>
              <a:rPr dirty="0" sz="900" spc="45">
                <a:latin typeface="Verdana"/>
                <a:cs typeface="Verdana"/>
              </a:rPr>
              <a:t>w</a:t>
            </a:r>
            <a:r>
              <a:rPr dirty="0" sz="900" spc="20">
                <a:latin typeface="Verdana"/>
                <a:cs typeface="Verdana"/>
              </a:rPr>
              <a:t>t</a:t>
            </a:r>
            <a:r>
              <a:rPr dirty="0" sz="900" spc="20">
                <a:latin typeface="Verdana"/>
                <a:cs typeface="Verdana"/>
              </a:rPr>
              <a:t>h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25">
                <a:latin typeface="Verdana"/>
                <a:cs typeface="Verdana"/>
              </a:rPr>
              <a:t>o</a:t>
            </a:r>
            <a:r>
              <a:rPr dirty="0" sz="900" spc="10">
                <a:latin typeface="Verdana"/>
                <a:cs typeface="Verdana"/>
              </a:rPr>
              <a:t>f</a:t>
            </a:r>
            <a:r>
              <a:rPr dirty="0" sz="900" spc="-70">
                <a:latin typeface="Verdana"/>
                <a:cs typeface="Verdana"/>
              </a:rPr>
              <a:t> </a:t>
            </a:r>
            <a:r>
              <a:rPr dirty="0" sz="900" spc="35">
                <a:latin typeface="Verdana"/>
                <a:cs typeface="Verdana"/>
              </a:rPr>
              <a:t>d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35">
                <a:latin typeface="Verdana"/>
                <a:cs typeface="Verdana"/>
              </a:rPr>
              <a:t>g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25">
                <a:latin typeface="Verdana"/>
                <a:cs typeface="Verdana"/>
              </a:rPr>
              <a:t>ta</a:t>
            </a:r>
            <a:r>
              <a:rPr dirty="0" sz="900" spc="5">
                <a:latin typeface="Verdana"/>
                <a:cs typeface="Verdana"/>
              </a:rPr>
              <a:t>l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c</a:t>
            </a:r>
            <a:r>
              <a:rPr dirty="0" sz="900" spc="50">
                <a:latin typeface="Verdana"/>
                <a:cs typeface="Verdana"/>
              </a:rPr>
              <a:t>o</a:t>
            </a:r>
            <a:r>
              <a:rPr dirty="0" sz="900" spc="60">
                <a:latin typeface="Verdana"/>
                <a:cs typeface="Verdana"/>
              </a:rPr>
              <a:t>mm</a:t>
            </a:r>
            <a:r>
              <a:rPr dirty="0" sz="900" spc="50">
                <a:latin typeface="Verdana"/>
                <a:cs typeface="Verdana"/>
              </a:rPr>
              <a:t>un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30">
                <a:latin typeface="Verdana"/>
                <a:cs typeface="Verdana"/>
              </a:rPr>
              <a:t>c</a:t>
            </a:r>
            <a:r>
              <a:rPr dirty="0" sz="900" spc="25">
                <a:latin typeface="Verdana"/>
                <a:cs typeface="Verdana"/>
              </a:rPr>
              <a:t>at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5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,</a:t>
            </a:r>
            <a:r>
              <a:rPr dirty="0" sz="900" spc="-75">
                <a:latin typeface="Verdana"/>
                <a:cs typeface="Verdana"/>
              </a:rPr>
              <a:t> </a:t>
            </a:r>
            <a:r>
              <a:rPr dirty="0" sz="900" spc="35">
                <a:latin typeface="Verdana"/>
                <a:cs typeface="Verdana"/>
              </a:rPr>
              <a:t>i</a:t>
            </a:r>
            <a:r>
              <a:rPr dirty="0" sz="900" spc="10">
                <a:latin typeface="Verdana"/>
                <a:cs typeface="Verdana"/>
              </a:rPr>
              <a:t>t  </a:t>
            </a:r>
            <a:r>
              <a:rPr dirty="0" sz="900" spc="15">
                <a:latin typeface="Verdana"/>
                <a:cs typeface="Verdana"/>
              </a:rPr>
              <a:t>has</a:t>
            </a:r>
            <a:r>
              <a:rPr dirty="0" sz="900" spc="55">
                <a:latin typeface="Verdana"/>
                <a:cs typeface="Verdana"/>
              </a:rPr>
              <a:t> become</a:t>
            </a:r>
            <a:r>
              <a:rPr dirty="0" sz="900" spc="90">
                <a:latin typeface="Verdana"/>
                <a:cs typeface="Verdana"/>
              </a:rPr>
              <a:t> </a:t>
            </a:r>
            <a:r>
              <a:rPr dirty="0" sz="900" spc="35">
                <a:latin typeface="Verdana"/>
                <a:cs typeface="Verdana"/>
              </a:rPr>
              <a:t>crucial</a:t>
            </a:r>
            <a:r>
              <a:rPr dirty="0" sz="900" spc="-25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to</a:t>
            </a:r>
            <a:r>
              <a:rPr dirty="0" sz="900" spc="45">
                <a:latin typeface="Verdana"/>
                <a:cs typeface="Verdana"/>
              </a:rPr>
              <a:t> </a:t>
            </a:r>
            <a:r>
              <a:rPr dirty="0" sz="900" spc="40">
                <a:latin typeface="Verdana"/>
                <a:cs typeface="Verdana"/>
              </a:rPr>
              <a:t>develop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40">
                <a:latin typeface="Verdana"/>
                <a:cs typeface="Verdana"/>
              </a:rPr>
              <a:t>more </a:t>
            </a:r>
            <a:r>
              <a:rPr dirty="0" sz="900" spc="45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s</a:t>
            </a:r>
            <a:r>
              <a:rPr dirty="0" sz="900" spc="50">
                <a:latin typeface="Verdana"/>
                <a:cs typeface="Verdana"/>
              </a:rPr>
              <a:t>o</a:t>
            </a:r>
            <a:r>
              <a:rPr dirty="0" sz="900" spc="35">
                <a:latin typeface="Verdana"/>
                <a:cs typeface="Verdana"/>
              </a:rPr>
              <a:t>p</a:t>
            </a:r>
            <a:r>
              <a:rPr dirty="0" sz="900" spc="50">
                <a:latin typeface="Verdana"/>
                <a:cs typeface="Verdana"/>
              </a:rPr>
              <a:t>h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30">
                <a:latin typeface="Verdana"/>
                <a:cs typeface="Verdana"/>
              </a:rPr>
              <a:t>s</a:t>
            </a:r>
            <a:r>
              <a:rPr dirty="0" sz="900" spc="20">
                <a:latin typeface="Verdana"/>
                <a:cs typeface="Verdana"/>
              </a:rPr>
              <a:t>t</a:t>
            </a:r>
            <a:r>
              <a:rPr dirty="0" sz="900" spc="35">
                <a:latin typeface="Verdana"/>
                <a:cs typeface="Verdana"/>
              </a:rPr>
              <a:t>i</a:t>
            </a:r>
            <a:r>
              <a:rPr dirty="0" sz="900" spc="30">
                <a:latin typeface="Verdana"/>
                <a:cs typeface="Verdana"/>
              </a:rPr>
              <a:t>c</a:t>
            </a:r>
            <a:r>
              <a:rPr dirty="0" sz="900" spc="25">
                <a:latin typeface="Verdana"/>
                <a:cs typeface="Verdana"/>
              </a:rPr>
              <a:t>at</a:t>
            </a:r>
            <a:r>
              <a:rPr dirty="0" sz="900" spc="35">
                <a:latin typeface="Verdana"/>
                <a:cs typeface="Verdana"/>
              </a:rPr>
              <a:t>e</a:t>
            </a:r>
            <a:r>
              <a:rPr dirty="0" sz="900" spc="20">
                <a:latin typeface="Verdana"/>
                <a:cs typeface="Verdana"/>
              </a:rPr>
              <a:t>d</a:t>
            </a:r>
            <a:r>
              <a:rPr dirty="0" sz="900" spc="-95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t</a:t>
            </a:r>
            <a:r>
              <a:rPr dirty="0" sz="900" spc="35">
                <a:latin typeface="Verdana"/>
                <a:cs typeface="Verdana"/>
              </a:rPr>
              <a:t>ec</a:t>
            </a:r>
            <a:r>
              <a:rPr dirty="0" sz="900" spc="50">
                <a:latin typeface="Verdana"/>
                <a:cs typeface="Verdana"/>
              </a:rPr>
              <a:t>hn</a:t>
            </a:r>
            <a:r>
              <a:rPr dirty="0" sz="900" spc="55">
                <a:latin typeface="Verdana"/>
                <a:cs typeface="Verdana"/>
              </a:rPr>
              <a:t>i</a:t>
            </a:r>
            <a:r>
              <a:rPr dirty="0" sz="900" spc="35">
                <a:latin typeface="Verdana"/>
                <a:cs typeface="Verdana"/>
              </a:rPr>
              <a:t>q</a:t>
            </a:r>
            <a:r>
              <a:rPr dirty="0" sz="900" spc="50">
                <a:latin typeface="Verdana"/>
                <a:cs typeface="Verdana"/>
              </a:rPr>
              <a:t>u</a:t>
            </a:r>
            <a:r>
              <a:rPr dirty="0" sz="900" spc="35">
                <a:latin typeface="Verdana"/>
                <a:cs typeface="Verdana"/>
              </a:rPr>
              <a:t>e</a:t>
            </a:r>
            <a:r>
              <a:rPr dirty="0" sz="900" spc="15">
                <a:latin typeface="Verdana"/>
                <a:cs typeface="Verdana"/>
              </a:rPr>
              <a:t>s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 spc="25">
                <a:latin typeface="Verdana"/>
                <a:cs typeface="Verdana"/>
              </a:rPr>
              <a:t>t</a:t>
            </a:r>
            <a:r>
              <a:rPr dirty="0" sz="900" spc="20">
                <a:latin typeface="Verdana"/>
                <a:cs typeface="Verdana"/>
              </a:rPr>
              <a:t>o</a:t>
            </a:r>
            <a:r>
              <a:rPr dirty="0" sz="900" spc="-45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ﬁ</a:t>
            </a:r>
            <a:r>
              <a:rPr dirty="0" sz="900" spc="55">
                <a:latin typeface="Verdana"/>
                <a:cs typeface="Verdana"/>
              </a:rPr>
              <a:t>l</a:t>
            </a:r>
            <a:r>
              <a:rPr dirty="0" sz="900" spc="20">
                <a:latin typeface="Verdana"/>
                <a:cs typeface="Verdana"/>
              </a:rPr>
              <a:t>t</a:t>
            </a:r>
            <a:r>
              <a:rPr dirty="0" sz="900" spc="35">
                <a:latin typeface="Verdana"/>
                <a:cs typeface="Verdana"/>
              </a:rPr>
              <a:t>e</a:t>
            </a:r>
            <a:r>
              <a:rPr dirty="0" sz="900" spc="15">
                <a:latin typeface="Verdana"/>
                <a:cs typeface="Verdana"/>
              </a:rPr>
              <a:t>r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ou</a:t>
            </a:r>
            <a:r>
              <a:rPr dirty="0" sz="900" spc="10">
                <a:latin typeface="Verdana"/>
                <a:cs typeface="Verdana"/>
              </a:rPr>
              <a:t>t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50">
                <a:latin typeface="Verdana"/>
                <a:cs typeface="Verdana"/>
              </a:rPr>
              <a:t>un</a:t>
            </a:r>
            <a:r>
              <a:rPr dirty="0" sz="900" spc="45">
                <a:latin typeface="Verdana"/>
                <a:cs typeface="Verdana"/>
              </a:rPr>
              <a:t>w</a:t>
            </a:r>
            <a:r>
              <a:rPr dirty="0" sz="900" spc="30">
                <a:latin typeface="Verdana"/>
                <a:cs typeface="Verdana"/>
              </a:rPr>
              <a:t>a</a:t>
            </a:r>
            <a:r>
              <a:rPr dirty="0" sz="900" spc="50">
                <a:latin typeface="Verdana"/>
                <a:cs typeface="Verdana"/>
              </a:rPr>
              <a:t>n</a:t>
            </a:r>
            <a:r>
              <a:rPr dirty="0" sz="900" spc="20">
                <a:latin typeface="Verdana"/>
                <a:cs typeface="Verdana"/>
              </a:rPr>
              <a:t>t</a:t>
            </a:r>
            <a:r>
              <a:rPr dirty="0" sz="900" spc="60">
                <a:latin typeface="Verdana"/>
                <a:cs typeface="Verdana"/>
              </a:rPr>
              <a:t>e</a:t>
            </a:r>
            <a:r>
              <a:rPr dirty="0" sz="900" spc="15">
                <a:latin typeface="Verdana"/>
                <a:cs typeface="Verdana"/>
              </a:rPr>
              <a:t>d  </a:t>
            </a:r>
            <a:r>
              <a:rPr dirty="0" sz="900" spc="10">
                <a:latin typeface="Verdana"/>
                <a:cs typeface="Verdana"/>
              </a:rPr>
              <a:t>messages. Let's </a:t>
            </a:r>
            <a:r>
              <a:rPr dirty="0" sz="900" spc="20">
                <a:latin typeface="Verdana"/>
                <a:cs typeface="Verdana"/>
              </a:rPr>
              <a:t>delve </a:t>
            </a:r>
            <a:r>
              <a:rPr dirty="0" sz="900" spc="35">
                <a:latin typeface="Verdana"/>
                <a:cs typeface="Verdana"/>
              </a:rPr>
              <a:t>into </a:t>
            </a:r>
            <a:r>
              <a:rPr dirty="0" sz="900" spc="30">
                <a:latin typeface="Verdana"/>
                <a:cs typeface="Verdana"/>
              </a:rPr>
              <a:t>the </a:t>
            </a:r>
            <a:r>
              <a:rPr dirty="0" sz="900" spc="40">
                <a:latin typeface="Verdana"/>
                <a:cs typeface="Verdana"/>
              </a:rPr>
              <a:t>exciting </a:t>
            </a:r>
            <a:r>
              <a:rPr dirty="0" sz="900" spc="45">
                <a:latin typeface="Verdana"/>
                <a:cs typeface="Verdana"/>
              </a:rPr>
              <a:t>world </a:t>
            </a:r>
            <a:r>
              <a:rPr dirty="0" sz="900" spc="15">
                <a:latin typeface="Verdana"/>
                <a:cs typeface="Verdana"/>
              </a:rPr>
              <a:t>of </a:t>
            </a:r>
            <a:r>
              <a:rPr dirty="0" sz="900" spc="-305">
                <a:latin typeface="Verdana"/>
                <a:cs typeface="Verdana"/>
              </a:rPr>
              <a:t> </a:t>
            </a:r>
            <a:r>
              <a:rPr dirty="0" sz="900" spc="15">
                <a:latin typeface="Verdana"/>
                <a:cs typeface="Verdana"/>
              </a:rPr>
              <a:t>AI-powered</a:t>
            </a:r>
            <a:r>
              <a:rPr dirty="0" sz="900" spc="110">
                <a:latin typeface="Verdana"/>
                <a:cs typeface="Verdana"/>
              </a:rPr>
              <a:t> </a:t>
            </a:r>
            <a:r>
              <a:rPr dirty="0" sz="900" spc="30">
                <a:latin typeface="Verdana"/>
                <a:cs typeface="Verdana"/>
              </a:rPr>
              <a:t>spam</a:t>
            </a:r>
            <a:r>
              <a:rPr dirty="0" sz="900" spc="-75">
                <a:latin typeface="Verdana"/>
                <a:cs typeface="Verdana"/>
              </a:rPr>
              <a:t> </a:t>
            </a:r>
            <a:r>
              <a:rPr dirty="0" sz="900" spc="15">
                <a:latin typeface="Verdana"/>
                <a:cs typeface="Verdana"/>
              </a:rPr>
              <a:t>classiﬁcation.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3639058"/>
            <a:ext cx="239966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5" b="1">
                <a:latin typeface="Trebuchet MS"/>
                <a:cs typeface="Trebuchet MS"/>
              </a:rPr>
              <a:t>AI-Powered</a:t>
            </a:r>
            <a:r>
              <a:rPr dirty="0" sz="900" spc="-15" b="1">
                <a:latin typeface="Trebuchet MS"/>
                <a:cs typeface="Trebuchet MS"/>
              </a:rPr>
              <a:t> </a:t>
            </a:r>
            <a:r>
              <a:rPr dirty="0" sz="900" spc="35" b="1">
                <a:latin typeface="Trebuchet MS"/>
                <a:cs typeface="Trebuchet MS"/>
              </a:rPr>
              <a:t>Spam</a:t>
            </a:r>
            <a:r>
              <a:rPr dirty="0" sz="900" spc="-60" b="1">
                <a:latin typeface="Trebuchet MS"/>
                <a:cs typeface="Trebuchet MS"/>
              </a:rPr>
              <a:t> </a:t>
            </a:r>
            <a:r>
              <a:rPr dirty="0" sz="900" spc="15" b="1">
                <a:latin typeface="Trebuchet MS"/>
                <a:cs typeface="Trebuchet MS"/>
              </a:rPr>
              <a:t>Classiﬁcation</a:t>
            </a:r>
            <a:r>
              <a:rPr dirty="0" sz="900" spc="-20" b="1">
                <a:latin typeface="Trebuchet MS"/>
                <a:cs typeface="Trebuchet MS"/>
              </a:rPr>
              <a:t> </a:t>
            </a:r>
            <a:r>
              <a:rPr dirty="0" sz="900" spc="-10" b="1">
                <a:latin typeface="Trebuchet MS"/>
                <a:cs typeface="Trebuchet MS"/>
              </a:rPr>
              <a:t>Techniques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327" y="4142114"/>
            <a:ext cx="2418080" cy="20739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2700" marR="5080" indent="-2540">
              <a:lnSpc>
                <a:spcPct val="120800"/>
              </a:lnSpc>
              <a:spcBef>
                <a:spcPts val="115"/>
              </a:spcBef>
            </a:pPr>
            <a:r>
              <a:rPr dirty="0" sz="850" spc="-35">
                <a:latin typeface="Verdana"/>
                <a:cs typeface="Verdana"/>
              </a:rPr>
              <a:t>A</a:t>
            </a:r>
            <a:r>
              <a:rPr dirty="0" sz="850" spc="-5">
                <a:latin typeface="Verdana"/>
                <a:cs typeface="Verdana"/>
              </a:rPr>
              <a:t>I</a:t>
            </a:r>
            <a:r>
              <a:rPr dirty="0" sz="850" spc="-105">
                <a:latin typeface="Verdana"/>
                <a:cs typeface="Verdana"/>
              </a:rPr>
              <a:t> </a:t>
            </a:r>
            <a:r>
              <a:rPr dirty="0" sz="850" spc="-15">
                <a:latin typeface="Verdana"/>
                <a:cs typeface="Verdana"/>
              </a:rPr>
              <a:t>h</a:t>
            </a:r>
            <a:r>
              <a:rPr dirty="0" sz="850" spc="-10">
                <a:latin typeface="Verdana"/>
                <a:cs typeface="Verdana"/>
              </a:rPr>
              <a:t>as</a:t>
            </a:r>
            <a:r>
              <a:rPr dirty="0" sz="850" spc="5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5">
                <a:latin typeface="Verdana"/>
                <a:cs typeface="Verdana"/>
              </a:rPr>
              <a:t>n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15">
                <a:latin typeface="Verdana"/>
                <a:cs typeface="Verdana"/>
              </a:rPr>
              <a:t>r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15">
                <a:latin typeface="Verdana"/>
                <a:cs typeface="Verdana"/>
              </a:rPr>
              <a:t>d</a:t>
            </a:r>
            <a:r>
              <a:rPr dirty="0" sz="850" spc="5">
                <a:latin typeface="Verdana"/>
                <a:cs typeface="Verdana"/>
              </a:rPr>
              <a:t>uc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50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15">
                <a:latin typeface="Verdana"/>
                <a:cs typeface="Verdana"/>
              </a:rPr>
              <a:t>nn</a:t>
            </a:r>
            <a:r>
              <a:rPr dirty="0" sz="850" spc="-20">
                <a:latin typeface="Verdana"/>
                <a:cs typeface="Verdana"/>
              </a:rPr>
              <a:t>o</a:t>
            </a:r>
            <a:r>
              <a:rPr dirty="0" sz="850" spc="-5">
                <a:latin typeface="Verdana"/>
                <a:cs typeface="Verdana"/>
              </a:rPr>
              <a:t>v</a:t>
            </a:r>
            <a:r>
              <a:rPr dirty="0" sz="850" spc="-5">
                <a:latin typeface="Verdana"/>
                <a:cs typeface="Verdana"/>
              </a:rPr>
              <a:t>at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5">
                <a:latin typeface="Verdana"/>
                <a:cs typeface="Verdana"/>
              </a:rPr>
              <a:t>v</a:t>
            </a:r>
            <a:r>
              <a:rPr dirty="0" sz="850" spc="-10">
                <a:latin typeface="Verdana"/>
                <a:cs typeface="Verdana"/>
              </a:rPr>
              <a:t>e</a:t>
            </a:r>
            <a:r>
              <a:rPr dirty="0" sz="850" spc="65">
                <a:latin typeface="Verdana"/>
                <a:cs typeface="Verdana"/>
              </a:rPr>
              <a:t> </a:t>
            </a:r>
            <a:r>
              <a:rPr dirty="0" sz="850" spc="20">
                <a:latin typeface="Verdana"/>
                <a:cs typeface="Verdana"/>
              </a:rPr>
              <a:t>te</a:t>
            </a:r>
            <a:r>
              <a:rPr dirty="0" sz="850" spc="5">
                <a:latin typeface="Verdana"/>
                <a:cs typeface="Verdana"/>
              </a:rPr>
              <a:t>chn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15">
                <a:latin typeface="Verdana"/>
                <a:cs typeface="Verdana"/>
              </a:rPr>
              <a:t>q</a:t>
            </a:r>
            <a:r>
              <a:rPr dirty="0" sz="850" spc="5">
                <a:latin typeface="Verdana"/>
                <a:cs typeface="Verdana"/>
              </a:rPr>
              <a:t>u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s</a:t>
            </a:r>
            <a:r>
              <a:rPr dirty="0" sz="850" spc="10">
                <a:latin typeface="Verdana"/>
                <a:cs typeface="Verdana"/>
              </a:rPr>
              <a:t> </a:t>
            </a:r>
            <a:r>
              <a:rPr dirty="0" sz="850" spc="-15">
                <a:latin typeface="Verdana"/>
                <a:cs typeface="Verdana"/>
              </a:rPr>
              <a:t>fo</a:t>
            </a:r>
            <a:r>
              <a:rPr dirty="0" sz="850" spc="-5">
                <a:latin typeface="Verdana"/>
                <a:cs typeface="Verdana"/>
              </a:rPr>
              <a:t>r  </a:t>
            </a:r>
            <a:r>
              <a:rPr dirty="0" sz="850" spc="25">
                <a:latin typeface="Verdana"/>
                <a:cs typeface="Verdana"/>
              </a:rPr>
              <a:t>spam </a:t>
            </a:r>
            <a:r>
              <a:rPr dirty="0" sz="850" spc="-10">
                <a:latin typeface="Verdana"/>
                <a:cs typeface="Verdana"/>
              </a:rPr>
              <a:t>classiﬁcation. </a:t>
            </a:r>
            <a:r>
              <a:rPr dirty="0" sz="850" spc="25">
                <a:latin typeface="Verdana"/>
                <a:cs typeface="Verdana"/>
              </a:rPr>
              <a:t>One </a:t>
            </a:r>
            <a:r>
              <a:rPr dirty="0" sz="850" spc="5">
                <a:latin typeface="Verdana"/>
                <a:cs typeface="Verdana"/>
              </a:rPr>
              <a:t>such </a:t>
            </a:r>
            <a:r>
              <a:rPr dirty="0" sz="850" spc="10">
                <a:latin typeface="Verdana"/>
                <a:cs typeface="Verdana"/>
              </a:rPr>
              <a:t>approach </a:t>
            </a:r>
            <a:r>
              <a:rPr dirty="0" sz="850" spc="-15">
                <a:latin typeface="Verdana"/>
                <a:cs typeface="Verdana"/>
              </a:rPr>
              <a:t>is </a:t>
            </a:r>
            <a:r>
              <a:rPr dirty="0" sz="850" spc="-1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su</a:t>
            </a:r>
            <a:r>
              <a:rPr dirty="0" sz="850" spc="15">
                <a:latin typeface="Verdana"/>
                <a:cs typeface="Verdana"/>
              </a:rPr>
              <a:t>pe</a:t>
            </a:r>
            <a:r>
              <a:rPr dirty="0" sz="850" spc="15">
                <a:latin typeface="Verdana"/>
                <a:cs typeface="Verdana"/>
              </a:rPr>
              <a:t>r</a:t>
            </a:r>
            <a:r>
              <a:rPr dirty="0" sz="850" spc="20">
                <a:latin typeface="Verdana"/>
                <a:cs typeface="Verdana"/>
              </a:rPr>
              <a:t>v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5">
                <a:latin typeface="Verdana"/>
                <a:cs typeface="Verdana"/>
              </a:rPr>
              <a:t>s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120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10">
                <a:latin typeface="Verdana"/>
                <a:cs typeface="Verdana"/>
              </a:rPr>
              <a:t>ear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-5">
                <a:latin typeface="Verdana"/>
                <a:cs typeface="Verdana"/>
              </a:rPr>
              <a:t>g,</a:t>
            </a:r>
            <a:r>
              <a:rPr dirty="0" sz="850" spc="20">
                <a:latin typeface="Verdana"/>
                <a:cs typeface="Verdana"/>
              </a:rPr>
              <a:t> </a:t>
            </a:r>
            <a:r>
              <a:rPr dirty="0" sz="850" spc="20">
                <a:latin typeface="Verdana"/>
                <a:cs typeface="Verdana"/>
              </a:rPr>
              <a:t>w</a:t>
            </a:r>
            <a:r>
              <a:rPr dirty="0" sz="850" spc="5">
                <a:latin typeface="Verdana"/>
                <a:cs typeface="Verdana"/>
              </a:rPr>
              <a:t>h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15">
                <a:latin typeface="Verdana"/>
                <a:cs typeface="Verdana"/>
              </a:rPr>
              <a:t>r</a:t>
            </a:r>
            <a:r>
              <a:rPr dirty="0" sz="850" spc="-10">
                <a:latin typeface="Verdana"/>
                <a:cs typeface="Verdana"/>
              </a:rPr>
              <a:t>e</a:t>
            </a:r>
            <a:r>
              <a:rPr dirty="0" sz="850" spc="-2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-85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m</a:t>
            </a:r>
            <a:r>
              <a:rPr dirty="0" sz="850" spc="30">
                <a:latin typeface="Verdana"/>
                <a:cs typeface="Verdana"/>
              </a:rPr>
              <a:t>o</a:t>
            </a:r>
            <a:r>
              <a:rPr dirty="0" sz="850" spc="40">
                <a:latin typeface="Verdana"/>
                <a:cs typeface="Verdana"/>
              </a:rPr>
              <a:t>de</a:t>
            </a:r>
            <a:r>
              <a:rPr dirty="0" sz="850" spc="-5">
                <a:latin typeface="Verdana"/>
                <a:cs typeface="Verdana"/>
              </a:rPr>
              <a:t>l</a:t>
            </a:r>
            <a:r>
              <a:rPr dirty="0" sz="850" spc="-25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5">
                <a:latin typeface="Verdana"/>
                <a:cs typeface="Verdana"/>
              </a:rPr>
              <a:t>s  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10">
                <a:latin typeface="Verdana"/>
                <a:cs typeface="Verdana"/>
              </a:rPr>
              <a:t>ra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5">
                <a:latin typeface="Verdana"/>
                <a:cs typeface="Verdana"/>
              </a:rPr>
              <a:t>n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5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o</a:t>
            </a:r>
            <a:r>
              <a:rPr dirty="0" sz="850" spc="-10">
                <a:latin typeface="Verdana"/>
                <a:cs typeface="Verdana"/>
              </a:rPr>
              <a:t>n</a:t>
            </a:r>
            <a:r>
              <a:rPr dirty="0" sz="850" spc="-1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-85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l</a:t>
            </a: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 spc="15">
                <a:latin typeface="Verdana"/>
                <a:cs typeface="Verdana"/>
              </a:rPr>
              <a:t>be</a:t>
            </a:r>
            <a:r>
              <a:rPr dirty="0" sz="850">
                <a:latin typeface="Verdana"/>
                <a:cs typeface="Verdana"/>
              </a:rPr>
              <a:t>l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5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d</a:t>
            </a: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 spc="5">
                <a:latin typeface="Verdana"/>
                <a:cs typeface="Verdana"/>
              </a:rPr>
              <a:t>s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5">
                <a:latin typeface="Verdana"/>
                <a:cs typeface="Verdana"/>
              </a:rPr>
              <a:t>t</a:t>
            </a:r>
            <a:r>
              <a:rPr dirty="0" sz="850" spc="-10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-5">
                <a:latin typeface="Verdana"/>
                <a:cs typeface="Verdana"/>
              </a:rPr>
              <a:t>f</a:t>
            </a:r>
            <a:r>
              <a:rPr dirty="0" sz="850" spc="-4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s</a:t>
            </a:r>
            <a:r>
              <a:rPr dirty="0" sz="850" spc="40">
                <a:latin typeface="Verdana"/>
                <a:cs typeface="Verdana"/>
              </a:rPr>
              <a:t>p</a:t>
            </a:r>
            <a:r>
              <a:rPr dirty="0" sz="850" spc="35">
                <a:latin typeface="Verdana"/>
                <a:cs typeface="Verdana"/>
              </a:rPr>
              <a:t>a</a:t>
            </a:r>
            <a:r>
              <a:rPr dirty="0" sz="850" spc="-10">
                <a:latin typeface="Verdana"/>
                <a:cs typeface="Verdana"/>
              </a:rPr>
              <a:t>m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a</a:t>
            </a:r>
            <a:r>
              <a:rPr dirty="0" sz="850" spc="30">
                <a:latin typeface="Verdana"/>
                <a:cs typeface="Verdana"/>
              </a:rPr>
              <a:t>n</a:t>
            </a:r>
            <a:r>
              <a:rPr dirty="0" sz="850" spc="-5">
                <a:latin typeface="Verdana"/>
                <a:cs typeface="Verdana"/>
              </a:rPr>
              <a:t>d  </a:t>
            </a:r>
            <a:r>
              <a:rPr dirty="0" sz="850" spc="10">
                <a:latin typeface="Verdana"/>
                <a:cs typeface="Verdana"/>
              </a:rPr>
              <a:t>non-spam</a:t>
            </a:r>
            <a:r>
              <a:rPr dirty="0" sz="850" spc="5">
                <a:latin typeface="Verdana"/>
                <a:cs typeface="Verdana"/>
              </a:rPr>
              <a:t> </a:t>
            </a:r>
            <a:r>
              <a:rPr dirty="0" sz="850" spc="-15">
                <a:latin typeface="Verdana"/>
                <a:cs typeface="Verdana"/>
              </a:rPr>
              <a:t>emails.</a:t>
            </a:r>
            <a:r>
              <a:rPr dirty="0" sz="850" spc="-3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Another</a:t>
            </a:r>
            <a:r>
              <a:rPr dirty="0" sz="850" spc="-1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technique</a:t>
            </a:r>
            <a:r>
              <a:rPr dirty="0" sz="850" spc="60">
                <a:latin typeface="Verdana"/>
                <a:cs typeface="Verdana"/>
              </a:rPr>
              <a:t> </a:t>
            </a:r>
            <a:r>
              <a:rPr dirty="0" sz="850" spc="-15">
                <a:latin typeface="Verdana"/>
                <a:cs typeface="Verdana"/>
              </a:rPr>
              <a:t>is </a:t>
            </a:r>
            <a:r>
              <a:rPr dirty="0" sz="850" spc="-1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unsu</a:t>
            </a:r>
            <a:r>
              <a:rPr dirty="0" sz="850" spc="15">
                <a:latin typeface="Verdana"/>
                <a:cs typeface="Verdana"/>
              </a:rPr>
              <a:t>pe</a:t>
            </a:r>
            <a:r>
              <a:rPr dirty="0" sz="850" spc="15">
                <a:latin typeface="Verdana"/>
                <a:cs typeface="Verdana"/>
              </a:rPr>
              <a:t>r</a:t>
            </a:r>
            <a:r>
              <a:rPr dirty="0" sz="850" spc="20">
                <a:latin typeface="Verdana"/>
                <a:cs typeface="Verdana"/>
              </a:rPr>
              <a:t>v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5">
                <a:latin typeface="Verdana"/>
                <a:cs typeface="Verdana"/>
              </a:rPr>
              <a:t>s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50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10">
                <a:latin typeface="Verdana"/>
                <a:cs typeface="Verdana"/>
              </a:rPr>
              <a:t>ear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-5">
                <a:latin typeface="Verdana"/>
                <a:cs typeface="Verdana"/>
              </a:rPr>
              <a:t>g,</a:t>
            </a:r>
            <a:r>
              <a:rPr dirty="0" sz="850" spc="-80">
                <a:latin typeface="Verdana"/>
                <a:cs typeface="Verdana"/>
              </a:rPr>
              <a:t> </a:t>
            </a:r>
            <a:r>
              <a:rPr dirty="0" sz="850" spc="45">
                <a:latin typeface="Verdana"/>
                <a:cs typeface="Verdana"/>
              </a:rPr>
              <a:t>w</a:t>
            </a:r>
            <a:r>
              <a:rPr dirty="0" sz="850" spc="30">
                <a:latin typeface="Verdana"/>
                <a:cs typeface="Verdana"/>
              </a:rPr>
              <a:t>h</a:t>
            </a:r>
            <a:r>
              <a:rPr dirty="0" sz="850" spc="25">
                <a:latin typeface="Verdana"/>
                <a:cs typeface="Verdana"/>
              </a:rPr>
              <a:t>i</a:t>
            </a:r>
            <a:r>
              <a:rPr dirty="0" sz="850" spc="30">
                <a:latin typeface="Verdana"/>
                <a:cs typeface="Verdana"/>
              </a:rPr>
              <a:t>c</a:t>
            </a:r>
            <a:r>
              <a:rPr dirty="0" sz="850" spc="-10">
                <a:latin typeface="Verdana"/>
                <a:cs typeface="Verdana"/>
              </a:rPr>
              <a:t>h</a:t>
            </a:r>
            <a:r>
              <a:rPr dirty="0" sz="850" spc="-15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-5">
                <a:latin typeface="Verdana"/>
                <a:cs typeface="Verdana"/>
              </a:rPr>
              <a:t>v</a:t>
            </a:r>
            <a:r>
              <a:rPr dirty="0" sz="850" spc="-20">
                <a:latin typeface="Verdana"/>
                <a:cs typeface="Verdana"/>
              </a:rPr>
              <a:t>o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5">
                <a:latin typeface="Verdana"/>
                <a:cs typeface="Verdana"/>
              </a:rPr>
              <a:t>v</a:t>
            </a:r>
            <a:r>
              <a:rPr dirty="0" sz="850" spc="-5">
                <a:latin typeface="Verdana"/>
                <a:cs typeface="Verdana"/>
              </a:rPr>
              <a:t>es  </a:t>
            </a:r>
            <a:r>
              <a:rPr dirty="0" sz="850" spc="5">
                <a:latin typeface="Verdana"/>
                <a:cs typeface="Verdana"/>
              </a:rPr>
              <a:t>clustering emails </a:t>
            </a:r>
            <a:r>
              <a:rPr dirty="0" sz="850" spc="10">
                <a:latin typeface="Verdana"/>
                <a:cs typeface="Verdana"/>
              </a:rPr>
              <a:t>based on </a:t>
            </a:r>
            <a:r>
              <a:rPr dirty="0" sz="850" spc="5">
                <a:latin typeface="Verdana"/>
                <a:cs typeface="Verdana"/>
              </a:rPr>
              <a:t>their </a:t>
            </a:r>
            <a:r>
              <a:rPr dirty="0" sz="850" spc="10">
                <a:latin typeface="Verdana"/>
                <a:cs typeface="Verdana"/>
              </a:rPr>
              <a:t>content </a:t>
            </a:r>
            <a:r>
              <a:rPr dirty="0" sz="850" spc="15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a</a:t>
            </a:r>
            <a:r>
              <a:rPr dirty="0" sz="850" spc="30">
                <a:latin typeface="Verdana"/>
                <a:cs typeface="Verdana"/>
              </a:rPr>
              <a:t>n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175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15">
                <a:latin typeface="Verdana"/>
                <a:cs typeface="Verdana"/>
              </a:rPr>
              <a:t>de</a:t>
            </a:r>
            <a:r>
              <a:rPr dirty="0" sz="850" spc="5">
                <a:latin typeface="Verdana"/>
                <a:cs typeface="Verdana"/>
              </a:rPr>
              <a:t>n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10">
                <a:latin typeface="Verdana"/>
                <a:cs typeface="Verdana"/>
              </a:rPr>
              <a:t>f</a:t>
            </a:r>
            <a:r>
              <a:rPr dirty="0" sz="850" spc="20">
                <a:latin typeface="Verdana"/>
                <a:cs typeface="Verdana"/>
              </a:rPr>
              <a:t>y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5">
                <a:latin typeface="Verdana"/>
                <a:cs typeface="Verdana"/>
              </a:rPr>
              <a:t>n</a:t>
            </a:r>
            <a:r>
              <a:rPr dirty="0" sz="850" spc="-10">
                <a:latin typeface="Verdana"/>
                <a:cs typeface="Verdana"/>
              </a:rPr>
              <a:t>g</a:t>
            </a:r>
            <a:r>
              <a:rPr dirty="0" sz="850" spc="7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pattern</a:t>
            </a:r>
            <a:r>
              <a:rPr dirty="0" sz="850" spc="-20">
                <a:latin typeface="Verdana"/>
                <a:cs typeface="Verdana"/>
              </a:rPr>
              <a:t>s</a:t>
            </a:r>
            <a:r>
              <a:rPr dirty="0" sz="850" spc="-5">
                <a:latin typeface="Verdana"/>
                <a:cs typeface="Verdana"/>
              </a:rPr>
              <a:t>.</a:t>
            </a:r>
            <a:r>
              <a:rPr dirty="0" sz="850" spc="-30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-5">
                <a:latin typeface="Verdana"/>
                <a:cs typeface="Verdana"/>
              </a:rPr>
              <a:t>d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5">
                <a:latin typeface="Verdana"/>
                <a:cs typeface="Verdana"/>
              </a:rPr>
              <a:t>t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20">
                <a:latin typeface="Verdana"/>
                <a:cs typeface="Verdana"/>
              </a:rPr>
              <a:t>o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>
                <a:latin typeface="Verdana"/>
                <a:cs typeface="Verdana"/>
              </a:rPr>
              <a:t>l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20">
                <a:latin typeface="Verdana"/>
                <a:cs typeface="Verdana"/>
              </a:rPr>
              <a:t>y</a:t>
            </a:r>
            <a:r>
              <a:rPr dirty="0" sz="850" spc="-5">
                <a:latin typeface="Verdana"/>
                <a:cs typeface="Verdana"/>
              </a:rPr>
              <a:t>,</a:t>
            </a:r>
            <a:r>
              <a:rPr dirty="0" sz="850" spc="50">
                <a:latin typeface="Verdana"/>
                <a:cs typeface="Verdana"/>
              </a:rPr>
              <a:t> </a:t>
            </a:r>
            <a:r>
              <a:rPr dirty="0" sz="850" spc="40">
                <a:latin typeface="Verdana"/>
                <a:cs typeface="Verdana"/>
              </a:rPr>
              <a:t>dee</a:t>
            </a:r>
            <a:r>
              <a:rPr dirty="0" sz="850" spc="-5">
                <a:latin typeface="Verdana"/>
                <a:cs typeface="Verdana"/>
              </a:rPr>
              <a:t>p  </a:t>
            </a:r>
            <a:r>
              <a:rPr dirty="0" sz="850" spc="5">
                <a:latin typeface="Verdana"/>
                <a:cs typeface="Verdana"/>
              </a:rPr>
              <a:t>learning</a:t>
            </a:r>
            <a:r>
              <a:rPr dirty="0" sz="85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methods,</a:t>
            </a:r>
            <a:r>
              <a:rPr dirty="0" sz="850" spc="-65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such</a:t>
            </a:r>
            <a:r>
              <a:rPr dirty="0" sz="850" spc="-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as</a:t>
            </a:r>
            <a:r>
              <a:rPr dirty="0" sz="850" spc="-65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neural</a:t>
            </a:r>
            <a:r>
              <a:rPr dirty="0" sz="850" spc="-5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networks, </a:t>
            </a:r>
            <a:r>
              <a:rPr dirty="0" sz="850" spc="-28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have</a:t>
            </a:r>
            <a:r>
              <a:rPr dirty="0" sz="850" spc="-4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shown</a:t>
            </a:r>
            <a:r>
              <a:rPr dirty="0" sz="850" spc="1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promising</a:t>
            </a:r>
            <a:r>
              <a:rPr dirty="0" sz="850" spc="6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results</a:t>
            </a:r>
            <a:r>
              <a:rPr dirty="0" sz="850" spc="-15">
                <a:latin typeface="Verdana"/>
                <a:cs typeface="Verdana"/>
              </a:rPr>
              <a:t> </a:t>
            </a:r>
            <a:r>
              <a:rPr dirty="0" sz="850" spc="-5">
                <a:latin typeface="Verdana"/>
                <a:cs typeface="Verdana"/>
              </a:rPr>
              <a:t>in</a:t>
            </a:r>
            <a:r>
              <a:rPr dirty="0" sz="850" spc="-40">
                <a:latin typeface="Verdana"/>
                <a:cs typeface="Verdana"/>
              </a:rPr>
              <a:t> </a:t>
            </a:r>
            <a:r>
              <a:rPr dirty="0" sz="850" spc="25">
                <a:latin typeface="Verdana"/>
                <a:cs typeface="Verdana"/>
              </a:rPr>
              <a:t>spam</a:t>
            </a:r>
            <a:endParaRPr sz="850">
              <a:latin typeface="Verdana"/>
              <a:cs typeface="Verdana"/>
            </a:endParaRPr>
          </a:p>
          <a:p>
            <a:pPr algn="ctr" marL="52069" marR="44450">
              <a:lnSpc>
                <a:spcPct val="120000"/>
              </a:lnSpc>
            </a:pPr>
            <a:r>
              <a:rPr dirty="0" sz="850" spc="-20">
                <a:latin typeface="Verdana"/>
                <a:cs typeface="Verdana"/>
              </a:rPr>
              <a:t>c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-20">
                <a:latin typeface="Verdana"/>
                <a:cs typeface="Verdana"/>
              </a:rPr>
              <a:t>ss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10">
                <a:latin typeface="Verdana"/>
                <a:cs typeface="Verdana"/>
              </a:rPr>
              <a:t>ﬁ</a:t>
            </a:r>
            <a:r>
              <a:rPr dirty="0" sz="850" spc="-20">
                <a:latin typeface="Verdana"/>
                <a:cs typeface="Verdana"/>
              </a:rPr>
              <a:t>c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-15">
                <a:latin typeface="Verdana"/>
                <a:cs typeface="Verdana"/>
              </a:rPr>
              <a:t>n</a:t>
            </a:r>
            <a:r>
              <a:rPr dirty="0" sz="850" spc="-5">
                <a:latin typeface="Verdana"/>
                <a:cs typeface="Verdana"/>
              </a:rPr>
              <a:t>.</a:t>
            </a:r>
            <a:r>
              <a:rPr dirty="0" sz="850" spc="140">
                <a:latin typeface="Verdana"/>
                <a:cs typeface="Verdana"/>
              </a:rPr>
              <a:t> </a:t>
            </a:r>
            <a:r>
              <a:rPr dirty="0" sz="850" spc="-5">
                <a:latin typeface="Verdana"/>
                <a:cs typeface="Verdana"/>
              </a:rPr>
              <a:t>T</a:t>
            </a:r>
            <a:r>
              <a:rPr dirty="0" sz="850" spc="-15">
                <a:latin typeface="Verdana"/>
                <a:cs typeface="Verdana"/>
              </a:rPr>
              <a:t>h</a:t>
            </a:r>
            <a:r>
              <a:rPr dirty="0" sz="850" spc="-10">
                <a:latin typeface="Verdana"/>
                <a:cs typeface="Verdana"/>
              </a:rPr>
              <a:t>e</a:t>
            </a:r>
            <a:r>
              <a:rPr dirty="0" sz="850" spc="-20">
                <a:latin typeface="Verdana"/>
                <a:cs typeface="Verdana"/>
              </a:rPr>
              <a:t>s</a:t>
            </a:r>
            <a:r>
              <a:rPr dirty="0" sz="850" spc="-10">
                <a:latin typeface="Verdana"/>
                <a:cs typeface="Verdana"/>
              </a:rPr>
              <a:t>e</a:t>
            </a:r>
            <a:r>
              <a:rPr dirty="0" sz="850" spc="-8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 spc="15">
                <a:latin typeface="Verdana"/>
                <a:cs typeface="Verdana"/>
              </a:rPr>
              <a:t>d</a:t>
            </a:r>
            <a:r>
              <a:rPr dirty="0" sz="850" spc="20">
                <a:latin typeface="Verdana"/>
                <a:cs typeface="Verdana"/>
              </a:rPr>
              <a:t>v</a:t>
            </a: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 spc="5">
                <a:latin typeface="Verdana"/>
                <a:cs typeface="Verdana"/>
              </a:rPr>
              <a:t>nc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25">
                <a:latin typeface="Verdana"/>
                <a:cs typeface="Verdana"/>
              </a:rPr>
              <a:t> </a:t>
            </a:r>
            <a:r>
              <a:rPr dirty="0" sz="850" spc="20">
                <a:latin typeface="Verdana"/>
                <a:cs typeface="Verdana"/>
              </a:rPr>
              <a:t>te</a:t>
            </a:r>
            <a:r>
              <a:rPr dirty="0" sz="850" spc="5">
                <a:latin typeface="Verdana"/>
                <a:cs typeface="Verdana"/>
              </a:rPr>
              <a:t>chn</a:t>
            </a:r>
            <a:r>
              <a:rPr dirty="0" sz="850">
                <a:latin typeface="Verdana"/>
                <a:cs typeface="Verdana"/>
              </a:rPr>
              <a:t>i</a:t>
            </a:r>
            <a:r>
              <a:rPr dirty="0" sz="850" spc="15">
                <a:latin typeface="Verdana"/>
                <a:cs typeface="Verdana"/>
              </a:rPr>
              <a:t>q</a:t>
            </a:r>
            <a:r>
              <a:rPr dirty="0" sz="850" spc="5">
                <a:latin typeface="Verdana"/>
                <a:cs typeface="Verdana"/>
              </a:rPr>
              <a:t>u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 spc="-5">
                <a:latin typeface="Verdana"/>
                <a:cs typeface="Verdana"/>
              </a:rPr>
              <a:t>s  </a:t>
            </a:r>
            <a:r>
              <a:rPr dirty="0" sz="850" spc="40">
                <a:latin typeface="Verdana"/>
                <a:cs typeface="Verdana"/>
              </a:rPr>
              <a:t>e</a:t>
            </a:r>
            <a:r>
              <a:rPr dirty="0" sz="850" spc="35">
                <a:latin typeface="Verdana"/>
                <a:cs typeface="Verdana"/>
              </a:rPr>
              <a:t>m</a:t>
            </a:r>
            <a:r>
              <a:rPr dirty="0" sz="850" spc="40">
                <a:latin typeface="Verdana"/>
                <a:cs typeface="Verdana"/>
              </a:rPr>
              <a:t>p</a:t>
            </a:r>
            <a:r>
              <a:rPr dirty="0" sz="850" spc="30">
                <a:latin typeface="Verdana"/>
                <a:cs typeface="Verdana"/>
              </a:rPr>
              <a:t>o</a:t>
            </a:r>
            <a:r>
              <a:rPr dirty="0" sz="850" spc="45">
                <a:latin typeface="Verdana"/>
                <a:cs typeface="Verdana"/>
              </a:rPr>
              <a:t>w</a:t>
            </a:r>
            <a:r>
              <a:rPr dirty="0" sz="850" spc="40">
                <a:latin typeface="Verdana"/>
                <a:cs typeface="Verdana"/>
              </a:rPr>
              <a:t>e</a:t>
            </a:r>
            <a:r>
              <a:rPr dirty="0" sz="850" spc="-5">
                <a:latin typeface="Verdana"/>
                <a:cs typeface="Verdana"/>
              </a:rPr>
              <a:t>r</a:t>
            </a:r>
            <a:r>
              <a:rPr dirty="0" sz="850" spc="-105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u</a:t>
            </a:r>
            <a:r>
              <a:rPr dirty="0" sz="850" spc="-10">
                <a:latin typeface="Verdana"/>
                <a:cs typeface="Verdana"/>
              </a:rPr>
              <a:t>s</a:t>
            </a:r>
            <a:r>
              <a:rPr dirty="0" sz="850" spc="-40">
                <a:latin typeface="Verdana"/>
                <a:cs typeface="Verdana"/>
              </a:rPr>
              <a:t> 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-10">
                <a:latin typeface="Verdana"/>
                <a:cs typeface="Verdana"/>
              </a:rPr>
              <a:t>o</a:t>
            </a:r>
            <a:r>
              <a:rPr dirty="0" sz="850" spc="-65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de</a:t>
            </a:r>
            <a:r>
              <a:rPr dirty="0" sz="850" spc="20">
                <a:latin typeface="Verdana"/>
                <a:cs typeface="Verdana"/>
              </a:rPr>
              <a:t>v</a:t>
            </a:r>
            <a:r>
              <a:rPr dirty="0" sz="850" spc="15">
                <a:latin typeface="Verdana"/>
                <a:cs typeface="Verdana"/>
              </a:rPr>
              <a:t>e</a:t>
            </a:r>
            <a:r>
              <a:rPr dirty="0" sz="850">
                <a:latin typeface="Verdana"/>
                <a:cs typeface="Verdana"/>
              </a:rPr>
              <a:t>l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-10">
                <a:latin typeface="Verdana"/>
                <a:cs typeface="Verdana"/>
              </a:rPr>
              <a:t>p</a:t>
            </a:r>
            <a:r>
              <a:rPr dirty="0" sz="850" spc="-75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s</a:t>
            </a:r>
            <a:r>
              <a:rPr dirty="0" sz="850" spc="-10">
                <a:latin typeface="Verdana"/>
                <a:cs typeface="Verdana"/>
              </a:rPr>
              <a:t>marter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a</a:t>
            </a:r>
            <a:r>
              <a:rPr dirty="0" sz="850" spc="30">
                <a:latin typeface="Verdana"/>
                <a:cs typeface="Verdana"/>
              </a:rPr>
              <a:t>n</a:t>
            </a:r>
            <a:r>
              <a:rPr dirty="0" sz="850" spc="-10">
                <a:latin typeface="Verdana"/>
                <a:cs typeface="Verdana"/>
              </a:rPr>
              <a:t>d</a:t>
            </a:r>
            <a:r>
              <a:rPr dirty="0" sz="850" spc="-3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m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15">
                <a:latin typeface="Verdana"/>
                <a:cs typeface="Verdana"/>
              </a:rPr>
              <a:t>r</a:t>
            </a:r>
            <a:r>
              <a:rPr dirty="0" sz="850" spc="-10">
                <a:latin typeface="Verdana"/>
                <a:cs typeface="Verdana"/>
              </a:rPr>
              <a:t>e</a:t>
            </a:r>
            <a:endParaRPr sz="850">
              <a:latin typeface="Verdana"/>
              <a:cs typeface="Verdana"/>
            </a:endParaRPr>
          </a:p>
          <a:p>
            <a:pPr algn="ctr" marR="4445">
              <a:lnSpc>
                <a:spcPct val="100000"/>
              </a:lnSpc>
              <a:spcBef>
                <a:spcPts val="320"/>
              </a:spcBef>
            </a:pPr>
            <a:r>
              <a:rPr dirty="0" sz="850" spc="10">
                <a:latin typeface="Verdana"/>
                <a:cs typeface="Verdana"/>
              </a:rPr>
              <a:t>a</a:t>
            </a:r>
            <a:r>
              <a:rPr dirty="0" sz="850" spc="5">
                <a:latin typeface="Verdana"/>
                <a:cs typeface="Verdana"/>
              </a:rPr>
              <a:t>ccu</a:t>
            </a:r>
            <a:r>
              <a:rPr dirty="0" sz="850" spc="10">
                <a:latin typeface="Verdana"/>
                <a:cs typeface="Verdana"/>
              </a:rPr>
              <a:t>ra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-10">
                <a:latin typeface="Verdana"/>
                <a:cs typeface="Verdana"/>
              </a:rPr>
              <a:t>e</a:t>
            </a:r>
            <a:r>
              <a:rPr dirty="0" sz="850" spc="-100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s</a:t>
            </a:r>
            <a:r>
              <a:rPr dirty="0" sz="850" spc="40">
                <a:latin typeface="Verdana"/>
                <a:cs typeface="Verdana"/>
              </a:rPr>
              <a:t>p</a:t>
            </a:r>
            <a:r>
              <a:rPr dirty="0" sz="850" spc="35">
                <a:latin typeface="Verdana"/>
                <a:cs typeface="Verdana"/>
              </a:rPr>
              <a:t>a</a:t>
            </a:r>
            <a:r>
              <a:rPr dirty="0" sz="850" spc="-10">
                <a:latin typeface="Verdana"/>
                <a:cs typeface="Verdana"/>
              </a:rPr>
              <a:t>m</a:t>
            </a:r>
            <a:r>
              <a:rPr dirty="0" sz="850" spc="-8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ﬁ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5">
                <a:latin typeface="Verdana"/>
                <a:cs typeface="Verdana"/>
              </a:rPr>
              <a:t>ter</a:t>
            </a:r>
            <a:r>
              <a:rPr dirty="0" sz="850" spc="-15">
                <a:latin typeface="Verdana"/>
                <a:cs typeface="Verdana"/>
              </a:rPr>
              <a:t>s</a:t>
            </a:r>
            <a:r>
              <a:rPr dirty="0" sz="850" spc="-5">
                <a:latin typeface="Verdana"/>
                <a:cs typeface="Verdana"/>
              </a:rPr>
              <a:t>.</a:t>
            </a:r>
            <a:endParaRPr sz="8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2" y="3029711"/>
            <a:ext cx="3553967" cy="4002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102" y="3645789"/>
            <a:ext cx="2418715" cy="2435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21590">
              <a:lnSpc>
                <a:spcPct val="100000"/>
              </a:lnSpc>
              <a:spcBef>
                <a:spcPts val="125"/>
              </a:spcBef>
            </a:pPr>
            <a:r>
              <a:rPr dirty="0" sz="1200" spc="-15" b="1">
                <a:latin typeface="Arial"/>
                <a:cs typeface="Arial"/>
              </a:rPr>
              <a:t>Beneﬁts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Future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Implications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just" marL="30480" marR="5080" indent="478155">
              <a:lnSpc>
                <a:spcPct val="122500"/>
              </a:lnSpc>
              <a:spcBef>
                <a:spcPts val="770"/>
              </a:spcBef>
            </a:pPr>
            <a:r>
              <a:rPr dirty="0" sz="900" spc="-10">
                <a:latin typeface="Verdana"/>
                <a:cs typeface="Verdana"/>
              </a:rPr>
              <a:t>T</a:t>
            </a:r>
            <a:r>
              <a:rPr dirty="0" sz="900" spc="-25">
                <a:latin typeface="Verdana"/>
                <a:cs typeface="Verdana"/>
              </a:rPr>
              <a:t>h</a:t>
            </a:r>
            <a:r>
              <a:rPr dirty="0" sz="900" spc="-10">
                <a:latin typeface="Verdana"/>
                <a:cs typeface="Verdana"/>
              </a:rPr>
              <a:t>e</a:t>
            </a:r>
            <a:r>
              <a:rPr dirty="0" sz="900" spc="-55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a</a:t>
            </a:r>
            <a:r>
              <a:rPr dirty="0" sz="900" spc="10">
                <a:latin typeface="Verdana"/>
                <a:cs typeface="Verdana"/>
              </a:rPr>
              <a:t>dv</a:t>
            </a:r>
            <a:r>
              <a:rPr dirty="0" sz="900" spc="5">
                <a:latin typeface="Verdana"/>
                <a:cs typeface="Verdana"/>
              </a:rPr>
              <a:t>a</a:t>
            </a:r>
            <a:r>
              <a:rPr dirty="0" sz="900">
                <a:latin typeface="Verdana"/>
                <a:cs typeface="Verdana"/>
              </a:rPr>
              <a:t>n</a:t>
            </a:r>
            <a:r>
              <a:rPr dirty="0" sz="900" spc="10">
                <a:latin typeface="Verdana"/>
                <a:cs typeface="Verdana"/>
              </a:rPr>
              <a:t>c</a:t>
            </a:r>
            <a:r>
              <a:rPr dirty="0" sz="900" spc="10">
                <a:latin typeface="Verdana"/>
                <a:cs typeface="Verdana"/>
              </a:rPr>
              <a:t>eme</a:t>
            </a:r>
            <a:r>
              <a:rPr dirty="0" sz="900">
                <a:latin typeface="Verdana"/>
                <a:cs typeface="Verdana"/>
              </a:rPr>
              <a:t>n</a:t>
            </a:r>
            <a:r>
              <a:rPr dirty="0" sz="900" spc="25">
                <a:latin typeface="Verdana"/>
                <a:cs typeface="Verdana"/>
              </a:rPr>
              <a:t>t</a:t>
            </a:r>
            <a:r>
              <a:rPr dirty="0" sz="900" spc="-5">
                <a:latin typeface="Verdana"/>
                <a:cs typeface="Verdana"/>
              </a:rPr>
              <a:t>s</a:t>
            </a:r>
            <a:r>
              <a:rPr dirty="0" sz="900" spc="-10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i</a:t>
            </a:r>
            <a:r>
              <a:rPr dirty="0" sz="900" spc="-10">
                <a:latin typeface="Verdana"/>
                <a:cs typeface="Verdana"/>
              </a:rPr>
              <a:t>n</a:t>
            </a:r>
            <a:r>
              <a:rPr dirty="0" sz="900" spc="-90">
                <a:latin typeface="Verdana"/>
                <a:cs typeface="Verdana"/>
              </a:rPr>
              <a:t> </a:t>
            </a:r>
            <a:r>
              <a:rPr dirty="0" sz="900" spc="-70">
                <a:latin typeface="Verdana"/>
                <a:cs typeface="Verdana"/>
              </a:rPr>
              <a:t>A</a:t>
            </a:r>
            <a:r>
              <a:rPr dirty="0" sz="900" spc="-5">
                <a:latin typeface="Verdana"/>
                <a:cs typeface="Verdana"/>
              </a:rPr>
              <a:t>I</a:t>
            </a:r>
            <a:r>
              <a:rPr dirty="0" sz="900" spc="-9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</a:t>
            </a:r>
            <a:r>
              <a:rPr dirty="0" sz="900" spc="-25">
                <a:latin typeface="Verdana"/>
                <a:cs typeface="Verdana"/>
              </a:rPr>
              <a:t>o</a:t>
            </a:r>
            <a:r>
              <a:rPr dirty="0" sz="900" spc="-5">
                <a:latin typeface="Verdana"/>
                <a:cs typeface="Verdana"/>
              </a:rPr>
              <a:t>r</a:t>
            </a:r>
            <a:r>
              <a:rPr dirty="0" sz="900" spc="-100">
                <a:latin typeface="Verdana"/>
                <a:cs typeface="Verdana"/>
              </a:rPr>
              <a:t> </a:t>
            </a:r>
            <a:r>
              <a:rPr dirty="0" sz="900" spc="10">
                <a:latin typeface="Verdana"/>
                <a:cs typeface="Verdana"/>
              </a:rPr>
              <a:t>s</a:t>
            </a:r>
            <a:r>
              <a:rPr dirty="0" sz="900" spc="10">
                <a:latin typeface="Verdana"/>
                <a:cs typeface="Verdana"/>
              </a:rPr>
              <a:t>p</a:t>
            </a:r>
            <a:r>
              <a:rPr dirty="0" sz="900" spc="5">
                <a:latin typeface="Verdana"/>
                <a:cs typeface="Verdana"/>
              </a:rPr>
              <a:t>a</a:t>
            </a:r>
            <a:r>
              <a:rPr dirty="0" sz="900" spc="-10">
                <a:latin typeface="Verdana"/>
                <a:cs typeface="Verdana"/>
              </a:rPr>
              <a:t>m  </a:t>
            </a:r>
            <a:r>
              <a:rPr dirty="0" sz="850" spc="5">
                <a:latin typeface="Verdana"/>
                <a:cs typeface="Verdana"/>
              </a:rPr>
              <a:t>c</a:t>
            </a:r>
            <a:r>
              <a:rPr dirty="0" sz="850" spc="5">
                <a:latin typeface="Verdana"/>
                <a:cs typeface="Verdana"/>
              </a:rPr>
              <a:t>l</a:t>
            </a:r>
            <a:r>
              <a:rPr dirty="0" sz="850" spc="10">
                <a:latin typeface="Verdana"/>
                <a:cs typeface="Verdana"/>
              </a:rPr>
              <a:t>ass</a:t>
            </a:r>
            <a:r>
              <a:rPr dirty="0" sz="850" spc="5">
                <a:latin typeface="Verdana"/>
                <a:cs typeface="Verdana"/>
              </a:rPr>
              <a:t>i</a:t>
            </a:r>
            <a:r>
              <a:rPr dirty="0" sz="850" spc="10">
                <a:latin typeface="Verdana"/>
                <a:cs typeface="Verdana"/>
              </a:rPr>
              <a:t>ﬁc</a:t>
            </a:r>
            <a:r>
              <a:rPr dirty="0" sz="850" spc="15">
                <a:latin typeface="Verdana"/>
                <a:cs typeface="Verdana"/>
              </a:rPr>
              <a:t>a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25">
                <a:latin typeface="Verdana"/>
                <a:cs typeface="Verdana"/>
              </a:rPr>
              <a:t>i</a:t>
            </a:r>
            <a:r>
              <a:rPr dirty="0" sz="850" spc="30">
                <a:latin typeface="Verdana"/>
                <a:cs typeface="Verdana"/>
              </a:rPr>
              <a:t>o</a:t>
            </a:r>
            <a:r>
              <a:rPr dirty="0" sz="850" spc="20">
                <a:latin typeface="Verdana"/>
                <a:cs typeface="Verdana"/>
              </a:rPr>
              <a:t>n</a:t>
            </a:r>
            <a:r>
              <a:rPr dirty="0" sz="850" spc="13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15">
                <a:latin typeface="Verdana"/>
                <a:cs typeface="Verdana"/>
              </a:rPr>
              <a:t>ffer</a:t>
            </a:r>
            <a:r>
              <a:rPr dirty="0" sz="850" spc="10"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s</a:t>
            </a:r>
            <a:r>
              <a:rPr dirty="0" sz="850" spc="-5">
                <a:latin typeface="Verdana"/>
                <a:cs typeface="Verdana"/>
              </a:rPr>
              <a:t>eve</a:t>
            </a:r>
            <a:r>
              <a:rPr dirty="0" sz="850" spc="-5">
                <a:latin typeface="Verdana"/>
                <a:cs typeface="Verdana"/>
              </a:rPr>
              <a:t>r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10">
                <a:latin typeface="Verdana"/>
                <a:cs typeface="Verdana"/>
              </a:rPr>
              <a:t>l</a:t>
            </a:r>
            <a:r>
              <a:rPr dirty="0" sz="850" spc="-185">
                <a:latin typeface="Verdana"/>
                <a:cs typeface="Verdana"/>
              </a:rPr>
              <a:t> </a:t>
            </a:r>
            <a:r>
              <a:rPr dirty="0" sz="850" spc="20">
                <a:latin typeface="Verdana"/>
                <a:cs typeface="Verdana"/>
              </a:rPr>
              <a:t>be</a:t>
            </a:r>
            <a:r>
              <a:rPr dirty="0" sz="850" spc="5">
                <a:latin typeface="Verdana"/>
                <a:cs typeface="Verdana"/>
              </a:rPr>
              <a:t>n</a:t>
            </a:r>
            <a:r>
              <a:rPr dirty="0" sz="850" spc="20">
                <a:latin typeface="Verdana"/>
                <a:cs typeface="Verdana"/>
              </a:rPr>
              <a:t>e</a:t>
            </a:r>
            <a:r>
              <a:rPr dirty="0" sz="850" spc="15">
                <a:latin typeface="Verdana"/>
                <a:cs typeface="Verdana"/>
              </a:rPr>
              <a:t>ﬁ</a:t>
            </a:r>
            <a:r>
              <a:rPr dirty="0" sz="850" spc="20">
                <a:latin typeface="Verdana"/>
                <a:cs typeface="Verdana"/>
              </a:rPr>
              <a:t>t</a:t>
            </a:r>
            <a:r>
              <a:rPr dirty="0" sz="850" spc="5">
                <a:latin typeface="Verdana"/>
                <a:cs typeface="Verdana"/>
              </a:rPr>
              <a:t>s</a:t>
            </a:r>
            <a:r>
              <a:rPr dirty="0" sz="850" spc="10">
                <a:latin typeface="Verdana"/>
                <a:cs typeface="Verdana"/>
              </a:rPr>
              <a:t>.</a:t>
            </a:r>
            <a:r>
              <a:rPr dirty="0" sz="850">
                <a:latin typeface="Verdana"/>
                <a:cs typeface="Verdana"/>
              </a:rPr>
              <a:t> </a:t>
            </a:r>
            <a:r>
              <a:rPr dirty="0" sz="850" spc="-15">
                <a:latin typeface="Verdana"/>
                <a:cs typeface="Verdana"/>
              </a:rPr>
              <a:t>Fi</a:t>
            </a:r>
            <a:r>
              <a:rPr dirty="0" sz="850" spc="-5">
                <a:latin typeface="Verdana"/>
                <a:cs typeface="Verdana"/>
              </a:rPr>
              <a:t>r</a:t>
            </a:r>
            <a:r>
              <a:rPr dirty="0" sz="850" spc="-20">
                <a:latin typeface="Verdana"/>
                <a:cs typeface="Verdana"/>
              </a:rPr>
              <a:t>s</a:t>
            </a:r>
            <a:r>
              <a:rPr dirty="0" sz="850">
                <a:latin typeface="Verdana"/>
                <a:cs typeface="Verdana"/>
              </a:rPr>
              <a:t>t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5">
                <a:latin typeface="Verdana"/>
                <a:cs typeface="Verdana"/>
              </a:rPr>
              <a:t>y</a:t>
            </a:r>
            <a:r>
              <a:rPr dirty="0" sz="850" spc="10">
                <a:latin typeface="Verdana"/>
                <a:cs typeface="Verdana"/>
              </a:rPr>
              <a:t>,  </a:t>
            </a:r>
            <a:r>
              <a:rPr dirty="0" sz="850" spc="5">
                <a:latin typeface="Verdana"/>
                <a:cs typeface="Verdana"/>
              </a:rPr>
              <a:t>i</a:t>
            </a:r>
            <a:r>
              <a:rPr dirty="0" sz="850" spc="15">
                <a:latin typeface="Verdana"/>
                <a:cs typeface="Verdana"/>
              </a:rPr>
              <a:t>t</a:t>
            </a:r>
            <a:r>
              <a:rPr dirty="0" sz="850" spc="-75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all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20">
                <a:latin typeface="Verdana"/>
                <a:cs typeface="Verdana"/>
              </a:rPr>
              <a:t>w</a:t>
            </a:r>
            <a:r>
              <a:rPr dirty="0" sz="850" spc="15">
                <a:latin typeface="Verdana"/>
                <a:cs typeface="Verdana"/>
              </a:rPr>
              <a:t>s</a:t>
            </a:r>
            <a:r>
              <a:rPr dirty="0" sz="850" spc="5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f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15">
                <a:latin typeface="Verdana"/>
                <a:cs typeface="Verdana"/>
              </a:rPr>
              <a:t>r</a:t>
            </a:r>
            <a:r>
              <a:rPr dirty="0" sz="850" spc="-80">
                <a:latin typeface="Verdana"/>
                <a:cs typeface="Verdana"/>
              </a:rPr>
              <a:t> </a:t>
            </a:r>
            <a:r>
              <a:rPr dirty="0" sz="850" spc="55">
                <a:latin typeface="Verdana"/>
                <a:cs typeface="Verdana"/>
              </a:rPr>
              <a:t>m</a:t>
            </a:r>
            <a:r>
              <a:rPr dirty="0" sz="850" spc="30">
                <a:latin typeface="Verdana"/>
                <a:cs typeface="Verdana"/>
              </a:rPr>
              <a:t>o</a:t>
            </a:r>
            <a:r>
              <a:rPr dirty="0" sz="850" spc="40">
                <a:latin typeface="Verdana"/>
                <a:cs typeface="Verdana"/>
              </a:rPr>
              <a:t>r</a:t>
            </a:r>
            <a:r>
              <a:rPr dirty="0" sz="850" spc="20">
                <a:latin typeface="Verdana"/>
                <a:cs typeface="Verdana"/>
              </a:rPr>
              <a:t>e</a:t>
            </a:r>
            <a:r>
              <a:rPr dirty="0" sz="850" spc="-35">
                <a:latin typeface="Verdana"/>
                <a:cs typeface="Verdana"/>
              </a:rPr>
              <a:t> </a:t>
            </a:r>
            <a:r>
              <a:rPr dirty="0" sz="850" spc="20">
                <a:latin typeface="Verdana"/>
                <a:cs typeface="Verdana"/>
              </a:rPr>
              <a:t>pre</a:t>
            </a:r>
            <a:r>
              <a:rPr dirty="0" sz="850" spc="5">
                <a:latin typeface="Verdana"/>
                <a:cs typeface="Verdana"/>
              </a:rPr>
              <a:t>c</a:t>
            </a:r>
            <a:r>
              <a:rPr dirty="0" sz="850" spc="5">
                <a:latin typeface="Verdana"/>
                <a:cs typeface="Verdana"/>
              </a:rPr>
              <a:t>i</a:t>
            </a:r>
            <a:r>
              <a:rPr dirty="0" sz="850">
                <a:latin typeface="Verdana"/>
                <a:cs typeface="Verdana"/>
              </a:rPr>
              <a:t>s</a:t>
            </a:r>
            <a:r>
              <a:rPr dirty="0" sz="850" spc="20">
                <a:latin typeface="Verdana"/>
                <a:cs typeface="Verdana"/>
              </a:rPr>
              <a:t>e</a:t>
            </a:r>
            <a:r>
              <a:rPr dirty="0" sz="850" spc="15">
                <a:latin typeface="Verdana"/>
                <a:cs typeface="Verdana"/>
              </a:rPr>
              <a:t> </a:t>
            </a:r>
            <a:r>
              <a:rPr dirty="0" sz="850" spc="25">
                <a:latin typeface="Verdana"/>
                <a:cs typeface="Verdana"/>
              </a:rPr>
              <a:t>i</a:t>
            </a:r>
            <a:r>
              <a:rPr dirty="0" sz="850" spc="40">
                <a:latin typeface="Verdana"/>
                <a:cs typeface="Verdana"/>
              </a:rPr>
              <a:t>de</a:t>
            </a:r>
            <a:r>
              <a:rPr dirty="0" sz="850" spc="30">
                <a:latin typeface="Verdana"/>
                <a:cs typeface="Verdana"/>
              </a:rPr>
              <a:t>n</a:t>
            </a:r>
            <a:r>
              <a:rPr dirty="0" sz="850" spc="45">
                <a:latin typeface="Verdana"/>
                <a:cs typeface="Verdana"/>
              </a:rPr>
              <a:t>t</a:t>
            </a:r>
            <a:r>
              <a:rPr dirty="0" sz="850" spc="25">
                <a:latin typeface="Verdana"/>
                <a:cs typeface="Verdana"/>
              </a:rPr>
              <a:t>i</a:t>
            </a:r>
            <a:r>
              <a:rPr dirty="0" sz="850" spc="40">
                <a:latin typeface="Verdana"/>
                <a:cs typeface="Verdana"/>
              </a:rPr>
              <a:t>ﬁ</a:t>
            </a:r>
            <a:r>
              <a:rPr dirty="0" sz="850" spc="35">
                <a:latin typeface="Verdana"/>
                <a:cs typeface="Verdana"/>
              </a:rPr>
              <a:t>ca</a:t>
            </a:r>
            <a:r>
              <a:rPr dirty="0" sz="850" spc="45">
                <a:latin typeface="Verdana"/>
                <a:cs typeface="Verdana"/>
              </a:rPr>
              <a:t>t</a:t>
            </a:r>
            <a:r>
              <a:rPr dirty="0" sz="850" spc="25">
                <a:latin typeface="Verdana"/>
                <a:cs typeface="Verdana"/>
              </a:rPr>
              <a:t>i</a:t>
            </a:r>
            <a:r>
              <a:rPr dirty="0" sz="850" spc="30">
                <a:latin typeface="Verdana"/>
                <a:cs typeface="Verdana"/>
              </a:rPr>
              <a:t>o</a:t>
            </a:r>
            <a:r>
              <a:rPr dirty="0" sz="850" spc="20">
                <a:latin typeface="Verdana"/>
                <a:cs typeface="Verdana"/>
              </a:rPr>
              <a:t>n</a:t>
            </a:r>
            <a:r>
              <a:rPr dirty="0" sz="850" spc="-1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10">
                <a:latin typeface="Verdana"/>
                <a:cs typeface="Verdana"/>
              </a:rPr>
              <a:t>f</a:t>
            </a:r>
            <a:endParaRPr sz="850">
              <a:latin typeface="Verdana"/>
              <a:cs typeface="Verdana"/>
            </a:endParaRPr>
          </a:p>
          <a:p>
            <a:pPr algn="ctr" marL="18415" marR="8255" indent="3175">
              <a:lnSpc>
                <a:spcPct val="123200"/>
              </a:lnSpc>
              <a:spcBef>
                <a:spcPts val="15"/>
              </a:spcBef>
            </a:pPr>
            <a:r>
              <a:rPr dirty="0" sz="850" spc="15">
                <a:latin typeface="Verdana"/>
                <a:cs typeface="Verdana"/>
              </a:rPr>
              <a:t>spam, </a:t>
            </a:r>
            <a:r>
              <a:rPr dirty="0" sz="850" spc="30">
                <a:latin typeface="Verdana"/>
                <a:cs typeface="Verdana"/>
              </a:rPr>
              <a:t>reducing the chances </a:t>
            </a:r>
            <a:r>
              <a:rPr dirty="0" sz="850" spc="10">
                <a:latin typeface="Verdana"/>
                <a:cs typeface="Verdana"/>
              </a:rPr>
              <a:t>of false </a:t>
            </a:r>
            <a:r>
              <a:rPr dirty="0" sz="850" spc="15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positives </a:t>
            </a:r>
            <a:r>
              <a:rPr dirty="0" sz="850" spc="30">
                <a:latin typeface="Verdana"/>
                <a:cs typeface="Verdana"/>
              </a:rPr>
              <a:t>and </a:t>
            </a:r>
            <a:r>
              <a:rPr dirty="0" sz="850">
                <a:latin typeface="Verdana"/>
                <a:cs typeface="Verdana"/>
              </a:rPr>
              <a:t>negatives. Secondly, </a:t>
            </a:r>
            <a:r>
              <a:rPr dirty="0" sz="850" spc="10">
                <a:latin typeface="Verdana"/>
                <a:cs typeface="Verdana"/>
              </a:rPr>
              <a:t>it </a:t>
            </a:r>
            <a:r>
              <a:rPr dirty="0" sz="850" spc="-5">
                <a:latin typeface="Verdana"/>
                <a:cs typeface="Verdana"/>
              </a:rPr>
              <a:t>saves </a:t>
            </a:r>
            <a:r>
              <a:rPr dirty="0" sz="850" spc="-285">
                <a:latin typeface="Verdana"/>
                <a:cs typeface="Verdana"/>
              </a:rPr>
              <a:t> </a:t>
            </a:r>
            <a:r>
              <a:rPr dirty="0" sz="850" spc="-10">
                <a:latin typeface="Verdana"/>
                <a:cs typeface="Verdana"/>
              </a:rPr>
              <a:t>users' </a:t>
            </a:r>
            <a:r>
              <a:rPr dirty="0" sz="850" spc="35">
                <a:latin typeface="Verdana"/>
                <a:cs typeface="Verdana"/>
              </a:rPr>
              <a:t>time </a:t>
            </a:r>
            <a:r>
              <a:rPr dirty="0" sz="850" spc="20">
                <a:latin typeface="Verdana"/>
                <a:cs typeface="Verdana"/>
              </a:rPr>
              <a:t>by </a:t>
            </a:r>
            <a:r>
              <a:rPr dirty="0" sz="850" spc="15">
                <a:latin typeface="Verdana"/>
                <a:cs typeface="Verdana"/>
              </a:rPr>
              <a:t>automatically </a:t>
            </a:r>
            <a:r>
              <a:rPr dirty="0" sz="850" spc="35">
                <a:latin typeface="Verdana"/>
                <a:cs typeface="Verdana"/>
              </a:rPr>
              <a:t>ﬁltering </a:t>
            </a:r>
            <a:r>
              <a:rPr dirty="0" sz="850" spc="25">
                <a:latin typeface="Verdana"/>
                <a:cs typeface="Verdana"/>
              </a:rPr>
              <a:t>out </a:t>
            </a:r>
            <a:r>
              <a:rPr dirty="0" sz="850" spc="3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unw</a:t>
            </a:r>
            <a:r>
              <a:rPr dirty="0" sz="900" spc="5">
                <a:latin typeface="Verdana"/>
                <a:cs typeface="Verdana"/>
              </a:rPr>
              <a:t>a</a:t>
            </a:r>
            <a:r>
              <a:rPr dirty="0" sz="900">
                <a:latin typeface="Verdana"/>
                <a:cs typeface="Verdana"/>
              </a:rPr>
              <a:t>n</a:t>
            </a:r>
            <a:r>
              <a:rPr dirty="0" sz="900" spc="25">
                <a:latin typeface="Verdana"/>
                <a:cs typeface="Verdana"/>
              </a:rPr>
              <a:t>t</a:t>
            </a:r>
            <a:r>
              <a:rPr dirty="0" sz="900" spc="10">
                <a:latin typeface="Verdana"/>
                <a:cs typeface="Verdana"/>
              </a:rPr>
              <a:t>e</a:t>
            </a:r>
            <a:r>
              <a:rPr dirty="0" sz="900" spc="-10">
                <a:latin typeface="Verdana"/>
                <a:cs typeface="Verdana"/>
              </a:rPr>
              <a:t>d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40">
                <a:latin typeface="Verdana"/>
                <a:cs typeface="Verdana"/>
              </a:rPr>
              <a:t>em</a:t>
            </a:r>
            <a:r>
              <a:rPr dirty="0" sz="900" spc="-45">
                <a:latin typeface="Verdana"/>
                <a:cs typeface="Verdana"/>
              </a:rPr>
              <a:t>a</a:t>
            </a:r>
            <a:r>
              <a:rPr dirty="0" sz="900" spc="-35">
                <a:latin typeface="Verdana"/>
                <a:cs typeface="Verdana"/>
              </a:rPr>
              <a:t>il</a:t>
            </a:r>
            <a:r>
              <a:rPr dirty="0" sz="900" spc="-15">
                <a:latin typeface="Verdana"/>
                <a:cs typeface="Verdana"/>
              </a:rPr>
              <a:t>s</a:t>
            </a:r>
            <a:r>
              <a:rPr dirty="0" sz="900" spc="-5">
                <a:latin typeface="Verdana"/>
                <a:cs typeface="Verdana"/>
              </a:rPr>
              <a:t>.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 spc="20">
                <a:latin typeface="Verdana"/>
                <a:cs typeface="Verdana"/>
              </a:rPr>
              <a:t>L</a:t>
            </a:r>
            <a:r>
              <a:rPr dirty="0" sz="900">
                <a:latin typeface="Verdana"/>
                <a:cs typeface="Verdana"/>
              </a:rPr>
              <a:t>oo</a:t>
            </a:r>
            <a:r>
              <a:rPr dirty="0" sz="900" spc="10">
                <a:latin typeface="Verdana"/>
                <a:cs typeface="Verdana"/>
              </a:rPr>
              <a:t>k</a:t>
            </a:r>
            <a:r>
              <a:rPr dirty="0" sz="900" spc="10">
                <a:latin typeface="Verdana"/>
                <a:cs typeface="Verdana"/>
              </a:rPr>
              <a:t>i</a:t>
            </a:r>
            <a:r>
              <a:rPr dirty="0" sz="900">
                <a:latin typeface="Verdana"/>
                <a:cs typeface="Verdana"/>
              </a:rPr>
              <a:t>n</a:t>
            </a:r>
            <a:r>
              <a:rPr dirty="0" sz="900" spc="-10">
                <a:latin typeface="Verdana"/>
                <a:cs typeface="Verdana"/>
              </a:rPr>
              <a:t>g</a:t>
            </a:r>
            <a:r>
              <a:rPr dirty="0" sz="900" spc="-25">
                <a:latin typeface="Verdana"/>
                <a:cs typeface="Verdana"/>
              </a:rPr>
              <a:t> </a:t>
            </a:r>
            <a:r>
              <a:rPr dirty="0" sz="900" spc="-20">
                <a:latin typeface="Verdana"/>
                <a:cs typeface="Verdana"/>
              </a:rPr>
              <a:t>a</a:t>
            </a:r>
            <a:r>
              <a:rPr dirty="0" sz="900" spc="-25">
                <a:latin typeface="Verdana"/>
                <a:cs typeface="Verdana"/>
              </a:rPr>
              <a:t>h</a:t>
            </a:r>
            <a:r>
              <a:rPr dirty="0" sz="900" spc="-15">
                <a:latin typeface="Verdana"/>
                <a:cs typeface="Verdana"/>
              </a:rPr>
              <a:t>e</a:t>
            </a:r>
            <a:r>
              <a:rPr dirty="0" sz="900" spc="-20">
                <a:latin typeface="Verdana"/>
                <a:cs typeface="Verdana"/>
              </a:rPr>
              <a:t>a</a:t>
            </a:r>
            <a:r>
              <a:rPr dirty="0" sz="900" spc="-15">
                <a:latin typeface="Verdana"/>
                <a:cs typeface="Verdana"/>
              </a:rPr>
              <a:t>d</a:t>
            </a:r>
            <a:r>
              <a:rPr dirty="0" sz="900" spc="-5">
                <a:latin typeface="Verdana"/>
                <a:cs typeface="Verdana"/>
              </a:rPr>
              <a:t>,</a:t>
            </a:r>
            <a:r>
              <a:rPr dirty="0" sz="900" spc="-90">
                <a:latin typeface="Verdana"/>
                <a:cs typeface="Verdana"/>
              </a:rPr>
              <a:t> </a:t>
            </a:r>
            <a:r>
              <a:rPr dirty="0" sz="900" spc="-70">
                <a:latin typeface="Verdana"/>
                <a:cs typeface="Verdana"/>
              </a:rPr>
              <a:t>A</a:t>
            </a:r>
            <a:r>
              <a:rPr dirty="0" sz="900" spc="-45">
                <a:latin typeface="Verdana"/>
                <a:cs typeface="Verdana"/>
              </a:rPr>
              <a:t>I</a:t>
            </a:r>
            <a:r>
              <a:rPr dirty="0" sz="900" spc="-5">
                <a:latin typeface="Verdana"/>
                <a:cs typeface="Verdana"/>
              </a:rPr>
              <a:t>-  </a:t>
            </a:r>
            <a:r>
              <a:rPr dirty="0" sz="850" spc="35">
                <a:latin typeface="Verdana"/>
                <a:cs typeface="Verdana"/>
              </a:rPr>
              <a:t>powered</a:t>
            </a:r>
            <a:r>
              <a:rPr dirty="0" sz="850" spc="-2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spam</a:t>
            </a:r>
            <a:r>
              <a:rPr dirty="0" sz="850" spc="-15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classiﬁcation</a:t>
            </a:r>
            <a:r>
              <a:rPr dirty="0" sz="850" spc="30">
                <a:latin typeface="Verdana"/>
                <a:cs typeface="Verdana"/>
              </a:rPr>
              <a:t> can</a:t>
            </a:r>
            <a:r>
              <a:rPr dirty="0" sz="850" spc="-2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continue </a:t>
            </a:r>
            <a:r>
              <a:rPr dirty="0" sz="850" spc="-285">
                <a:latin typeface="Verdana"/>
                <a:cs typeface="Verdana"/>
              </a:rPr>
              <a:t> </a:t>
            </a:r>
            <a:r>
              <a:rPr dirty="0" sz="850" spc="25">
                <a:latin typeface="Verdana"/>
                <a:cs typeface="Verdana"/>
              </a:rPr>
              <a:t>t</a:t>
            </a:r>
            <a:r>
              <a:rPr dirty="0" sz="850" spc="20">
                <a:latin typeface="Verdana"/>
                <a:cs typeface="Verdana"/>
              </a:rPr>
              <a:t>o</a:t>
            </a:r>
            <a:r>
              <a:rPr dirty="0" sz="850" spc="-70">
                <a:latin typeface="Verdana"/>
                <a:cs typeface="Verdana"/>
              </a:rPr>
              <a:t> </a:t>
            </a:r>
            <a:r>
              <a:rPr dirty="0" sz="850" spc="-5">
                <a:latin typeface="Verdana"/>
                <a:cs typeface="Verdana"/>
              </a:rPr>
              <a:t>ev</a:t>
            </a:r>
            <a:r>
              <a:rPr dirty="0" sz="850" spc="-15">
                <a:latin typeface="Verdana"/>
                <a:cs typeface="Verdana"/>
              </a:rPr>
              <a:t>o</a:t>
            </a:r>
            <a:r>
              <a:rPr dirty="0" sz="850" spc="-20">
                <a:latin typeface="Verdana"/>
                <a:cs typeface="Verdana"/>
              </a:rPr>
              <a:t>l</a:t>
            </a:r>
            <a:r>
              <a:rPr dirty="0" sz="850" spc="-5">
                <a:latin typeface="Verdana"/>
                <a:cs typeface="Verdana"/>
              </a:rPr>
              <a:t>v</a:t>
            </a:r>
            <a:r>
              <a:rPr dirty="0" sz="850" spc="20">
                <a:latin typeface="Verdana"/>
                <a:cs typeface="Verdana"/>
              </a:rPr>
              <a:t>e</a:t>
            </a:r>
            <a:r>
              <a:rPr dirty="0" sz="850" spc="10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b</a:t>
            </a:r>
            <a:r>
              <a:rPr dirty="0" sz="850" spc="20">
                <a:latin typeface="Verdana"/>
                <a:cs typeface="Verdana"/>
              </a:rPr>
              <a:t>y</a:t>
            </a:r>
            <a:r>
              <a:rPr dirty="0" sz="850" spc="-85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le</a:t>
            </a:r>
            <a:r>
              <a:rPr dirty="0" sz="850" spc="20">
                <a:latin typeface="Verdana"/>
                <a:cs typeface="Verdana"/>
              </a:rPr>
              <a:t>ve</a:t>
            </a:r>
            <a:r>
              <a:rPr dirty="0" sz="850" spc="20">
                <a:latin typeface="Verdana"/>
                <a:cs typeface="Verdana"/>
              </a:rPr>
              <a:t>r</a:t>
            </a:r>
            <a:r>
              <a:rPr dirty="0" sz="850" spc="15">
                <a:latin typeface="Verdana"/>
                <a:cs typeface="Verdana"/>
              </a:rPr>
              <a:t>a</a:t>
            </a:r>
            <a:r>
              <a:rPr dirty="0" sz="850" spc="20">
                <a:latin typeface="Verdana"/>
                <a:cs typeface="Verdana"/>
              </a:rPr>
              <a:t>g</a:t>
            </a:r>
            <a:r>
              <a:rPr dirty="0" sz="850" spc="5">
                <a:latin typeface="Verdana"/>
                <a:cs typeface="Verdana"/>
              </a:rPr>
              <a:t>i</a:t>
            </a:r>
            <a:r>
              <a:rPr dirty="0" sz="850" spc="30">
                <a:latin typeface="Verdana"/>
                <a:cs typeface="Verdana"/>
              </a:rPr>
              <a:t>n</a:t>
            </a:r>
            <a:r>
              <a:rPr dirty="0" sz="850" spc="20">
                <a:latin typeface="Verdana"/>
                <a:cs typeface="Verdana"/>
              </a:rPr>
              <a:t>g</a:t>
            </a:r>
            <a:r>
              <a:rPr dirty="0" sz="850" spc="35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bi</a:t>
            </a:r>
            <a:r>
              <a:rPr dirty="0" sz="850" spc="20">
                <a:latin typeface="Verdana"/>
                <a:cs typeface="Verdana"/>
              </a:rPr>
              <a:t>g</a:t>
            </a:r>
            <a:r>
              <a:rPr dirty="0" sz="850" spc="5">
                <a:latin typeface="Verdana"/>
                <a:cs typeface="Verdana"/>
              </a:rPr>
              <a:t> </a:t>
            </a:r>
            <a:r>
              <a:rPr dirty="0" sz="850" spc="-5">
                <a:latin typeface="Verdana"/>
                <a:cs typeface="Verdana"/>
              </a:rPr>
              <a:t>d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>
                <a:latin typeface="Verdana"/>
                <a:cs typeface="Verdana"/>
              </a:rPr>
              <a:t>t</a:t>
            </a:r>
            <a:r>
              <a:rPr dirty="0" sz="850" spc="-10">
                <a:latin typeface="Verdana"/>
                <a:cs typeface="Verdana"/>
              </a:rPr>
              <a:t>a</a:t>
            </a:r>
            <a:r>
              <a:rPr dirty="0" sz="850" spc="10">
                <a:latin typeface="Verdana"/>
                <a:cs typeface="Verdana"/>
              </a:rPr>
              <a:t>,</a:t>
            </a:r>
            <a:r>
              <a:rPr dirty="0" sz="850" spc="-50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cl</a:t>
            </a:r>
            <a:r>
              <a:rPr dirty="0" sz="850" spc="30">
                <a:latin typeface="Verdana"/>
                <a:cs typeface="Verdana"/>
              </a:rPr>
              <a:t>ou</a:t>
            </a:r>
            <a:r>
              <a:rPr dirty="0" sz="850" spc="15">
                <a:latin typeface="Verdana"/>
                <a:cs typeface="Verdana"/>
              </a:rPr>
              <a:t>d  </a:t>
            </a:r>
            <a:r>
              <a:rPr dirty="0" sz="850" spc="35">
                <a:latin typeface="Verdana"/>
                <a:cs typeface="Verdana"/>
              </a:rPr>
              <a:t>computing, </a:t>
            </a:r>
            <a:r>
              <a:rPr dirty="0" sz="850" spc="30">
                <a:latin typeface="Verdana"/>
                <a:cs typeface="Verdana"/>
              </a:rPr>
              <a:t>and ongoing </a:t>
            </a:r>
            <a:r>
              <a:rPr dirty="0" sz="850" spc="-10">
                <a:latin typeface="Verdana"/>
                <a:cs typeface="Verdana"/>
              </a:rPr>
              <a:t>research. </a:t>
            </a:r>
            <a:r>
              <a:rPr dirty="0" sz="850" spc="55">
                <a:latin typeface="Verdana"/>
                <a:cs typeface="Verdana"/>
              </a:rPr>
              <a:t>With </a:t>
            </a:r>
            <a:r>
              <a:rPr dirty="0" sz="850" spc="60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further improvements, </a:t>
            </a:r>
            <a:r>
              <a:rPr dirty="0" sz="850" spc="30">
                <a:latin typeface="Verdana"/>
                <a:cs typeface="Verdana"/>
              </a:rPr>
              <a:t>we can </a:t>
            </a:r>
            <a:r>
              <a:rPr dirty="0" sz="850" spc="15">
                <a:latin typeface="Verdana"/>
                <a:cs typeface="Verdana"/>
              </a:rPr>
              <a:t>create </a:t>
            </a:r>
            <a:r>
              <a:rPr dirty="0" sz="850" spc="20">
                <a:latin typeface="Verdana"/>
                <a:cs typeface="Verdana"/>
              </a:rPr>
              <a:t>a </a:t>
            </a:r>
            <a:r>
              <a:rPr dirty="0" sz="850" spc="25">
                <a:latin typeface="Verdana"/>
                <a:cs typeface="Verdana"/>
              </a:rPr>
              <a:t> </a:t>
            </a:r>
            <a:r>
              <a:rPr dirty="0" sz="850" spc="-5">
                <a:latin typeface="Verdana"/>
                <a:cs typeface="Verdana"/>
              </a:rPr>
              <a:t>safer</a:t>
            </a:r>
            <a:r>
              <a:rPr dirty="0" sz="850" spc="-1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and</a:t>
            </a:r>
            <a:r>
              <a:rPr dirty="0" sz="850" spc="-15">
                <a:latin typeface="Verdana"/>
                <a:cs typeface="Verdana"/>
              </a:rPr>
              <a:t> </a:t>
            </a:r>
            <a:r>
              <a:rPr dirty="0" sz="850" spc="40">
                <a:latin typeface="Verdana"/>
                <a:cs typeface="Verdana"/>
              </a:rPr>
              <a:t>more</a:t>
            </a:r>
            <a:r>
              <a:rPr dirty="0" sz="850" spc="-4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efﬁcient</a:t>
            </a:r>
            <a:r>
              <a:rPr dirty="0" sz="850" spc="-2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email</a:t>
            </a:r>
            <a:r>
              <a:rPr dirty="0" sz="850" spc="-45">
                <a:latin typeface="Verdana"/>
                <a:cs typeface="Verdana"/>
              </a:rPr>
              <a:t> </a:t>
            </a:r>
            <a:r>
              <a:rPr dirty="0" sz="850" spc="-5">
                <a:latin typeface="Verdana"/>
                <a:cs typeface="Verdana"/>
              </a:rPr>
              <a:t>ecosystem.</a:t>
            </a:r>
            <a:endParaRPr sz="8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2" y="3029711"/>
            <a:ext cx="3553967" cy="4002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3026409"/>
            <a:ext cx="7110730" cy="4005579"/>
          </a:xfrm>
          <a:custGeom>
            <a:avLst/>
            <a:gdLst/>
            <a:ahLst/>
            <a:cxnLst/>
            <a:rect l="l" t="t" r="r" b="b"/>
            <a:pathLst>
              <a:path w="7110730" h="4005579">
                <a:moveTo>
                  <a:pt x="7110476" y="0"/>
                </a:moveTo>
                <a:lnTo>
                  <a:pt x="6633718" y="0"/>
                </a:lnTo>
                <a:lnTo>
                  <a:pt x="6633718" y="477520"/>
                </a:lnTo>
                <a:lnTo>
                  <a:pt x="6633718" y="3528060"/>
                </a:lnTo>
                <a:lnTo>
                  <a:pt x="4702937" y="3528060"/>
                </a:lnTo>
                <a:lnTo>
                  <a:pt x="4702937" y="3526777"/>
                </a:lnTo>
                <a:lnTo>
                  <a:pt x="2407920" y="3526777"/>
                </a:lnTo>
                <a:lnTo>
                  <a:pt x="2407920" y="3528060"/>
                </a:lnTo>
                <a:lnTo>
                  <a:pt x="476808" y="3528060"/>
                </a:lnTo>
                <a:lnTo>
                  <a:pt x="476808" y="478790"/>
                </a:lnTo>
                <a:lnTo>
                  <a:pt x="476808" y="477520"/>
                </a:lnTo>
                <a:lnTo>
                  <a:pt x="2409571" y="477520"/>
                </a:lnTo>
                <a:lnTo>
                  <a:pt x="2409571" y="478790"/>
                </a:lnTo>
                <a:lnTo>
                  <a:pt x="4702937" y="478790"/>
                </a:lnTo>
                <a:lnTo>
                  <a:pt x="4702937" y="477520"/>
                </a:lnTo>
                <a:lnTo>
                  <a:pt x="6633718" y="477520"/>
                </a:lnTo>
                <a:lnTo>
                  <a:pt x="6633718" y="0"/>
                </a:lnTo>
                <a:lnTo>
                  <a:pt x="4593336" y="0"/>
                </a:lnTo>
                <a:lnTo>
                  <a:pt x="4593336" y="1270"/>
                </a:lnTo>
                <a:lnTo>
                  <a:pt x="2517140" y="1270"/>
                </a:lnTo>
                <a:lnTo>
                  <a:pt x="2517140" y="0"/>
                </a:lnTo>
                <a:lnTo>
                  <a:pt x="0" y="0"/>
                </a:lnTo>
                <a:lnTo>
                  <a:pt x="0" y="1270"/>
                </a:lnTo>
                <a:lnTo>
                  <a:pt x="0" y="477520"/>
                </a:lnTo>
                <a:lnTo>
                  <a:pt x="0" y="478790"/>
                </a:lnTo>
                <a:lnTo>
                  <a:pt x="0" y="3528060"/>
                </a:lnTo>
                <a:lnTo>
                  <a:pt x="0" y="4005580"/>
                </a:lnTo>
                <a:lnTo>
                  <a:pt x="2517140" y="4005580"/>
                </a:lnTo>
                <a:lnTo>
                  <a:pt x="2517140" y="4004818"/>
                </a:lnTo>
                <a:lnTo>
                  <a:pt x="4593336" y="4004818"/>
                </a:lnTo>
                <a:lnTo>
                  <a:pt x="4593336" y="4005580"/>
                </a:lnTo>
                <a:lnTo>
                  <a:pt x="7110476" y="4005580"/>
                </a:lnTo>
                <a:lnTo>
                  <a:pt x="7110476" y="3528060"/>
                </a:lnTo>
                <a:lnTo>
                  <a:pt x="7110476" y="477520"/>
                </a:lnTo>
                <a:lnTo>
                  <a:pt x="7110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7038" y="4034104"/>
            <a:ext cx="1011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35">
                <a:latin typeface="Calibri"/>
                <a:cs typeface="Calibri"/>
              </a:rPr>
              <a:t>n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30">
                <a:latin typeface="Calibri"/>
                <a:cs typeface="Calibri"/>
              </a:rPr>
              <a:t>l</a:t>
            </a:r>
            <a:r>
              <a:rPr dirty="0" sz="1800" spc="-35">
                <a:latin typeface="Calibri"/>
                <a:cs typeface="Calibri"/>
              </a:rPr>
              <a:t>us</a:t>
            </a:r>
            <a:r>
              <a:rPr dirty="0" sz="1800" spc="-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7042" y="4846065"/>
            <a:ext cx="3791585" cy="11334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>
              <a:lnSpc>
                <a:spcPct val="106400"/>
              </a:lnSpc>
              <a:spcBef>
                <a:spcPts val="70"/>
              </a:spcBef>
            </a:pPr>
            <a:r>
              <a:rPr dirty="0" sz="850" spc="10">
                <a:latin typeface="Verdana"/>
                <a:cs typeface="Verdana"/>
              </a:rPr>
              <a:t>In conclusion, </a:t>
            </a:r>
            <a:r>
              <a:rPr dirty="0" sz="850" spc="-10">
                <a:latin typeface="Verdana"/>
                <a:cs typeface="Verdana"/>
              </a:rPr>
              <a:t>AI </a:t>
            </a:r>
            <a:r>
              <a:rPr dirty="0" sz="850" spc="15">
                <a:latin typeface="Verdana"/>
                <a:cs typeface="Verdana"/>
              </a:rPr>
              <a:t>has signiﬁcantly </a:t>
            </a:r>
            <a:r>
              <a:rPr dirty="0" sz="850" spc="35">
                <a:latin typeface="Verdana"/>
                <a:cs typeface="Verdana"/>
              </a:rPr>
              <a:t>enhanced spam </a:t>
            </a:r>
            <a:r>
              <a:rPr dirty="0" sz="850" spc="15">
                <a:latin typeface="Verdana"/>
                <a:cs typeface="Verdana"/>
              </a:rPr>
              <a:t>classiﬁcation by </a:t>
            </a:r>
            <a:r>
              <a:rPr dirty="0" sz="850" spc="-28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enabling </a:t>
            </a:r>
            <a:r>
              <a:rPr dirty="0" sz="850" spc="35">
                <a:latin typeface="Verdana"/>
                <a:cs typeface="Verdana"/>
              </a:rPr>
              <a:t>more </a:t>
            </a:r>
            <a:r>
              <a:rPr dirty="0" sz="850" spc="15">
                <a:latin typeface="Verdana"/>
                <a:cs typeface="Verdana"/>
              </a:rPr>
              <a:t>intelligent </a:t>
            </a:r>
            <a:r>
              <a:rPr dirty="0" sz="850" spc="30">
                <a:latin typeface="Verdana"/>
                <a:cs typeface="Verdana"/>
              </a:rPr>
              <a:t>and </a:t>
            </a:r>
            <a:r>
              <a:rPr dirty="0" sz="850" spc="15">
                <a:latin typeface="Verdana"/>
                <a:cs typeface="Verdana"/>
              </a:rPr>
              <a:t>accurate </a:t>
            </a:r>
            <a:r>
              <a:rPr dirty="0" sz="850" spc="35">
                <a:latin typeface="Verdana"/>
                <a:cs typeface="Verdana"/>
              </a:rPr>
              <a:t>ﬁltering </a:t>
            </a:r>
            <a:r>
              <a:rPr dirty="0" sz="850" spc="15">
                <a:latin typeface="Verdana"/>
                <a:cs typeface="Verdana"/>
              </a:rPr>
              <a:t>techniques. </a:t>
            </a:r>
            <a:r>
              <a:rPr dirty="0" sz="850" spc="55">
                <a:latin typeface="Verdana"/>
                <a:cs typeface="Verdana"/>
              </a:rPr>
              <a:t>With </a:t>
            </a:r>
            <a:r>
              <a:rPr dirty="0" sz="850" spc="6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machine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learning, </a:t>
            </a:r>
            <a:r>
              <a:rPr dirty="0" sz="850" spc="15">
                <a:latin typeface="Verdana"/>
                <a:cs typeface="Verdana"/>
              </a:rPr>
              <a:t>natural </a:t>
            </a:r>
            <a:r>
              <a:rPr dirty="0" sz="850" spc="30">
                <a:latin typeface="Verdana"/>
                <a:cs typeface="Verdana"/>
              </a:rPr>
              <a:t>language  </a:t>
            </a:r>
            <a:r>
              <a:rPr dirty="0" sz="850" spc="10">
                <a:latin typeface="Verdana"/>
                <a:cs typeface="Verdana"/>
              </a:rPr>
              <a:t>processing, </a:t>
            </a:r>
            <a:r>
              <a:rPr dirty="0" sz="850" spc="30">
                <a:latin typeface="Verdana"/>
                <a:cs typeface="Verdana"/>
              </a:rPr>
              <a:t>and </a:t>
            </a:r>
            <a:r>
              <a:rPr dirty="0" sz="850" spc="35">
                <a:latin typeface="Verdana"/>
                <a:cs typeface="Verdana"/>
              </a:rPr>
              <a:t>deep 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learning, </a:t>
            </a:r>
            <a:r>
              <a:rPr dirty="0" sz="850" spc="30">
                <a:latin typeface="Verdana"/>
                <a:cs typeface="Verdana"/>
              </a:rPr>
              <a:t>we can </a:t>
            </a:r>
            <a:r>
              <a:rPr dirty="0" sz="850" spc="35">
                <a:latin typeface="Verdana"/>
                <a:cs typeface="Verdana"/>
              </a:rPr>
              <a:t>combat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the </a:t>
            </a:r>
            <a:r>
              <a:rPr dirty="0" sz="850" spc="15">
                <a:latin typeface="Verdana"/>
                <a:cs typeface="Verdana"/>
              </a:rPr>
              <a:t>ever-growing</a:t>
            </a:r>
            <a:r>
              <a:rPr dirty="0" sz="850" spc="2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problem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of </a:t>
            </a:r>
            <a:r>
              <a:rPr dirty="0" sz="850" spc="35">
                <a:latin typeface="Verdana"/>
                <a:cs typeface="Verdana"/>
              </a:rPr>
              <a:t>spam 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emails </a:t>
            </a:r>
            <a:r>
              <a:rPr dirty="0" sz="850" spc="35">
                <a:latin typeface="Verdana"/>
                <a:cs typeface="Verdana"/>
              </a:rPr>
              <a:t>more </a:t>
            </a:r>
            <a:r>
              <a:rPr dirty="0" sz="850" spc="-10">
                <a:latin typeface="Verdana"/>
                <a:cs typeface="Verdana"/>
              </a:rPr>
              <a:t>effectively. </a:t>
            </a:r>
            <a:r>
              <a:rPr dirty="0" sz="850" spc="20">
                <a:latin typeface="Verdana"/>
                <a:cs typeface="Verdana"/>
              </a:rPr>
              <a:t>The </a:t>
            </a:r>
            <a:r>
              <a:rPr dirty="0" sz="850" spc="30">
                <a:latin typeface="Verdana"/>
                <a:cs typeface="Verdana"/>
              </a:rPr>
              <a:t>continuous </a:t>
            </a:r>
            <a:r>
              <a:rPr dirty="0" sz="850" spc="35">
                <a:latin typeface="Verdana"/>
                <a:cs typeface="Verdana"/>
              </a:rPr>
              <a:t>advancements </a:t>
            </a:r>
            <a:r>
              <a:rPr dirty="0" sz="850" spc="25">
                <a:latin typeface="Verdana"/>
                <a:cs typeface="Verdana"/>
              </a:rPr>
              <a:t>in </a:t>
            </a:r>
            <a:r>
              <a:rPr dirty="0" sz="850" spc="-10">
                <a:latin typeface="Verdana"/>
                <a:cs typeface="Verdana"/>
              </a:rPr>
              <a:t>AI </a:t>
            </a:r>
            <a:r>
              <a:rPr dirty="0" sz="850" spc="10">
                <a:latin typeface="Verdana"/>
                <a:cs typeface="Verdana"/>
              </a:rPr>
              <a:t>offer </a:t>
            </a:r>
            <a:r>
              <a:rPr dirty="0" sz="850" spc="15">
                <a:latin typeface="Verdana"/>
                <a:cs typeface="Verdana"/>
              </a:rPr>
              <a:t> </a:t>
            </a:r>
            <a:r>
              <a:rPr dirty="0" sz="900" spc="-10">
                <a:latin typeface="Verdana"/>
                <a:cs typeface="Verdana"/>
              </a:rPr>
              <a:t>a </a:t>
            </a:r>
            <a:r>
              <a:rPr dirty="0" sz="900" spc="5">
                <a:latin typeface="Verdana"/>
                <a:cs typeface="Verdana"/>
              </a:rPr>
              <a:t>promising </a:t>
            </a:r>
            <a:r>
              <a:rPr dirty="0" sz="900" spc="-10">
                <a:latin typeface="Verdana"/>
                <a:cs typeface="Verdana"/>
              </a:rPr>
              <a:t>future for </a:t>
            </a:r>
            <a:r>
              <a:rPr dirty="0" sz="900" spc="5">
                <a:latin typeface="Verdana"/>
                <a:cs typeface="Verdana"/>
              </a:rPr>
              <a:t>email </a:t>
            </a:r>
            <a:r>
              <a:rPr dirty="0" sz="900" spc="-15">
                <a:latin typeface="Verdana"/>
                <a:cs typeface="Verdana"/>
              </a:rPr>
              <a:t>security </a:t>
            </a:r>
            <a:r>
              <a:rPr dirty="0" sz="900">
                <a:latin typeface="Verdana"/>
                <a:cs typeface="Verdana"/>
              </a:rPr>
              <a:t>and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15">
                <a:latin typeface="Verdana"/>
                <a:cs typeface="Verdana"/>
              </a:rPr>
              <a:t>user </a:t>
            </a:r>
            <a:r>
              <a:rPr dirty="0" sz="900" spc="-10">
                <a:latin typeface="Verdana"/>
                <a:cs typeface="Verdana"/>
              </a:rPr>
              <a:t>experience. </a:t>
            </a:r>
            <a:r>
              <a:rPr dirty="0" sz="900" spc="-5">
                <a:latin typeface="Verdana"/>
                <a:cs typeface="Verdana"/>
              </a:rPr>
              <a:t>Let's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850" spc="40">
                <a:latin typeface="Verdana"/>
                <a:cs typeface="Verdana"/>
              </a:rPr>
              <a:t>embrace</a:t>
            </a:r>
            <a:r>
              <a:rPr dirty="0" sz="850" spc="85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these</a:t>
            </a:r>
            <a:r>
              <a:rPr dirty="0" sz="850" spc="80">
                <a:latin typeface="Verdana"/>
                <a:cs typeface="Verdana"/>
              </a:rPr>
              <a:t> </a:t>
            </a:r>
            <a:r>
              <a:rPr dirty="0" sz="850" spc="40">
                <a:latin typeface="Verdana"/>
                <a:cs typeface="Verdana"/>
              </a:rPr>
              <a:t>advancements</a:t>
            </a:r>
            <a:r>
              <a:rPr dirty="0" sz="850" spc="5">
                <a:latin typeface="Verdana"/>
                <a:cs typeface="Verdana"/>
              </a:rPr>
              <a:t> </a:t>
            </a:r>
            <a:r>
              <a:rPr dirty="0" sz="850" spc="30">
                <a:latin typeface="Verdana"/>
                <a:cs typeface="Verdana"/>
              </a:rPr>
              <a:t>and</a:t>
            </a:r>
            <a:r>
              <a:rPr dirty="0" sz="850" spc="105">
                <a:latin typeface="Verdana"/>
                <a:cs typeface="Verdana"/>
              </a:rPr>
              <a:t> </a:t>
            </a:r>
            <a:r>
              <a:rPr dirty="0" sz="850" spc="40">
                <a:latin typeface="Verdana"/>
                <a:cs typeface="Verdana"/>
              </a:rPr>
              <a:t>empower</a:t>
            </a:r>
            <a:r>
              <a:rPr dirty="0" sz="850" spc="140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smarter</a:t>
            </a:r>
            <a:r>
              <a:rPr dirty="0" sz="850" spc="60">
                <a:latin typeface="Verdana"/>
                <a:cs typeface="Verdana"/>
              </a:rPr>
              <a:t> </a:t>
            </a:r>
            <a:r>
              <a:rPr dirty="0" sz="850" spc="35">
                <a:latin typeface="Verdana"/>
                <a:cs typeface="Verdana"/>
              </a:rPr>
              <a:t>spam </a:t>
            </a:r>
            <a:r>
              <a:rPr dirty="0" sz="850" spc="40">
                <a:latin typeface="Verdana"/>
                <a:cs typeface="Verdana"/>
              </a:rPr>
              <a:t> </a:t>
            </a:r>
            <a:r>
              <a:rPr dirty="0" sz="850" spc="10">
                <a:latin typeface="Verdana"/>
                <a:cs typeface="Verdana"/>
              </a:rPr>
              <a:t>classiﬁcation!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938520" cy="813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Building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Smarter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AI-Powered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Spam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Classifier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development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part-2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550545">
              <a:lnSpc>
                <a:spcPct val="110200"/>
              </a:lnSpc>
            </a:pPr>
            <a:r>
              <a:rPr dirty="0" sz="1100" spc="-15">
                <a:latin typeface="Arial MT"/>
                <a:cs typeface="Arial MT"/>
              </a:rPr>
              <a:t>Certainly, </a:t>
            </a:r>
            <a:r>
              <a:rPr dirty="0" sz="1100">
                <a:latin typeface="Arial MT"/>
                <a:cs typeface="Arial MT"/>
              </a:rPr>
              <a:t>I </a:t>
            </a:r>
            <a:r>
              <a:rPr dirty="0" sz="1100" spc="-5">
                <a:latin typeface="Arial MT"/>
                <a:cs typeface="Arial MT"/>
              </a:rPr>
              <a:t>can help guide you through the development of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smarter AI-powered spam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classifier. </a:t>
            </a:r>
            <a:r>
              <a:rPr dirty="0" sz="1100" spc="-5">
                <a:latin typeface="Arial MT"/>
                <a:cs typeface="Arial MT"/>
              </a:rPr>
              <a:t>Here are some steps you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can follow: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152400">
              <a:lnSpc>
                <a:spcPct val="1102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**Data Collection**: Gather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dataset of emails or messages, with labels indicating whether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each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 spam or not.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35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**Data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Preprocessing**: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35">
                <a:latin typeface="Arial MT"/>
                <a:cs typeface="Arial MT"/>
              </a:rPr>
              <a:t>Text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Cleaning: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Remove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HTML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tags,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punctuation,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special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characters.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15">
                <a:latin typeface="Arial MT"/>
                <a:cs typeface="Arial MT"/>
              </a:rPr>
              <a:t>Tokenization: </a:t>
            </a:r>
            <a:r>
              <a:rPr dirty="0" sz="1100" spc="-5">
                <a:latin typeface="Arial MT"/>
                <a:cs typeface="Arial MT"/>
              </a:rPr>
              <a:t>Split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text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words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tokens.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Stopword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Removal: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Eliminate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common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words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informative.</a:t>
            </a:r>
            <a:endParaRPr sz="1100">
              <a:latin typeface="Arial MT"/>
              <a:cs typeface="Arial MT"/>
            </a:endParaRPr>
          </a:p>
          <a:p>
            <a:pPr marL="12700" marR="160655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35">
                <a:latin typeface="Arial MT"/>
                <a:cs typeface="Arial MT"/>
              </a:rPr>
              <a:t>Text</a:t>
            </a:r>
            <a:r>
              <a:rPr dirty="0" sz="1100" spc="-10">
                <a:latin typeface="Arial MT"/>
                <a:cs typeface="Arial MT"/>
              </a:rPr>
              <a:t> Vectorization:</a:t>
            </a:r>
            <a:r>
              <a:rPr dirty="0" sz="1100" spc="-5">
                <a:latin typeface="Arial MT"/>
                <a:cs typeface="Arial MT"/>
              </a:rPr>
              <a:t> Convert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text data into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numerical format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using techniques like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TF-IDF or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word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embeddings.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3.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**Feature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Engineering**:</a:t>
            </a:r>
            <a:endParaRPr sz="1100">
              <a:latin typeface="Arial MT"/>
              <a:cs typeface="Arial MT"/>
            </a:endParaRPr>
          </a:p>
          <a:p>
            <a:pPr marL="12700" marR="37719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Extract relevant features from the text, such as the length of the message, presence of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specific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keywords, or linguistic features.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Experiment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 </a:t>
            </a:r>
            <a:r>
              <a:rPr dirty="0" sz="1100" spc="-10">
                <a:latin typeface="Arial MT"/>
                <a:cs typeface="Arial MT"/>
              </a:rPr>
              <a:t>different</a:t>
            </a:r>
            <a:r>
              <a:rPr dirty="0" sz="1100" spc="-5">
                <a:latin typeface="Arial MT"/>
                <a:cs typeface="Arial MT"/>
              </a:rPr>
              <a:t> feature selection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techniques to find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most informative features.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4.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**Model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Selection**:</a:t>
            </a:r>
            <a:endParaRPr sz="1100">
              <a:latin typeface="Arial MT"/>
              <a:cs typeface="Arial MT"/>
            </a:endParaRPr>
          </a:p>
          <a:p>
            <a:pPr marL="12700" marR="508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Choose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suitable machine learning model like Naive Bayes, SVM, or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deep learning model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recurrent neural network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(RNN) or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transformer-based model.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Experiment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 </a:t>
            </a:r>
            <a:r>
              <a:rPr dirty="0" sz="1100" spc="-10">
                <a:latin typeface="Arial MT"/>
                <a:cs typeface="Arial MT"/>
              </a:rPr>
              <a:t>different</a:t>
            </a:r>
            <a:r>
              <a:rPr dirty="0" sz="1100" spc="-5">
                <a:latin typeface="Arial MT"/>
                <a:cs typeface="Arial MT"/>
              </a:rPr>
              <a:t> models and hyperparameters to find the best one for your task.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5.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**Model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Training**: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Split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validation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sets.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15">
                <a:latin typeface="Arial MT"/>
                <a:cs typeface="Arial MT"/>
              </a:rPr>
              <a:t>Train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selected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0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Monitor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model's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validation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6.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**Evaluation**:</a:t>
            </a:r>
            <a:endParaRPr sz="1100">
              <a:latin typeface="Arial MT"/>
              <a:cs typeface="Arial MT"/>
            </a:endParaRPr>
          </a:p>
          <a:p>
            <a:pPr marL="12700" marR="1270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Assess the model's performance using metrics like </a:t>
            </a:r>
            <a:r>
              <a:rPr dirty="0" sz="1100" spc="-15">
                <a:latin typeface="Arial MT"/>
                <a:cs typeface="Arial MT"/>
              </a:rPr>
              <a:t>accuracy, </a:t>
            </a:r>
            <a:r>
              <a:rPr dirty="0" sz="1100" spc="-5">
                <a:latin typeface="Arial MT"/>
                <a:cs typeface="Arial MT"/>
              </a:rPr>
              <a:t>precision, recall, F1-score, and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ROC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AUC.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Consider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techniques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like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cross-validation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robust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evaluation.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7.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**Hyperparameter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Tuning**:</a:t>
            </a:r>
            <a:endParaRPr sz="110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Fine-tune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adjusting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hyperparameters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improve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8.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**Regularization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Optimization**:</a:t>
            </a:r>
            <a:endParaRPr sz="1100">
              <a:latin typeface="Arial MT"/>
              <a:cs typeface="Arial MT"/>
            </a:endParaRPr>
          </a:p>
          <a:p>
            <a:pPr marL="12700" marR="314960" indent="116205">
              <a:lnSpc>
                <a:spcPct val="110200"/>
              </a:lnSpc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Apply techniques like dropout, batch normalization, and weight regularization to prevent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overfitting.</a:t>
            </a:r>
            <a:endParaRPr sz="1100">
              <a:latin typeface="Arial MT"/>
              <a:cs typeface="Arial MT"/>
            </a:endParaRPr>
          </a:p>
          <a:p>
            <a:pPr marL="213995" indent="-85725">
              <a:lnSpc>
                <a:spcPct val="100000"/>
              </a:lnSpc>
              <a:spcBef>
                <a:spcPts val="135"/>
              </a:spcBef>
              <a:buChar char="-"/>
              <a:tabLst>
                <a:tab pos="214629" algn="l"/>
              </a:tabLst>
            </a:pPr>
            <a:r>
              <a:rPr dirty="0" sz="1100" spc="-5">
                <a:latin typeface="Arial MT"/>
                <a:cs typeface="Arial MT"/>
              </a:rPr>
              <a:t>Optimize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learning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 optimizer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improve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efficiency.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9.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**Testing**: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5907405" cy="813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Evaluate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final model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separate test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 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assess its real-world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10.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**Deployment**:</a:t>
            </a:r>
            <a:endParaRPr sz="110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Integrate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trained model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into your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application 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system for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real-time spam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classification.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30">
                <a:latin typeface="Arial MT"/>
                <a:cs typeface="Arial MT"/>
              </a:rPr>
              <a:t>11. </a:t>
            </a:r>
            <a:r>
              <a:rPr dirty="0" sz="1100" spc="-5">
                <a:latin typeface="Arial MT"/>
                <a:cs typeface="Arial MT"/>
              </a:rPr>
              <a:t>**Monitoring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Maintenance**:</a:t>
            </a:r>
            <a:endParaRPr sz="1100">
              <a:latin typeface="Arial MT"/>
              <a:cs typeface="Arial MT"/>
            </a:endParaRPr>
          </a:p>
          <a:p>
            <a:pPr marL="12700" marR="148590" indent="116205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Continuously monitor the model's performance in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production environment and retrain as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needed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 new data.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12.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**Feedback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Loop**:</a:t>
            </a:r>
            <a:endParaRPr sz="1100">
              <a:latin typeface="Arial MT"/>
              <a:cs typeface="Arial MT"/>
            </a:endParaRPr>
          </a:p>
          <a:p>
            <a:pPr marL="12700" marR="5080" indent="116205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- </a:t>
            </a:r>
            <a:r>
              <a:rPr dirty="0" sz="1100" spc="-5">
                <a:latin typeface="Arial MT"/>
                <a:cs typeface="Arial MT"/>
              </a:rPr>
              <a:t>Implement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feedback loop to collect user feedback on misclassified messages and use it to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improve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9017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Throughout the project, keep track of your progress and document your choices and results to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ensure </a:t>
            </a:r>
            <a:r>
              <a:rPr dirty="0" sz="1100" spc="-10">
                <a:latin typeface="Arial MT"/>
                <a:cs typeface="Arial MT"/>
              </a:rPr>
              <a:t>reproducibility. </a:t>
            </a:r>
            <a:r>
              <a:rPr dirty="0" sz="1100" spc="-5">
                <a:latin typeface="Arial MT"/>
                <a:cs typeface="Arial MT"/>
              </a:rPr>
              <a:t>Feel free to ask specific questions about any of these steps, and </a:t>
            </a:r>
            <a:r>
              <a:rPr dirty="0" sz="1100">
                <a:latin typeface="Arial MT"/>
                <a:cs typeface="Arial MT"/>
              </a:rPr>
              <a:t>I </a:t>
            </a:r>
            <a:r>
              <a:rPr dirty="0" sz="1100" spc="-5">
                <a:latin typeface="Arial MT"/>
                <a:cs typeface="Arial MT"/>
              </a:rPr>
              <a:t>can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provide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more detailed information.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PROGRAM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417195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Import necessary libraries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numpy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pandas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from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sklearn.model_selection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train_test_split</a:t>
            </a:r>
            <a:endParaRPr sz="1100">
              <a:latin typeface="Arial MT"/>
              <a:cs typeface="Arial MT"/>
            </a:endParaRPr>
          </a:p>
          <a:p>
            <a:pPr marL="12700" marR="2340610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from sklearn.feature_extraction.text import </a:t>
            </a:r>
            <a:r>
              <a:rPr dirty="0" sz="1100" spc="-10">
                <a:latin typeface="Arial MT"/>
                <a:cs typeface="Arial MT"/>
              </a:rPr>
              <a:t>TfidfVectorizer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from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sklearn.naive_bayes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MultinomialNB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from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sklearn.metrics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accuracy_score,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classification_report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Load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labeled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non-spam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</a:t>
            </a:r>
            <a:endParaRPr sz="1100">
              <a:latin typeface="Arial MT"/>
              <a:cs typeface="Arial MT"/>
            </a:endParaRPr>
          </a:p>
          <a:p>
            <a:pPr marL="12700" marR="889635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Replace 'spam_data.csv' and adjust data loading based on your dataset format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pd.read_csv('spam_data.csv')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Preprocess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prepare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 MT"/>
                <a:cs typeface="Arial MT"/>
              </a:rPr>
              <a:t>X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data['text']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Replace 'text'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column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containing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email/message text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data['label'] 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5">
                <a:latin typeface="Arial MT"/>
                <a:cs typeface="Arial MT"/>
              </a:rPr>
              <a:t> Replace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'label'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column containing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labels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(spam 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non-spam)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Split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testing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sets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X_train,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X_test,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y_train,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y_test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train_test_split(X,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y,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test_size=0.2,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random_state=42)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122809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Create TF-IDF vectorizer to convert text data into numerical features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tfidf_vectorizer</a:t>
            </a:r>
            <a:r>
              <a:rPr dirty="0" sz="1100">
                <a:latin typeface="Arial MT"/>
                <a:cs typeface="Arial MT"/>
              </a:rPr>
              <a:t> = </a:t>
            </a:r>
            <a:r>
              <a:rPr dirty="0" sz="1100" spc="-10">
                <a:latin typeface="Arial MT"/>
                <a:cs typeface="Arial MT"/>
              </a:rPr>
              <a:t>TfidfVectorizer(max_features=5000,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stop_words='english')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X_train_tfidf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tfidf_vectorizer.fit_transform(X_train)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X_test_tfidf</a:t>
            </a:r>
            <a:r>
              <a:rPr dirty="0" sz="1100">
                <a:latin typeface="Arial MT"/>
                <a:cs typeface="Arial MT"/>
              </a:rPr>
              <a:t> = </a:t>
            </a:r>
            <a:r>
              <a:rPr dirty="0" sz="1100" spc="-10">
                <a:latin typeface="Arial MT"/>
                <a:cs typeface="Arial MT"/>
              </a:rPr>
              <a:t>tfidf_vectorizer.transform(X_test)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Build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 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classifier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 (e.g.,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Multinomial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Naive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Bayes)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9"/>
            <a:ext cx="5601335" cy="298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43885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spam_classifier </a:t>
            </a:r>
            <a:r>
              <a:rPr dirty="0" sz="1100">
                <a:latin typeface="Arial MT"/>
                <a:cs typeface="Arial MT"/>
              </a:rPr>
              <a:t>= </a:t>
            </a:r>
            <a:r>
              <a:rPr dirty="0" sz="1100" spc="-5">
                <a:latin typeface="Arial MT"/>
                <a:cs typeface="Arial MT"/>
              </a:rPr>
              <a:t>MultinomialNB()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spam_classifier.fit(X_train_tfidf,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y_train)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Make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predictions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y_pred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spam_classifier.predict(X_test_tfidf)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 marR="291465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Evaluate the model's performance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accuracy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accuracy_score(y_test,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classification_rep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classification_report(y_test,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382016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Print results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print(f'Accuracy: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{accuracy}')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print(f'Classification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Report:\n{classification_rep}')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You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can now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save 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deploy this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trained model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 spam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classification.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Don't forget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 periodically retrain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 update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model 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new data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becomes available.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8437" y="3219846"/>
            <a:ext cx="4331970" cy="4255770"/>
          </a:xfrm>
          <a:custGeom>
            <a:avLst/>
            <a:gdLst/>
            <a:ahLst/>
            <a:cxnLst/>
            <a:rect l="l" t="t" r="r" b="b"/>
            <a:pathLst>
              <a:path w="4331970" h="4255770">
                <a:moveTo>
                  <a:pt x="4331940" y="4255740"/>
                </a:moveTo>
                <a:lnTo>
                  <a:pt x="0" y="4255740"/>
                </a:lnTo>
                <a:lnTo>
                  <a:pt x="0" y="0"/>
                </a:lnTo>
                <a:lnTo>
                  <a:pt x="4331940" y="0"/>
                </a:lnTo>
                <a:lnTo>
                  <a:pt x="4331940" y="425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870" y="3826752"/>
            <a:ext cx="3821429" cy="256413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3350" spc="-75">
                <a:latin typeface="Arial"/>
                <a:cs typeface="Arial"/>
              </a:rPr>
              <a:t>B</a:t>
            </a:r>
            <a:r>
              <a:rPr dirty="0" sz="3350" spc="25">
                <a:latin typeface="Arial"/>
                <a:cs typeface="Arial"/>
              </a:rPr>
              <a:t>u</a:t>
            </a:r>
            <a:r>
              <a:rPr dirty="0" sz="3350" spc="170">
                <a:latin typeface="Arial"/>
                <a:cs typeface="Arial"/>
              </a:rPr>
              <a:t>i</a:t>
            </a:r>
            <a:r>
              <a:rPr dirty="0" sz="3350" spc="130">
                <a:latin typeface="Arial"/>
                <a:cs typeface="Arial"/>
              </a:rPr>
              <a:t>l</a:t>
            </a:r>
            <a:r>
              <a:rPr dirty="0" sz="3350" spc="-20">
                <a:latin typeface="Arial"/>
                <a:cs typeface="Arial"/>
              </a:rPr>
              <a:t>d</a:t>
            </a:r>
            <a:r>
              <a:rPr dirty="0" sz="3350" spc="170">
                <a:latin typeface="Arial"/>
                <a:cs typeface="Arial"/>
              </a:rPr>
              <a:t>i</a:t>
            </a:r>
            <a:r>
              <a:rPr dirty="0" sz="3350" spc="20">
                <a:latin typeface="Arial"/>
                <a:cs typeface="Arial"/>
              </a:rPr>
              <a:t>n</a:t>
            </a:r>
            <a:r>
              <a:rPr dirty="0" sz="3350" spc="-145">
                <a:latin typeface="Arial"/>
                <a:cs typeface="Arial"/>
              </a:rPr>
              <a:t>g</a:t>
            </a:r>
            <a:r>
              <a:rPr dirty="0" sz="3350" spc="-190">
                <a:latin typeface="Arial"/>
                <a:cs typeface="Arial"/>
              </a:rPr>
              <a:t> </a:t>
            </a:r>
            <a:r>
              <a:rPr dirty="0" sz="3350" spc="-90">
                <a:latin typeface="Arial"/>
                <a:cs typeface="Arial"/>
              </a:rPr>
              <a:t>a</a:t>
            </a:r>
            <a:r>
              <a:rPr dirty="0" sz="3350" spc="-190">
                <a:latin typeface="Arial"/>
                <a:cs typeface="Arial"/>
              </a:rPr>
              <a:t> </a:t>
            </a:r>
            <a:r>
              <a:rPr dirty="0" sz="3350" spc="-190">
                <a:latin typeface="Arial"/>
                <a:cs typeface="Arial"/>
              </a:rPr>
              <a:t>S</a:t>
            </a:r>
            <a:r>
              <a:rPr dirty="0" sz="3350" spc="75">
                <a:latin typeface="Arial"/>
                <a:cs typeface="Arial"/>
              </a:rPr>
              <a:t>m</a:t>
            </a:r>
            <a:r>
              <a:rPr dirty="0" sz="3350" spc="-95">
                <a:latin typeface="Arial"/>
                <a:cs typeface="Arial"/>
              </a:rPr>
              <a:t>a</a:t>
            </a:r>
            <a:r>
              <a:rPr dirty="0" sz="3350" spc="295">
                <a:latin typeface="Arial"/>
                <a:cs typeface="Arial"/>
              </a:rPr>
              <a:t>r</a:t>
            </a:r>
            <a:r>
              <a:rPr dirty="0" sz="3350" spc="25">
                <a:latin typeface="Arial"/>
                <a:cs typeface="Arial"/>
              </a:rPr>
              <a:t>t</a:t>
            </a:r>
            <a:r>
              <a:rPr dirty="0" sz="3350" spc="-220">
                <a:latin typeface="Arial"/>
                <a:cs typeface="Arial"/>
              </a:rPr>
              <a:t>e</a:t>
            </a:r>
            <a:r>
              <a:rPr dirty="0" sz="3350" spc="245">
                <a:latin typeface="Arial"/>
                <a:cs typeface="Arial"/>
              </a:rPr>
              <a:t>r  </a:t>
            </a:r>
            <a:r>
              <a:rPr dirty="0" sz="3350" spc="20">
                <a:latin typeface="Arial"/>
                <a:cs typeface="Arial"/>
              </a:rPr>
              <a:t>AI-Powered </a:t>
            </a:r>
            <a:r>
              <a:rPr dirty="0" sz="3350" spc="-55">
                <a:latin typeface="Arial"/>
                <a:cs typeface="Arial"/>
              </a:rPr>
              <a:t>Spam </a:t>
            </a:r>
            <a:r>
              <a:rPr dirty="0" sz="3350" spc="-50">
                <a:latin typeface="Arial"/>
                <a:cs typeface="Arial"/>
              </a:rPr>
              <a:t> </a:t>
            </a:r>
            <a:r>
              <a:rPr dirty="0" sz="3350" spc="-10">
                <a:latin typeface="Arial"/>
                <a:cs typeface="Arial"/>
              </a:rPr>
              <a:t>Classiﬁer </a:t>
            </a:r>
            <a:r>
              <a:rPr dirty="0" sz="3350" spc="-5">
                <a:latin typeface="Arial"/>
                <a:cs typeface="Arial"/>
              </a:rPr>
              <a:t> </a:t>
            </a:r>
            <a:r>
              <a:rPr dirty="0" sz="3350" spc="-65">
                <a:latin typeface="Arial"/>
                <a:cs typeface="Arial"/>
              </a:rPr>
              <a:t>development</a:t>
            </a:r>
            <a:endParaRPr sz="3350">
              <a:latin typeface="Arial"/>
              <a:cs typeface="Arial"/>
            </a:endParaRPr>
          </a:p>
          <a:p>
            <a:pPr algn="ctr" marR="86995">
              <a:lnSpc>
                <a:spcPts val="3975"/>
              </a:lnSpc>
            </a:pPr>
            <a:r>
              <a:rPr dirty="0" sz="3350" spc="105">
                <a:latin typeface="Arial"/>
                <a:cs typeface="Arial"/>
              </a:rPr>
              <a:t>part-2</a:t>
            </a:r>
            <a:endParaRPr sz="3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944" y="3692320"/>
            <a:ext cx="2113508" cy="330368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75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75" y="0"/>
                </a:lnTo>
                <a:lnTo>
                  <a:pt x="7559575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7848" y="4107701"/>
            <a:ext cx="2294890" cy="2504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5" b="1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750">
              <a:latin typeface="Cambria"/>
              <a:cs typeface="Cambria"/>
            </a:endParaRPr>
          </a:p>
          <a:p>
            <a:pPr marL="12700" marR="5080">
              <a:lnSpc>
                <a:spcPct val="102400"/>
              </a:lnSpc>
              <a:spcBef>
                <a:spcPts val="1230"/>
              </a:spcBef>
            </a:pP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Welcome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presentation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20" i="1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50" spc="2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50" spc="45" i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55" i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95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2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50" spc="15" i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50" spc="-5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50" spc="-65" i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050" spc="-225" i="1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dirty="0" sz="1050" spc="35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50" spc="-2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-90" i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50" spc="-5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50" spc="30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50" spc="45" i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30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50" spc="-90" i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50" spc="15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35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1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-14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50" spc="-75" i="1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1050" spc="85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50" spc="15" i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-5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35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95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50" spc="30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60" i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5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5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50" spc="-55" i="1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10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50" spc="40" i="1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1050" spc="-1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50" spc="-4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1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2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presentation,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importance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-7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3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1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can help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protect </a:t>
            </a:r>
            <a:r>
              <a:rPr dirty="0" sz="1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-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10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1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discuss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challenges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traditional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1000" spc="5">
                <a:solidFill>
                  <a:srgbClr val="FFFFFF"/>
                </a:solidFill>
                <a:latin typeface="Verdana"/>
                <a:cs typeface="Verdana"/>
              </a:rPr>
              <a:t>ﬁlters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beneﬁts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1000" spc="10">
                <a:solidFill>
                  <a:srgbClr val="FFFFFF"/>
                </a:solidFill>
                <a:latin typeface="Verdana"/>
                <a:cs typeface="Verdana"/>
              </a:rPr>
              <a:t>artiﬁcial 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dirty="0" sz="10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1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3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7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1000" spc="-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 spc="-13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90" y="3219846"/>
            <a:ext cx="3779787" cy="4255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95" y="3219846"/>
            <a:ext cx="3360836" cy="42557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27186" y="3685339"/>
            <a:ext cx="3571875" cy="723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72720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360"/>
              </a:spcBef>
            </a:pPr>
            <a:r>
              <a:rPr dirty="0" sz="1800" spc="40" b="1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18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dirty="0" sz="180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5099" y="4612389"/>
            <a:ext cx="3187065" cy="18402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18200"/>
              </a:lnSpc>
              <a:spcBef>
                <a:spcPts val="65"/>
              </a:spcBef>
            </a:pPr>
            <a:r>
              <a:rPr dirty="0" sz="1000" spc="5">
                <a:latin typeface="Verdana"/>
                <a:cs typeface="Verdana"/>
              </a:rPr>
              <a:t>Traditional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spam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ﬁlters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are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often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not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">
                <a:latin typeface="Verdana"/>
                <a:cs typeface="Verdana"/>
              </a:rPr>
              <a:t>effective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5">
                <a:latin typeface="Verdana"/>
                <a:cs typeface="Verdana"/>
              </a:rPr>
              <a:t>in </a:t>
            </a:r>
            <a:r>
              <a:rPr dirty="0" sz="1000" spc="30">
                <a:latin typeface="Verdana"/>
                <a:cs typeface="Verdana"/>
              </a:rPr>
              <a:t> detecting </a:t>
            </a:r>
            <a:r>
              <a:rPr dirty="0" sz="1000" spc="15">
                <a:latin typeface="Verdana"/>
                <a:cs typeface="Verdana"/>
              </a:rPr>
              <a:t>sophisticated </a:t>
            </a:r>
            <a:r>
              <a:rPr dirty="0" sz="1000" spc="35">
                <a:latin typeface="Verdana"/>
                <a:cs typeface="Verdana"/>
              </a:rPr>
              <a:t>spam </a:t>
            </a:r>
            <a:r>
              <a:rPr dirty="0" sz="1000" spc="-10">
                <a:latin typeface="Verdana"/>
                <a:cs typeface="Verdana"/>
              </a:rPr>
              <a:t>emails. </a:t>
            </a:r>
            <a:r>
              <a:rPr dirty="0" sz="1050" spc="15" i="1">
                <a:latin typeface="Verdana"/>
                <a:cs typeface="Verdana"/>
              </a:rPr>
              <a:t>Phishing </a:t>
            </a:r>
            <a:r>
              <a:rPr dirty="0" sz="1050" spc="20" i="1">
                <a:latin typeface="Verdana"/>
                <a:cs typeface="Verdana"/>
              </a:rPr>
              <a:t> </a:t>
            </a:r>
            <a:r>
              <a:rPr dirty="0" sz="1050" spc="-35" i="1">
                <a:latin typeface="Verdana"/>
                <a:cs typeface="Verdana"/>
              </a:rPr>
              <a:t>a</a:t>
            </a:r>
            <a:r>
              <a:rPr dirty="0" sz="1050" spc="-15" i="1">
                <a:latin typeface="Verdana"/>
                <a:cs typeface="Verdana"/>
              </a:rPr>
              <a:t>t</a:t>
            </a:r>
            <a:r>
              <a:rPr dirty="0" sz="1050" spc="-5" i="1">
                <a:latin typeface="Verdana"/>
                <a:cs typeface="Verdana"/>
              </a:rPr>
              <a:t>t</a:t>
            </a:r>
            <a:r>
              <a:rPr dirty="0" sz="1050" spc="-30" i="1">
                <a:latin typeface="Verdana"/>
                <a:cs typeface="Verdana"/>
              </a:rPr>
              <a:t>a</a:t>
            </a:r>
            <a:r>
              <a:rPr dirty="0" sz="1050" spc="15" i="1">
                <a:latin typeface="Verdana"/>
                <a:cs typeface="Verdana"/>
              </a:rPr>
              <a:t>c</a:t>
            </a:r>
            <a:r>
              <a:rPr dirty="0" sz="1050" spc="-25" i="1">
                <a:latin typeface="Verdana"/>
                <a:cs typeface="Verdana"/>
              </a:rPr>
              <a:t>k</a:t>
            </a:r>
            <a:r>
              <a:rPr dirty="0" sz="1050" spc="-50" i="1">
                <a:latin typeface="Verdana"/>
                <a:cs typeface="Verdana"/>
              </a:rPr>
              <a:t>s</a:t>
            </a:r>
            <a:r>
              <a:rPr dirty="0" sz="1050" spc="-105" i="1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70">
                <a:latin typeface="Verdana"/>
                <a:cs typeface="Verdana"/>
              </a:rPr>
              <a:t>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50" spc="-55" i="1">
                <a:latin typeface="Verdana"/>
                <a:cs typeface="Verdana"/>
              </a:rPr>
              <a:t>s</a:t>
            </a:r>
            <a:r>
              <a:rPr dirty="0" sz="1050" spc="30" i="1">
                <a:latin typeface="Verdana"/>
                <a:cs typeface="Verdana"/>
              </a:rPr>
              <a:t>p</a:t>
            </a:r>
            <a:r>
              <a:rPr dirty="0" sz="1050" spc="-5" i="1">
                <a:latin typeface="Verdana"/>
                <a:cs typeface="Verdana"/>
              </a:rPr>
              <a:t>oo</a:t>
            </a:r>
            <a:r>
              <a:rPr dirty="0" sz="1050" spc="-35" i="1">
                <a:latin typeface="Verdana"/>
                <a:cs typeface="Verdana"/>
              </a:rPr>
              <a:t>f</a:t>
            </a:r>
            <a:r>
              <a:rPr dirty="0" sz="1050" spc="-15" i="1">
                <a:latin typeface="Verdana"/>
                <a:cs typeface="Verdana"/>
              </a:rPr>
              <a:t>e</a:t>
            </a:r>
            <a:r>
              <a:rPr dirty="0" sz="1050" spc="35" i="1">
                <a:latin typeface="Verdana"/>
                <a:cs typeface="Verdana"/>
              </a:rPr>
              <a:t>d</a:t>
            </a:r>
            <a:r>
              <a:rPr dirty="0" sz="1050" spc="-105" i="1">
                <a:latin typeface="Verdana"/>
                <a:cs typeface="Verdana"/>
              </a:rPr>
              <a:t> </a:t>
            </a:r>
            <a:r>
              <a:rPr dirty="0" sz="1050" spc="-15" i="1">
                <a:latin typeface="Verdana"/>
                <a:cs typeface="Verdana"/>
              </a:rPr>
              <a:t>e</a:t>
            </a:r>
            <a:r>
              <a:rPr dirty="0" sz="1050" spc="55" i="1">
                <a:latin typeface="Verdana"/>
                <a:cs typeface="Verdana"/>
              </a:rPr>
              <a:t>m</a:t>
            </a:r>
            <a:r>
              <a:rPr dirty="0" sz="1050" spc="-35" i="1">
                <a:latin typeface="Verdana"/>
                <a:cs typeface="Verdana"/>
              </a:rPr>
              <a:t>a</a:t>
            </a:r>
            <a:r>
              <a:rPr dirty="0" sz="1050" spc="-20" i="1">
                <a:latin typeface="Verdana"/>
                <a:cs typeface="Verdana"/>
              </a:rPr>
              <a:t>il</a:t>
            </a:r>
            <a:r>
              <a:rPr dirty="0" sz="1050" spc="-50" i="1">
                <a:latin typeface="Verdana"/>
                <a:cs typeface="Verdana"/>
              </a:rPr>
              <a:t>s</a:t>
            </a:r>
            <a:r>
              <a:rPr dirty="0" sz="1050" spc="-105" i="1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latin typeface="Verdana"/>
                <a:cs typeface="Verdana"/>
              </a:rPr>
              <a:t>b</a:t>
            </a:r>
            <a:r>
              <a:rPr dirty="0" sz="1000" spc="-45">
                <a:latin typeface="Verdana"/>
                <a:cs typeface="Verdana"/>
              </a:rPr>
              <a:t>y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25">
                <a:latin typeface="Verdana"/>
                <a:cs typeface="Verdana"/>
              </a:rPr>
              <a:t>s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55">
                <a:latin typeface="Verdana"/>
                <a:cs typeface="Verdana"/>
              </a:rPr>
              <a:t>h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15">
                <a:latin typeface="Verdana"/>
                <a:cs typeface="Verdana"/>
              </a:rPr>
              <a:t>e  </a:t>
            </a:r>
            <a:r>
              <a:rPr dirty="0" sz="1000" spc="-15">
                <a:latin typeface="Verdana"/>
                <a:cs typeface="Verdana"/>
              </a:rPr>
              <a:t>ﬁlters, </a:t>
            </a:r>
            <a:r>
              <a:rPr dirty="0" sz="1000" spc="35">
                <a:latin typeface="Verdana"/>
                <a:cs typeface="Verdana"/>
              </a:rPr>
              <a:t>putting </a:t>
            </a:r>
            <a:r>
              <a:rPr dirty="0" sz="1000" spc="10">
                <a:latin typeface="Verdana"/>
                <a:cs typeface="Verdana"/>
              </a:rPr>
              <a:t>organizations </a:t>
            </a:r>
            <a:r>
              <a:rPr dirty="0" sz="1000" spc="5">
                <a:latin typeface="Verdana"/>
                <a:cs typeface="Verdana"/>
              </a:rPr>
              <a:t>at </a:t>
            </a:r>
            <a:r>
              <a:rPr dirty="0" sz="1000" spc="-40">
                <a:latin typeface="Verdana"/>
                <a:cs typeface="Verdana"/>
              </a:rPr>
              <a:t>risk. </a:t>
            </a:r>
            <a:r>
              <a:rPr dirty="0" sz="1000">
                <a:latin typeface="Verdana"/>
                <a:cs typeface="Verdana"/>
              </a:rPr>
              <a:t>Additionally,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 spc="45">
                <a:latin typeface="Verdana"/>
                <a:cs typeface="Verdana"/>
              </a:rPr>
              <a:t>new </a:t>
            </a:r>
            <a:r>
              <a:rPr dirty="0" sz="1000" spc="5">
                <a:latin typeface="Verdana"/>
                <a:cs typeface="Verdana"/>
              </a:rPr>
              <a:t>types </a:t>
            </a:r>
            <a:r>
              <a:rPr dirty="0" sz="1000" spc="10">
                <a:latin typeface="Verdana"/>
                <a:cs typeface="Verdana"/>
              </a:rPr>
              <a:t>of </a:t>
            </a:r>
            <a:r>
              <a:rPr dirty="0" sz="1000" spc="35">
                <a:latin typeface="Verdana"/>
                <a:cs typeface="Verdana"/>
              </a:rPr>
              <a:t>spam </a:t>
            </a:r>
            <a:r>
              <a:rPr dirty="0" sz="1000" spc="-5">
                <a:latin typeface="Verdana"/>
                <a:cs typeface="Verdana"/>
              </a:rPr>
              <a:t>are </a:t>
            </a:r>
            <a:r>
              <a:rPr dirty="0" sz="1000" spc="10">
                <a:latin typeface="Verdana"/>
                <a:cs typeface="Verdana"/>
              </a:rPr>
              <a:t>constantly </a:t>
            </a:r>
            <a:r>
              <a:rPr dirty="0" sz="1000" spc="15">
                <a:latin typeface="Verdana"/>
                <a:cs typeface="Verdana"/>
              </a:rPr>
              <a:t>emerging, 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making </a:t>
            </a:r>
            <a:r>
              <a:rPr dirty="0" sz="1000" spc="5">
                <a:latin typeface="Verdana"/>
                <a:cs typeface="Verdana"/>
              </a:rPr>
              <a:t>it </a:t>
            </a:r>
            <a:r>
              <a:rPr dirty="0" sz="1000" spc="30">
                <a:latin typeface="Verdana"/>
                <a:cs typeface="Verdana"/>
              </a:rPr>
              <a:t>challenging </a:t>
            </a:r>
            <a:r>
              <a:rPr dirty="0" sz="1000" spc="15">
                <a:latin typeface="Verdana"/>
                <a:cs typeface="Verdana"/>
              </a:rPr>
              <a:t>to </a:t>
            </a:r>
            <a:r>
              <a:rPr dirty="0" sz="1000" spc="25">
                <a:latin typeface="Verdana"/>
                <a:cs typeface="Verdana"/>
              </a:rPr>
              <a:t>keep </a:t>
            </a:r>
            <a:r>
              <a:rPr dirty="0" sz="1000" spc="60">
                <a:latin typeface="Verdana"/>
                <a:cs typeface="Verdana"/>
              </a:rPr>
              <a:t>up </a:t>
            </a:r>
            <a:r>
              <a:rPr dirty="0" sz="1000" spc="35">
                <a:latin typeface="Verdana"/>
                <a:cs typeface="Verdana"/>
              </a:rPr>
              <a:t>with </a:t>
            </a:r>
            <a:r>
              <a:rPr dirty="0" sz="1000" spc="5">
                <a:latin typeface="Verdana"/>
                <a:cs typeface="Verdana"/>
              </a:rPr>
              <a:t>evolving </a:t>
            </a:r>
            <a:r>
              <a:rPr dirty="0" sz="1000" spc="-340">
                <a:latin typeface="Verdana"/>
                <a:cs typeface="Verdana"/>
              </a:rPr>
              <a:t> 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50">
                <a:latin typeface="Verdana"/>
                <a:cs typeface="Verdana"/>
              </a:rPr>
              <a:t>h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15">
                <a:latin typeface="Verdana"/>
                <a:cs typeface="Verdana"/>
              </a:rPr>
              <a:t>t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-150">
                <a:latin typeface="Verdana"/>
                <a:cs typeface="Verdana"/>
              </a:rPr>
              <a:t>.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65">
                <a:latin typeface="Verdana"/>
                <a:cs typeface="Verdana"/>
              </a:rPr>
              <a:t>d</a:t>
            </a:r>
            <a:r>
              <a:rPr dirty="0" sz="1000" spc="-60">
                <a:latin typeface="Verdana"/>
                <a:cs typeface="Verdana"/>
              </a:rPr>
              <a:t>v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55">
                <a:latin typeface="Verdana"/>
                <a:cs typeface="Verdana"/>
              </a:rPr>
              <a:t>n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70">
                <a:latin typeface="Verdana"/>
                <a:cs typeface="Verdana"/>
              </a:rPr>
              <a:t>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</a:t>
            </a:r>
            <a:r>
              <a:rPr dirty="0" sz="1000" spc="-120">
                <a:latin typeface="Verdana"/>
                <a:cs typeface="Verdana"/>
              </a:rPr>
              <a:t>I</a:t>
            </a:r>
            <a:r>
              <a:rPr dirty="0" sz="1000" spc="-70">
                <a:latin typeface="Verdana"/>
                <a:cs typeface="Verdana"/>
              </a:rPr>
              <a:t>-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10">
                <a:latin typeface="Verdana"/>
                <a:cs typeface="Verdana"/>
              </a:rPr>
              <a:t>o</a:t>
            </a:r>
            <a:r>
              <a:rPr dirty="0" sz="1000" spc="60">
                <a:latin typeface="Verdana"/>
                <a:cs typeface="Verdana"/>
              </a:rPr>
              <a:t>w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35">
                <a:latin typeface="Verdana"/>
                <a:cs typeface="Verdana"/>
              </a:rPr>
              <a:t>r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70">
                <a:latin typeface="Verdana"/>
                <a:cs typeface="Verdana"/>
              </a:rPr>
              <a:t>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-30">
                <a:latin typeface="Verdana"/>
                <a:cs typeface="Verdana"/>
              </a:rPr>
              <a:t>s</a:t>
            </a:r>
            <a:r>
              <a:rPr dirty="0" sz="1000" spc="65">
                <a:latin typeface="Verdana"/>
                <a:cs typeface="Verdana"/>
              </a:rPr>
              <a:t>p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110">
                <a:latin typeface="Verdana"/>
                <a:cs typeface="Verdana"/>
              </a:rPr>
              <a:t>m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45">
                <a:latin typeface="Verdana"/>
                <a:cs typeface="Verdana"/>
              </a:rPr>
              <a:t>c</a:t>
            </a:r>
            <a:r>
              <a:rPr dirty="0" sz="1000" spc="-5">
                <a:latin typeface="Verdana"/>
                <a:cs typeface="Verdana"/>
              </a:rPr>
              <a:t>l</a:t>
            </a: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 spc="-30">
                <a:latin typeface="Verdana"/>
                <a:cs typeface="Verdana"/>
              </a:rPr>
              <a:t>ss</a:t>
            </a:r>
            <a:r>
              <a:rPr dirty="0" sz="1000" spc="-5">
                <a:latin typeface="Verdana"/>
                <a:cs typeface="Verdana"/>
              </a:rPr>
              <a:t>i</a:t>
            </a:r>
            <a:r>
              <a:rPr dirty="0" sz="1000" spc="70">
                <a:latin typeface="Verdana"/>
                <a:cs typeface="Verdana"/>
              </a:rPr>
              <a:t>ﬁ</a:t>
            </a:r>
            <a:r>
              <a:rPr dirty="0" sz="1000" spc="15">
                <a:latin typeface="Verdana"/>
                <a:cs typeface="Verdana"/>
              </a:rPr>
              <a:t>e</a:t>
            </a:r>
            <a:r>
              <a:rPr dirty="0" sz="1000" spc="-15">
                <a:latin typeface="Verdana"/>
                <a:cs typeface="Verdana"/>
              </a:rPr>
              <a:t>r  </a:t>
            </a:r>
            <a:r>
              <a:rPr dirty="0" sz="1000" spc="35">
                <a:latin typeface="Verdana"/>
                <a:cs typeface="Verdana"/>
              </a:rPr>
              <a:t>can </a:t>
            </a:r>
            <a:r>
              <a:rPr dirty="0" sz="1000" spc="10">
                <a:latin typeface="Verdana"/>
                <a:cs typeface="Verdana"/>
              </a:rPr>
              <a:t>address </a:t>
            </a:r>
            <a:r>
              <a:rPr dirty="0" sz="1000" spc="15">
                <a:latin typeface="Verdana"/>
                <a:cs typeface="Verdana"/>
              </a:rPr>
              <a:t>these </a:t>
            </a:r>
            <a:r>
              <a:rPr dirty="0" sz="1000" spc="20">
                <a:latin typeface="Verdana"/>
                <a:cs typeface="Verdana"/>
              </a:rPr>
              <a:t>challenges </a:t>
            </a:r>
            <a:r>
              <a:rPr dirty="0" sz="1000" spc="5">
                <a:latin typeface="Verdana"/>
                <a:cs typeface="Verdana"/>
              </a:rPr>
              <a:t>by </a:t>
            </a:r>
            <a:r>
              <a:rPr dirty="0" sz="1000" spc="10">
                <a:latin typeface="Verdana"/>
                <a:cs typeface="Verdana"/>
              </a:rPr>
              <a:t>leveraging 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machine </a:t>
            </a:r>
            <a:r>
              <a:rPr dirty="0" sz="1000" spc="15">
                <a:latin typeface="Verdana"/>
                <a:cs typeface="Verdana"/>
              </a:rPr>
              <a:t>learning </a:t>
            </a:r>
            <a:r>
              <a:rPr dirty="0" sz="1000" spc="20">
                <a:latin typeface="Verdana"/>
                <a:cs typeface="Verdana"/>
              </a:rPr>
              <a:t>algorithms </a:t>
            </a:r>
            <a:r>
              <a:rPr dirty="0" sz="1000" spc="15">
                <a:latin typeface="Verdana"/>
                <a:cs typeface="Verdana"/>
              </a:rPr>
              <a:t>to </a:t>
            </a:r>
            <a:r>
              <a:rPr dirty="0" sz="1000">
                <a:latin typeface="Verdana"/>
                <a:cs typeface="Verdana"/>
              </a:rPr>
              <a:t>analyze </a:t>
            </a:r>
            <a:r>
              <a:rPr dirty="0" sz="1000" spc="20">
                <a:latin typeface="Verdana"/>
                <a:cs typeface="Verdana"/>
              </a:rPr>
              <a:t>email </a:t>
            </a:r>
            <a:r>
              <a:rPr dirty="0" sz="1000" spc="2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content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40">
                <a:latin typeface="Verdana"/>
                <a:cs typeface="Verdana"/>
              </a:rPr>
              <a:t>and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detect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5">
                <a:latin typeface="Verdana"/>
                <a:cs typeface="Verdana"/>
              </a:rPr>
              <a:t>spam</a:t>
            </a:r>
            <a:r>
              <a:rPr dirty="0" sz="1000" spc="-9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accurately.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0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2275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25"/>
              </a:spcBef>
            </a:pPr>
            <a:r>
              <a:rPr dirty="0" sz="4350" spc="10">
                <a:latin typeface="Cambria"/>
                <a:cs typeface="Cambria"/>
              </a:rPr>
              <a:t>Introduction</a:t>
            </a:r>
            <a:endParaRPr sz="4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8102" y="3393165"/>
            <a:ext cx="7649209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5" i="1">
                <a:latin typeface="Verdana"/>
                <a:cs typeface="Verdana"/>
              </a:rPr>
              <a:t>E</a:t>
            </a:r>
            <a:r>
              <a:rPr dirty="0" sz="2450" spc="125" i="1">
                <a:latin typeface="Verdana"/>
                <a:cs typeface="Verdana"/>
              </a:rPr>
              <a:t>nh</a:t>
            </a:r>
            <a:r>
              <a:rPr dirty="0" sz="2450" spc="204" i="1">
                <a:latin typeface="Verdana"/>
                <a:cs typeface="Verdana"/>
              </a:rPr>
              <a:t>a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114" i="1">
                <a:latin typeface="Verdana"/>
                <a:cs typeface="Verdana"/>
              </a:rPr>
              <a:t>c</a:t>
            </a:r>
            <a:r>
              <a:rPr dirty="0" sz="2450" spc="-10" i="1">
                <a:latin typeface="Verdana"/>
                <a:cs typeface="Verdana"/>
              </a:rPr>
              <a:t>i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120" i="1">
                <a:latin typeface="Verdana"/>
                <a:cs typeface="Verdana"/>
              </a:rPr>
              <a:t>g  </a:t>
            </a:r>
            <a:r>
              <a:rPr dirty="0" sz="2450" spc="105" i="1">
                <a:latin typeface="Verdana"/>
                <a:cs typeface="Verdana"/>
              </a:rPr>
              <a:t>E</a:t>
            </a:r>
            <a:r>
              <a:rPr dirty="0" sz="2450" spc="240" i="1">
                <a:latin typeface="Verdana"/>
                <a:cs typeface="Verdana"/>
              </a:rPr>
              <a:t>m</a:t>
            </a:r>
            <a:r>
              <a:rPr dirty="0" sz="2450" spc="204" i="1">
                <a:latin typeface="Verdana"/>
                <a:cs typeface="Verdana"/>
              </a:rPr>
              <a:t>a</a:t>
            </a:r>
            <a:r>
              <a:rPr dirty="0" sz="2450" spc="-10" i="1">
                <a:latin typeface="Verdana"/>
                <a:cs typeface="Verdana"/>
              </a:rPr>
              <a:t>il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-155" i="1">
                <a:latin typeface="Verdana"/>
                <a:cs typeface="Verdana"/>
              </a:rPr>
              <a:t>S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114" i="1">
                <a:latin typeface="Verdana"/>
                <a:cs typeface="Verdana"/>
              </a:rPr>
              <a:t>c</a:t>
            </a:r>
            <a:r>
              <a:rPr dirty="0" sz="2450" spc="35" i="1">
                <a:latin typeface="Verdana"/>
                <a:cs typeface="Verdana"/>
              </a:rPr>
              <a:t>u</a:t>
            </a:r>
            <a:r>
              <a:rPr dirty="0" sz="2450" spc="5" i="1">
                <a:latin typeface="Verdana"/>
                <a:cs typeface="Verdana"/>
              </a:rPr>
              <a:t>r</a:t>
            </a:r>
            <a:r>
              <a:rPr dirty="0" sz="2450" spc="-10" i="1">
                <a:latin typeface="Verdana"/>
                <a:cs typeface="Verdana"/>
              </a:rPr>
              <a:t>i</a:t>
            </a:r>
            <a:r>
              <a:rPr dirty="0" sz="2450" spc="10" i="1">
                <a:latin typeface="Verdana"/>
                <a:cs typeface="Verdana"/>
              </a:rPr>
              <a:t>t</a:t>
            </a:r>
            <a:r>
              <a:rPr dirty="0" sz="2450" spc="-95" i="1">
                <a:latin typeface="Verdana"/>
                <a:cs typeface="Verdana"/>
              </a:rPr>
              <a:t>y</a:t>
            </a:r>
            <a:r>
              <a:rPr dirty="0" sz="2450" spc="-590" i="1">
                <a:latin typeface="Verdana"/>
                <a:cs typeface="Verdana"/>
              </a:rPr>
              <a:t>: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165" i="1">
                <a:latin typeface="Verdana"/>
                <a:cs typeface="Verdana"/>
              </a:rPr>
              <a:t>D</a:t>
            </a:r>
            <a:r>
              <a:rPr dirty="0" sz="2450" spc="10" i="1">
                <a:latin typeface="Verdana"/>
                <a:cs typeface="Verdana"/>
              </a:rPr>
              <a:t>e</a:t>
            </a:r>
            <a:r>
              <a:rPr dirty="0" sz="2450" spc="-150" i="1">
                <a:latin typeface="Verdana"/>
                <a:cs typeface="Verdana"/>
              </a:rPr>
              <a:t>v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-10" i="1">
                <a:latin typeface="Verdana"/>
                <a:cs typeface="Verdana"/>
              </a:rPr>
              <a:t>l</a:t>
            </a:r>
            <a:r>
              <a:rPr dirty="0" sz="2450" spc="60" i="1">
                <a:latin typeface="Verdana"/>
                <a:cs typeface="Verdana"/>
              </a:rPr>
              <a:t>o</a:t>
            </a:r>
            <a:r>
              <a:rPr dirty="0" sz="2450" spc="150" i="1">
                <a:latin typeface="Verdana"/>
                <a:cs typeface="Verdana"/>
              </a:rPr>
              <a:t>p</a:t>
            </a:r>
            <a:r>
              <a:rPr dirty="0" sz="2450" spc="-10" i="1">
                <a:latin typeface="Verdana"/>
                <a:cs typeface="Verdana"/>
              </a:rPr>
              <a:t>i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175" i="1">
                <a:latin typeface="Verdana"/>
                <a:cs typeface="Verdana"/>
              </a:rPr>
              <a:t>g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204" i="1">
                <a:latin typeface="Verdana"/>
                <a:cs typeface="Verdana"/>
              </a:rPr>
              <a:t>a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-285" i="1">
                <a:latin typeface="Verdana"/>
                <a:cs typeface="Verdana"/>
              </a:rPr>
              <a:t>I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-15" i="1">
                <a:latin typeface="Verdana"/>
                <a:cs typeface="Verdana"/>
              </a:rPr>
              <a:t>t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-10" i="1">
                <a:latin typeface="Verdana"/>
                <a:cs typeface="Verdana"/>
              </a:rPr>
              <a:t>lli</a:t>
            </a:r>
            <a:r>
              <a:rPr dirty="0" sz="2450" spc="105" i="1">
                <a:latin typeface="Verdana"/>
                <a:cs typeface="Verdana"/>
              </a:rPr>
              <a:t>ge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35" i="1">
                <a:latin typeface="Verdana"/>
                <a:cs typeface="Verdana"/>
              </a:rPr>
              <a:t>t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100" i="1">
                <a:latin typeface="Verdana"/>
                <a:cs typeface="Verdana"/>
              </a:rPr>
              <a:t>A</a:t>
            </a:r>
            <a:r>
              <a:rPr dirty="0" sz="2450" spc="-285" i="1">
                <a:latin typeface="Verdana"/>
                <a:cs typeface="Verdana"/>
              </a:rPr>
              <a:t>I</a:t>
            </a:r>
            <a:r>
              <a:rPr dirty="0" sz="2450" spc="-145" i="1">
                <a:latin typeface="Verdana"/>
                <a:cs typeface="Verdana"/>
              </a:rPr>
              <a:t>-  </a:t>
            </a:r>
            <a:r>
              <a:rPr dirty="0" sz="2450" spc="260" i="1">
                <a:latin typeface="Verdana"/>
                <a:cs typeface="Verdana"/>
              </a:rPr>
              <a:t>P</a:t>
            </a:r>
            <a:r>
              <a:rPr dirty="0" sz="2450" spc="20" i="1">
                <a:latin typeface="Verdana"/>
                <a:cs typeface="Verdana"/>
              </a:rPr>
              <a:t>o</a:t>
            </a:r>
            <a:r>
              <a:rPr dirty="0" sz="2450" spc="130" i="1">
                <a:latin typeface="Verdana"/>
                <a:cs typeface="Verdana"/>
              </a:rPr>
              <a:t>w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-90" i="1">
                <a:latin typeface="Verdana"/>
                <a:cs typeface="Verdana"/>
              </a:rPr>
              <a:t>r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150" i="1">
                <a:latin typeface="Verdana"/>
                <a:cs typeface="Verdana"/>
              </a:rPr>
              <a:t>d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-155" i="1">
                <a:latin typeface="Verdana"/>
                <a:cs typeface="Verdana"/>
              </a:rPr>
              <a:t>S</a:t>
            </a:r>
            <a:r>
              <a:rPr dirty="0" sz="2450" spc="150" i="1">
                <a:latin typeface="Verdana"/>
                <a:cs typeface="Verdana"/>
              </a:rPr>
              <a:t>p</a:t>
            </a:r>
            <a:r>
              <a:rPr dirty="0" sz="2450" spc="204" i="1">
                <a:latin typeface="Verdana"/>
                <a:cs typeface="Verdana"/>
              </a:rPr>
              <a:t>a</a:t>
            </a:r>
            <a:r>
              <a:rPr dirty="0" sz="2450" spc="240" i="1">
                <a:latin typeface="Verdana"/>
                <a:cs typeface="Verdana"/>
              </a:rPr>
              <a:t>m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65" i="1">
                <a:latin typeface="Verdana"/>
                <a:cs typeface="Verdana"/>
              </a:rPr>
              <a:t>C</a:t>
            </a:r>
            <a:r>
              <a:rPr dirty="0" sz="2450" spc="-10" i="1">
                <a:latin typeface="Verdana"/>
                <a:cs typeface="Verdana"/>
              </a:rPr>
              <a:t>l</a:t>
            </a:r>
            <a:r>
              <a:rPr dirty="0" sz="2450" spc="204" i="1">
                <a:latin typeface="Verdana"/>
                <a:cs typeface="Verdana"/>
              </a:rPr>
              <a:t>a</a:t>
            </a:r>
            <a:r>
              <a:rPr dirty="0" sz="2450" spc="-70" i="1">
                <a:latin typeface="Verdana"/>
                <a:cs typeface="Verdana"/>
              </a:rPr>
              <a:t>ss</a:t>
            </a:r>
            <a:r>
              <a:rPr dirty="0" sz="2450" spc="-10" i="1">
                <a:latin typeface="Verdana"/>
                <a:cs typeface="Verdana"/>
              </a:rPr>
              <a:t>i</a:t>
            </a:r>
            <a:r>
              <a:rPr dirty="0" sz="2450" spc="170" i="1">
                <a:latin typeface="Verdana"/>
                <a:cs typeface="Verdana"/>
              </a:rPr>
              <a:t>ﬁ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-55" i="1">
                <a:latin typeface="Verdana"/>
                <a:cs typeface="Verdana"/>
              </a:rPr>
              <a:t>r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160">
                <a:latin typeface="Verdana"/>
                <a:cs typeface="Verdana"/>
              </a:rPr>
              <a:t>'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5">
                <a:latin typeface="Verdana"/>
                <a:cs typeface="Verdana"/>
              </a:rPr>
              <a:t>git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35">
                <a:latin typeface="Verdana"/>
                <a:cs typeface="Verdana"/>
              </a:rPr>
              <a:t>presentation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will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explore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challenges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spam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lli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170">
                <a:latin typeface="Verdana"/>
                <a:cs typeface="Verdana"/>
              </a:rPr>
              <a:t>-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10">
                <a:latin typeface="Verdana"/>
                <a:cs typeface="Verdana"/>
              </a:rPr>
              <a:t>classiﬁer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can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effectively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mitigate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issue.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Let's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25">
                <a:latin typeface="Verdana"/>
                <a:cs typeface="Verdana"/>
              </a:rPr>
              <a:t>!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75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75" y="0"/>
                </a:lnTo>
                <a:lnTo>
                  <a:pt x="7559575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7848" y="4080619"/>
            <a:ext cx="2347595" cy="249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 b="1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dirty="0" sz="1000" spc="-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1000" spc="-5" b="1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000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1000" spc="30" b="1">
                <a:solidFill>
                  <a:srgbClr val="FFFFFF"/>
                </a:solidFill>
                <a:latin typeface="Palatino Linotype"/>
                <a:cs typeface="Palatino Linotype"/>
              </a:rPr>
              <a:t>ﬁ</a:t>
            </a:r>
            <a:r>
              <a:rPr dirty="0" sz="1000" spc="15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1000" spc="15" b="1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1000" spc="-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000" spc="5" b="1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1000" spc="-40" b="1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dirty="0" sz="1000" spc="-6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000" spc="-135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1000" spc="-30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000" spc="135" b="1">
                <a:solidFill>
                  <a:srgbClr val="FFFFFF"/>
                </a:solidFill>
                <a:latin typeface="Palatino Linotype"/>
                <a:cs typeface="Palatino Linotype"/>
              </a:rPr>
              <a:t>-</a:t>
            </a:r>
            <a:r>
              <a:rPr dirty="0" sz="1000" spc="10" b="1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1000" spc="-5" b="1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1000" spc="-65" b="1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dirty="0" sz="1000" spc="-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1000" spc="60" b="1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1000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1000" spc="-15" b="1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dirty="0" sz="1000" spc="-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000" spc="-35" b="1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1000" spc="-15" b="1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1000" spc="10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1000" spc="15" b="1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dirty="0" sz="1000" spc="-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dirty="0" sz="1000" spc="-30" b="1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dirty="0" sz="1000" spc="10" b="1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1000" spc="10" b="1">
                <a:solidFill>
                  <a:srgbClr val="FFFFFF"/>
                </a:solidFill>
                <a:latin typeface="Palatino Linotype"/>
                <a:cs typeface="Palatino Linotype"/>
              </a:rPr>
              <a:t>ss</a:t>
            </a:r>
            <a:r>
              <a:rPr dirty="0" sz="1000" spc="-25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000" spc="30" b="1">
                <a:solidFill>
                  <a:srgbClr val="FFFFFF"/>
                </a:solidFill>
                <a:latin typeface="Palatino Linotype"/>
                <a:cs typeface="Palatino Linotype"/>
              </a:rPr>
              <a:t>ﬁ</a:t>
            </a:r>
            <a:r>
              <a:rPr dirty="0" sz="1000" spc="-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1000" spc="75" b="1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Palatino Linotype"/>
              <a:cs typeface="Palatino Linotype"/>
            </a:endParaRPr>
          </a:p>
          <a:p>
            <a:pPr marL="12700" marR="5080">
              <a:lnSpc>
                <a:spcPct val="103000"/>
              </a:lnSpc>
            </a:pP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AI-powered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00" spc="5">
                <a:solidFill>
                  <a:srgbClr val="FFFFFF"/>
                </a:solidFill>
                <a:latin typeface="Verdana"/>
                <a:cs typeface="Verdana"/>
              </a:rPr>
              <a:t>classiﬁer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offers </a:t>
            </a:r>
            <a:r>
              <a:rPr dirty="0" sz="9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0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15" i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55" i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2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950" spc="-45" i="1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950" spc="-2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30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30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13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improving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detection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accuracy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4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55" i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15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5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20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20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50" i="1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950" spc="-5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30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3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30" i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15" i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20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150" i="1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25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35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5" i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5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3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0" i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50" spc="-1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20" i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65" i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50" spc="-2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3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block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emails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6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phishing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attacks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email-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9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spc="5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legitimate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emails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900" spc="35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900" spc="15">
                <a:solidFill>
                  <a:srgbClr val="FFFFFF"/>
                </a:solidFill>
                <a:latin typeface="Verdana"/>
                <a:cs typeface="Verdana"/>
              </a:rPr>
              <a:t>mistakenly 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9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9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10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1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90" y="3219846"/>
            <a:ext cx="3779787" cy="42557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75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75" y="0"/>
                </a:lnTo>
                <a:lnTo>
                  <a:pt x="7559575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7848" y="4084620"/>
            <a:ext cx="2339975" cy="2401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solidFill>
                  <a:srgbClr val="FFFFFF"/>
                </a:solidFill>
                <a:latin typeface="Palatino Linotype"/>
                <a:cs typeface="Palatino Linotype"/>
              </a:rPr>
              <a:t>AI-Powered</a:t>
            </a:r>
            <a:r>
              <a:rPr dirty="0" sz="950" spc="-1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50" spc="5" b="1">
                <a:solidFill>
                  <a:srgbClr val="FFFFFF"/>
                </a:solidFill>
                <a:latin typeface="Palatino Linotype"/>
                <a:cs typeface="Palatino Linotype"/>
              </a:rPr>
              <a:t>Spam</a:t>
            </a:r>
            <a:r>
              <a:rPr dirty="0" sz="950" spc="-1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50" spc="10" b="1">
                <a:solidFill>
                  <a:srgbClr val="FFFFFF"/>
                </a:solidFill>
                <a:latin typeface="Palatino Linotype"/>
                <a:cs typeface="Palatino Linotype"/>
              </a:rPr>
              <a:t>Classiﬁcation</a:t>
            </a:r>
            <a:r>
              <a:rPr dirty="0" sz="950" spc="-1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950" spc="30" b="1">
                <a:solidFill>
                  <a:srgbClr val="FFFFFF"/>
                </a:solidFill>
                <a:latin typeface="Palatino Linotype"/>
                <a:cs typeface="Palatino Linotype"/>
              </a:rPr>
              <a:t>Process</a:t>
            </a:r>
            <a:endParaRPr sz="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Palatino Linotype"/>
              <a:cs typeface="Palatino Linotype"/>
            </a:endParaRPr>
          </a:p>
          <a:p>
            <a:pPr marL="12700" marR="5080">
              <a:lnSpc>
                <a:spcPct val="101200"/>
              </a:lnSpc>
            </a:pP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7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involves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several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steps. First,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5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10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2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1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55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-4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6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30" i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00" spc="-2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20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000" spc="-4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1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4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6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5" i="1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85" i="1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1000" spc="-1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55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2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000" spc="-1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45" i="1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000" spc="-6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95" i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000" spc="-4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10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00" spc="-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-10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-40" i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000" spc="-3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4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000" spc="-10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00" spc="5" i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00" spc="-6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000" spc="-2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000" spc="-55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000" spc="-10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4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140">
                <a:solidFill>
                  <a:srgbClr val="FFFFFF"/>
                </a:solidFill>
                <a:latin typeface="Verdana"/>
                <a:cs typeface="Verdana"/>
              </a:rPr>
              <a:t>,  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5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95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90" y="3219846"/>
            <a:ext cx="3779787" cy="42557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195" y="3882663"/>
            <a:ext cx="261175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0" b="1">
                <a:latin typeface="Cambria"/>
                <a:cs typeface="Cambria"/>
              </a:rPr>
              <a:t>Enhancing</a:t>
            </a:r>
            <a:r>
              <a:rPr dirty="0" sz="1700" b="1">
                <a:latin typeface="Cambria"/>
                <a:cs typeface="Cambria"/>
              </a:rPr>
              <a:t> </a:t>
            </a:r>
            <a:r>
              <a:rPr dirty="0" sz="1700" spc="15" b="1">
                <a:latin typeface="Cambria"/>
                <a:cs typeface="Cambria"/>
              </a:rPr>
              <a:t>Email</a:t>
            </a:r>
            <a:r>
              <a:rPr dirty="0" sz="1700" spc="5" b="1">
                <a:latin typeface="Cambria"/>
                <a:cs typeface="Cambria"/>
              </a:rPr>
              <a:t> </a:t>
            </a:r>
            <a:r>
              <a:rPr dirty="0" sz="1700" spc="10" b="1">
                <a:latin typeface="Cambria"/>
                <a:cs typeface="Cambria"/>
              </a:rPr>
              <a:t>Security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520" y="4395933"/>
            <a:ext cx="2580005" cy="224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460375">
              <a:lnSpc>
                <a:spcPct val="117900"/>
              </a:lnSpc>
              <a:spcBef>
                <a:spcPts val="100"/>
              </a:spcBef>
            </a:pPr>
            <a:r>
              <a:rPr dirty="0" sz="950" spc="65">
                <a:latin typeface="Verdana"/>
                <a:cs typeface="Verdana"/>
              </a:rPr>
              <a:t>B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5">
                <a:latin typeface="Verdana"/>
                <a:cs typeface="Verdana"/>
              </a:rPr>
              <a:t>m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-65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35">
                <a:latin typeface="Verdana"/>
                <a:cs typeface="Verdana"/>
              </a:rPr>
              <a:t>c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</a:t>
            </a:r>
            <a:r>
              <a:rPr dirty="0" sz="950" spc="-114">
                <a:latin typeface="Verdana"/>
                <a:cs typeface="Verdana"/>
              </a:rPr>
              <a:t>I</a:t>
            </a:r>
            <a:r>
              <a:rPr dirty="0" sz="950" spc="-55">
                <a:latin typeface="Verdana"/>
                <a:cs typeface="Verdana"/>
              </a:rPr>
              <a:t>- 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10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95">
                <a:latin typeface="Verdana"/>
                <a:cs typeface="Verdana"/>
              </a:rPr>
              <a:t>m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35">
                <a:latin typeface="Verdana"/>
                <a:cs typeface="Verdana"/>
              </a:rPr>
              <a:t>ss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60">
                <a:latin typeface="Verdana"/>
                <a:cs typeface="Verdana"/>
              </a:rPr>
              <a:t>ﬁ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15">
                <a:latin typeface="Verdana"/>
                <a:cs typeface="Verdana"/>
              </a:rPr>
              <a:t>z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20">
                <a:latin typeface="Verdana"/>
                <a:cs typeface="Verdana"/>
              </a:rPr>
              <a:t>s  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60">
                <a:latin typeface="Verdana"/>
                <a:cs typeface="Verdana"/>
              </a:rPr>
              <a:t>ﬁ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nh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35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25">
                <a:latin typeface="Verdana"/>
                <a:cs typeface="Verdana"/>
              </a:rPr>
              <a:t>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l 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80">
                <a:latin typeface="Verdana"/>
                <a:cs typeface="Verdana"/>
              </a:rPr>
              <a:t>y</a:t>
            </a:r>
            <a:r>
              <a:rPr dirty="0" sz="950" spc="-145">
                <a:latin typeface="Verdana"/>
                <a:cs typeface="Verdana"/>
              </a:rPr>
              <a:t>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14">
                <a:latin typeface="Verdana"/>
                <a:cs typeface="Verdana"/>
              </a:rPr>
              <a:t>I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o</a:t>
            </a:r>
            <a:r>
              <a:rPr dirty="0" sz="950" spc="-50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5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10">
                <a:latin typeface="Verdana"/>
                <a:cs typeface="Verdana"/>
              </a:rPr>
              <a:t>e 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40">
                <a:latin typeface="Verdana"/>
                <a:cs typeface="Verdana"/>
              </a:rPr>
              <a:t>h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40">
                <a:latin typeface="Verdana"/>
                <a:cs typeface="Verdana"/>
              </a:rPr>
              <a:t>h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>
                <a:latin typeface="Verdana"/>
                <a:cs typeface="Verdana"/>
              </a:rPr>
              <a:t>t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5">
                <a:latin typeface="Verdana"/>
                <a:cs typeface="Verdana"/>
              </a:rPr>
              <a:t>c</a:t>
            </a:r>
            <a:r>
              <a:rPr dirty="0" sz="950" spc="-5">
                <a:latin typeface="Verdana"/>
                <a:cs typeface="Verdana"/>
              </a:rPr>
              <a:t>k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20">
                <a:latin typeface="Verdana"/>
                <a:cs typeface="Verdana"/>
              </a:rPr>
              <a:t>r 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il</a:t>
            </a:r>
            <a:r>
              <a:rPr dirty="0" sz="950" spc="-70">
                <a:latin typeface="Verdana"/>
                <a:cs typeface="Verdana"/>
              </a:rPr>
              <a:t>-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40">
                <a:latin typeface="Verdana"/>
                <a:cs typeface="Verdana"/>
              </a:rPr>
              <a:t>h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5">
                <a:latin typeface="Verdana"/>
                <a:cs typeface="Verdana"/>
              </a:rPr>
              <a:t>W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35">
                <a:latin typeface="Verdana"/>
                <a:cs typeface="Verdana"/>
              </a:rPr>
              <a:t>c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50">
                <a:latin typeface="Verdana"/>
                <a:cs typeface="Verdana"/>
              </a:rPr>
              <a:t>m  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10">
                <a:latin typeface="Verdana"/>
                <a:cs typeface="Verdana"/>
              </a:rPr>
              <a:t>o</a:t>
            </a:r>
            <a:r>
              <a:rPr dirty="0" sz="950" spc="-60">
                <a:latin typeface="Verdana"/>
                <a:cs typeface="Verdana"/>
              </a:rPr>
              <a:t>y</a:t>
            </a:r>
            <a:r>
              <a:rPr dirty="0" sz="950" spc="5">
                <a:latin typeface="Verdana"/>
                <a:cs typeface="Verdana"/>
              </a:rPr>
              <a:t>ee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30">
                <a:latin typeface="Verdana"/>
                <a:cs typeface="Verdana"/>
              </a:rPr>
              <a:t>n  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il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10">
                <a:latin typeface="Verdana"/>
                <a:cs typeface="Verdana"/>
              </a:rPr>
              <a:t>o</a:t>
            </a:r>
            <a:r>
              <a:rPr dirty="0" sz="950" spc="-50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5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50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35">
                <a:latin typeface="Verdana"/>
                <a:cs typeface="Verdana"/>
              </a:rPr>
              <a:t>y  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45">
                <a:latin typeface="Verdana"/>
                <a:cs typeface="Verdana"/>
              </a:rPr>
              <a:t>h</a:t>
            </a:r>
            <a:r>
              <a:rPr dirty="0" sz="950" spc="10">
                <a:latin typeface="Verdana"/>
                <a:cs typeface="Verdana"/>
              </a:rPr>
              <a:t>e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15">
                <a:latin typeface="Verdana"/>
                <a:cs typeface="Verdana"/>
              </a:rPr>
              <a:t>k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f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lli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50">
                <a:latin typeface="Verdana"/>
                <a:cs typeface="Verdana"/>
              </a:rPr>
              <a:t>c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95">
                <a:latin typeface="Verdana"/>
                <a:cs typeface="Verdana"/>
              </a:rPr>
              <a:t>m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15">
                <a:latin typeface="Verdana"/>
                <a:cs typeface="Verdana"/>
              </a:rPr>
              <a:t>o 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.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25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5">
                <a:latin typeface="Verdana"/>
                <a:cs typeface="Verdana"/>
              </a:rPr>
              <a:t>m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50">
                <a:latin typeface="Verdana"/>
                <a:cs typeface="Verdana"/>
              </a:rPr>
              <a:t>b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90">
                <a:latin typeface="Verdana"/>
                <a:cs typeface="Verdana"/>
              </a:rPr>
              <a:t>m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35">
                <a:latin typeface="Verdana"/>
                <a:cs typeface="Verdana"/>
              </a:rPr>
              <a:t>r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5">
                <a:latin typeface="Verdana"/>
                <a:cs typeface="Verdana"/>
              </a:rPr>
              <a:t>t</a:t>
            </a:r>
            <a:r>
              <a:rPr dirty="0" sz="950" spc="-45">
                <a:latin typeface="Verdana"/>
                <a:cs typeface="Verdana"/>
              </a:rPr>
              <a:t>y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20">
                <a:latin typeface="Verdana"/>
                <a:cs typeface="Verdana"/>
              </a:rPr>
              <a:t>s  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40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50">
                <a:latin typeface="Verdana"/>
                <a:cs typeface="Verdana"/>
              </a:rPr>
              <a:t>y</a:t>
            </a:r>
            <a:r>
              <a:rPr dirty="0" sz="950" spc="-70">
                <a:latin typeface="Verdana"/>
                <a:cs typeface="Verdana"/>
              </a:rPr>
              <a:t>'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d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145">
                <a:latin typeface="Verdana"/>
                <a:cs typeface="Verdana"/>
              </a:rPr>
              <a:t>,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0">
                <a:latin typeface="Verdana"/>
                <a:cs typeface="Verdana"/>
              </a:rPr>
              <a:t>A</a:t>
            </a:r>
            <a:r>
              <a:rPr dirty="0" sz="950" spc="-114">
                <a:latin typeface="Verdana"/>
                <a:cs typeface="Verdana"/>
              </a:rPr>
              <a:t>I</a:t>
            </a:r>
            <a:r>
              <a:rPr dirty="0" sz="950" spc="-55">
                <a:latin typeface="Verdana"/>
                <a:cs typeface="Verdana"/>
              </a:rPr>
              <a:t>- 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10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5">
                <a:latin typeface="Verdana"/>
                <a:cs typeface="Verdana"/>
              </a:rPr>
              <a:t>d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95">
                <a:latin typeface="Verdana"/>
                <a:cs typeface="Verdana"/>
              </a:rPr>
              <a:t>m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35">
                <a:latin typeface="Verdana"/>
                <a:cs typeface="Verdana"/>
              </a:rPr>
              <a:t>c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35">
                <a:latin typeface="Verdana"/>
                <a:cs typeface="Verdana"/>
              </a:rPr>
              <a:t>ss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60">
                <a:latin typeface="Verdana"/>
                <a:cs typeface="Verdana"/>
              </a:rPr>
              <a:t>ﬁ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25">
                <a:latin typeface="Verdana"/>
                <a:cs typeface="Verdana"/>
              </a:rPr>
              <a:t>r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-30">
                <a:latin typeface="Verdana"/>
                <a:cs typeface="Verdana"/>
              </a:rPr>
              <a:t>s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10">
                <a:latin typeface="Verdana"/>
                <a:cs typeface="Verdana"/>
              </a:rPr>
              <a:t>o</a:t>
            </a:r>
            <a:r>
              <a:rPr dirty="0" sz="950" spc="45">
                <a:latin typeface="Verdana"/>
                <a:cs typeface="Verdana"/>
              </a:rPr>
              <a:t>w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-30">
                <a:latin typeface="Verdana"/>
                <a:cs typeface="Verdana"/>
              </a:rPr>
              <a:t>r</a:t>
            </a:r>
            <a:r>
              <a:rPr dirty="0" sz="950" spc="-15">
                <a:latin typeface="Verdana"/>
                <a:cs typeface="Verdana"/>
              </a:rPr>
              <a:t>f</a:t>
            </a:r>
            <a:r>
              <a:rPr dirty="0" sz="950" spc="40">
                <a:latin typeface="Verdana"/>
                <a:cs typeface="Verdana"/>
              </a:rPr>
              <a:t>u</a:t>
            </a:r>
            <a:r>
              <a:rPr dirty="0" sz="950" spc="-5">
                <a:latin typeface="Verdana"/>
                <a:cs typeface="Verdana"/>
              </a:rPr>
              <a:t>l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0">
                <a:latin typeface="Verdana"/>
                <a:cs typeface="Verdana"/>
              </a:rPr>
              <a:t>oo</a:t>
            </a:r>
            <a:r>
              <a:rPr dirty="0" sz="950" spc="-5">
                <a:latin typeface="Verdana"/>
                <a:cs typeface="Verdana"/>
              </a:rPr>
              <a:t>l  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25">
                <a:latin typeface="Verdana"/>
                <a:cs typeface="Verdana"/>
              </a:rPr>
              <a:t>o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50">
                <a:latin typeface="Verdana"/>
                <a:cs typeface="Verdana"/>
              </a:rPr>
              <a:t>p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5">
                <a:latin typeface="Verdana"/>
                <a:cs typeface="Verdana"/>
              </a:rPr>
              <a:t>t</a:t>
            </a:r>
            <a:r>
              <a:rPr dirty="0" sz="950" spc="5">
                <a:latin typeface="Verdana"/>
                <a:cs typeface="Verdana"/>
              </a:rPr>
              <a:t>e</a:t>
            </a:r>
            <a:r>
              <a:rPr dirty="0" sz="950" spc="50">
                <a:latin typeface="Verdana"/>
                <a:cs typeface="Verdana"/>
              </a:rPr>
              <a:t>c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a</a:t>
            </a:r>
            <a:r>
              <a:rPr dirty="0" sz="950" spc="60">
                <a:latin typeface="Verdana"/>
                <a:cs typeface="Verdana"/>
              </a:rPr>
              <a:t>g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0">
                <a:latin typeface="Verdana"/>
                <a:cs typeface="Verdana"/>
              </a:rPr>
              <a:t>n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15">
                <a:latin typeface="Verdana"/>
                <a:cs typeface="Verdana"/>
              </a:rPr>
              <a:t>t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60">
                <a:latin typeface="Verdana"/>
                <a:cs typeface="Verdana"/>
              </a:rPr>
              <a:t>v</a:t>
            </a:r>
            <a:r>
              <a:rPr dirty="0" sz="950" spc="20">
                <a:latin typeface="Verdana"/>
                <a:cs typeface="Verdana"/>
              </a:rPr>
              <a:t>o</a:t>
            </a:r>
            <a:r>
              <a:rPr dirty="0" sz="950" spc="-10">
                <a:latin typeface="Verdana"/>
                <a:cs typeface="Verdana"/>
              </a:rPr>
              <a:t>l</a:t>
            </a:r>
            <a:r>
              <a:rPr dirty="0" sz="950" spc="-50">
                <a:latin typeface="Verdana"/>
                <a:cs typeface="Verdana"/>
              </a:rPr>
              <a:t>v</a:t>
            </a:r>
            <a:r>
              <a:rPr dirty="0" sz="950" spc="-10">
                <a:latin typeface="Verdana"/>
                <a:cs typeface="Verdana"/>
              </a:rPr>
              <a:t>i</a:t>
            </a:r>
            <a:r>
              <a:rPr dirty="0" sz="950" spc="45">
                <a:latin typeface="Verdana"/>
                <a:cs typeface="Verdana"/>
              </a:rPr>
              <a:t>n</a:t>
            </a:r>
            <a:r>
              <a:rPr dirty="0" sz="950" spc="65">
                <a:latin typeface="Verdana"/>
                <a:cs typeface="Verdana"/>
              </a:rPr>
              <a:t>g</a:t>
            </a:r>
            <a:r>
              <a:rPr dirty="0" sz="950" spc="-8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40">
                <a:latin typeface="Verdana"/>
                <a:cs typeface="Verdana"/>
              </a:rPr>
              <a:t>h</a:t>
            </a:r>
            <a:r>
              <a:rPr dirty="0" sz="950" spc="-40">
                <a:latin typeface="Verdana"/>
                <a:cs typeface="Verdana"/>
              </a:rPr>
              <a:t>r</a:t>
            </a:r>
            <a:r>
              <a:rPr dirty="0" sz="950" spc="-5">
                <a:latin typeface="Verdana"/>
                <a:cs typeface="Verdana"/>
              </a:rPr>
              <a:t>e</a:t>
            </a:r>
            <a:r>
              <a:rPr dirty="0" sz="950" spc="-10">
                <a:latin typeface="Verdana"/>
                <a:cs typeface="Verdana"/>
              </a:rPr>
              <a:t>a</a:t>
            </a:r>
            <a:r>
              <a:rPr dirty="0" sz="950" spc="10">
                <a:latin typeface="Verdana"/>
                <a:cs typeface="Verdana"/>
              </a:rPr>
              <a:t>t</a:t>
            </a:r>
            <a:r>
              <a:rPr dirty="0" sz="950" spc="-35">
                <a:latin typeface="Verdana"/>
                <a:cs typeface="Verdana"/>
              </a:rPr>
              <a:t>s</a:t>
            </a:r>
            <a:r>
              <a:rPr dirty="0" sz="950" spc="-145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620" y="3219846"/>
            <a:ext cx="3779788" cy="42557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994" y="6966257"/>
            <a:ext cx="2437765" cy="508634"/>
          </a:xfrm>
          <a:custGeom>
            <a:avLst/>
            <a:gdLst/>
            <a:ahLst/>
            <a:cxnLst/>
            <a:rect l="l" t="t" r="r" b="b"/>
            <a:pathLst>
              <a:path w="2437765" h="508634">
                <a:moveTo>
                  <a:pt x="2437610" y="508114"/>
                </a:moveTo>
                <a:lnTo>
                  <a:pt x="0" y="508114"/>
                </a:lnTo>
                <a:lnTo>
                  <a:pt x="0" y="0"/>
                </a:lnTo>
                <a:lnTo>
                  <a:pt x="2437610" y="0"/>
                </a:lnTo>
                <a:lnTo>
                  <a:pt x="2437610" y="508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4179" y="3219258"/>
            <a:ext cx="2675890" cy="4255770"/>
          </a:xfrm>
          <a:custGeom>
            <a:avLst/>
            <a:gdLst/>
            <a:ahLst/>
            <a:cxnLst/>
            <a:rect l="l" t="t" r="r" b="b"/>
            <a:pathLst>
              <a:path w="2675890" h="4255770">
                <a:moveTo>
                  <a:pt x="2675394" y="0"/>
                </a:moveTo>
                <a:lnTo>
                  <a:pt x="0" y="0"/>
                </a:lnTo>
                <a:lnTo>
                  <a:pt x="0" y="506857"/>
                </a:lnTo>
                <a:lnTo>
                  <a:pt x="2168601" y="506857"/>
                </a:lnTo>
                <a:lnTo>
                  <a:pt x="2168601" y="3748760"/>
                </a:lnTo>
                <a:lnTo>
                  <a:pt x="0" y="3748760"/>
                </a:lnTo>
                <a:lnTo>
                  <a:pt x="0" y="4255630"/>
                </a:lnTo>
                <a:lnTo>
                  <a:pt x="2675394" y="4255630"/>
                </a:lnTo>
                <a:lnTo>
                  <a:pt x="2675394" y="3748760"/>
                </a:lnTo>
                <a:lnTo>
                  <a:pt x="2675394" y="506857"/>
                </a:lnTo>
                <a:lnTo>
                  <a:pt x="267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19258"/>
            <a:ext cx="4998720" cy="4255770"/>
          </a:xfrm>
          <a:custGeom>
            <a:avLst/>
            <a:gdLst/>
            <a:ahLst/>
            <a:cxnLst/>
            <a:rect l="l" t="t" r="r" b="b"/>
            <a:pathLst>
              <a:path w="4998720" h="4255770">
                <a:moveTo>
                  <a:pt x="4998593" y="622"/>
                </a:moveTo>
                <a:lnTo>
                  <a:pt x="2675382" y="622"/>
                </a:lnTo>
                <a:lnTo>
                  <a:pt x="2675382" y="0"/>
                </a:lnTo>
                <a:lnTo>
                  <a:pt x="0" y="0"/>
                </a:lnTo>
                <a:lnTo>
                  <a:pt x="0" y="506857"/>
                </a:lnTo>
                <a:lnTo>
                  <a:pt x="0" y="3748760"/>
                </a:lnTo>
                <a:lnTo>
                  <a:pt x="0" y="4255630"/>
                </a:lnTo>
                <a:lnTo>
                  <a:pt x="2675382" y="4255630"/>
                </a:lnTo>
                <a:lnTo>
                  <a:pt x="2675382" y="3748760"/>
                </a:lnTo>
                <a:lnTo>
                  <a:pt x="506780" y="3748760"/>
                </a:lnTo>
                <a:lnTo>
                  <a:pt x="506780" y="506857"/>
                </a:lnTo>
                <a:lnTo>
                  <a:pt x="2560993" y="506857"/>
                </a:lnTo>
                <a:lnTo>
                  <a:pt x="2560993" y="508736"/>
                </a:lnTo>
                <a:lnTo>
                  <a:pt x="4998593" y="508736"/>
                </a:lnTo>
                <a:lnTo>
                  <a:pt x="4998593" y="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1195" y="4306204"/>
            <a:ext cx="2476500" cy="5734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05">
                <a:solidFill>
                  <a:srgbClr val="000000"/>
                </a:solidFill>
                <a:latin typeface="Trebuchet MS"/>
                <a:cs typeface="Trebuchet MS"/>
              </a:rPr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0313" y="5164115"/>
            <a:ext cx="4051935" cy="10579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6000"/>
              </a:lnSpc>
              <a:spcBef>
                <a:spcPts val="80"/>
              </a:spcBef>
            </a:pPr>
            <a:r>
              <a:rPr dirty="0" sz="800" spc="-15">
                <a:latin typeface="Verdana"/>
                <a:cs typeface="Verdana"/>
              </a:rPr>
              <a:t>In </a:t>
            </a:r>
            <a:r>
              <a:rPr dirty="0" sz="800" spc="15">
                <a:latin typeface="Verdana"/>
                <a:cs typeface="Verdana"/>
              </a:rPr>
              <a:t>conclusion, </a:t>
            </a:r>
            <a:r>
              <a:rPr dirty="0" sz="800" spc="30">
                <a:latin typeface="Verdana"/>
                <a:cs typeface="Verdana"/>
              </a:rPr>
              <a:t>developing an advanced </a:t>
            </a:r>
            <a:r>
              <a:rPr dirty="0" sz="800" spc="15">
                <a:latin typeface="Verdana"/>
                <a:cs typeface="Verdana"/>
              </a:rPr>
              <a:t>AI-powered </a:t>
            </a:r>
            <a:r>
              <a:rPr dirty="0" sz="800" spc="40">
                <a:latin typeface="Verdana"/>
                <a:cs typeface="Verdana"/>
              </a:rPr>
              <a:t>spam </a:t>
            </a:r>
            <a:r>
              <a:rPr dirty="0" sz="800" spc="10">
                <a:latin typeface="Verdana"/>
                <a:cs typeface="Verdana"/>
              </a:rPr>
              <a:t>classiﬁer </a:t>
            </a:r>
            <a:r>
              <a:rPr dirty="0" sz="800" spc="-5">
                <a:latin typeface="Verdana"/>
                <a:cs typeface="Verdana"/>
              </a:rPr>
              <a:t>is 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essential </a:t>
            </a:r>
            <a:r>
              <a:rPr dirty="0" sz="800" spc="5">
                <a:latin typeface="Verdana"/>
                <a:cs typeface="Verdana"/>
              </a:rPr>
              <a:t>for </a:t>
            </a:r>
            <a:r>
              <a:rPr dirty="0" sz="800" spc="40">
                <a:latin typeface="Verdana"/>
                <a:cs typeface="Verdana"/>
              </a:rPr>
              <a:t>enhancing </a:t>
            </a:r>
            <a:r>
              <a:rPr dirty="0" sz="800" spc="25">
                <a:latin typeface="Verdana"/>
                <a:cs typeface="Verdana"/>
              </a:rPr>
              <a:t>email </a:t>
            </a:r>
            <a:r>
              <a:rPr dirty="0" sz="800" spc="-10">
                <a:latin typeface="Verdana"/>
                <a:cs typeface="Verdana"/>
              </a:rPr>
              <a:t>security. </a:t>
            </a:r>
            <a:r>
              <a:rPr dirty="0" sz="800" spc="10">
                <a:latin typeface="Verdana"/>
                <a:cs typeface="Verdana"/>
              </a:rPr>
              <a:t>Traditional </a:t>
            </a:r>
            <a:r>
              <a:rPr dirty="0" sz="800" spc="40">
                <a:latin typeface="Verdana"/>
                <a:cs typeface="Verdana"/>
              </a:rPr>
              <a:t>spam </a:t>
            </a:r>
            <a:r>
              <a:rPr dirty="0" sz="800" spc="10">
                <a:latin typeface="Verdana"/>
                <a:cs typeface="Verdana"/>
              </a:rPr>
              <a:t>ﬁlters </a:t>
            </a:r>
            <a:r>
              <a:rPr dirty="0" sz="800" spc="20">
                <a:latin typeface="Verdana"/>
                <a:cs typeface="Verdana"/>
              </a:rPr>
              <a:t>often </a:t>
            </a:r>
            <a:r>
              <a:rPr dirty="0" sz="800">
                <a:latin typeface="Verdana"/>
                <a:cs typeface="Verdana"/>
              </a:rPr>
              <a:t>fall 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short </a:t>
            </a:r>
            <a:r>
              <a:rPr dirty="0" sz="800" spc="30">
                <a:latin typeface="Verdana"/>
                <a:cs typeface="Verdana"/>
              </a:rPr>
              <a:t>in </a:t>
            </a:r>
            <a:r>
              <a:rPr dirty="0" sz="800" spc="35">
                <a:latin typeface="Verdana"/>
                <a:cs typeface="Verdana"/>
              </a:rPr>
              <a:t>detecting </a:t>
            </a:r>
            <a:r>
              <a:rPr dirty="0" sz="800" spc="20">
                <a:latin typeface="Verdana"/>
                <a:cs typeface="Verdana"/>
              </a:rPr>
              <a:t>sophisticated </a:t>
            </a:r>
            <a:r>
              <a:rPr dirty="0" sz="800" spc="40">
                <a:latin typeface="Verdana"/>
                <a:cs typeface="Verdana"/>
              </a:rPr>
              <a:t>spam </a:t>
            </a:r>
            <a:r>
              <a:rPr dirty="0" sz="800">
                <a:latin typeface="Verdana"/>
                <a:cs typeface="Verdana"/>
              </a:rPr>
              <a:t>emails, </a:t>
            </a:r>
            <a:r>
              <a:rPr dirty="0" sz="800" spc="40">
                <a:latin typeface="Verdana"/>
                <a:cs typeface="Verdana"/>
              </a:rPr>
              <a:t>making </a:t>
            </a:r>
            <a:r>
              <a:rPr dirty="0" sz="800" spc="20">
                <a:latin typeface="Verdana"/>
                <a:cs typeface="Verdana"/>
              </a:rPr>
              <a:t>organizations 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vulnerable </a:t>
            </a:r>
            <a:r>
              <a:rPr dirty="0" sz="800" spc="20">
                <a:latin typeface="Verdana"/>
                <a:cs typeface="Verdana"/>
              </a:rPr>
              <a:t>to </a:t>
            </a:r>
            <a:r>
              <a:rPr dirty="0" sz="800" spc="35">
                <a:latin typeface="Verdana"/>
                <a:cs typeface="Verdana"/>
              </a:rPr>
              <a:t>phishing </a:t>
            </a:r>
            <a:r>
              <a:rPr dirty="0" sz="800" spc="10">
                <a:latin typeface="Verdana"/>
                <a:cs typeface="Verdana"/>
              </a:rPr>
              <a:t>attacks </a:t>
            </a:r>
            <a:r>
              <a:rPr dirty="0" sz="800" spc="45">
                <a:latin typeface="Verdana"/>
                <a:cs typeface="Verdana"/>
              </a:rPr>
              <a:t>and </a:t>
            </a:r>
            <a:r>
              <a:rPr dirty="0" sz="800" spc="25">
                <a:latin typeface="Verdana"/>
                <a:cs typeface="Verdana"/>
              </a:rPr>
              <a:t>other </a:t>
            </a:r>
            <a:r>
              <a:rPr dirty="0" sz="800" spc="-5">
                <a:latin typeface="Verdana"/>
                <a:cs typeface="Verdana"/>
              </a:rPr>
              <a:t>threats. </a:t>
            </a:r>
            <a:r>
              <a:rPr dirty="0" sz="800" spc="50">
                <a:latin typeface="Verdana"/>
                <a:cs typeface="Verdana"/>
              </a:rPr>
              <a:t>An </a:t>
            </a:r>
            <a:r>
              <a:rPr dirty="0" sz="800" spc="15">
                <a:latin typeface="Verdana"/>
                <a:cs typeface="Verdana"/>
              </a:rPr>
              <a:t>AI-powered </a:t>
            </a:r>
            <a:r>
              <a:rPr dirty="0" sz="800" spc="30">
                <a:latin typeface="Verdana"/>
                <a:cs typeface="Verdana"/>
              </a:rPr>
              <a:t>approach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leverages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40">
                <a:latin typeface="Verdana"/>
                <a:cs typeface="Verdana"/>
              </a:rPr>
              <a:t>machine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learning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algorithms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to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accurately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classify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spam,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adapt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to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evolving </a:t>
            </a:r>
            <a:r>
              <a:rPr dirty="0" sz="800">
                <a:latin typeface="Verdana"/>
                <a:cs typeface="Verdana"/>
              </a:rPr>
              <a:t>patterns, </a:t>
            </a:r>
            <a:r>
              <a:rPr dirty="0" sz="800" spc="45">
                <a:latin typeface="Verdana"/>
                <a:cs typeface="Verdana"/>
              </a:rPr>
              <a:t>and </a:t>
            </a:r>
            <a:r>
              <a:rPr dirty="0" sz="800" spc="35">
                <a:latin typeface="Verdana"/>
                <a:cs typeface="Verdana"/>
              </a:rPr>
              <a:t>minimize </a:t>
            </a:r>
            <a:r>
              <a:rPr dirty="0" sz="800">
                <a:latin typeface="Verdana"/>
                <a:cs typeface="Verdana"/>
              </a:rPr>
              <a:t>false </a:t>
            </a:r>
            <a:r>
              <a:rPr dirty="0" sz="800" spc="-5">
                <a:latin typeface="Verdana"/>
                <a:cs typeface="Verdana"/>
              </a:rPr>
              <a:t>positives. </a:t>
            </a:r>
            <a:r>
              <a:rPr dirty="0" sz="800" spc="25">
                <a:latin typeface="Verdana"/>
                <a:cs typeface="Verdana"/>
              </a:rPr>
              <a:t>By </a:t>
            </a:r>
            <a:r>
              <a:rPr dirty="0" sz="800" spc="45">
                <a:latin typeface="Verdana"/>
                <a:cs typeface="Verdana"/>
              </a:rPr>
              <a:t>implementing </a:t>
            </a:r>
            <a:r>
              <a:rPr dirty="0" sz="800" spc="35">
                <a:latin typeface="Verdana"/>
                <a:cs typeface="Verdana"/>
              </a:rPr>
              <a:t>such </a:t>
            </a:r>
            <a:r>
              <a:rPr dirty="0" sz="800" spc="10">
                <a:latin typeface="Verdana"/>
                <a:cs typeface="Verdana"/>
              </a:rPr>
              <a:t>a </a:t>
            </a:r>
            <a:r>
              <a:rPr dirty="0" sz="800" spc="1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solution, </a:t>
            </a:r>
            <a:r>
              <a:rPr dirty="0" sz="800" spc="20">
                <a:latin typeface="Verdana"/>
                <a:cs typeface="Verdana"/>
              </a:rPr>
              <a:t>organizations </a:t>
            </a:r>
            <a:r>
              <a:rPr dirty="0" sz="800" spc="35">
                <a:latin typeface="Verdana"/>
                <a:cs typeface="Verdana"/>
              </a:rPr>
              <a:t>can </a:t>
            </a:r>
            <a:r>
              <a:rPr dirty="0" sz="800" spc="20">
                <a:latin typeface="Verdana"/>
                <a:cs typeface="Verdana"/>
              </a:rPr>
              <a:t>signiﬁcantly </a:t>
            </a:r>
            <a:r>
              <a:rPr dirty="0" sz="800" spc="30">
                <a:latin typeface="Verdana"/>
                <a:cs typeface="Verdana"/>
              </a:rPr>
              <a:t>reduce </a:t>
            </a:r>
            <a:r>
              <a:rPr dirty="0" sz="800" spc="35">
                <a:latin typeface="Verdana"/>
                <a:cs typeface="Verdana"/>
              </a:rPr>
              <a:t>the </a:t>
            </a:r>
            <a:r>
              <a:rPr dirty="0" sz="800">
                <a:latin typeface="Verdana"/>
                <a:cs typeface="Verdana"/>
              </a:rPr>
              <a:t>risk </a:t>
            </a:r>
            <a:r>
              <a:rPr dirty="0" sz="800" spc="15">
                <a:latin typeface="Verdana"/>
                <a:cs typeface="Verdana"/>
              </a:rPr>
              <a:t>of </a:t>
            </a:r>
            <a:r>
              <a:rPr dirty="0" sz="800" spc="20">
                <a:latin typeface="Verdana"/>
                <a:cs typeface="Verdana"/>
              </a:rPr>
              <a:t>email-based 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threats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45">
                <a:latin typeface="Verdana"/>
                <a:cs typeface="Verdana"/>
              </a:rPr>
              <a:t>and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protect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sensitive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information.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Thank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you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for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your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attention!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2" y="2131703"/>
            <a:ext cx="5571490" cy="487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20">
                <a:latin typeface="Cambria"/>
                <a:cs typeface="Cambria"/>
              </a:rPr>
              <a:t>The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Problem</a:t>
            </a:r>
            <a:r>
              <a:rPr dirty="0" sz="3000" spc="-60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with</a:t>
            </a:r>
            <a:r>
              <a:rPr dirty="0" sz="3000" spc="25">
                <a:latin typeface="Cambria"/>
                <a:cs typeface="Cambria"/>
              </a:rPr>
              <a:t> </a:t>
            </a:r>
            <a:r>
              <a:rPr dirty="0" sz="3000" spc="65">
                <a:latin typeface="Cambria"/>
                <a:cs typeface="Cambria"/>
              </a:rPr>
              <a:t>Spam</a:t>
            </a:r>
            <a:r>
              <a:rPr dirty="0" sz="3000" spc="30">
                <a:latin typeface="Cambria"/>
                <a:cs typeface="Cambria"/>
              </a:rPr>
              <a:t> </a:t>
            </a:r>
            <a:r>
              <a:rPr dirty="0" sz="3000" spc="35">
                <a:latin typeface="Cambria"/>
                <a:cs typeface="Cambria"/>
              </a:rPr>
              <a:t>Emails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9812000" marR="5080">
              <a:lnSpc>
                <a:spcPct val="102299"/>
              </a:lnSpc>
              <a:spcBef>
                <a:spcPts val="55"/>
              </a:spcBef>
            </a:pPr>
            <a:r>
              <a:rPr dirty="0" spc="-155"/>
              <a:t>S</a:t>
            </a:r>
            <a:r>
              <a:rPr dirty="0" spc="140"/>
              <a:t>p</a:t>
            </a:r>
            <a:r>
              <a:rPr dirty="0" spc="-15"/>
              <a:t>a</a:t>
            </a:r>
            <a:r>
              <a:rPr dirty="0" spc="240"/>
              <a:t>m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240"/>
              <a:t>m</a:t>
            </a:r>
            <a:r>
              <a:rPr dirty="0" spc="-15"/>
              <a:t>a</a:t>
            </a:r>
            <a:r>
              <a:rPr dirty="0" spc="-10"/>
              <a:t>il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-70"/>
              <a:t>s</a:t>
            </a:r>
            <a:r>
              <a:rPr dirty="0" spc="-10"/>
              <a:t>i</a:t>
            </a:r>
            <a:r>
              <a:rPr dirty="0" spc="145"/>
              <a:t>gn</a:t>
            </a:r>
            <a:r>
              <a:rPr dirty="0" spc="-10"/>
              <a:t>i</a:t>
            </a:r>
            <a:r>
              <a:rPr dirty="0" spc="170"/>
              <a:t>ﬁ</a:t>
            </a:r>
            <a:r>
              <a:rPr dirty="0" spc="114"/>
              <a:t>c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35"/>
              <a:t>t  t</a:t>
            </a:r>
            <a:r>
              <a:rPr dirty="0" spc="125"/>
              <a:t>h</a:t>
            </a:r>
            <a:r>
              <a:rPr dirty="0" spc="-90"/>
              <a:t>r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60"/>
              <a:t>o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50"/>
              <a:t>d</a:t>
            </a:r>
            <a:r>
              <a:rPr dirty="0" spc="-10"/>
              <a:t>i</a:t>
            </a:r>
            <a:r>
              <a:rPr dirty="0" spc="-110"/>
              <a:t>v</a:t>
            </a:r>
            <a:r>
              <a:rPr dirty="0" spc="-10"/>
              <a:t>i</a:t>
            </a:r>
            <a:r>
              <a:rPr dirty="0" spc="150"/>
              <a:t>d</a:t>
            </a:r>
            <a:r>
              <a:rPr dirty="0" spc="114"/>
              <a:t>u</a:t>
            </a:r>
            <a:r>
              <a:rPr dirty="0" spc="-15"/>
              <a:t>a</a:t>
            </a:r>
            <a:r>
              <a:rPr dirty="0" spc="-10"/>
              <a:t>l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105"/>
              <a:t>d  </a:t>
            </a:r>
            <a:r>
              <a:rPr dirty="0" spc="60"/>
              <a:t>o</a:t>
            </a:r>
            <a:r>
              <a:rPr dirty="0" spc="-90"/>
              <a:t>r</a:t>
            </a:r>
            <a:r>
              <a:rPr dirty="0" spc="95"/>
              <a:t>gan</a:t>
            </a:r>
            <a:r>
              <a:rPr dirty="0" spc="-10"/>
              <a:t>i</a:t>
            </a:r>
            <a:r>
              <a:rPr dirty="0" spc="-25"/>
              <a:t>z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70"/>
              <a:t>s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-10"/>
              <a:t>l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150"/>
              <a:t>d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60"/>
              <a:t>o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-75"/>
              <a:t>r</a:t>
            </a:r>
            <a:r>
              <a:rPr dirty="0" spc="-10"/>
              <a:t>i</a:t>
            </a:r>
            <a:r>
              <a:rPr dirty="0" spc="-150"/>
              <a:t>v</a:t>
            </a:r>
            <a:r>
              <a:rPr dirty="0" spc="-15"/>
              <a:t>a</a:t>
            </a:r>
            <a:r>
              <a:rPr dirty="0" spc="95"/>
              <a:t>c</a:t>
            </a:r>
            <a:r>
              <a:rPr dirty="0" spc="-80"/>
              <a:t>y  </a:t>
            </a:r>
            <a:r>
              <a:rPr dirty="0" spc="150"/>
              <a:t>b</a:t>
            </a:r>
            <a:r>
              <a:rPr dirty="0" spc="-90"/>
              <a:t>r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150"/>
              <a:t>d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35"/>
              <a:t>e</a:t>
            </a:r>
            <a:r>
              <a:rPr dirty="0" spc="-25"/>
              <a:t>f</a:t>
            </a:r>
            <a:r>
              <a:rPr dirty="0" spc="55"/>
              <a:t>t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170"/>
              <a:t>ﬁ</a:t>
            </a:r>
            <a:r>
              <a:rPr dirty="0" spc="125"/>
              <a:t>n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114"/>
              <a:t>c</a:t>
            </a:r>
            <a:r>
              <a:rPr dirty="0" spc="-10"/>
              <a:t>i</a:t>
            </a:r>
            <a:r>
              <a:rPr dirty="0" spc="-15"/>
              <a:t>a</a:t>
            </a:r>
            <a:r>
              <a:rPr dirty="0" spc="-10"/>
              <a:t>l  </a:t>
            </a:r>
            <a:r>
              <a:rPr dirty="0" spc="-70"/>
              <a:t>s</a:t>
            </a:r>
            <a:r>
              <a:rPr dirty="0" spc="114"/>
              <a:t>c</a:t>
            </a:r>
            <a:r>
              <a:rPr dirty="0" spc="-15"/>
              <a:t>a</a:t>
            </a:r>
            <a:r>
              <a:rPr dirty="0" spc="240"/>
              <a:t>m</a:t>
            </a:r>
            <a:r>
              <a:rPr dirty="0" spc="-70"/>
              <a:t>s</a:t>
            </a:r>
            <a:r>
              <a:rPr dirty="0" spc="-370"/>
              <a:t>.</a:t>
            </a:r>
            <a:r>
              <a:rPr dirty="0" spc="-215"/>
              <a:t> </a:t>
            </a:r>
            <a:r>
              <a:rPr dirty="0" spc="-125"/>
              <a:t>T</a:t>
            </a:r>
            <a:r>
              <a:rPr dirty="0" spc="-80"/>
              <a:t>r</a:t>
            </a:r>
            <a:r>
              <a:rPr dirty="0" spc="-15"/>
              <a:t>a</a:t>
            </a:r>
            <a:r>
              <a:rPr dirty="0" spc="150"/>
              <a:t>d</a:t>
            </a:r>
            <a:r>
              <a:rPr dirty="0" spc="-10"/>
              <a:t>i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15"/>
              <a:t>a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-70"/>
              <a:t>s</a:t>
            </a:r>
            <a:r>
              <a:rPr dirty="0" spc="140"/>
              <a:t>p</a:t>
            </a:r>
            <a:r>
              <a:rPr dirty="0" spc="-15"/>
              <a:t>a</a:t>
            </a:r>
            <a:r>
              <a:rPr dirty="0" spc="240"/>
              <a:t>m</a:t>
            </a:r>
            <a:r>
              <a:rPr dirty="0" spc="-215"/>
              <a:t> </a:t>
            </a:r>
            <a:r>
              <a:rPr dirty="0" spc="170"/>
              <a:t>ﬁ</a:t>
            </a:r>
            <a:r>
              <a:rPr dirty="0" spc="-10"/>
              <a:t>l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65"/>
              <a:t>r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90"/>
              <a:t>r</a:t>
            </a:r>
            <a:r>
              <a:rPr dirty="0" spc="25"/>
              <a:t>e  </a:t>
            </a:r>
            <a:r>
              <a:rPr dirty="0" spc="35"/>
              <a:t>often</a:t>
            </a:r>
            <a:r>
              <a:rPr dirty="0" spc="-215"/>
              <a:t> </a:t>
            </a:r>
            <a:r>
              <a:rPr dirty="0" spc="55"/>
              <a:t>limited</a:t>
            </a:r>
            <a:r>
              <a:rPr dirty="0" spc="-210"/>
              <a:t> </a:t>
            </a:r>
            <a:r>
              <a:rPr dirty="0" spc="55"/>
              <a:t>in</a:t>
            </a:r>
            <a:r>
              <a:rPr dirty="0" spc="-210"/>
              <a:t> </a:t>
            </a:r>
            <a:r>
              <a:rPr dirty="0" spc="25"/>
              <a:t>their</a:t>
            </a:r>
            <a:r>
              <a:rPr dirty="0" spc="-210"/>
              <a:t> </a:t>
            </a:r>
            <a:r>
              <a:rPr dirty="0" spc="-25"/>
              <a:t>effectiveness, </a:t>
            </a:r>
            <a:r>
              <a:rPr dirty="0" spc="-850"/>
              <a:t> </a:t>
            </a:r>
            <a:r>
              <a:rPr dirty="0" spc="-90"/>
              <a:t>r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50"/>
              <a:t>ul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20"/>
              <a:t>o</a:t>
            </a:r>
            <a:r>
              <a:rPr dirty="0" spc="-150"/>
              <a:t>v</a:t>
            </a:r>
            <a:r>
              <a:rPr dirty="0" spc="35"/>
              <a:t>e</a:t>
            </a:r>
            <a:r>
              <a:rPr dirty="0" spc="-20"/>
              <a:t>r</a:t>
            </a:r>
            <a:r>
              <a:rPr dirty="0" spc="170"/>
              <a:t>w</a:t>
            </a:r>
            <a:r>
              <a:rPr dirty="0" spc="125"/>
              <a:t>h</a:t>
            </a:r>
            <a:r>
              <a:rPr dirty="0" spc="35"/>
              <a:t>e</a:t>
            </a:r>
            <a:r>
              <a:rPr dirty="0" spc="-10"/>
              <a:t>l</a:t>
            </a:r>
            <a:r>
              <a:rPr dirty="0" spc="114"/>
              <a:t>mi</a:t>
            </a:r>
            <a:r>
              <a:rPr dirty="0" spc="125"/>
              <a:t>n</a:t>
            </a:r>
            <a:r>
              <a:rPr dirty="0" spc="120"/>
              <a:t>g  </a:t>
            </a:r>
            <a:r>
              <a:rPr dirty="0" spc="125"/>
              <a:t>n</a:t>
            </a:r>
            <a:r>
              <a:rPr dirty="0" spc="175"/>
              <a:t>um</a:t>
            </a:r>
            <a:r>
              <a:rPr dirty="0" spc="150"/>
              <a:t>b</a:t>
            </a:r>
            <a:r>
              <a:rPr dirty="0" spc="35"/>
              <a:t>e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60"/>
              <a:t>o</a:t>
            </a:r>
            <a:r>
              <a:rPr dirty="0" spc="-25"/>
              <a:t>f</a:t>
            </a:r>
            <a:r>
              <a:rPr dirty="0" spc="-215"/>
              <a:t> </a:t>
            </a:r>
            <a:r>
              <a:rPr dirty="0" spc="120"/>
              <a:t>u</a:t>
            </a:r>
            <a:r>
              <a:rPr dirty="0" spc="95"/>
              <a:t>n</a:t>
            </a:r>
            <a:r>
              <a:rPr dirty="0" spc="130"/>
              <a:t>w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75"/>
              <a:t>mai</a:t>
            </a:r>
            <a:r>
              <a:rPr dirty="0" spc="-10"/>
              <a:t>l</a:t>
            </a:r>
            <a:r>
              <a:rPr dirty="0" spc="-55"/>
              <a:t>s  </a:t>
            </a:r>
            <a:r>
              <a:rPr dirty="0" spc="-90"/>
              <a:t>r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60"/>
              <a:t>o</a:t>
            </a:r>
            <a:r>
              <a:rPr dirty="0" spc="30"/>
              <a:t>ur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50"/>
              <a:t>b</a:t>
            </a:r>
            <a:r>
              <a:rPr dirty="0" spc="10"/>
              <a:t>o</a:t>
            </a:r>
            <a:r>
              <a:rPr dirty="0" spc="-180"/>
              <a:t>x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-370"/>
              <a:t>.</a:t>
            </a:r>
            <a:r>
              <a:rPr dirty="0" spc="-215"/>
              <a:t> </a:t>
            </a:r>
            <a:r>
              <a:rPr dirty="0" spc="-285"/>
              <a:t>I</a:t>
            </a:r>
            <a:r>
              <a:rPr dirty="0" spc="35"/>
              <a:t>t</a:t>
            </a:r>
            <a:r>
              <a:rPr dirty="0" spc="-160"/>
              <a:t>'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240"/>
              <a:t>m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45"/>
              <a:t>o  </a:t>
            </a:r>
            <a:r>
              <a:rPr dirty="0" spc="35"/>
              <a:t>t</a:t>
            </a:r>
            <a:r>
              <a:rPr dirty="0" spc="-15"/>
              <a:t>a</a:t>
            </a:r>
            <a:r>
              <a:rPr dirty="0" spc="-20"/>
              <a:t>k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-90"/>
              <a:t>r</a:t>
            </a:r>
            <a:r>
              <a:rPr dirty="0" spc="50"/>
              <a:t>o</a:t>
            </a:r>
            <a:r>
              <a:rPr dirty="0" spc="-15"/>
              <a:t>a</a:t>
            </a:r>
            <a:r>
              <a:rPr dirty="0" spc="125"/>
              <a:t>c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-150"/>
              <a:t>v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50"/>
              <a:t>pp</a:t>
            </a:r>
            <a:r>
              <a:rPr dirty="0" spc="-90"/>
              <a:t>r</a:t>
            </a:r>
            <a:r>
              <a:rPr dirty="0" spc="50"/>
              <a:t>o</a:t>
            </a:r>
            <a:r>
              <a:rPr dirty="0" spc="-15"/>
              <a:t>a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45"/>
              <a:t>o  </a:t>
            </a:r>
            <a:r>
              <a:rPr dirty="0" spc="90"/>
              <a:t>c</a:t>
            </a:r>
            <a:r>
              <a:rPr dirty="0" spc="60"/>
              <a:t>o</a:t>
            </a:r>
            <a:r>
              <a:rPr dirty="0" spc="240"/>
              <a:t>m</a:t>
            </a:r>
            <a:r>
              <a:rPr dirty="0" spc="140"/>
              <a:t>b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-10"/>
              <a:t>i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-70"/>
              <a:t>ss</a:t>
            </a:r>
            <a:r>
              <a:rPr dirty="0" spc="114"/>
              <a:t>u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114"/>
              <a:t>u</a:t>
            </a:r>
            <a:r>
              <a:rPr dirty="0" spc="-70"/>
              <a:t>s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95"/>
              <a:t>A</a:t>
            </a:r>
            <a:r>
              <a:rPr dirty="0" spc="-285"/>
              <a:t>I</a:t>
            </a:r>
            <a:r>
              <a:rPr dirty="0" spc="-145"/>
              <a:t>-  </a:t>
            </a:r>
            <a:r>
              <a:rPr dirty="0" spc="150"/>
              <a:t>p</a:t>
            </a:r>
            <a:r>
              <a:rPr dirty="0" spc="20"/>
              <a:t>o</a:t>
            </a:r>
            <a:r>
              <a:rPr dirty="0" spc="130"/>
              <a:t>w</a:t>
            </a:r>
            <a:r>
              <a:rPr dirty="0" spc="35"/>
              <a:t>e</a:t>
            </a:r>
            <a:r>
              <a:rPr dirty="0" spc="-90"/>
              <a:t>r</a:t>
            </a:r>
            <a:r>
              <a:rPr dirty="0" spc="35"/>
              <a:t>e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95"/>
              <a:t>c</a:t>
            </a:r>
            <a:r>
              <a:rPr dirty="0" spc="125"/>
              <a:t>hn</a:t>
            </a:r>
            <a:r>
              <a:rPr dirty="0" spc="60"/>
              <a:t>o</a:t>
            </a:r>
            <a:r>
              <a:rPr dirty="0" spc="-10"/>
              <a:t>l</a:t>
            </a:r>
            <a:r>
              <a:rPr dirty="0" spc="60"/>
              <a:t>o</a:t>
            </a:r>
            <a:r>
              <a:rPr dirty="0" spc="30"/>
              <a:t>g</a:t>
            </a:r>
            <a:r>
              <a:rPr dirty="0" spc="-55"/>
              <a:t>y</a:t>
            </a:r>
            <a:r>
              <a:rPr dirty="0" spc="-370"/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0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34975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3425"/>
              </a:spcBef>
            </a:pPr>
            <a:r>
              <a:rPr dirty="0" sz="4250" spc="5">
                <a:latin typeface="Palatino Linotype"/>
                <a:cs typeface="Palatino Linotype"/>
              </a:rPr>
              <a:t>AI-Powered</a:t>
            </a:r>
            <a:r>
              <a:rPr dirty="0" sz="4250" spc="-95">
                <a:latin typeface="Palatino Linotype"/>
                <a:cs typeface="Palatino Linotype"/>
              </a:rPr>
              <a:t> </a:t>
            </a:r>
            <a:r>
              <a:rPr dirty="0" sz="4250" spc="10">
                <a:latin typeface="Palatino Linotype"/>
                <a:cs typeface="Palatino Linotype"/>
              </a:rPr>
              <a:t>Spam</a:t>
            </a:r>
            <a:r>
              <a:rPr dirty="0" sz="4250" spc="-90">
                <a:latin typeface="Palatino Linotype"/>
                <a:cs typeface="Palatino Linotype"/>
              </a:rPr>
              <a:t> </a:t>
            </a:r>
            <a:r>
              <a:rPr dirty="0" sz="4250" spc="50">
                <a:latin typeface="Palatino Linotype"/>
                <a:cs typeface="Palatino Linotype"/>
              </a:rPr>
              <a:t>Classiﬁcation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636" y="3393165"/>
            <a:ext cx="7772400" cy="39878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18000"/>
              </a:lnSpc>
              <a:spcBef>
                <a:spcPts val="75"/>
              </a:spcBef>
            </a:pP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gin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 i="1">
                <a:latin typeface="Verdana"/>
                <a:cs typeface="Verdana"/>
              </a:rPr>
              <a:t>A</a:t>
            </a:r>
            <a:r>
              <a:rPr dirty="0" sz="2450" spc="-20" i="1">
                <a:latin typeface="Verdana"/>
                <a:cs typeface="Verdana"/>
              </a:rPr>
              <a:t>r</a:t>
            </a:r>
            <a:r>
              <a:rPr dirty="0" sz="2450" spc="35" i="1">
                <a:latin typeface="Verdana"/>
                <a:cs typeface="Verdana"/>
              </a:rPr>
              <a:t>t</a:t>
            </a:r>
            <a:r>
              <a:rPr dirty="0" sz="2450" spc="-10" i="1">
                <a:latin typeface="Verdana"/>
                <a:cs typeface="Verdana"/>
              </a:rPr>
              <a:t>i</a:t>
            </a:r>
            <a:r>
              <a:rPr dirty="0" sz="2450" spc="170" i="1">
                <a:latin typeface="Verdana"/>
                <a:cs typeface="Verdana"/>
              </a:rPr>
              <a:t>ﬁ</a:t>
            </a:r>
            <a:r>
              <a:rPr dirty="0" sz="2450" spc="114" i="1">
                <a:latin typeface="Verdana"/>
                <a:cs typeface="Verdana"/>
              </a:rPr>
              <a:t>c</a:t>
            </a:r>
            <a:r>
              <a:rPr dirty="0" sz="2450" spc="-10" i="1">
                <a:latin typeface="Verdana"/>
                <a:cs typeface="Verdana"/>
              </a:rPr>
              <a:t>i</a:t>
            </a:r>
            <a:r>
              <a:rPr dirty="0" sz="2450" spc="204" i="1">
                <a:latin typeface="Verdana"/>
                <a:cs typeface="Verdana"/>
              </a:rPr>
              <a:t>a</a:t>
            </a:r>
            <a:r>
              <a:rPr dirty="0" sz="2450" spc="-10" i="1">
                <a:latin typeface="Verdana"/>
                <a:cs typeface="Verdana"/>
              </a:rPr>
              <a:t>l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-285" i="1">
                <a:latin typeface="Verdana"/>
                <a:cs typeface="Verdana"/>
              </a:rPr>
              <a:t>I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-15" i="1">
                <a:latin typeface="Verdana"/>
                <a:cs typeface="Verdana"/>
              </a:rPr>
              <a:t>t</a:t>
            </a:r>
            <a:r>
              <a:rPr dirty="0" sz="2450" spc="35" i="1">
                <a:latin typeface="Verdana"/>
                <a:cs typeface="Verdana"/>
              </a:rPr>
              <a:t>e</a:t>
            </a:r>
            <a:r>
              <a:rPr dirty="0" sz="2450" spc="-10" i="1">
                <a:latin typeface="Verdana"/>
                <a:cs typeface="Verdana"/>
              </a:rPr>
              <a:t>lli</a:t>
            </a:r>
            <a:r>
              <a:rPr dirty="0" sz="2450" spc="105" i="1">
                <a:latin typeface="Verdana"/>
                <a:cs typeface="Verdana"/>
              </a:rPr>
              <a:t>ge</a:t>
            </a:r>
            <a:r>
              <a:rPr dirty="0" sz="2450" spc="125" i="1">
                <a:latin typeface="Verdana"/>
                <a:cs typeface="Verdana"/>
              </a:rPr>
              <a:t>n</a:t>
            </a:r>
            <a:r>
              <a:rPr dirty="0" sz="2450" spc="90" i="1">
                <a:latin typeface="Verdana"/>
                <a:cs typeface="Verdana"/>
              </a:rPr>
              <a:t>c</a:t>
            </a:r>
            <a:r>
              <a:rPr dirty="0" sz="2450" spc="25" i="1">
                <a:latin typeface="Verdana"/>
                <a:cs typeface="Verdana"/>
              </a:rPr>
              <a:t>e  </a:t>
            </a:r>
            <a:r>
              <a:rPr dirty="0" sz="2450" spc="-300" i="1">
                <a:latin typeface="Verdana"/>
                <a:cs typeface="Verdana"/>
              </a:rPr>
              <a:t>(</a:t>
            </a:r>
            <a:r>
              <a:rPr dirty="0" sz="2450" spc="100" i="1">
                <a:latin typeface="Verdana"/>
                <a:cs typeface="Verdana"/>
              </a:rPr>
              <a:t>A</a:t>
            </a:r>
            <a:r>
              <a:rPr dirty="0" sz="2450" spc="-285" i="1">
                <a:latin typeface="Verdana"/>
                <a:cs typeface="Verdana"/>
              </a:rPr>
              <a:t>I</a:t>
            </a:r>
            <a:r>
              <a:rPr dirty="0" sz="2450" spc="-300" i="1">
                <a:latin typeface="Verdana"/>
                <a:cs typeface="Verdana"/>
              </a:rPr>
              <a:t>)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45">
                <a:latin typeface="Verdana"/>
                <a:cs typeface="Verdana"/>
              </a:rPr>
              <a:t>that </a:t>
            </a:r>
            <a:r>
              <a:rPr dirty="0" sz="2450" spc="25">
                <a:latin typeface="Verdana"/>
                <a:cs typeface="Verdana"/>
              </a:rPr>
              <a:t>intelligently </a:t>
            </a:r>
            <a:r>
              <a:rPr dirty="0" sz="2450" spc="50">
                <a:latin typeface="Verdana"/>
                <a:cs typeface="Verdana"/>
              </a:rPr>
              <a:t>identiﬁes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10">
                <a:latin typeface="Verdana"/>
                <a:cs typeface="Verdana"/>
              </a:rPr>
              <a:t>ﬁlters </a:t>
            </a:r>
            <a:r>
              <a:rPr dirty="0" sz="2450" spc="70">
                <a:latin typeface="Verdana"/>
                <a:cs typeface="Verdana"/>
              </a:rPr>
              <a:t>out </a:t>
            </a:r>
            <a:r>
              <a:rPr dirty="0" sz="2450" spc="75">
                <a:latin typeface="Verdana"/>
                <a:cs typeface="Verdana"/>
              </a:rPr>
              <a:t>spam </a:t>
            </a:r>
            <a:r>
              <a:rPr dirty="0" sz="2450" spc="8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emails.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AI-powered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solution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utilizes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machine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go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85">
                <a:latin typeface="Verdana"/>
                <a:cs typeface="Verdana"/>
              </a:rPr>
              <a:t>ms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35">
                <a:latin typeface="Verdana"/>
                <a:cs typeface="Verdana"/>
              </a:rPr>
              <a:t>y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ma</a:t>
            </a:r>
            <a:r>
              <a:rPr dirty="0" sz="2450" spc="-10">
                <a:latin typeface="Verdana"/>
                <a:cs typeface="Verdana"/>
              </a:rPr>
              <a:t>il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95">
                <a:latin typeface="Verdana"/>
                <a:cs typeface="Verdana"/>
              </a:rPr>
              <a:t>u</a:t>
            </a:r>
            <a:r>
              <a:rPr dirty="0" sz="2450" spc="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ma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40">
                <a:latin typeface="Verdana"/>
                <a:cs typeface="Verdana"/>
              </a:rPr>
              <a:t>b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55">
                <a:latin typeface="Verdana"/>
                <a:cs typeface="Verdana"/>
              </a:rPr>
              <a:t>k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90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675169"/>
            <a:ext cx="6219825" cy="516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>
                <a:solidFill>
                  <a:srgbClr val="000000"/>
                </a:solidFill>
                <a:latin typeface="Cambria"/>
                <a:cs typeface="Cambria"/>
              </a:rPr>
              <a:t>Beneﬁts</a:t>
            </a:r>
            <a:r>
              <a:rPr dirty="0" sz="3200" spc="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3200" spc="5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dirty="0" sz="3200" spc="3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3200" spc="15">
                <a:solidFill>
                  <a:srgbClr val="000000"/>
                </a:solidFill>
                <a:latin typeface="Cambria"/>
                <a:cs typeface="Cambria"/>
              </a:rPr>
              <a:t>Future</a:t>
            </a:r>
            <a:r>
              <a:rPr dirty="0" sz="3200" spc="25">
                <a:solidFill>
                  <a:srgbClr val="000000"/>
                </a:solidFill>
                <a:latin typeface="Cambria"/>
                <a:cs typeface="Cambria"/>
              </a:rPr>
              <a:t> Implications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2" y="2864746"/>
            <a:ext cx="5979795" cy="4984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lli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145">
                <a:latin typeface="Verdana"/>
                <a:cs typeface="Verdana"/>
              </a:rPr>
              <a:t>-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5">
                <a:latin typeface="Verdana"/>
                <a:cs typeface="Verdana"/>
              </a:rPr>
              <a:t>um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25">
                <a:latin typeface="Verdana"/>
                <a:cs typeface="Verdana"/>
              </a:rPr>
              <a:t>k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5">
                <a:latin typeface="Verdana"/>
                <a:cs typeface="Verdana"/>
              </a:rPr>
              <a:t>k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d  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11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6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80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75">
                <a:latin typeface="Verdana"/>
                <a:cs typeface="Verdana"/>
              </a:rPr>
              <a:t>mai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-10">
                <a:latin typeface="Verdana"/>
                <a:cs typeface="Verdana"/>
              </a:rPr>
              <a:t>prioritization. </a:t>
            </a:r>
            <a:r>
              <a:rPr dirty="0" sz="2450" spc="-20">
                <a:latin typeface="Verdana"/>
                <a:cs typeface="Verdana"/>
              </a:rPr>
              <a:t>Let's </a:t>
            </a:r>
            <a:r>
              <a:rPr dirty="0" sz="2450" spc="65">
                <a:latin typeface="Verdana"/>
                <a:cs typeface="Verdana"/>
              </a:rPr>
              <a:t>embrace </a:t>
            </a:r>
            <a:r>
              <a:rPr dirty="0" sz="2450" spc="20">
                <a:latin typeface="Verdana"/>
                <a:cs typeface="Verdana"/>
              </a:rPr>
              <a:t>this </a:t>
            </a:r>
            <a:r>
              <a:rPr dirty="0" sz="2450" spc="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nn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40">
                <a:latin typeface="Verdana"/>
                <a:cs typeface="Verdana"/>
              </a:rPr>
              <a:t>gu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55">
                <a:latin typeface="Verdana"/>
                <a:cs typeface="Verdana"/>
              </a:rPr>
              <a:t>communication.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7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37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17" y="1225372"/>
                </a:lnTo>
                <a:lnTo>
                  <a:pt x="6195517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30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50" spc="295">
                <a:solidFill>
                  <a:srgbClr val="000000"/>
                </a:solidFill>
                <a:latin typeface="Trebuchet MS"/>
                <a:cs typeface="Trebuchet MS"/>
              </a:rPr>
              <a:t>Conclusion</a:t>
            </a:r>
            <a:endParaRPr sz="8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6892" y="4736312"/>
            <a:ext cx="9084945" cy="2688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-80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conclusion,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developing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intelligent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AI-powered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spam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classiﬁer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crucial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step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enhancing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email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security.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By 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leveraging </a:t>
            </a:r>
            <a:r>
              <a:rPr dirty="0" sz="2450" spc="-95">
                <a:latin typeface="Verdana"/>
                <a:cs typeface="Verdana"/>
              </a:rPr>
              <a:t>AI </a:t>
            </a:r>
            <a:r>
              <a:rPr dirty="0" sz="2450" spc="85">
                <a:latin typeface="Verdana"/>
                <a:cs typeface="Verdana"/>
              </a:rPr>
              <a:t>and machine </a:t>
            </a:r>
            <a:r>
              <a:rPr dirty="0" sz="2450" spc="-10">
                <a:latin typeface="Verdana"/>
                <a:cs typeface="Verdana"/>
              </a:rPr>
              <a:t>learning, </a:t>
            </a:r>
            <a:r>
              <a:rPr dirty="0" sz="2450" spc="80">
                <a:latin typeface="Verdana"/>
                <a:cs typeface="Verdana"/>
              </a:rPr>
              <a:t>we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-10">
                <a:latin typeface="Verdana"/>
                <a:cs typeface="Verdana"/>
              </a:rPr>
              <a:t>effectively </a:t>
            </a:r>
            <a:r>
              <a:rPr dirty="0" sz="2450" spc="-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identify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25">
                <a:latin typeface="Verdana"/>
                <a:cs typeface="Verdana"/>
              </a:rPr>
              <a:t>ﬁlter </a:t>
            </a:r>
            <a:r>
              <a:rPr dirty="0" sz="2450" spc="70">
                <a:latin typeface="Verdana"/>
                <a:cs typeface="Verdana"/>
              </a:rPr>
              <a:t>out </a:t>
            </a:r>
            <a:r>
              <a:rPr dirty="0" sz="2450" spc="75">
                <a:latin typeface="Verdana"/>
                <a:cs typeface="Verdana"/>
              </a:rPr>
              <a:t>spam </a:t>
            </a:r>
            <a:r>
              <a:rPr dirty="0" sz="2450" spc="-30">
                <a:latin typeface="Verdana"/>
                <a:cs typeface="Verdana"/>
              </a:rPr>
              <a:t>emails, </a:t>
            </a:r>
            <a:r>
              <a:rPr dirty="0" sz="2450" spc="75">
                <a:latin typeface="Verdana"/>
                <a:cs typeface="Verdana"/>
              </a:rPr>
              <a:t>reducing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-45">
                <a:latin typeface="Verdana"/>
                <a:cs typeface="Verdana"/>
              </a:rPr>
              <a:t>risks </a:t>
            </a:r>
            <a:r>
              <a:rPr dirty="0" sz="2450" spc="-40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associated </a:t>
            </a:r>
            <a:r>
              <a:rPr dirty="0" sz="2450" spc="80">
                <a:latin typeface="Verdana"/>
                <a:cs typeface="Verdana"/>
              </a:rPr>
              <a:t>with </a:t>
            </a:r>
            <a:r>
              <a:rPr dirty="0" sz="2450" spc="45">
                <a:latin typeface="Verdana"/>
                <a:cs typeface="Verdana"/>
              </a:rPr>
              <a:t>malicious </a:t>
            </a:r>
            <a:r>
              <a:rPr dirty="0" sz="2450" spc="15">
                <a:latin typeface="Verdana"/>
                <a:cs typeface="Verdana"/>
              </a:rPr>
              <a:t>content. </a:t>
            </a:r>
            <a:r>
              <a:rPr dirty="0" sz="2450" spc="-20">
                <a:latin typeface="Verdana"/>
                <a:cs typeface="Verdana"/>
              </a:rPr>
              <a:t>Let's </a:t>
            </a:r>
            <a:r>
              <a:rPr dirty="0" sz="2450" spc="65">
                <a:latin typeface="Verdana"/>
                <a:cs typeface="Verdana"/>
              </a:rPr>
              <a:t>embrace </a:t>
            </a:r>
            <a:r>
              <a:rPr dirty="0" sz="2450" spc="20">
                <a:latin typeface="Verdana"/>
                <a:cs typeface="Verdana"/>
              </a:rPr>
              <a:t>this </a:t>
            </a:r>
            <a:r>
              <a:rPr dirty="0" sz="2450" spc="2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ma</a:t>
            </a:r>
            <a:r>
              <a:rPr dirty="0" sz="2450" spc="-10">
                <a:latin typeface="Verdana"/>
                <a:cs typeface="Verdana"/>
              </a:rPr>
              <a:t>il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5" y="867893"/>
            <a:ext cx="5855970" cy="798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48940">
              <a:lnSpc>
                <a:spcPct val="11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B</a:t>
            </a:r>
            <a:r>
              <a:rPr dirty="0" sz="1100" spc="-15">
                <a:latin typeface="Arial MT"/>
                <a:cs typeface="Arial MT"/>
              </a:rPr>
              <a:t>u</a:t>
            </a:r>
            <a:r>
              <a:rPr dirty="0" sz="1100" spc="-20">
                <a:latin typeface="Arial MT"/>
                <a:cs typeface="Arial MT"/>
              </a:rPr>
              <a:t>il</a:t>
            </a:r>
            <a:r>
              <a:rPr dirty="0" sz="1100" spc="-15">
                <a:latin typeface="Arial MT"/>
                <a:cs typeface="Arial MT"/>
              </a:rPr>
              <a:t>d</a:t>
            </a:r>
            <a:r>
              <a:rPr dirty="0" sz="1100" spc="-2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n</a:t>
            </a:r>
            <a:r>
              <a:rPr dirty="0" sz="1100">
                <a:latin typeface="Arial MT"/>
                <a:cs typeface="Arial MT"/>
              </a:rPr>
              <a:t>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mar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er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-</a:t>
            </a:r>
            <a:r>
              <a:rPr dirty="0" sz="1100" spc="-5">
                <a:latin typeface="Arial MT"/>
                <a:cs typeface="Arial MT"/>
              </a:rPr>
              <a:t>P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20">
                <a:latin typeface="Arial MT"/>
                <a:cs typeface="Arial MT"/>
              </a:rPr>
              <a:t>w</a:t>
            </a:r>
            <a:r>
              <a:rPr dirty="0" sz="1100">
                <a:latin typeface="Arial MT"/>
                <a:cs typeface="Arial MT"/>
              </a:rPr>
              <a:t>ered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p</a:t>
            </a:r>
            <a:r>
              <a:rPr dirty="0" sz="1100" spc="-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m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</a:t>
            </a:r>
            <a:r>
              <a:rPr dirty="0" sz="1100" spc="-20">
                <a:latin typeface="Arial MT"/>
                <a:cs typeface="Arial MT"/>
              </a:rPr>
              <a:t>l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ss</a:t>
            </a:r>
            <a:r>
              <a:rPr dirty="0" sz="1100" spc="-2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f</a:t>
            </a:r>
            <a:r>
              <a:rPr dirty="0" sz="1100" spc="-2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r  </a:t>
            </a:r>
            <a:r>
              <a:rPr dirty="0" sz="1100" spc="-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bst</a:t>
            </a:r>
            <a:r>
              <a:rPr dirty="0" sz="1100" spc="5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act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 marR="125730" indent="464820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This research project focuses </a:t>
            </a:r>
            <a:r>
              <a:rPr dirty="0" sz="1100" spc="-5">
                <a:latin typeface="Arial MT"/>
                <a:cs typeface="Arial MT"/>
              </a:rPr>
              <a:t>on </a:t>
            </a:r>
            <a:r>
              <a:rPr dirty="0" sz="1100">
                <a:latin typeface="Arial MT"/>
                <a:cs typeface="Arial MT"/>
              </a:rPr>
              <a:t>the </a:t>
            </a:r>
            <a:r>
              <a:rPr dirty="0" sz="1100" spc="-15">
                <a:latin typeface="Arial MT"/>
                <a:cs typeface="Arial MT"/>
              </a:rPr>
              <a:t>development </a:t>
            </a:r>
            <a:r>
              <a:rPr dirty="0" sz="1100" spc="-5">
                <a:latin typeface="Arial MT"/>
                <a:cs typeface="Arial MT"/>
              </a:rPr>
              <a:t>of </a:t>
            </a:r>
            <a:r>
              <a:rPr dirty="0" sz="1100">
                <a:latin typeface="Arial MT"/>
                <a:cs typeface="Arial MT"/>
              </a:rPr>
              <a:t>a smarter </a:t>
            </a:r>
            <a:r>
              <a:rPr dirty="0" sz="1100" spc="-5">
                <a:latin typeface="Arial MT"/>
                <a:cs typeface="Arial MT"/>
              </a:rPr>
              <a:t>AI-powered </a:t>
            </a:r>
            <a:r>
              <a:rPr dirty="0" sz="1100" spc="-20">
                <a:latin typeface="Arial MT"/>
                <a:cs typeface="Arial MT"/>
              </a:rPr>
              <a:t>spam </a:t>
            </a:r>
            <a:r>
              <a:rPr dirty="0" sz="1100" spc="-15">
                <a:latin typeface="Arial MT"/>
                <a:cs typeface="Arial MT"/>
              </a:rPr>
              <a:t> classifier, </a:t>
            </a:r>
            <a:r>
              <a:rPr dirty="0" sz="1100" spc="-5">
                <a:latin typeface="Arial MT"/>
                <a:cs typeface="Arial MT"/>
              </a:rPr>
              <a:t>which aims </a:t>
            </a:r>
            <a:r>
              <a:rPr dirty="0" sz="1100">
                <a:latin typeface="Arial MT"/>
                <a:cs typeface="Arial MT"/>
              </a:rPr>
              <a:t>to enhance the accuracy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 spc="-10">
                <a:latin typeface="Arial MT"/>
                <a:cs typeface="Arial MT"/>
              </a:rPr>
              <a:t>efficiency </a:t>
            </a:r>
            <a:r>
              <a:rPr dirty="0" sz="1100" spc="-5">
                <a:latin typeface="Arial MT"/>
                <a:cs typeface="Arial MT"/>
              </a:rPr>
              <a:t>of </a:t>
            </a:r>
            <a:r>
              <a:rPr dirty="0" sz="1100">
                <a:latin typeface="Arial MT"/>
                <a:cs typeface="Arial MT"/>
              </a:rPr>
              <a:t>spam </a:t>
            </a:r>
            <a:r>
              <a:rPr dirty="0" sz="1100" spc="-15">
                <a:latin typeface="Arial MT"/>
                <a:cs typeface="Arial MT"/>
              </a:rPr>
              <a:t>detection </a:t>
            </a:r>
            <a:r>
              <a:rPr dirty="0" sz="1100" spc="-5">
                <a:latin typeface="Arial MT"/>
                <a:cs typeface="Arial MT"/>
              </a:rPr>
              <a:t>in </a:t>
            </a:r>
            <a:r>
              <a:rPr dirty="0" sz="1100" spc="-15">
                <a:latin typeface="Arial MT"/>
                <a:cs typeface="Arial MT"/>
              </a:rPr>
              <a:t>digital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communication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platforms.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Spam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emails,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messages,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comments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have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become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increasingly</a:t>
            </a:r>
            <a:endParaRPr sz="1100">
              <a:latin typeface="Arial MT"/>
              <a:cs typeface="Arial MT"/>
            </a:endParaRPr>
          </a:p>
          <a:p>
            <a:pPr marL="12700" marR="129539">
              <a:lnSpc>
                <a:spcPct val="110000"/>
              </a:lnSpc>
            </a:pPr>
            <a:r>
              <a:rPr dirty="0" sz="1100" spc="-15">
                <a:latin typeface="Arial MT"/>
                <a:cs typeface="Arial MT"/>
              </a:rPr>
              <a:t>sophisticated, </a:t>
            </a:r>
            <a:r>
              <a:rPr dirty="0" sz="1100">
                <a:latin typeface="Arial MT"/>
                <a:cs typeface="Arial MT"/>
              </a:rPr>
              <a:t>making </a:t>
            </a:r>
            <a:r>
              <a:rPr dirty="0" sz="1100" spc="-15">
                <a:latin typeface="Arial MT"/>
                <a:cs typeface="Arial MT"/>
              </a:rPr>
              <a:t>traditional </a:t>
            </a:r>
            <a:r>
              <a:rPr dirty="0" sz="1100">
                <a:latin typeface="Arial MT"/>
                <a:cs typeface="Arial MT"/>
              </a:rPr>
              <a:t>spam filters </a:t>
            </a:r>
            <a:r>
              <a:rPr dirty="0" sz="1100" spc="-5">
                <a:latin typeface="Arial MT"/>
                <a:cs typeface="Arial MT"/>
              </a:rPr>
              <a:t>less </a:t>
            </a:r>
            <a:r>
              <a:rPr dirty="0" sz="1100" spc="-15">
                <a:latin typeface="Arial MT"/>
                <a:cs typeface="Arial MT"/>
              </a:rPr>
              <a:t>effective. </a:t>
            </a:r>
            <a:r>
              <a:rPr dirty="0" sz="1100" spc="-35">
                <a:latin typeface="Arial MT"/>
                <a:cs typeface="Arial MT"/>
              </a:rPr>
              <a:t>To </a:t>
            </a:r>
            <a:r>
              <a:rPr dirty="0" sz="1100">
                <a:latin typeface="Arial MT"/>
                <a:cs typeface="Arial MT"/>
              </a:rPr>
              <a:t>address </a:t>
            </a:r>
            <a:r>
              <a:rPr dirty="0" sz="1100" spc="-5">
                <a:latin typeface="Arial MT"/>
                <a:cs typeface="Arial MT"/>
              </a:rPr>
              <a:t>this </a:t>
            </a:r>
            <a:r>
              <a:rPr dirty="0" sz="1100" spc="-15">
                <a:latin typeface="Arial MT"/>
                <a:cs typeface="Arial MT"/>
              </a:rPr>
              <a:t>challenge, </a:t>
            </a:r>
            <a:r>
              <a:rPr dirty="0" sz="1100" spc="-25">
                <a:latin typeface="Arial MT"/>
                <a:cs typeface="Arial MT"/>
              </a:rPr>
              <a:t>we 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propose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multi-module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approach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combines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various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machine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learning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techniques,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natural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language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processing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(NLP)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algorithms,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behavior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analysis.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5">
                <a:latin typeface="Arial MT"/>
                <a:cs typeface="Arial MT"/>
              </a:rPr>
              <a:t>Module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1: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Preprocessing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this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module,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we </a:t>
            </a:r>
            <a:r>
              <a:rPr dirty="0" sz="1100">
                <a:latin typeface="Arial MT"/>
                <a:cs typeface="Arial MT"/>
              </a:rPr>
              <a:t>preprocess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clean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incoming </a:t>
            </a:r>
            <a:r>
              <a:rPr dirty="0" sz="1100">
                <a:latin typeface="Arial MT"/>
                <a:cs typeface="Arial MT"/>
              </a:rPr>
              <a:t>data,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transforming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structured</a:t>
            </a:r>
            <a:endParaRPr sz="1100">
              <a:latin typeface="Arial MT"/>
              <a:cs typeface="Arial MT"/>
            </a:endParaRPr>
          </a:p>
          <a:p>
            <a:pPr marL="12700" marR="207010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format </a:t>
            </a:r>
            <a:r>
              <a:rPr dirty="0" sz="1100" spc="-15">
                <a:latin typeface="Arial MT"/>
                <a:cs typeface="Arial MT"/>
              </a:rPr>
              <a:t>suitable </a:t>
            </a:r>
            <a:r>
              <a:rPr dirty="0" sz="1100" spc="5">
                <a:latin typeface="Arial MT"/>
                <a:cs typeface="Arial MT"/>
              </a:rPr>
              <a:t>for </a:t>
            </a:r>
            <a:r>
              <a:rPr dirty="0" sz="1100" spc="-15">
                <a:latin typeface="Arial MT"/>
                <a:cs typeface="Arial MT"/>
              </a:rPr>
              <a:t>analysis. </a:t>
            </a:r>
            <a:r>
              <a:rPr dirty="0" sz="1100">
                <a:latin typeface="Arial MT"/>
                <a:cs typeface="Arial MT"/>
              </a:rPr>
              <a:t>This </a:t>
            </a:r>
            <a:r>
              <a:rPr dirty="0" sz="1100" spc="-15">
                <a:latin typeface="Arial MT"/>
                <a:cs typeface="Arial MT"/>
              </a:rPr>
              <a:t>includes </a:t>
            </a:r>
            <a:r>
              <a:rPr dirty="0" sz="1100" spc="-5">
                <a:latin typeface="Arial MT"/>
                <a:cs typeface="Arial MT"/>
              </a:rPr>
              <a:t>text </a:t>
            </a:r>
            <a:r>
              <a:rPr dirty="0" sz="1100" spc="-15">
                <a:latin typeface="Arial MT"/>
                <a:cs typeface="Arial MT"/>
              </a:rPr>
              <a:t>normalization, </a:t>
            </a:r>
            <a:r>
              <a:rPr dirty="0" sz="1100" spc="-5">
                <a:latin typeface="Arial MT"/>
                <a:cs typeface="Arial MT"/>
              </a:rPr>
              <a:t>removal of HTML </a:t>
            </a:r>
            <a:r>
              <a:rPr dirty="0" sz="1100">
                <a:latin typeface="Arial MT"/>
                <a:cs typeface="Arial MT"/>
              </a:rPr>
              <a:t>tags, </a:t>
            </a:r>
            <a:r>
              <a:rPr dirty="0" sz="1100" spc="-30">
                <a:latin typeface="Arial MT"/>
                <a:cs typeface="Arial MT"/>
              </a:rPr>
              <a:t>and 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handling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special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characters.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20">
                <a:latin typeface="Arial MT"/>
                <a:cs typeface="Arial MT"/>
              </a:rPr>
              <a:t>We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also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extract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relevant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features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such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sender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information,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message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content,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timestamps.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2: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Content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Analysis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latin typeface="Arial MT"/>
                <a:cs typeface="Arial MT"/>
              </a:rPr>
              <a:t>Using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advanced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NLP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techniques,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this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analyzes</a:t>
            </a:r>
            <a:r>
              <a:rPr dirty="0" sz="1100">
                <a:latin typeface="Arial MT"/>
                <a:cs typeface="Arial MT"/>
              </a:rPr>
              <a:t> 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content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messages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identify</a:t>
            </a:r>
            <a:endParaRPr sz="1100">
              <a:latin typeface="Arial MT"/>
              <a:cs typeface="Arial MT"/>
            </a:endParaRPr>
          </a:p>
          <a:p>
            <a:pPr marL="12700" marR="231775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spam patterns. </a:t>
            </a:r>
            <a:r>
              <a:rPr dirty="0" sz="1100" spc="20">
                <a:latin typeface="Arial MT"/>
                <a:cs typeface="Arial MT"/>
              </a:rPr>
              <a:t>We </a:t>
            </a:r>
            <a:r>
              <a:rPr dirty="0" sz="1100">
                <a:latin typeface="Arial MT"/>
                <a:cs typeface="Arial MT"/>
              </a:rPr>
              <a:t>employ </a:t>
            </a:r>
            <a:r>
              <a:rPr dirty="0" sz="1100" spc="-15">
                <a:latin typeface="Arial MT"/>
                <a:cs typeface="Arial MT"/>
              </a:rPr>
              <a:t>tokenization, </a:t>
            </a:r>
            <a:r>
              <a:rPr dirty="0" sz="1100" spc="-5">
                <a:latin typeface="Arial MT"/>
                <a:cs typeface="Arial MT"/>
              </a:rPr>
              <a:t>sentiment </a:t>
            </a:r>
            <a:r>
              <a:rPr dirty="0" sz="1100" spc="-15">
                <a:latin typeface="Arial MT"/>
                <a:cs typeface="Arial MT"/>
              </a:rPr>
              <a:t>analysis, </a:t>
            </a:r>
            <a:r>
              <a:rPr dirty="0" sz="1100" spc="-5">
                <a:latin typeface="Arial MT"/>
                <a:cs typeface="Arial MT"/>
              </a:rPr>
              <a:t>and topic </a:t>
            </a:r>
            <a:r>
              <a:rPr dirty="0" sz="1100" spc="-15">
                <a:latin typeface="Arial MT"/>
                <a:cs typeface="Arial MT"/>
              </a:rPr>
              <a:t>modeling </a:t>
            </a:r>
            <a:r>
              <a:rPr dirty="0" sz="1100">
                <a:latin typeface="Arial MT"/>
                <a:cs typeface="Arial MT"/>
              </a:rPr>
              <a:t>to </a:t>
            </a:r>
            <a:r>
              <a:rPr dirty="0" sz="1100" spc="-10">
                <a:latin typeface="Arial MT"/>
                <a:cs typeface="Arial MT"/>
              </a:rPr>
              <a:t>detect 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suspicious </a:t>
            </a:r>
            <a:r>
              <a:rPr dirty="0" sz="1100" spc="-10">
                <a:latin typeface="Arial MT"/>
                <a:cs typeface="Arial MT"/>
              </a:rPr>
              <a:t>language </a:t>
            </a:r>
            <a:r>
              <a:rPr dirty="0" sz="1100" spc="-5">
                <a:latin typeface="Arial MT"/>
                <a:cs typeface="Arial MT"/>
              </a:rPr>
              <a:t>and topics </a:t>
            </a:r>
            <a:r>
              <a:rPr dirty="0" sz="1100">
                <a:latin typeface="Arial MT"/>
                <a:cs typeface="Arial MT"/>
              </a:rPr>
              <a:t>commonly </a:t>
            </a:r>
            <a:r>
              <a:rPr dirty="0" sz="1100" spc="-15">
                <a:latin typeface="Arial MT"/>
                <a:cs typeface="Arial MT"/>
              </a:rPr>
              <a:t>associated </a:t>
            </a:r>
            <a:r>
              <a:rPr dirty="0" sz="1100" spc="-10">
                <a:latin typeface="Arial MT"/>
                <a:cs typeface="Arial MT"/>
              </a:rPr>
              <a:t>with </a:t>
            </a:r>
            <a:r>
              <a:rPr dirty="0" sz="1100">
                <a:latin typeface="Arial MT"/>
                <a:cs typeface="Arial MT"/>
              </a:rPr>
              <a:t>spam. </a:t>
            </a:r>
            <a:r>
              <a:rPr dirty="0" sz="1100" spc="-25">
                <a:latin typeface="Arial MT"/>
                <a:cs typeface="Arial MT"/>
              </a:rPr>
              <a:t>Additionally, </a:t>
            </a:r>
            <a:r>
              <a:rPr dirty="0" sz="1100" spc="-5">
                <a:latin typeface="Arial MT"/>
                <a:cs typeface="Arial MT"/>
              </a:rPr>
              <a:t>deep </a:t>
            </a:r>
            <a:r>
              <a:rPr dirty="0" sz="1100" spc="-15">
                <a:latin typeface="Arial MT"/>
                <a:cs typeface="Arial MT"/>
              </a:rPr>
              <a:t>learning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models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identify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subtle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linguistic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cues.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3: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User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Behavior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Analysis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Arial MT"/>
                <a:cs typeface="Arial MT"/>
              </a:rPr>
              <a:t>Spammers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often</a:t>
            </a:r>
            <a:r>
              <a:rPr dirty="0" sz="1100" spc="-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exhibit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distinct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behavioral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patterns.</a:t>
            </a:r>
            <a:r>
              <a:rPr dirty="0" sz="1100" spc="-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profiles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interactions,</a:t>
            </a:r>
            <a:endParaRPr sz="1100">
              <a:latin typeface="Arial MT"/>
              <a:cs typeface="Arial MT"/>
            </a:endParaRPr>
          </a:p>
          <a:p>
            <a:pPr marL="12700" marR="257175">
              <a:lnSpc>
                <a:spcPct val="110000"/>
              </a:lnSpc>
            </a:pPr>
            <a:r>
              <a:rPr dirty="0" sz="1100" spc="-15">
                <a:latin typeface="Arial MT"/>
                <a:cs typeface="Arial MT"/>
              </a:rPr>
              <a:t>considering </a:t>
            </a:r>
            <a:r>
              <a:rPr dirty="0" sz="1100">
                <a:latin typeface="Arial MT"/>
                <a:cs typeface="Arial MT"/>
              </a:rPr>
              <a:t>factors </a:t>
            </a:r>
            <a:r>
              <a:rPr dirty="0" sz="1100" spc="-5">
                <a:latin typeface="Arial MT"/>
                <a:cs typeface="Arial MT"/>
              </a:rPr>
              <a:t>like click-through </a:t>
            </a:r>
            <a:r>
              <a:rPr dirty="0" sz="1100">
                <a:latin typeface="Arial MT"/>
                <a:cs typeface="Arial MT"/>
              </a:rPr>
              <a:t>rates, response times,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 spc="-15">
                <a:latin typeface="Arial MT"/>
                <a:cs typeface="Arial MT"/>
              </a:rPr>
              <a:t>historical behavior. By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analyzing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engagement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identify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anomalies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indicate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spammy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activities.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4: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Machine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Learning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Models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15">
                <a:latin typeface="Arial MT"/>
                <a:cs typeface="Arial MT"/>
              </a:rPr>
              <a:t>We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employ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diverse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machine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learning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algorithms,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including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decision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trees,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random</a:t>
            </a:r>
            <a:endParaRPr sz="1100">
              <a:latin typeface="Arial MT"/>
              <a:cs typeface="Arial MT"/>
            </a:endParaRPr>
          </a:p>
          <a:p>
            <a:pPr marL="12700" marR="295910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forests,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>
                <a:latin typeface="Arial MT"/>
                <a:cs typeface="Arial MT"/>
              </a:rPr>
              <a:t>neural networks, to classify messages based </a:t>
            </a:r>
            <a:r>
              <a:rPr dirty="0" sz="1100" spc="-5">
                <a:latin typeface="Arial MT"/>
                <a:cs typeface="Arial MT"/>
              </a:rPr>
              <a:t>on </a:t>
            </a:r>
            <a:r>
              <a:rPr dirty="0" sz="1100">
                <a:latin typeface="Arial MT"/>
                <a:cs typeface="Arial MT"/>
              </a:rPr>
              <a:t>the </a:t>
            </a:r>
            <a:r>
              <a:rPr dirty="0" sz="1100" spc="-5">
                <a:latin typeface="Arial MT"/>
                <a:cs typeface="Arial MT"/>
              </a:rPr>
              <a:t>insights </a:t>
            </a:r>
            <a:r>
              <a:rPr dirty="0" sz="1100">
                <a:latin typeface="Arial MT"/>
                <a:cs typeface="Arial MT"/>
              </a:rPr>
              <a:t>gained </a:t>
            </a:r>
            <a:r>
              <a:rPr dirty="0" sz="1100" spc="5">
                <a:latin typeface="Arial MT"/>
                <a:cs typeface="Arial MT"/>
              </a:rPr>
              <a:t>from </a:t>
            </a:r>
            <a:r>
              <a:rPr dirty="0" sz="1100" spc="-15">
                <a:latin typeface="Arial MT"/>
                <a:cs typeface="Arial MT"/>
              </a:rPr>
              <a:t>the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previous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modules.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These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continuously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trained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updated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adapt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evolving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tactics.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Module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5: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Feedback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Loop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35">
                <a:latin typeface="Arial MT"/>
                <a:cs typeface="Arial MT"/>
              </a:rPr>
              <a:t>To</a:t>
            </a:r>
            <a:r>
              <a:rPr dirty="0" sz="1100" spc="-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create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self-improving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system,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we</a:t>
            </a:r>
            <a:r>
              <a:rPr dirty="0" sz="1100" spc="-15">
                <a:latin typeface="Arial MT"/>
                <a:cs typeface="Arial MT"/>
              </a:rPr>
              <a:t> implement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feedback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loop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allows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report</a:t>
            </a:r>
            <a:endParaRPr sz="1100">
              <a:latin typeface="Arial MT"/>
              <a:cs typeface="Arial MT"/>
            </a:endParaRPr>
          </a:p>
          <a:p>
            <a:pPr marL="12700" marR="108585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false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positives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false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negatives.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feedback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fine-tune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our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models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improve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overall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accuracy.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proposed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multi-module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approach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offers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comprehensive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solution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classification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problem. </a:t>
            </a:r>
            <a:r>
              <a:rPr dirty="0" sz="1100" spc="-5">
                <a:latin typeface="Arial MT"/>
                <a:cs typeface="Arial MT"/>
              </a:rPr>
              <a:t>By </a:t>
            </a:r>
            <a:r>
              <a:rPr dirty="0" sz="1100" spc="-15">
                <a:latin typeface="Arial MT"/>
                <a:cs typeface="Arial MT"/>
              </a:rPr>
              <a:t>combining </a:t>
            </a:r>
            <a:r>
              <a:rPr dirty="0" sz="1100">
                <a:latin typeface="Arial MT"/>
                <a:cs typeface="Arial MT"/>
              </a:rPr>
              <a:t>data </a:t>
            </a:r>
            <a:r>
              <a:rPr dirty="0" sz="1100" spc="-15">
                <a:latin typeface="Arial MT"/>
                <a:cs typeface="Arial MT"/>
              </a:rPr>
              <a:t>preprocessing, </a:t>
            </a:r>
            <a:r>
              <a:rPr dirty="0" sz="1100">
                <a:latin typeface="Arial MT"/>
                <a:cs typeface="Arial MT"/>
              </a:rPr>
              <a:t>content </a:t>
            </a:r>
            <a:r>
              <a:rPr dirty="0" sz="1100" spc="-20">
                <a:latin typeface="Arial MT"/>
                <a:cs typeface="Arial MT"/>
              </a:rPr>
              <a:t>analysis, </a:t>
            </a:r>
            <a:r>
              <a:rPr dirty="0" sz="1100">
                <a:latin typeface="Arial MT"/>
                <a:cs typeface="Arial MT"/>
              </a:rPr>
              <a:t>user </a:t>
            </a:r>
            <a:r>
              <a:rPr dirty="0" sz="1100" spc="-5">
                <a:latin typeface="Arial MT"/>
                <a:cs typeface="Arial MT"/>
              </a:rPr>
              <a:t>behavior </a:t>
            </a:r>
            <a:r>
              <a:rPr dirty="0" sz="1100" spc="-15">
                <a:latin typeface="Arial MT"/>
                <a:cs typeface="Arial MT"/>
              </a:rPr>
              <a:t>profiling, </a:t>
            </a:r>
            <a:r>
              <a:rPr dirty="0" sz="1100" spc="-30">
                <a:latin typeface="Arial MT"/>
                <a:cs typeface="Arial MT"/>
              </a:rPr>
              <a:t>and 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machine </a:t>
            </a:r>
            <a:r>
              <a:rPr dirty="0" sz="1100" spc="-15">
                <a:latin typeface="Arial MT"/>
                <a:cs typeface="Arial MT"/>
              </a:rPr>
              <a:t>learning, </a:t>
            </a:r>
            <a:r>
              <a:rPr dirty="0" sz="1100" spc="-10">
                <a:latin typeface="Arial MT"/>
                <a:cs typeface="Arial MT"/>
              </a:rPr>
              <a:t>we </a:t>
            </a:r>
            <a:r>
              <a:rPr dirty="0" sz="1100" spc="-5">
                <a:latin typeface="Arial MT"/>
                <a:cs typeface="Arial MT"/>
              </a:rPr>
              <a:t>aim </a:t>
            </a:r>
            <a:r>
              <a:rPr dirty="0" sz="1100">
                <a:latin typeface="Arial MT"/>
                <a:cs typeface="Arial MT"/>
              </a:rPr>
              <a:t>to </a:t>
            </a:r>
            <a:r>
              <a:rPr dirty="0" sz="1100" spc="-5">
                <a:latin typeface="Arial MT"/>
                <a:cs typeface="Arial MT"/>
              </a:rPr>
              <a:t>build </a:t>
            </a:r>
            <a:r>
              <a:rPr dirty="0" sz="1100">
                <a:latin typeface="Arial MT"/>
                <a:cs typeface="Arial MT"/>
              </a:rPr>
              <a:t>a smarter </a:t>
            </a:r>
            <a:r>
              <a:rPr dirty="0" sz="1100" spc="-5">
                <a:latin typeface="Arial MT"/>
                <a:cs typeface="Arial MT"/>
              </a:rPr>
              <a:t>AI-powered </a:t>
            </a:r>
            <a:r>
              <a:rPr dirty="0" sz="1100">
                <a:latin typeface="Arial MT"/>
                <a:cs typeface="Arial MT"/>
              </a:rPr>
              <a:t>spam </a:t>
            </a:r>
            <a:r>
              <a:rPr dirty="0" sz="1100" spc="-15">
                <a:latin typeface="Arial MT"/>
                <a:cs typeface="Arial MT"/>
              </a:rPr>
              <a:t>classifier </a:t>
            </a:r>
            <a:r>
              <a:rPr dirty="0" sz="1100" spc="-5">
                <a:latin typeface="Arial MT"/>
                <a:cs typeface="Arial MT"/>
              </a:rPr>
              <a:t>capable of </a:t>
            </a:r>
            <a:r>
              <a:rPr dirty="0" sz="1100" spc="-15">
                <a:latin typeface="Arial MT"/>
                <a:cs typeface="Arial MT"/>
              </a:rPr>
              <a:t>adapting </a:t>
            </a:r>
            <a:r>
              <a:rPr dirty="0" sz="1100" spc="-10">
                <a:latin typeface="Arial MT"/>
                <a:cs typeface="Arial MT"/>
              </a:rPr>
              <a:t>to 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evolving </a:t>
            </a:r>
            <a:r>
              <a:rPr dirty="0" sz="1100">
                <a:latin typeface="Arial MT"/>
                <a:cs typeface="Arial MT"/>
              </a:rPr>
              <a:t>spam tactics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 spc="-15">
                <a:latin typeface="Arial MT"/>
                <a:cs typeface="Arial MT"/>
              </a:rPr>
              <a:t>achieving </a:t>
            </a:r>
            <a:r>
              <a:rPr dirty="0" sz="1100">
                <a:latin typeface="Arial MT"/>
                <a:cs typeface="Arial MT"/>
              </a:rPr>
              <a:t>higher accuracy rates </a:t>
            </a:r>
            <a:r>
              <a:rPr dirty="0" sz="1100" spc="-5">
                <a:latin typeface="Arial MT"/>
                <a:cs typeface="Arial MT"/>
              </a:rPr>
              <a:t>in </a:t>
            </a:r>
            <a:r>
              <a:rPr dirty="0" sz="1100" spc="-15">
                <a:latin typeface="Arial MT"/>
                <a:cs typeface="Arial MT"/>
              </a:rPr>
              <a:t>identifying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 spc="-15">
                <a:latin typeface="Arial MT"/>
                <a:cs typeface="Arial MT"/>
              </a:rPr>
              <a:t>mitigating </a:t>
            </a:r>
            <a:r>
              <a:rPr dirty="0" sz="1100" spc="-20">
                <a:latin typeface="Arial MT"/>
                <a:cs typeface="Arial MT"/>
              </a:rPr>
              <a:t>spam 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across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various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digital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communication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channels.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395" y="431419"/>
            <a:ext cx="5506085" cy="804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</a:t>
            </a:r>
            <a:r>
              <a:rPr dirty="0" sz="1100" b="1">
                <a:latin typeface="Arial"/>
                <a:cs typeface="Arial"/>
              </a:rPr>
              <a:t>rogram</a:t>
            </a:r>
            <a:r>
              <a:rPr dirty="0" sz="1100" spc="-8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 marR="3799204">
              <a:lnSpc>
                <a:spcPct val="110000"/>
              </a:lnSpc>
              <a:spcBef>
                <a:spcPts val="73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m</a:t>
            </a:r>
            <a:r>
              <a:rPr dirty="0" sz="1100">
                <a:latin typeface="Arial MT"/>
                <a:cs typeface="Arial MT"/>
              </a:rPr>
              <a:t>p</a:t>
            </a:r>
            <a:r>
              <a:rPr dirty="0" sz="1100" spc="-5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</a:t>
            </a:r>
            <a:r>
              <a:rPr dirty="0" sz="1100" spc="-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cess</a:t>
            </a:r>
            <a:r>
              <a:rPr dirty="0" sz="1100" spc="-5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li</a:t>
            </a:r>
            <a:r>
              <a:rPr dirty="0" sz="1100" spc="-15">
                <a:latin typeface="Arial MT"/>
                <a:cs typeface="Arial MT"/>
              </a:rPr>
              <a:t>b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1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 spc="-2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s 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numpy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np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pandas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pd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sklearn.model_selection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train_test_split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sklearn.feature_extraction.text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TfidfVectorizer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sklearn.naive_bayes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MultinomialNB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5">
                <a:latin typeface="Arial MT"/>
                <a:cs typeface="Arial MT"/>
              </a:rPr>
              <a:t>from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sklearn.metrics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import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accuracy_score,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classification_report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Load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labeled</a:t>
            </a:r>
            <a:r>
              <a:rPr dirty="0" sz="1100">
                <a:latin typeface="Arial MT"/>
                <a:cs typeface="Arial MT"/>
              </a:rPr>
              <a:t> spam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non-spam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dataset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Replace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'spam_data.csv'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adjust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loading </a:t>
            </a:r>
            <a:r>
              <a:rPr dirty="0" sz="1100">
                <a:latin typeface="Arial MT"/>
                <a:cs typeface="Arial MT"/>
              </a:rPr>
              <a:t>based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dataset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format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pd.read_csv('spam_data.csv')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Preprocess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prepare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your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Arial MT"/>
                <a:cs typeface="Arial MT"/>
              </a:rPr>
              <a:t>X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data['text']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Replace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'text'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with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column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containing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email/message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text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data['label']</a:t>
            </a:r>
            <a:r>
              <a:rPr dirty="0" sz="1100" spc="22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Replace</a:t>
            </a:r>
            <a:r>
              <a:rPr dirty="0" sz="1100" spc="-15">
                <a:latin typeface="Arial MT"/>
                <a:cs typeface="Arial MT"/>
              </a:rPr>
              <a:t> 'label'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with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column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containing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labels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(spam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non-spam)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p</a:t>
            </a:r>
            <a:r>
              <a:rPr dirty="0" sz="1100" spc="-10">
                <a:latin typeface="Arial MT"/>
                <a:cs typeface="Arial MT"/>
              </a:rPr>
              <a:t>l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he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</a:t>
            </a:r>
            <a:r>
              <a:rPr dirty="0" sz="1100" spc="-10">
                <a:latin typeface="Arial MT"/>
                <a:cs typeface="Arial MT"/>
              </a:rPr>
              <a:t>a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et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nto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n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ng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</a:t>
            </a:r>
            <a:r>
              <a:rPr dirty="0" sz="1100">
                <a:latin typeface="Arial MT"/>
                <a:cs typeface="Arial MT"/>
              </a:rPr>
              <a:t>d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ng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s</a:t>
            </a:r>
            <a:r>
              <a:rPr dirty="0" sz="1100" spc="-30">
                <a:latin typeface="Arial MT"/>
                <a:cs typeface="Arial MT"/>
              </a:rPr>
              <a:t>e</a:t>
            </a:r>
            <a:r>
              <a:rPr dirty="0" sz="1100" spc="-2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X_train,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X_test,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y_train,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y_test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train_test_split(X,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y, </a:t>
            </a:r>
            <a:r>
              <a:rPr dirty="0" sz="1100" spc="-15">
                <a:latin typeface="Arial MT"/>
                <a:cs typeface="Arial MT"/>
              </a:rPr>
              <a:t>test_size=0.2, random_state=42)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12700" marR="904240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Create TF-IDF vectorizer </a:t>
            </a:r>
            <a:r>
              <a:rPr dirty="0" sz="1100">
                <a:latin typeface="Arial MT"/>
                <a:cs typeface="Arial MT"/>
              </a:rPr>
              <a:t>to </a:t>
            </a:r>
            <a:r>
              <a:rPr dirty="0" sz="1100" spc="-5">
                <a:latin typeface="Arial MT"/>
                <a:cs typeface="Arial MT"/>
              </a:rPr>
              <a:t>convert text </a:t>
            </a:r>
            <a:r>
              <a:rPr dirty="0" sz="1100">
                <a:latin typeface="Arial MT"/>
                <a:cs typeface="Arial MT"/>
              </a:rPr>
              <a:t>data </a:t>
            </a:r>
            <a:r>
              <a:rPr dirty="0" sz="1100" spc="-5">
                <a:latin typeface="Arial MT"/>
                <a:cs typeface="Arial MT"/>
              </a:rPr>
              <a:t>into </a:t>
            </a:r>
            <a:r>
              <a:rPr dirty="0" sz="1100" spc="-15">
                <a:latin typeface="Arial MT"/>
                <a:cs typeface="Arial MT"/>
              </a:rPr>
              <a:t>numerical </a:t>
            </a:r>
            <a:r>
              <a:rPr dirty="0" sz="1100" spc="-10">
                <a:latin typeface="Arial MT"/>
                <a:cs typeface="Arial MT"/>
              </a:rPr>
              <a:t>features 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tfidf_vectorizer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TfidfVectorizer(max_features=5000,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stop_words='english')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X_train_tfidf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15">
                <a:latin typeface="Arial MT"/>
                <a:cs typeface="Arial MT"/>
              </a:rPr>
              <a:t> tfidf_vectorizer.fit_transform(X_train)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10">
                <a:latin typeface="Arial MT"/>
                <a:cs typeface="Arial MT"/>
              </a:rPr>
              <a:t>X_test_tfidf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tfidf_vectorizer.transform(X_test)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12700" marR="966469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Build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classifier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(e.g.,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Multinomial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Naive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Bayes)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spam_classifier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MultinomialNB()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15">
                <a:latin typeface="Arial MT"/>
                <a:cs typeface="Arial MT"/>
              </a:rPr>
              <a:t>spam_classifier.fit(X_train_tfidf,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y_train)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Make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predictions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test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set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 MT"/>
                <a:cs typeface="Arial MT"/>
              </a:rPr>
              <a:t>y_pred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spam_classifier.predict(X_test_tfidf)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 marR="2858135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15">
                <a:latin typeface="Arial MT"/>
                <a:cs typeface="Arial MT"/>
              </a:rPr>
              <a:t>Evaluate </a:t>
            </a:r>
            <a:r>
              <a:rPr dirty="0" sz="1100">
                <a:latin typeface="Arial MT"/>
                <a:cs typeface="Arial MT"/>
              </a:rPr>
              <a:t>the model's </a:t>
            </a:r>
            <a:r>
              <a:rPr dirty="0" sz="1100" spc="-10">
                <a:latin typeface="Arial MT"/>
                <a:cs typeface="Arial MT"/>
              </a:rPr>
              <a:t>performance 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accuracy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accuracy_score(y_test,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-15">
                <a:latin typeface="Arial MT"/>
                <a:cs typeface="Arial MT"/>
              </a:rPr>
              <a:t>classification_rep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classification_report(y_test,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 marR="3754754">
              <a:lnSpc>
                <a:spcPct val="110000"/>
              </a:lnSpc>
            </a:pPr>
            <a:r>
              <a:rPr dirty="0" sz="1100">
                <a:latin typeface="Arial MT"/>
                <a:cs typeface="Arial MT"/>
              </a:rPr>
              <a:t># </a:t>
            </a:r>
            <a:r>
              <a:rPr dirty="0" sz="1100" spc="-5">
                <a:latin typeface="Arial MT"/>
                <a:cs typeface="Arial MT"/>
              </a:rPr>
              <a:t>Print </a:t>
            </a:r>
            <a:r>
              <a:rPr dirty="0" sz="1100" spc="-15">
                <a:latin typeface="Arial MT"/>
                <a:cs typeface="Arial MT"/>
              </a:rPr>
              <a:t>results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print(f'Accuracy: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{accuracy}')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-15">
                <a:latin typeface="Arial MT"/>
                <a:cs typeface="Arial MT"/>
              </a:rPr>
              <a:t>print(f'Classification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Report:\n{classification_rep}')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You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now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save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deploy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trained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for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spam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classification.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latin typeface="Arial MT"/>
                <a:cs typeface="Arial MT"/>
              </a:rPr>
              <a:t>#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Don't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forget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periodically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retrain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update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new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becomes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available.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2023-10-31T17:13:39Z</dcterms:created>
  <dcterms:modified xsi:type="dcterms:W3CDTF">2023-10-31T17:13:39Z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2023-10-31T00:00:00Z</vt:filetime>
  </property>
</Properties>
</file>