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938" r:id="rId2"/>
    <p:sldId id="829" r:id="rId3"/>
    <p:sldId id="939" r:id="rId4"/>
    <p:sldId id="944" r:id="rId5"/>
    <p:sldId id="943" r:id="rId6"/>
    <p:sldId id="941" r:id="rId7"/>
    <p:sldId id="940" r:id="rId8"/>
    <p:sldId id="942" r:id="rId9"/>
    <p:sldId id="935" r:id="rId10"/>
    <p:sldId id="936" r:id="rId11"/>
    <p:sldId id="933" r:id="rId12"/>
    <p:sldId id="934" r:id="rId13"/>
    <p:sldId id="920" r:id="rId14"/>
    <p:sldId id="921" r:id="rId15"/>
    <p:sldId id="922" r:id="rId16"/>
    <p:sldId id="945" r:id="rId17"/>
    <p:sldId id="947" r:id="rId18"/>
    <p:sldId id="923" r:id="rId19"/>
    <p:sldId id="924" r:id="rId20"/>
    <p:sldId id="925" r:id="rId21"/>
    <p:sldId id="926" r:id="rId22"/>
    <p:sldId id="927" r:id="rId23"/>
    <p:sldId id="928" r:id="rId24"/>
    <p:sldId id="929" r:id="rId25"/>
    <p:sldId id="930" r:id="rId26"/>
    <p:sldId id="931" r:id="rId27"/>
    <p:sldId id="93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 pitchFamily="2" charset="0"/>
        <a:ea typeface="+mn-ea"/>
        <a:cs typeface="+mn-cs"/>
      </a:defRPr>
    </a:lvl5pPr>
    <a:lvl6pPr marL="2286000" algn="l" defTabSz="914400" rtl="0" eaLnBrk="1" latinLnBrk="0" hangingPunct="1">
      <a:defRPr sz="3200" b="1" i="1" kern="1200">
        <a:solidFill>
          <a:schemeClr val="tx1"/>
        </a:solidFill>
        <a:latin typeface="Baby Kruffy" pitchFamily="2" charset="0"/>
        <a:ea typeface="+mn-ea"/>
        <a:cs typeface="+mn-cs"/>
      </a:defRPr>
    </a:lvl6pPr>
    <a:lvl7pPr marL="2743200" algn="l" defTabSz="914400" rtl="0" eaLnBrk="1" latinLnBrk="0" hangingPunct="1">
      <a:defRPr sz="3200" b="1" i="1" kern="1200">
        <a:solidFill>
          <a:schemeClr val="tx1"/>
        </a:solidFill>
        <a:latin typeface="Baby Kruffy" pitchFamily="2" charset="0"/>
        <a:ea typeface="+mn-ea"/>
        <a:cs typeface="+mn-cs"/>
      </a:defRPr>
    </a:lvl7pPr>
    <a:lvl8pPr marL="3200400" algn="l" defTabSz="914400" rtl="0" eaLnBrk="1" latinLnBrk="0" hangingPunct="1">
      <a:defRPr sz="3200" b="1" i="1" kern="1200">
        <a:solidFill>
          <a:schemeClr val="tx1"/>
        </a:solidFill>
        <a:latin typeface="Baby Kruffy" pitchFamily="2" charset="0"/>
        <a:ea typeface="+mn-ea"/>
        <a:cs typeface="+mn-cs"/>
      </a:defRPr>
    </a:lvl8pPr>
    <a:lvl9pPr marL="3657600" algn="l" defTabSz="914400" rtl="0" eaLnBrk="1" latinLnBrk="0" hangingPunct="1">
      <a:defRPr sz="3200" b="1" i="1" kern="1200">
        <a:solidFill>
          <a:schemeClr val="tx1"/>
        </a:solidFill>
        <a:latin typeface="Baby Kruffy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0000CC"/>
    <a:srgbClr val="3366FF"/>
    <a:srgbClr val="996633"/>
    <a:srgbClr val="660066"/>
    <a:srgbClr val="6666FF"/>
    <a:srgbClr val="CCFF9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15" autoAdjust="0"/>
    <p:restoredTop sz="89771" autoAdjust="0"/>
  </p:normalViewPr>
  <p:slideViewPr>
    <p:cSldViewPr>
      <p:cViewPr>
        <p:scale>
          <a:sx n="77" d="100"/>
          <a:sy n="77" d="100"/>
        </p:scale>
        <p:origin x="-222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1.#</a:t>
            </a:r>
          </a:p>
        </p:txBody>
      </p:sp>
      <p:sp>
        <p:nvSpPr>
          <p:cNvPr id="90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04822D-FC28-4572-8597-AB44B21B27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4463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7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1.#</a:t>
            </a:r>
          </a:p>
        </p:txBody>
      </p:sp>
      <p:sp>
        <p:nvSpPr>
          <p:cNvPr id="87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9AB113D-A1CA-41AC-A51E-6FF9F06AE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69755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yout_engine" TargetMode="External"/><Relationship Id="rId7" Type="http://schemas.openxmlformats.org/officeDocument/2006/relationships/hyperlink" Target="https://en.wikipedia.org/wiki/Web_brows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Web_page" TargetMode="External"/><Relationship Id="rId5" Type="http://schemas.openxmlformats.org/officeDocument/2006/relationships/hyperlink" Target="https://en.wikipedia.org/wiki/Rendering_(computer_graphics)" TargetMode="External"/><Relationship Id="rId4" Type="http://schemas.openxmlformats.org/officeDocument/2006/relationships/hyperlink" Target="https://en.wikipedia.org/wiki/Component-based_software_engineer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-process_communication" TargetMode="External"/><Relationship Id="rId3" Type="http://schemas.openxmlformats.org/officeDocument/2006/relationships/hyperlink" Target="https://en.wikipedia.org/wiki/Client%E2%80%93server" TargetMode="External"/><Relationship Id="rId7" Type="http://schemas.openxmlformats.org/officeDocument/2006/relationships/hyperlink" Target="https://en.wikipedia.org/wiki/Latency_(engineering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broutine" TargetMode="External"/><Relationship Id="rId5" Type="http://schemas.openxmlformats.org/officeDocument/2006/relationships/hyperlink" Target="https://en.wikipedia.org/wiki/Linker_(computing)" TargetMode="External"/><Relationship Id="rId4" Type="http://schemas.openxmlformats.org/officeDocument/2006/relationships/hyperlink" Target="https://en.wikipedia.org/wiki/Library_(computing)" TargetMode="External"/><Relationship Id="rId9" Type="http://schemas.openxmlformats.org/officeDocument/2006/relationships/hyperlink" Target="https://en.wikipedia.org/wiki/Computer_fil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obe.com/devnet/devices/articles/htchero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ashable.com/2009/10/05/iphone-flash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AB113D-A1CA-41AC-A51E-6FF9F06AEED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187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application layers-</a:t>
            </a:r>
            <a:r>
              <a:rPr lang="en-US" baseline="0" dirty="0" smtClean="0"/>
              <a:t> Native apps, third party apps and developer apps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AB113D-A1CA-41AC-A51E-6FF9F06AEED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application framework – Location based service, content providers, window manager, Activity manager,</a:t>
            </a:r>
            <a:r>
              <a:rPr lang="en-US" baseline="0" dirty="0" smtClean="0"/>
              <a:t>  Package Manager, Resource Manager..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AB113D-A1CA-41AC-A51E-6FF9F06AEED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Run Time – Android Libraries (graphics, </a:t>
            </a:r>
            <a:r>
              <a:rPr lang="en-US" dirty="0" err="1" smtClean="0"/>
              <a:t>SQLLite</a:t>
            </a:r>
            <a:r>
              <a:rPr lang="en-US" dirty="0" smtClean="0"/>
              <a:t>, </a:t>
            </a:r>
            <a:r>
              <a:rPr lang="en-US" dirty="0" err="1" smtClean="0"/>
              <a:t>Webkit</a:t>
            </a:r>
            <a:r>
              <a:rPr lang="en-US" dirty="0" smtClean="0"/>
              <a:t>) and </a:t>
            </a:r>
            <a:r>
              <a:rPr lang="en-US" dirty="0" err="1" smtClean="0"/>
              <a:t>Dalvik</a:t>
            </a:r>
            <a:r>
              <a:rPr lang="en-US" dirty="0" smtClean="0"/>
              <a:t> Virtual</a:t>
            </a:r>
            <a:r>
              <a:rPr lang="en-US" baseline="0" dirty="0" smtClean="0"/>
              <a:t> Machine.</a:t>
            </a:r>
          </a:p>
          <a:p>
            <a:r>
              <a:rPr lang="en-US" baseline="0" dirty="0" err="1" smtClean="0"/>
              <a:t>Webkit</a:t>
            </a:r>
            <a:r>
              <a:rPr lang="en-US" baseline="0" dirty="0" smtClean="0"/>
              <a:t>: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WebKit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" tooltip="Layout engine"/>
              </a:rPr>
              <a:t>layout engine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4" tooltip="Component-based software engineering"/>
              </a:rPr>
              <a:t>software component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5" tooltip="Rendering (computer graphics)"/>
              </a:rPr>
              <a:t>rendering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6" tooltip="Web page"/>
              </a:rPr>
              <a:t>web pages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7" tooltip="Web browser"/>
              </a:rPr>
              <a:t>web browsers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AB113D-A1CA-41AC-A51E-6FF9F06AEED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Machine (</a:t>
            </a:r>
            <a:r>
              <a:rPr lang="en-US" dirty="0" err="1" smtClean="0"/>
              <a:t>Dalvik</a:t>
            </a:r>
            <a:r>
              <a:rPr lang="en-US" baseline="0" dirty="0" smtClean="0"/>
              <a:t> Virtual Machine):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One of the key elements of Android is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Dalvik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VM. Rather than using a traditional Java VM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as Java ME, Android uses its own custom VM designed to ensure that multiple instances run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effi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ciently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on a single device.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Dalvik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VM uses the device’s underlying Linux kernel to handle low-level functionality,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security, threading, and process and memory management.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AB113D-A1CA-41AC-A51E-6FF9F06AEED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SQLite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is not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" tooltip="Client–server"/>
              </a:rPr>
              <a:t>client–server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database engine. Rather, it is embedded into the end program.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SQLite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4" tooltip="Library (computing)"/>
              </a:rPr>
              <a:t>library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5" tooltip="Linker (computing)"/>
              </a:rPr>
              <a:t>linked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in and thus becomes an integral part of the application program. The library can also be called dynamically. The application program uses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SQLite's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functionality through simple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6" tooltip="Subroutine"/>
              </a:rPr>
              <a:t>function calls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which reduce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7" tooltip="Latency (engineering)"/>
              </a:rPr>
              <a:t>latency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in database access: function calls within a single process are more efficient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than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8" tooltip="Inter-process communication"/>
              </a:rPr>
              <a:t>inter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8" tooltip="Inter-process communication"/>
              </a:rPr>
              <a:t>-process communication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SQLite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stores the entire database (definitions, tables, indices, and the data itself) as a single cross-platform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9" tooltip="Computer file"/>
              </a:rPr>
              <a:t>file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 on a host machine.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AB113D-A1CA-41AC-A51E-6FF9F06AEED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Professional Android 4 Application Development by </a:t>
            </a:r>
            <a:r>
              <a:rPr lang="en-US" dirty="0" err="1" smtClean="0"/>
              <a:t>Reto</a:t>
            </a:r>
            <a:r>
              <a:rPr lang="en-US" dirty="0" smtClean="0"/>
              <a:t> Meier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AB113D-A1CA-41AC-A51E-6FF9F06AEED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HTC Zero is the first </a:t>
            </a:r>
            <a:r>
              <a:rPr lang="en-US" baseline="0" dirty="0" smtClean="0"/>
              <a:t>Android device that supports Flash    </a:t>
            </a:r>
            <a:r>
              <a:rPr lang="en-US" dirty="0" smtClean="0">
                <a:hlinkClick r:id="rId3"/>
              </a:rPr>
              <a:t>http://www.adobe.com/devnet/devices/articles/htchero.html</a:t>
            </a:r>
            <a:endParaRPr lang="en-US" dirty="0" smtClean="0"/>
          </a:p>
          <a:p>
            <a:r>
              <a:rPr lang="en-US" dirty="0" err="1" smtClean="0"/>
              <a:t>iPhone</a:t>
            </a:r>
            <a:r>
              <a:rPr lang="en-US" dirty="0" smtClean="0"/>
              <a:t> does</a:t>
            </a:r>
            <a:r>
              <a:rPr lang="en-US" baseline="0" dirty="0" smtClean="0"/>
              <a:t> not support Flash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Adobe has software that allows developers to convert Flash into </a:t>
            </a:r>
            <a:r>
              <a:rPr lang="en-US" baseline="0" dirty="0" err="1" smtClean="0"/>
              <a:t>iPhone</a:t>
            </a:r>
            <a:r>
              <a:rPr lang="en-US" baseline="0" dirty="0" smtClean="0"/>
              <a:t> apps</a:t>
            </a:r>
          </a:p>
          <a:p>
            <a:r>
              <a:rPr lang="en-US" dirty="0" smtClean="0">
                <a:hlinkClick r:id="rId4"/>
              </a:rPr>
              <a:t>http://mashable.com/2009/10/05/iphone-flash/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BREW: </a:t>
            </a:r>
            <a:r>
              <a:rPr lang="en-US" b="1" dirty="0"/>
              <a:t>Binary Runtime Environment Wireless</a:t>
            </a:r>
          </a:p>
          <a:p>
            <a:r>
              <a:rPr lang="en-US" dirty="0"/>
              <a:t>Proprietary mobile device platform developed by </a:t>
            </a:r>
            <a:r>
              <a:rPr lang="en-US" dirty="0" err="1"/>
              <a:t>Qualcomm.Development</a:t>
            </a:r>
            <a:endParaRPr lang="en-US" dirty="0"/>
          </a:p>
          <a:p>
            <a:r>
              <a:rPr lang="en-US" dirty="0"/>
              <a:t>language is C with C++ interfaces.</a:t>
            </a:r>
          </a:p>
          <a:p>
            <a:r>
              <a:rPr lang="en-US" dirty="0"/>
              <a:t>Certification and development process is expensive.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B1A2F-9188-481A-90BA-D883B6D5CE6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1pPr>
                <a:lvl2pPr marL="742950" indent="-28575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2pPr>
                <a:lvl3pPr marL="1143000" indent="-22860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3pPr>
                <a:lvl4pPr marL="1600200" indent="-22860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4pPr>
                <a:lvl5pPr marL="2057400" indent="-22860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9pPr>
              </a:lstStyle>
              <a:p>
                <a:pPr>
                  <a:defRPr/>
                </a:pPr>
                <a:endParaRPr lang="en-US" dirty="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1pPr>
                <a:lvl2pPr marL="742950" indent="-28575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2pPr>
                <a:lvl3pPr marL="1143000" indent="-22860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3pPr>
                <a:lvl4pPr marL="1600200" indent="-22860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4pPr>
                <a:lvl5pPr marL="2057400" indent="-22860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9pPr>
              </a:lstStyle>
              <a:p>
                <a:pPr>
                  <a:defRPr/>
                </a:pPr>
                <a:endParaRPr lang="en-US" dirty="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1pPr>
                <a:lvl2pPr marL="742950" indent="-28575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2pPr>
                <a:lvl3pPr marL="1143000" indent="-22860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3pPr>
                <a:lvl4pPr marL="1600200" indent="-22860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4pPr>
                <a:lvl5pPr marL="2057400" indent="-22860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9pPr>
              </a:lstStyle>
              <a:p>
                <a:pPr>
                  <a:defRPr/>
                </a:pPr>
                <a:endParaRPr lang="en-US" dirty="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1pPr>
                <a:lvl2pPr marL="742950" indent="-28575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2pPr>
                <a:lvl3pPr marL="1143000" indent="-22860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3pPr>
                <a:lvl4pPr marL="1600200" indent="-22860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4pPr>
                <a:lvl5pPr marL="2057400" indent="-228600"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 i="1">
                    <a:solidFill>
                      <a:schemeClr val="tx1"/>
                    </a:solidFill>
                    <a:latin typeface="Baby Kruffy" pitchFamily="2" charset="0"/>
                  </a:defRPr>
                </a:lvl9pPr>
              </a:lstStyle>
              <a:p>
                <a:pPr>
                  <a:defRPr/>
                </a:pPr>
                <a:endParaRPr lang="en-US" dirty="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1pPr>
              <a:lvl2pPr marL="742950" indent="-285750"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2pPr>
              <a:lvl3pPr marL="1143000" indent="-228600"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3pPr>
              <a:lvl4pPr marL="1600200" indent="-228600"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4pPr>
              <a:lvl5pPr marL="2057400" indent="-228600"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9pPr>
            </a:lstStyle>
            <a:p>
              <a:pPr>
                <a:defRPr/>
              </a:pPr>
              <a:endParaRPr lang="en-US" dirty="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1pPr>
              <a:lvl2pPr marL="742950" indent="-285750"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2pPr>
              <a:lvl3pPr marL="1143000" indent="-228600"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3pPr>
              <a:lvl4pPr marL="1600200" indent="-228600"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4pPr>
              <a:lvl5pPr marL="2057400" indent="-228600"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9pPr>
            </a:lstStyle>
            <a:p>
              <a:pPr>
                <a:defRPr/>
              </a:pPr>
              <a:endParaRPr lang="en-US" dirty="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1pPr>
              <a:lvl2pPr marL="742950" indent="-285750"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2pPr>
              <a:lvl3pPr marL="1143000" indent="-228600"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3pPr>
              <a:lvl4pPr marL="1600200" indent="-228600"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4pPr>
              <a:lvl5pPr marL="2057400" indent="-228600"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 pitchFamily="2" charset="0"/>
                </a:defRPr>
              </a:lvl9pPr>
            </a:lstStyle>
            <a:p>
              <a:pPr>
                <a:defRPr/>
              </a:pPr>
              <a:endParaRPr lang="en-US" dirty="0" smtClean="0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A6D1F07-B49D-471B-A180-863C11A1EB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259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1.</a:t>
            </a:r>
            <a:fld id="{C24A202D-B6B1-471F-B46A-D8C21CFA4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185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1.</a:t>
            </a:r>
            <a:fld id="{4FE06FFE-5470-4B9A-8682-0E3FEA84F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85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1.</a:t>
            </a:r>
            <a:fld id="{8FFD9288-7E3A-4CD4-BF64-D44CD7B99C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705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1.</a:t>
            </a:r>
            <a:fld id="{18129711-AEA0-49AE-856C-CE9AD54DD8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56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1.</a:t>
            </a:r>
            <a:fld id="{88ECBE48-843F-42E5-A9FD-ADAB9E2739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24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1.</a:t>
            </a:r>
            <a:fld id="{09BAFD3F-3D39-49D4-AD8F-CB678D7430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872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1.</a:t>
            </a:r>
            <a:fld id="{C3922977-9568-41FC-8142-1491DBFC5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227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1.</a:t>
            </a:r>
            <a:fld id="{9CBB2B77-F23A-4FB4-B9C8-4F6053A3B4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67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1.</a:t>
            </a:r>
            <a:fld id="{9EE0B2EE-B4F6-4B70-8011-84B698DC5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736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1.</a:t>
            </a:r>
            <a:fld id="{61EEBE52-9B38-4CB1-97B4-B244BF8F62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949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1.</a:t>
            </a:r>
            <a:fld id="{44DD4F99-8944-4867-B465-E71BF9D5A4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eveloper.apple.com/iphone/library/referencelibrary/GettingStarted/Creating_an_iPhone_App/index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codingconnect.net/wp-content/uploads/2016/02/activity_main-e1456123429693.png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8FFD9288-7E3A-4CD4-BF64-D44CD7B99CC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95234" name="Picture 2" descr="https://encrypted-tbn3.gstatic.com/images?q=tbn:ANd9GcRmVZHdMfrw1BaNan5g5m1S5v0FjVtj1JNVAk62x5ajQlU3QkcXlucnX5j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3733800" cy="3619168"/>
          </a:xfrm>
          <a:prstGeom prst="rect">
            <a:avLst/>
          </a:prstGeom>
          <a:noFill/>
        </p:spPr>
      </p:pic>
      <p:sp>
        <p:nvSpPr>
          <p:cNvPr id="95236" name="AutoShape 4" descr="Image result for develop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276600"/>
            <a:ext cx="36623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8FFD9288-7E3A-4CD4-BF64-D44CD7B99CC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86000"/>
            <a:ext cx="2543958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ANDY RUBIN</a:t>
            </a:r>
          </a:p>
          <a:p>
            <a:pPr algn="ctr">
              <a:buNone/>
            </a:pPr>
            <a:r>
              <a:rPr lang="en-US" dirty="0" smtClean="0"/>
              <a:t>FORMER CO-FOUNDER AND CEO OF</a:t>
            </a:r>
          </a:p>
          <a:p>
            <a:pPr algn="ctr">
              <a:buNone/>
            </a:pPr>
            <a:r>
              <a:rPr lang="en-US" dirty="0" smtClean="0"/>
              <a:t>ANDROID INC.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</a:t>
            </a:r>
            <a:r>
              <a:rPr lang="en-US" dirty="0" smtClean="0"/>
              <a:t>is the difference between </a:t>
            </a:r>
            <a:r>
              <a:rPr lang="en-US" dirty="0" smtClean="0"/>
              <a:t>a </a:t>
            </a:r>
            <a:r>
              <a:rPr lang="en-US" dirty="0" smtClean="0"/>
              <a:t>mobile app vs. web app?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8FFD9288-7E3A-4CD4-BF64-D44CD7B99CC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52" name="AutoShape 4" descr="Options de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Options de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505200"/>
            <a:ext cx="2743200" cy="270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native app is one that is installed directly onto the smart phone and can work, in most cases, with no internet connectivity depending on the nature of the app. 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 smtClean="0"/>
              <a:t>web app works via web browser on the </a:t>
            </a:r>
            <a:r>
              <a:rPr lang="en-US" sz="2800" dirty="0" err="1" smtClean="0"/>
              <a:t>smartphone</a:t>
            </a:r>
            <a:r>
              <a:rPr lang="en-US" sz="2800" dirty="0" smtClean="0"/>
              <a:t> but requires either a cell signal or </a:t>
            </a:r>
            <a:r>
              <a:rPr lang="en-US" sz="2800" dirty="0" err="1" smtClean="0"/>
              <a:t>wi-fi</a:t>
            </a:r>
            <a:r>
              <a:rPr lang="en-US" sz="2800" dirty="0" smtClean="0"/>
              <a:t> to function.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8FFD9288-7E3A-4CD4-BF64-D44CD7B99C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4438650"/>
            <a:ext cx="31718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Devices – 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with the user</a:t>
            </a:r>
          </a:p>
          <a:p>
            <a:r>
              <a:rPr lang="en-US" dirty="0" smtClean="0"/>
              <a:t>Typically GPS capable</a:t>
            </a:r>
          </a:p>
          <a:p>
            <a:r>
              <a:rPr lang="en-US" dirty="0" smtClean="0"/>
              <a:t>Typically have accelerometer</a:t>
            </a:r>
          </a:p>
          <a:p>
            <a:r>
              <a:rPr lang="en-US" dirty="0" smtClean="0"/>
              <a:t>Many apps are free or low-cost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Mobile Devices – The Not-So-Good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Limited screen size and colors</a:t>
            </a:r>
          </a:p>
          <a:p>
            <a:r>
              <a:rPr lang="en-US" dirty="0" smtClean="0"/>
              <a:t>Limited battery life</a:t>
            </a:r>
          </a:p>
          <a:p>
            <a:r>
              <a:rPr lang="en-US" dirty="0" smtClean="0"/>
              <a:t>Limited processor speed</a:t>
            </a:r>
          </a:p>
          <a:p>
            <a:r>
              <a:rPr lang="en-US" dirty="0" smtClean="0"/>
              <a:t>Limited and slow network access</a:t>
            </a:r>
          </a:p>
          <a:p>
            <a:r>
              <a:rPr lang="en-US" dirty="0" smtClean="0"/>
              <a:t>Limited or awkward input: soft keyboard, phone keypad, touch screen, or stylus</a:t>
            </a:r>
          </a:p>
          <a:p>
            <a:r>
              <a:rPr lang="en-US" dirty="0" smtClean="0"/>
              <a:t>Limited web browser functionality</a:t>
            </a:r>
          </a:p>
          <a:p>
            <a:r>
              <a:rPr lang="en-US" dirty="0" smtClean="0"/>
              <a:t>Often inconsistent platforms across devices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Any application that runs on a mobile device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Web apps: run in a web browser</a:t>
            </a:r>
          </a:p>
          <a:p>
            <a:pPr lvl="2"/>
            <a:r>
              <a:rPr lang="en-US" dirty="0" smtClean="0"/>
              <a:t>HTML, JavaScript, Flash, server-side components, etc.</a:t>
            </a:r>
          </a:p>
          <a:p>
            <a:pPr lvl="1"/>
            <a:r>
              <a:rPr lang="en-US" dirty="0" smtClean="0"/>
              <a:t>Native: compiled binaries for the device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Mobile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8FFD9288-7E3A-4CD4-BF64-D44CD7B99CC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663348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algn="ctr"/>
            <a:r>
              <a:rPr lang="en-GB" sz="3600" dirty="0"/>
              <a:t>A mobile phone replaces a slew of specialized devices.</a:t>
            </a:r>
            <a:br>
              <a:rPr lang="en-GB" sz="3600" dirty="0"/>
            </a:br>
            <a:r>
              <a:rPr lang="en-GB" sz="3600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1900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8737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Native App 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ME </a:t>
            </a:r>
          </a:p>
          <a:p>
            <a:r>
              <a:rPr lang="en-US" dirty="0" smtClean="0"/>
              <a:t>.NET Compact Framework (C++, C#, VB.NET) for Windows Mobile</a:t>
            </a:r>
          </a:p>
          <a:p>
            <a:r>
              <a:rPr lang="en-US" dirty="0" smtClean="0"/>
              <a:t>Qualcomm’s BREW (C or C++)</a:t>
            </a:r>
          </a:p>
          <a:p>
            <a:r>
              <a:rPr lang="en-US" dirty="0" err="1" smtClean="0"/>
              <a:t>Symbian</a:t>
            </a:r>
            <a:r>
              <a:rPr lang="en-US" dirty="0" smtClean="0"/>
              <a:t> (C++)</a:t>
            </a:r>
          </a:p>
          <a:p>
            <a:r>
              <a:rPr lang="en-US" dirty="0" smtClean="0"/>
              <a:t>BlackBerry (Java)</a:t>
            </a:r>
          </a:p>
          <a:p>
            <a:r>
              <a:rPr lang="en-US" dirty="0" smtClean="0"/>
              <a:t>Android (Java)</a:t>
            </a:r>
          </a:p>
          <a:p>
            <a:r>
              <a:rPr lang="en-US" dirty="0" err="1" smtClean="0"/>
              <a:t>iPhone</a:t>
            </a:r>
            <a:r>
              <a:rPr lang="en-US" dirty="0" smtClean="0"/>
              <a:t> (Objective-C)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having so many choices a good thing?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platforms have an SDK that you can download and build against</a:t>
            </a:r>
          </a:p>
          <a:p>
            <a:r>
              <a:rPr lang="en-US" dirty="0" smtClean="0"/>
              <a:t>Every platform has an emulator that you can use to test your apps</a:t>
            </a:r>
          </a:p>
          <a:p>
            <a:r>
              <a:rPr lang="en-US" dirty="0" smtClean="0"/>
              <a:t>Most emulators are configurable to match a variety of mobile devices</a:t>
            </a:r>
          </a:p>
          <a:p>
            <a:pPr lvl="1"/>
            <a:r>
              <a:rPr lang="en-US" dirty="0" smtClean="0"/>
              <a:t>Various screen sizes, memory limitations, etc.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458200" cy="2971800"/>
          </a:xfrm>
        </p:spPr>
        <p:txBody>
          <a:bodyPr/>
          <a:lstStyle/>
          <a:p>
            <a:pPr algn="ctr"/>
            <a:r>
              <a:rPr lang="en-US" dirty="0" smtClean="0"/>
              <a:t>Mobile </a:t>
            </a:r>
            <a:r>
              <a:rPr lang="en-US" dirty="0" smtClean="0"/>
              <a:t>Application Development</a:t>
            </a:r>
            <a:br>
              <a:rPr lang="en-US" dirty="0" smtClean="0"/>
            </a:br>
            <a:r>
              <a:rPr lang="en-US" dirty="0" smtClean="0"/>
              <a:t>(11CS6DCMAD)</a:t>
            </a:r>
            <a:endParaRPr lang="en-US" dirty="0"/>
          </a:p>
        </p:txBody>
      </p:sp>
      <p:pic>
        <p:nvPicPr>
          <p:cNvPr id="4" name="Picture 3" descr="android_logo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47244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309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veMe project wind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7591425" cy="5181601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IDE &amp; iPhone Emulator</a:t>
            </a:r>
            <a:endParaRPr lang="en-US" dirty="0"/>
          </a:p>
        </p:txBody>
      </p:sp>
      <p:pic>
        <p:nvPicPr>
          <p:cNvPr id="1028" name="Picture 4" descr="The MoveMe applic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438400"/>
            <a:ext cx="1952240" cy="37528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6477000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4"/>
              </a:rPr>
              <a:t>http://developer.apple.com/iphone/library/referencelibrary/GettingStarted/Creating_an_iPhone_App/index.html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and Android Emulator</a:t>
            </a:r>
            <a:endParaRPr lang="en-US" dirty="0"/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649149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352800"/>
            <a:ext cx="4572000" cy="324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C3922977-9568-41FC-8142-1491DBFC5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3" descr="activity_main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752600"/>
            <a:ext cx="6645593" cy="424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smtClean="0"/>
              <a:t>Studio (Emulator)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C3922977-9568-41FC-8142-1491DBFC5E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" name="Picture 3" descr="C:\Documents and Settings\selva\Local Settings\Temporary Internet Files\Content.Word\Screen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76400"/>
            <a:ext cx="5029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(Emulator)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C3922977-9568-41FC-8142-1491DBFC5EA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" name="Picture 3" descr="C:\Documents and Settings\selva\Local Settings\Temporary Internet Files\Content.Word\screen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5967413" cy="444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(Emulator)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C3922977-9568-41FC-8142-1491DBFC5E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" name="Picture 3" descr="C:\Documents and Settings\selva\Local Settings\Temporary Internet Files\Content.Word\Screen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562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(Emulator)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C3922977-9568-41FC-8142-1491DBFC5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4" name="Picture 3" descr="C:\Documents and Settings\selva\Local Settings\Temporary Internet Files\Content.Word\Screen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C3922977-9568-41FC-8142-1491DBFC5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40303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8FFD9288-7E3A-4CD4-BF64-D44CD7B99C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Content Placeholder 4" descr="android_logo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1" y="144780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200400"/>
            <a:ext cx="4128093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4495800"/>
            <a:ext cx="21621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8FFD9288-7E3A-4CD4-BF64-D44CD7B99C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Content Placeholder 4" descr="android_logo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1" y="144780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3048000"/>
            <a:ext cx="25622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800600"/>
            <a:ext cx="25431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8FFD9288-7E3A-4CD4-BF64-D44CD7B99C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Content Placeholder 4" descr="android_logo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1" y="144780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124200"/>
            <a:ext cx="25431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4953000"/>
            <a:ext cx="2857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8FFD9288-7E3A-4CD4-BF64-D44CD7B99CC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00200"/>
            <a:ext cx="381222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886200"/>
            <a:ext cx="3276600" cy="252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8FFD9288-7E3A-4CD4-BF64-D44CD7B99C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Content Placeholder 4" descr="android_logo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76400"/>
            <a:ext cx="3733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810000"/>
            <a:ext cx="19240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8FFD9288-7E3A-4CD4-BF64-D44CD7B99C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217881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Content Placeholder 4" descr="android_logo.gif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86000" y="2514600"/>
            <a:ext cx="16764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3200400"/>
            <a:ext cx="80451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114800"/>
            <a:ext cx="3130366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00913" y="5181600"/>
            <a:ext cx="1843087" cy="138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971800" y="61722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Reto</a:t>
            </a:r>
            <a:r>
              <a:rPr lang="en-US" dirty="0" smtClean="0"/>
              <a:t> Meier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Guess??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8FFD9288-7E3A-4CD4-BF64-D44CD7B99C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752600"/>
            <a:ext cx="287863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by Kruffy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by Kruffy" pitchFamily="2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4530</TotalTime>
  <Words>575</Words>
  <Application>Microsoft Office PowerPoint</Application>
  <PresentationFormat>On-screen Show (4:3)</PresentationFormat>
  <Paragraphs>121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Blends</vt:lpstr>
      <vt:lpstr>Slide 1</vt:lpstr>
      <vt:lpstr>Mobile Application Development (11CS6DCMAD)</vt:lpstr>
      <vt:lpstr>Pictionary</vt:lpstr>
      <vt:lpstr>Pictionary</vt:lpstr>
      <vt:lpstr>Pictionary</vt:lpstr>
      <vt:lpstr>Pictionary</vt:lpstr>
      <vt:lpstr>Pictionary</vt:lpstr>
      <vt:lpstr>Pictionary</vt:lpstr>
      <vt:lpstr>Any Guess??</vt:lpstr>
      <vt:lpstr>Slide 10</vt:lpstr>
      <vt:lpstr>Slide 11</vt:lpstr>
      <vt:lpstr>Slide 12</vt:lpstr>
      <vt:lpstr>Mobile Devices – The Good</vt:lpstr>
      <vt:lpstr>Mobile Devices – The Not-So-Good</vt:lpstr>
      <vt:lpstr>Mobile Applications</vt:lpstr>
      <vt:lpstr>Why Mobile Apps?</vt:lpstr>
      <vt:lpstr>A mobile phone replaces a slew of specialized devices.  </vt:lpstr>
      <vt:lpstr>Native App Development Environments</vt:lpstr>
      <vt:lpstr>Development Environments</vt:lpstr>
      <vt:lpstr>xCode IDE &amp; iPhone Emulator</vt:lpstr>
      <vt:lpstr>Eclipse and Android Emulator</vt:lpstr>
      <vt:lpstr>Android Studio</vt:lpstr>
      <vt:lpstr>Android Studio (Emulator)</vt:lpstr>
      <vt:lpstr>Android Studio (Emulator)</vt:lpstr>
      <vt:lpstr>Android Studio (Emulator)</vt:lpstr>
      <vt:lpstr>Android Studio (Emulator)</vt:lpstr>
      <vt:lpstr>Sample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System</cp:lastModifiedBy>
  <cp:revision>417</cp:revision>
  <cp:lastPrinted>2014-02-17T12:49:43Z</cp:lastPrinted>
  <dcterms:created xsi:type="dcterms:W3CDTF">2000-01-15T04:50:39Z</dcterms:created>
  <dcterms:modified xsi:type="dcterms:W3CDTF">2017-01-13T07:30:43Z</dcterms:modified>
</cp:coreProperties>
</file>