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3"/>
    <p:sldId id="16140622" r:id="rId4"/>
    <p:sldId id="262" r:id="rId5"/>
    <p:sldId id="16140625" r:id="rId6"/>
    <p:sldId id="16140624" r:id="rId7"/>
    <p:sldId id="266" r:id="rId8"/>
    <p:sldId id="267" r:id="rId9"/>
    <p:sldId id="268" r:id="rId10"/>
    <p:sldId id="16140623" r:id="rId11"/>
    <p:sldId id="269"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0" d="100"/>
          <a:sy n="50" d="100"/>
        </p:scale>
        <p:origin x="-787"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ustomXml" Target="../customXml/item3.xml"/><Relationship Id="rId2" Type="http://schemas.openxmlformats.org/officeDocument/2006/relationships/theme" Target="theme/theme1.xml"/><Relationship Id="rId19" Type="http://schemas.openxmlformats.org/officeDocument/2006/relationships/customXml" Target="../customXml/item2.xml"/><Relationship Id="rId18" Type="http://schemas.openxmlformats.org/officeDocument/2006/relationships/customXml" Target="../customXml/item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br>
              <a:rPr lang="en-US" b="1" dirty="0" smtClean="0">
                <a:solidFill>
                  <a:schemeClr val="accent1"/>
                </a:solidFill>
                <a:latin typeface="Arial" panose="020B0604020202020204" pitchFamily="34" charset="0"/>
                <a:cs typeface="Arial" panose="020B0604020202020204" pitchFamily="34" charset="0"/>
              </a:rPr>
            </a:br>
            <a:br>
              <a:rPr lang="en-US" b="1" dirty="0" smtClean="0">
                <a:solidFill>
                  <a:schemeClr val="accent1"/>
                </a:solidFill>
                <a:latin typeface="Arial" panose="020B0604020202020204" pitchFamily="34" charset="0"/>
                <a:cs typeface="Arial" panose="020B0604020202020204" pitchFamily="34" charset="0"/>
              </a:rPr>
            </a:br>
            <a:br>
              <a:rPr lang="en-US" b="1" dirty="0" smtClean="0">
                <a:solidFill>
                  <a:schemeClr val="accent1"/>
                </a:solidFill>
                <a:latin typeface="Arial" panose="020B0604020202020204" pitchFamily="34" charset="0"/>
                <a:cs typeface="Arial" panose="020B0604020202020204" pitchFamily="34" charset="0"/>
              </a:rPr>
            </a:br>
            <a:br>
              <a:rPr lang="en-US" b="1" dirty="0" smtClean="0">
                <a:solidFill>
                  <a:schemeClr val="accent1"/>
                </a:solidFill>
                <a:latin typeface="Arial" panose="020B0604020202020204" pitchFamily="34" charset="0"/>
                <a:cs typeface="Arial" panose="020B0604020202020204" pitchFamily="34" charset="0"/>
              </a:rPr>
            </a:br>
            <a:endParaRPr lang="en-US" b="1" dirty="0">
              <a:solidFill>
                <a:schemeClr val="accent1"/>
              </a:solidFill>
              <a:latin typeface="Arial" panose="020B0604020202020204" pitchFamily="34" charset="0"/>
              <a:cs typeface="Arial" panose="020B0604020202020204" pitchFamily="34" charset="0"/>
            </a:endParaRPr>
          </a:p>
        </p:txBody>
      </p:sp>
      <p:sp>
        <p:nvSpPr>
          <p:cNvPr id="4" name="TextBox 3"/>
          <p:cNvSpPr txBox="1"/>
          <p:nvPr/>
        </p:nvSpPr>
        <p:spPr>
          <a:xfrm>
            <a:off x="563880" y="3139439"/>
            <a:ext cx="11201399"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endParaRPr lang="en-US" sz="2000" b="1" dirty="0">
              <a:solidFill>
                <a:schemeClr val="accent1">
                  <a:lumMod val="75000"/>
                </a:schemeClr>
              </a:solidFill>
              <a:latin typeface="Arial" panose="020B0604020202020204" pitchFamily="34" charset="0"/>
              <a:cs typeface="Arial" panose="020B0604020202020204" pitchFamily="34" charset="0"/>
            </a:endParaRPr>
          </a:p>
          <a:p>
            <a:pPr marL="457200" indent="-457200">
              <a:buAutoNum type="arabicPeriod"/>
            </a:pPr>
            <a:r>
              <a:rPr lang="en-US" sz="2000" b="1" dirty="0" smtClean="0">
                <a:solidFill>
                  <a:schemeClr val="accent1">
                    <a:lumMod val="75000"/>
                  </a:schemeClr>
                </a:solidFill>
                <a:latin typeface="Arial" panose="020B0604020202020204"/>
                <a:cs typeface="Arial" panose="020B0604020202020204"/>
              </a:rPr>
              <a:t>Student Name N.SELVA CHANDRU</a:t>
            </a:r>
            <a:endParaRPr lang="en-US" sz="2000" b="1" dirty="0" smtClean="0">
              <a:solidFill>
                <a:schemeClr val="accent1">
                  <a:lumMod val="75000"/>
                </a:schemeClr>
              </a:solidFill>
              <a:latin typeface="Arial" panose="020B0604020202020204"/>
              <a:cs typeface="Arial" panose="020B0604020202020204"/>
            </a:endParaRPr>
          </a:p>
          <a:p>
            <a:pPr marL="457200" indent="-457200">
              <a:buAutoNum type="arabicPeriod"/>
            </a:pPr>
            <a:r>
              <a:rPr lang="en-US" sz="2000" b="1" dirty="0" smtClean="0">
                <a:solidFill>
                  <a:schemeClr val="accent1">
                    <a:lumMod val="75000"/>
                  </a:schemeClr>
                </a:solidFill>
                <a:latin typeface="Arial" panose="020B0604020202020204"/>
                <a:cs typeface="Arial" panose="020B0604020202020204"/>
              </a:rPr>
              <a:t>-College Name SCAD COLLAGE OF ENGINEERING AND TECHNOLOGY</a:t>
            </a:r>
            <a:endParaRPr lang="en-US" sz="2000" b="1" dirty="0" smtClean="0">
              <a:solidFill>
                <a:schemeClr val="accent1">
                  <a:lumMod val="75000"/>
                </a:schemeClr>
              </a:solidFill>
              <a:latin typeface="Arial" panose="020B0604020202020204"/>
              <a:cs typeface="Arial" panose="020B0604020202020204"/>
            </a:endParaRPr>
          </a:p>
          <a:p>
            <a:pPr marL="457200" indent="-457200">
              <a:buAutoNum type="arabicPeriod"/>
            </a:pPr>
            <a:r>
              <a:rPr lang="en-US" sz="2000" b="1" dirty="0" smtClean="0">
                <a:solidFill>
                  <a:schemeClr val="accent1">
                    <a:lumMod val="75000"/>
                  </a:schemeClr>
                </a:solidFill>
                <a:latin typeface="Arial" panose="020B0604020202020204"/>
                <a:cs typeface="Arial" panose="020B0604020202020204"/>
              </a:rPr>
              <a:t>-Department  ELECTRICAL AND ELECTRONIC ENGINEERING</a:t>
            </a:r>
            <a:r>
              <a:rPr lang="en-US" sz="2000" b="1" dirty="0" smtClean="0">
                <a:solidFill>
                  <a:schemeClr val="accent1">
                    <a:lumMod val="75000"/>
                  </a:schemeClr>
                </a:solidFill>
                <a:latin typeface="Arial" panose="020B0604020202020204"/>
                <a:cs typeface="Arial" panose="020B0604020202020204"/>
              </a:rPr>
              <a:t> </a:t>
            </a:r>
            <a:endParaRPr lang="en-US" sz="2000" b="1" dirty="0">
              <a:solidFill>
                <a:schemeClr val="accent1">
                  <a:lumMod val="75000"/>
                </a:schemeClr>
              </a:solidFill>
              <a:latin typeface="Arial" panose="020B0604020202020204"/>
              <a:cs typeface="Arial" panose="020B0604020202020204"/>
            </a:endParaRPr>
          </a:p>
        </p:txBody>
      </p:sp>
      <p:sp>
        <p:nvSpPr>
          <p:cNvPr id="5" name="TextBox 4"/>
          <p:cNvSpPr txBox="1"/>
          <p:nvPr/>
        </p:nvSpPr>
        <p:spPr>
          <a:xfrm>
            <a:off x="1005840" y="1539240"/>
            <a:ext cx="9235440" cy="1200329"/>
          </a:xfrm>
          <a:prstGeom prst="rect">
            <a:avLst/>
          </a:prstGeom>
          <a:noFill/>
        </p:spPr>
        <p:txBody>
          <a:bodyPr wrap="square" rtlCol="0">
            <a:spAutoFit/>
          </a:bodyPr>
          <a:lstStyle/>
          <a:p>
            <a:r>
              <a:rPr lang="en-US" sz="3600" b="1" dirty="0" smtClean="0">
                <a:solidFill>
                  <a:schemeClr val="accent1"/>
                </a:solidFill>
                <a:latin typeface="Arial" panose="020B0604020202020204" pitchFamily="34" charset="0"/>
                <a:cs typeface="Arial" panose="020B0604020202020204" pitchFamily="34" charset="0"/>
              </a:rPr>
              <a:t>     Airline </a:t>
            </a:r>
            <a:r>
              <a:rPr lang="en-US" sz="3600" b="1" dirty="0" smtClean="0">
                <a:solidFill>
                  <a:schemeClr val="accent1"/>
                </a:solidFill>
                <a:latin typeface="Arial" panose="020B0604020202020204" pitchFamily="34" charset="0"/>
                <a:cs typeface="Arial" panose="020B0604020202020204" pitchFamily="34" charset="0"/>
              </a:rPr>
              <a:t>passenger satisfaction project</a:t>
            </a:r>
            <a:r>
              <a:rPr lang="en-US" sz="3600" b="1" dirty="0" smtClean="0">
                <a:solidFill>
                  <a:schemeClr val="accent1">
                    <a:lumMod val="75000"/>
                  </a:schemeClr>
                </a:solidFill>
                <a:latin typeface="Arial" panose="020B0604020202020204"/>
                <a:cs typeface="Arial" panose="020B0604020202020204"/>
              </a:rPr>
              <a:t> </a:t>
            </a:r>
            <a:br>
              <a:rPr lang="en-US" sz="3600" b="1" dirty="0" smtClean="0">
                <a:solidFill>
                  <a:schemeClr val="accent1">
                    <a:lumMod val="75000"/>
                  </a:schemeClr>
                </a:solidFill>
                <a:latin typeface="Arial" panose="020B0604020202020204"/>
                <a:cs typeface="Arial" panose="020B0604020202020204"/>
              </a:rPr>
            </a:br>
            <a:endParaRPr lang="en-US" sz="3600" b="1" dirty="0"/>
          </a:p>
        </p:txBody>
      </p:sp>
      <p:sp>
        <p:nvSpPr>
          <p:cNvPr id="6" name="TextBox 5"/>
          <p:cNvSpPr txBox="1"/>
          <p:nvPr/>
        </p:nvSpPr>
        <p:spPr>
          <a:xfrm>
            <a:off x="3124200" y="838200"/>
            <a:ext cx="3992880" cy="646331"/>
          </a:xfrm>
          <a:prstGeom prst="rect">
            <a:avLst/>
          </a:prstGeom>
          <a:noFill/>
        </p:spPr>
        <p:txBody>
          <a:bodyPr wrap="square" rtlCol="0">
            <a:spAutoFit/>
          </a:bodyPr>
          <a:lstStyle/>
          <a:p>
            <a:r>
              <a:rPr lang="en-US" sz="3600" b="1" dirty="0" smtClean="0">
                <a:solidFill>
                  <a:schemeClr val="accent1"/>
                </a:solidFill>
              </a:rPr>
              <a:t>    Capstone project</a:t>
            </a:r>
            <a:endParaRPr lang="en-US" sz="3600" b="1" dirty="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a:ea typeface="+mj-lt"/>
                <a:cs typeface="Arial" panose="020B0604020202020204"/>
              </a:rPr>
              <a:t>References</a:t>
            </a:r>
            <a:endParaRPr lang="en-US" dirty="0"/>
          </a:p>
        </p:txBody>
      </p:sp>
      <p:sp>
        <p:nvSpPr>
          <p:cNvPr id="2" name="Content Placeholder 1"/>
          <p:cNvSpPr>
            <a:spLocks noGrp="1"/>
          </p:cNvSpPr>
          <p:nvPr>
            <p:ph idx="1"/>
          </p:nvPr>
        </p:nvSpPr>
        <p:spPr>
          <a:xfrm>
            <a:off x="550712" y="1317266"/>
            <a:ext cx="11029615" cy="4673324"/>
          </a:xfrm>
        </p:spPr>
        <p:txBody>
          <a:bodyPr>
            <a:normAutofit fontScale="25000" lnSpcReduction="20000"/>
          </a:bodyPr>
          <a:lstStyle/>
          <a:p>
            <a:pPr marL="305435" indent="-305435"/>
            <a:r>
              <a:rPr lang="en-US" sz="7000" dirty="0" smtClean="0"/>
              <a:t> </a:t>
            </a:r>
            <a:r>
              <a:rPr lang="en-US" sz="8000" dirty="0" smtClean="0">
                <a:latin typeface="Franklin Gothic Book" panose="020B0503020102020204" pitchFamily="34" charset="0"/>
              </a:rPr>
              <a:t> Problem Definition   </a:t>
            </a:r>
            <a:r>
              <a:rPr lang="en-US" sz="8000" dirty="0" smtClean="0">
                <a:latin typeface="Franklin Gothic Book" panose="020B0503020102020204" pitchFamily="34" charset="0"/>
              </a:rPr>
              <a:t>Define what aspects of passenger satisfaction you want to focus on. This could include on-time performance, customer service, seat </a:t>
            </a:r>
            <a:r>
              <a:rPr lang="en-US" sz="8000" dirty="0" smtClean="0">
                <a:latin typeface="Franklin Gothic Book" panose="020B0503020102020204" pitchFamily="34" charset="0"/>
              </a:rPr>
              <a:t>comfort</a:t>
            </a:r>
            <a:r>
              <a:rPr lang="en-US" sz="8000" dirty="0" smtClean="0">
                <a:latin typeface="Franklin Gothic Book" panose="020B0503020102020204" pitchFamily="34" charset="0"/>
              </a:rPr>
              <a:t>, in-flight services, baggage handling, </a:t>
            </a:r>
            <a:endParaRPr lang="en-US" sz="8000" dirty="0" smtClean="0">
              <a:latin typeface="Franklin Gothic Book" panose="020B0503020102020204" pitchFamily="34" charset="0"/>
            </a:endParaRPr>
          </a:p>
          <a:p>
            <a:pPr marL="305435" indent="-305435"/>
            <a:r>
              <a:rPr lang="en-US" sz="8000" dirty="0" smtClean="0">
                <a:latin typeface="Franklin Gothic Book" panose="020B0503020102020204" pitchFamily="34" charset="0"/>
              </a:rPr>
              <a:t> </a:t>
            </a:r>
            <a:r>
              <a:rPr lang="en-US" sz="8000" dirty="0" smtClean="0">
                <a:latin typeface="Franklin Gothic Book" panose="020B0503020102020204" pitchFamily="34" charset="0"/>
              </a:rPr>
              <a:t>Data Collection  </a:t>
            </a:r>
            <a:r>
              <a:rPr lang="en-US" sz="8000" dirty="0" smtClean="0">
                <a:latin typeface="Franklin Gothic Book" panose="020B0503020102020204" pitchFamily="34" charset="0"/>
              </a:rPr>
              <a:t>- </a:t>
            </a:r>
            <a:r>
              <a:rPr lang="en-US" sz="8000" dirty="0" smtClean="0">
                <a:latin typeface="Franklin Gothic Book" panose="020B0503020102020204" pitchFamily="34" charset="0"/>
              </a:rPr>
              <a:t>Survey Data: </a:t>
            </a:r>
            <a:r>
              <a:rPr lang="en-US" sz="8000" dirty="0" smtClean="0">
                <a:latin typeface="Franklin Gothic Book" panose="020B0503020102020204" pitchFamily="34" charset="0"/>
              </a:rPr>
              <a:t>Create or obtain survey data where passengers rate various aspects of their flight experience.   - </a:t>
            </a:r>
            <a:r>
              <a:rPr lang="en-US" sz="8000" dirty="0" smtClean="0">
                <a:latin typeface="Franklin Gothic Book" panose="020B0503020102020204" pitchFamily="34" charset="0"/>
              </a:rPr>
              <a:t>Online </a:t>
            </a:r>
            <a:r>
              <a:rPr lang="en-US" sz="8000" dirty="0" smtClean="0">
                <a:latin typeface="Franklin Gothic Book" panose="020B0503020102020204" pitchFamily="34" charset="0"/>
              </a:rPr>
              <a:t>Reviews and Social </a:t>
            </a:r>
            <a:r>
              <a:rPr lang="en-US" sz="8000" dirty="0" smtClean="0">
                <a:latin typeface="Franklin Gothic Book" panose="020B0503020102020204" pitchFamily="34" charset="0"/>
              </a:rPr>
              <a:t>Media: </a:t>
            </a:r>
            <a:r>
              <a:rPr lang="en-US" sz="8000" dirty="0" smtClean="0">
                <a:latin typeface="Franklin Gothic Book" panose="020B0503020102020204" pitchFamily="34" charset="0"/>
              </a:rPr>
              <a:t>Scrape data from airline review sites, forums, and social media for additional sentiment analysis.   - </a:t>
            </a:r>
            <a:r>
              <a:rPr lang="en-US" sz="8000" dirty="0" smtClean="0">
                <a:latin typeface="Franklin Gothic Book" panose="020B0503020102020204" pitchFamily="34" charset="0"/>
              </a:rPr>
              <a:t>Operational Data: </a:t>
            </a:r>
            <a:r>
              <a:rPr lang="en-US" sz="8000" dirty="0" smtClean="0">
                <a:latin typeface="Franklin Gothic Book" panose="020B0503020102020204" pitchFamily="34" charset="0"/>
              </a:rPr>
              <a:t>Collect data from airlines about flight times, delays, cancellations, etc</a:t>
            </a:r>
            <a:r>
              <a:rPr lang="en-US" sz="8000" dirty="0" smtClean="0">
                <a:latin typeface="Franklin Gothic Book" panose="020B0503020102020204" pitchFamily="34" charset="0"/>
              </a:rPr>
              <a:t>.</a:t>
            </a:r>
            <a:endParaRPr lang="en-US" sz="8000" dirty="0" smtClean="0">
              <a:latin typeface="Franklin Gothic Book" panose="020B0503020102020204" pitchFamily="34" charset="0"/>
            </a:endParaRPr>
          </a:p>
          <a:p>
            <a:pPr marL="305435" indent="-305435"/>
            <a:r>
              <a:rPr lang="en-US" sz="8000" dirty="0" smtClean="0">
                <a:latin typeface="Franklin Gothic Book" panose="020B0503020102020204" pitchFamily="34" charset="0"/>
              </a:rPr>
              <a:t>Data Preparation  </a:t>
            </a:r>
            <a:r>
              <a:rPr lang="en-US" sz="8000" dirty="0" smtClean="0">
                <a:latin typeface="Franklin Gothic Book" panose="020B0503020102020204" pitchFamily="34" charset="0"/>
              </a:rPr>
              <a:t>- </a:t>
            </a:r>
            <a:r>
              <a:rPr lang="en-US" sz="8000" dirty="0" smtClean="0">
                <a:latin typeface="Franklin Gothic Book" panose="020B0503020102020204" pitchFamily="34" charset="0"/>
              </a:rPr>
              <a:t>Cleaning: </a:t>
            </a:r>
            <a:r>
              <a:rPr lang="en-US" sz="8000" dirty="0" smtClean="0">
                <a:latin typeface="Franklin Gothic Book" panose="020B0503020102020204" pitchFamily="34" charset="0"/>
              </a:rPr>
              <a:t>Handle missing values, remove duplicates, and correct errors in the data.   - </a:t>
            </a:r>
            <a:r>
              <a:rPr lang="en-US" sz="8000" dirty="0" smtClean="0">
                <a:latin typeface="Franklin Gothic Book" panose="020B0503020102020204" pitchFamily="34" charset="0"/>
              </a:rPr>
              <a:t>Integration: </a:t>
            </a:r>
            <a:r>
              <a:rPr lang="en-US" sz="8000" dirty="0" smtClean="0">
                <a:latin typeface="Franklin Gothic Book" panose="020B0503020102020204" pitchFamily="34" charset="0"/>
              </a:rPr>
              <a:t>Combine data from different sources to create a comprehensive dataset.   - </a:t>
            </a:r>
            <a:r>
              <a:rPr lang="en-US" sz="8000" dirty="0" smtClean="0">
                <a:latin typeface="Franklin Gothic Book" panose="020B0503020102020204" pitchFamily="34" charset="0"/>
              </a:rPr>
              <a:t>Transformation: </a:t>
            </a:r>
            <a:r>
              <a:rPr lang="en-US" sz="8000" dirty="0" smtClean="0">
                <a:latin typeface="Franklin Gothic Book" panose="020B0503020102020204" pitchFamily="34" charset="0"/>
              </a:rPr>
              <a:t>Normalize or standardize ratings scales if they differ across datasets</a:t>
            </a:r>
            <a:r>
              <a:rPr lang="en-US" sz="8000" dirty="0" smtClean="0">
                <a:latin typeface="Franklin Gothic Book" panose="020B0503020102020204" pitchFamily="34" charset="0"/>
              </a:rPr>
              <a:t>.</a:t>
            </a:r>
            <a:endParaRPr lang="en-US" sz="8000" dirty="0" smtClean="0">
              <a:latin typeface="Franklin Gothic Book" panose="020B0503020102020204" pitchFamily="34" charset="0"/>
            </a:endParaRPr>
          </a:p>
          <a:p>
            <a:pPr marL="305435" indent="-305435"/>
            <a:r>
              <a:rPr lang="en-US" sz="8000" dirty="0" smtClean="0">
                <a:latin typeface="Franklin Gothic Book" panose="020B0503020102020204" pitchFamily="34" charset="0"/>
              </a:rPr>
              <a:t>Exploratory </a:t>
            </a:r>
            <a:r>
              <a:rPr lang="en-US" sz="8000" dirty="0" smtClean="0">
                <a:latin typeface="Franklin Gothic Book" panose="020B0503020102020204" pitchFamily="34" charset="0"/>
              </a:rPr>
              <a:t>Data Analysis (EDA</a:t>
            </a:r>
            <a:r>
              <a:rPr lang="en-US" sz="8000" dirty="0" smtClean="0">
                <a:latin typeface="Franklin Gothic Book" panose="020B0503020102020204" pitchFamily="34" charset="0"/>
              </a:rPr>
              <a:t>)   </a:t>
            </a:r>
            <a:r>
              <a:rPr lang="en-US" sz="8000" dirty="0" smtClean="0">
                <a:latin typeface="Franklin Gothic Book" panose="020B0503020102020204" pitchFamily="34" charset="0"/>
              </a:rPr>
              <a:t>- </a:t>
            </a:r>
            <a:r>
              <a:rPr lang="en-US" sz="8000" dirty="0" smtClean="0">
                <a:latin typeface="Franklin Gothic Book" panose="020B0503020102020204" pitchFamily="34" charset="0"/>
              </a:rPr>
              <a:t>Statistical Summary: </a:t>
            </a:r>
            <a:r>
              <a:rPr lang="en-US" sz="8000" dirty="0" smtClean="0">
                <a:latin typeface="Franklin Gothic Book" panose="020B0503020102020204" pitchFamily="34" charset="0"/>
              </a:rPr>
              <a:t>Use descriptive statistics to understand the data’s central tendencies and dispersion.   - </a:t>
            </a:r>
            <a:r>
              <a:rPr lang="en-US" sz="8000" dirty="0" smtClean="0">
                <a:latin typeface="Franklin Gothic Book" panose="020B0503020102020204" pitchFamily="34" charset="0"/>
              </a:rPr>
              <a:t>Visualization: </a:t>
            </a:r>
            <a:r>
              <a:rPr lang="en-US" sz="8000" dirty="0" smtClean="0">
                <a:latin typeface="Franklin Gothic Book" panose="020B0503020102020204" pitchFamily="34" charset="0"/>
              </a:rPr>
              <a:t>Create graphs like histograms, box plots, and bar charts to visualize distributions and trends.   - </a:t>
            </a:r>
            <a:r>
              <a:rPr lang="en-US" sz="8000" dirty="0" smtClean="0">
                <a:latin typeface="Franklin Gothic Book" panose="020B0503020102020204" pitchFamily="34" charset="0"/>
              </a:rPr>
              <a:t>Correlation Analysis: </a:t>
            </a:r>
            <a:r>
              <a:rPr lang="en-US" sz="8000" dirty="0" smtClean="0">
                <a:latin typeface="Franklin Gothic Book" panose="020B0503020102020204" pitchFamily="34" charset="0"/>
              </a:rPr>
              <a:t>Identify relationships between different variables, e.g., how on-time performance affects satisfaction ratings.</a:t>
            </a:r>
            <a:endParaRPr lang="en-IN" sz="8000" dirty="0">
              <a:latin typeface="Franklin Gothic Book" panose="020B05030201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noAutofit/>
          </a:bodyPr>
          <a:lstStyle/>
          <a:p>
            <a:pPr marL="305435" indent="-305435"/>
            <a:r>
              <a:rPr lang="en-US" sz="2400" dirty="0" smtClean="0"/>
              <a:t>In the competitive airline industry, customer satisfaction is pivotal for business growth and reputation. Airline companies often face challenges in understanding the diverse factors that influence passenger satisfaction, which in turn affects customer loyalty and financial success. Despite the availability of substantial customer data, many airlines struggle to identify actionable insights that lead directly to enhanced customer experiences. There is a need to explore and analyze these data systematically to discern patterns and factors significantly impacting passenger satisfactio</a:t>
            </a:r>
            <a:r>
              <a:rPr lang="en-US" sz="2800" dirty="0" smtClean="0"/>
              <a:t>n.</a:t>
            </a:r>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solidFill>
                  <a:srgbClr val="00B0F0"/>
                </a:solidFill>
              </a:rPr>
              <a:t>Proposed Solution:</a:t>
            </a:r>
            <a:endParaRPr lang="en-US" sz="3200" dirty="0">
              <a:solidFill>
                <a:srgbClr val="00B0F0"/>
              </a:solidFill>
            </a:endParaRPr>
          </a:p>
        </p:txBody>
      </p:sp>
      <p:sp>
        <p:nvSpPr>
          <p:cNvPr id="3" name="Content Placeholder 2"/>
          <p:cNvSpPr>
            <a:spLocks noGrp="1"/>
          </p:cNvSpPr>
          <p:nvPr>
            <p:ph idx="1"/>
          </p:nvPr>
        </p:nvSpPr>
        <p:spPr/>
        <p:txBody>
          <a:bodyPr>
            <a:normAutofit/>
          </a:bodyPr>
          <a:lstStyle/>
          <a:p>
            <a:r>
              <a:rPr lang="en-US" sz="2400" dirty="0" smtClean="0">
                <a:solidFill>
                  <a:schemeClr val="tx1"/>
                </a:solidFill>
                <a:latin typeface="Franklin Gothic Book" panose="020B0503020102020204" pitchFamily="34" charset="0"/>
              </a:rPr>
              <a:t>       The </a:t>
            </a:r>
            <a:r>
              <a:rPr lang="en-US" sz="2400" dirty="0" smtClean="0">
                <a:solidFill>
                  <a:schemeClr val="tx1"/>
                </a:solidFill>
                <a:latin typeface="Franklin Gothic Book" panose="020B0503020102020204" pitchFamily="34" charset="0"/>
              </a:rPr>
              <a:t>objective of this project is to develop a predictive model that utilizes machine learning techniques to identify the key determinants of passenger satisfaction across various service </a:t>
            </a:r>
            <a:r>
              <a:rPr lang="en-US" sz="2400" dirty="0" smtClean="0">
                <a:solidFill>
                  <a:schemeClr val="tx1"/>
                </a:solidFill>
                <a:latin typeface="Franklin Gothic Book" panose="020B0503020102020204" pitchFamily="34" charset="0"/>
              </a:rPr>
              <a:t>touch points </a:t>
            </a:r>
            <a:r>
              <a:rPr lang="en-US" sz="2400" dirty="0" smtClean="0">
                <a:solidFill>
                  <a:schemeClr val="tx1"/>
                </a:solidFill>
                <a:latin typeface="Franklin Gothic Book" panose="020B0503020102020204" pitchFamily="34" charset="0"/>
              </a:rPr>
              <a:t>in an airline’s service delivery. This model will help in pinpointing areas needing improvement and enable personalized marketing strategies. Data </a:t>
            </a:r>
            <a:r>
              <a:rPr lang="en-US" sz="2400" dirty="0" smtClean="0">
                <a:solidFill>
                  <a:schemeClr val="tx1"/>
                </a:solidFill>
                <a:latin typeface="Franklin Gothic Book" panose="020B0503020102020204" pitchFamily="34" charset="0"/>
              </a:rPr>
              <a:t>Requirements The </a:t>
            </a:r>
            <a:r>
              <a:rPr lang="en-US" sz="2400" dirty="0" smtClean="0">
                <a:solidFill>
                  <a:schemeClr val="tx1"/>
                </a:solidFill>
                <a:latin typeface="Franklin Gothic Book" panose="020B0503020102020204" pitchFamily="34" charset="0"/>
              </a:rPr>
              <a:t>analysis will require access to a comprehensive dataset that includes, but is not limited to:- Passenger demographics (age, gender, nationality)- Travel details (class of service, flight length, destination, layovers)- Services availed (in-flight meals, entertainment options, Wi-Fi)- Feedback on staff service, seat comfort, cleanliness, check-in service, and baggage handling- Overall satisfaction rating (e.g., satisfied, neutral, dissatisfied</a:t>
            </a:r>
            <a:r>
              <a:rPr lang="en-US" sz="2400" dirty="0" smtClean="0">
                <a:solidFill>
                  <a:schemeClr val="tx1"/>
                </a:solidFill>
                <a:latin typeface="Calibri" panose="020F0502020204030204" pitchFamily="34" charset="0"/>
              </a:rPr>
              <a:t>)</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US" dirty="0" smtClean="0"/>
              <a:t>SYSTEM APPROACH</a:t>
            </a:r>
            <a:endParaRPr lang="en-US" dirty="0"/>
          </a:p>
        </p:txBody>
      </p:sp>
      <p:sp>
        <p:nvSpPr>
          <p:cNvPr id="3" name="Rectangle 2"/>
          <p:cNvSpPr/>
          <p:nvPr/>
        </p:nvSpPr>
        <p:spPr>
          <a:xfrm>
            <a:off x="228600" y="1371600"/>
            <a:ext cx="11536680" cy="4154984"/>
          </a:xfrm>
          <a:prstGeom prst="rect">
            <a:avLst/>
          </a:prstGeom>
        </p:spPr>
        <p:txBody>
          <a:bodyPr wrap="square">
            <a:spAutoFit/>
          </a:bodyPr>
          <a:lstStyle/>
          <a:p>
            <a:r>
              <a:rPr lang="en-US" sz="2400" dirty="0" smtClean="0"/>
              <a:t> 1. Problem </a:t>
            </a:r>
            <a:r>
              <a:rPr lang="en-US" sz="2400" dirty="0" smtClean="0"/>
              <a:t>Definition Identify </a:t>
            </a:r>
            <a:r>
              <a:rPr lang="en-US" sz="2400" dirty="0" smtClean="0"/>
              <a:t>the core objective:- Predict if a passenger will be satisfied or dissatisfied based on their flight experience</a:t>
            </a:r>
            <a:r>
              <a:rPr lang="en-US" sz="2400" dirty="0" smtClean="0"/>
              <a:t>.</a:t>
            </a:r>
            <a:endParaRPr lang="en-US" sz="2400" dirty="0" smtClean="0"/>
          </a:p>
          <a:p>
            <a:r>
              <a:rPr lang="en-US" sz="2400" dirty="0" smtClean="0"/>
              <a:t>2</a:t>
            </a:r>
            <a:r>
              <a:rPr lang="en-US" sz="2400" dirty="0" smtClean="0"/>
              <a:t>. Data </a:t>
            </a:r>
            <a:r>
              <a:rPr lang="en-US" sz="2400" dirty="0" smtClean="0"/>
              <a:t>Collection Sources </a:t>
            </a:r>
            <a:r>
              <a:rPr lang="en-US" sz="2400" dirty="0" smtClean="0"/>
              <a:t>might include:- Airlines’ internal passenger surveys and feedback.- Online datasets such as </a:t>
            </a:r>
            <a:r>
              <a:rPr lang="en-US" sz="2400" dirty="0" smtClean="0"/>
              <a:t>Ka which </a:t>
            </a:r>
            <a:r>
              <a:rPr lang="en-US" sz="2400" dirty="0" smtClean="0"/>
              <a:t>might have relevant datasets available</a:t>
            </a:r>
            <a:r>
              <a:rPr lang="en-US" sz="2400" dirty="0" smtClean="0"/>
              <a:t>.</a:t>
            </a:r>
            <a:endParaRPr lang="en-US" sz="2400" dirty="0" smtClean="0"/>
          </a:p>
          <a:p>
            <a:r>
              <a:rPr lang="en-US" sz="2400" dirty="0" smtClean="0"/>
              <a:t>3</a:t>
            </a:r>
            <a:r>
              <a:rPr lang="en-US" sz="2400" dirty="0" smtClean="0"/>
              <a:t>. Data Understanding and </a:t>
            </a:r>
            <a:r>
              <a:rPr lang="en-US" sz="2400" dirty="0" smtClean="0"/>
              <a:t>Exploration  Analyze </a:t>
            </a:r>
            <a:r>
              <a:rPr lang="en-US" sz="2400" dirty="0" smtClean="0"/>
              <a:t>the dataset to understand the features and data distribution:- Perform statistical summaries and visualizations.- Identify missing values and outliers</a:t>
            </a:r>
            <a:r>
              <a:rPr lang="en-US" sz="2400" dirty="0" smtClean="0"/>
              <a:t>.</a:t>
            </a:r>
            <a:endParaRPr lang="en-US" sz="2400" dirty="0" smtClean="0"/>
          </a:p>
          <a:p>
            <a:r>
              <a:rPr lang="en-US" sz="2400" dirty="0" smtClean="0"/>
              <a:t>4</a:t>
            </a:r>
            <a:r>
              <a:rPr lang="en-US" sz="2400" dirty="0" smtClean="0"/>
              <a:t>. Data </a:t>
            </a:r>
            <a:r>
              <a:rPr lang="en-US" sz="2400" dirty="0" smtClean="0"/>
              <a:t>Preprocessing Prepare </a:t>
            </a:r>
            <a:r>
              <a:rPr lang="en-US" sz="2400" dirty="0" smtClean="0"/>
              <a:t>the data for modeling:- Handle missing data through imputation or removal.- Encode categorical variables using one-hot encoding or label encoding.- Normalize or standardize numerical values if required.- Feature selection or extraction to reduce dimensionality.</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a:xfrm>
            <a:off x="594360" y="1158240"/>
            <a:ext cx="11016447" cy="4817110"/>
          </a:xfrm>
        </p:spPr>
        <p:txBody>
          <a:bodyPr>
            <a:noAutofit/>
          </a:bodyPr>
          <a:lstStyle/>
          <a:p>
            <a:pPr marL="305435" indent="-305435"/>
            <a:r>
              <a:rPr lang="en-US" sz="2000" dirty="0" smtClean="0">
                <a:solidFill>
                  <a:schemeClr val="tx1"/>
                </a:solidFill>
                <a:latin typeface="Franklin Gothic Book" panose="020B0503020102020204" pitchFamily="34" charset="0"/>
              </a:rPr>
              <a:t> 1 .  Define </a:t>
            </a:r>
            <a:r>
              <a:rPr lang="en-US" sz="2000" dirty="0" smtClean="0">
                <a:solidFill>
                  <a:schemeClr val="tx1"/>
                </a:solidFill>
                <a:latin typeface="Franklin Gothic Book" panose="020B0503020102020204" pitchFamily="34" charset="0"/>
              </a:rPr>
              <a:t>the </a:t>
            </a:r>
            <a:r>
              <a:rPr lang="en-US" sz="2000" dirty="0" smtClean="0">
                <a:solidFill>
                  <a:schemeClr val="tx1"/>
                </a:solidFill>
                <a:latin typeface="Franklin Gothic Book" panose="020B0503020102020204" pitchFamily="34" charset="0"/>
              </a:rPr>
              <a:t>Problem Clearly </a:t>
            </a:r>
            <a:r>
              <a:rPr lang="en-US" sz="2000" dirty="0" smtClean="0">
                <a:solidFill>
                  <a:schemeClr val="tx1"/>
                </a:solidFill>
                <a:latin typeface="Franklin Gothic Book" panose="020B0503020102020204" pitchFamily="34" charset="0"/>
              </a:rPr>
              <a:t>define what aspects of passenger satisfaction you want to predict. Is it overall satisfaction, satisfaction with specific services like check-in process, seating, onboard services, baggage </a:t>
            </a:r>
            <a:r>
              <a:rPr lang="en-US" sz="2000" dirty="0" smtClean="0">
                <a:solidFill>
                  <a:schemeClr val="tx1"/>
                </a:solidFill>
                <a:latin typeface="Franklin Gothic Book" panose="020B0503020102020204" pitchFamily="34" charset="0"/>
              </a:rPr>
              <a:t>handling</a:t>
            </a:r>
            <a:endParaRPr lang="en-US" sz="2000" dirty="0" smtClean="0">
              <a:solidFill>
                <a:schemeClr val="tx1"/>
              </a:solidFill>
              <a:latin typeface="Franklin Gothic Book" panose="020B0503020102020204" pitchFamily="34" charset="0"/>
            </a:endParaRPr>
          </a:p>
          <a:p>
            <a:pPr marL="305435" indent="-305435"/>
            <a:r>
              <a:rPr lang="en-US" sz="2000" dirty="0" smtClean="0">
                <a:solidFill>
                  <a:schemeClr val="tx1"/>
                </a:solidFill>
                <a:latin typeface="Franklin Gothic Book" panose="020B0503020102020204" pitchFamily="34" charset="0"/>
              </a:rPr>
              <a:t> </a:t>
            </a:r>
            <a:r>
              <a:rPr lang="en-US" sz="2000" dirty="0" smtClean="0">
                <a:solidFill>
                  <a:schemeClr val="tx1"/>
                </a:solidFill>
                <a:latin typeface="Franklin Gothic Book" panose="020B0503020102020204" pitchFamily="34" charset="0"/>
              </a:rPr>
              <a:t>2. Collect and Prepare </a:t>
            </a:r>
            <a:r>
              <a:rPr lang="en-US" sz="2000" dirty="0" smtClean="0">
                <a:solidFill>
                  <a:schemeClr val="tx1"/>
                </a:solidFill>
                <a:latin typeface="Franklin Gothic Book" panose="020B0503020102020204" pitchFamily="34" charset="0"/>
              </a:rPr>
              <a:t>Data Gather </a:t>
            </a:r>
            <a:r>
              <a:rPr lang="en-US" sz="2000" dirty="0" smtClean="0">
                <a:solidFill>
                  <a:schemeClr val="tx1"/>
                </a:solidFill>
                <a:latin typeface="Franklin Gothic Book" panose="020B0503020102020204" pitchFamily="34" charset="0"/>
              </a:rPr>
              <a:t>data from passenger surveys, which should include various features related to their demographics, travel details, and satisfaction ratings. Key features might include:- Age, gender- Travel class (Economy, Business, First Class)- Travel type (Personal, Business)- Flight duration- Departure and arrival timing- Services used </a:t>
            </a:r>
            <a:r>
              <a:rPr lang="en-US" sz="2000" dirty="0" smtClean="0">
                <a:solidFill>
                  <a:schemeClr val="tx1"/>
                </a:solidFill>
                <a:latin typeface="Franklin Gothic Book" panose="020B0503020102020204" pitchFamily="34" charset="0"/>
              </a:rPr>
              <a:t>(meals</a:t>
            </a:r>
            <a:r>
              <a:rPr lang="en-US" sz="2000" dirty="0" smtClean="0">
                <a:solidFill>
                  <a:schemeClr val="tx1"/>
                </a:solidFill>
                <a:latin typeface="Franklin Gothic Book" panose="020B0503020102020204" pitchFamily="34" charset="0"/>
              </a:rPr>
              <a:t>, in-flight entertainment)- Ratings for each service- Overall satisfaction (target variable</a:t>
            </a:r>
            <a:r>
              <a:rPr lang="en-US" sz="2000" dirty="0" smtClean="0">
                <a:solidFill>
                  <a:schemeClr val="tx1"/>
                </a:solidFill>
                <a:latin typeface="Franklin Gothic Book" panose="020B0503020102020204" pitchFamily="34" charset="0"/>
              </a:rPr>
              <a:t>)</a:t>
            </a:r>
            <a:endParaRPr lang="en-US" sz="2000" dirty="0" smtClean="0">
              <a:solidFill>
                <a:schemeClr val="tx1"/>
              </a:solidFill>
              <a:latin typeface="Franklin Gothic Book" panose="020B0503020102020204" pitchFamily="34" charset="0"/>
            </a:endParaRPr>
          </a:p>
          <a:p>
            <a:pPr marL="305435" indent="-305435"/>
            <a:r>
              <a:rPr lang="en-US" sz="2000" dirty="0" smtClean="0">
                <a:solidFill>
                  <a:schemeClr val="tx1"/>
                </a:solidFill>
                <a:latin typeface="Franklin Gothic Book" panose="020B0503020102020204" pitchFamily="34" charset="0"/>
              </a:rPr>
              <a:t> </a:t>
            </a:r>
            <a:r>
              <a:rPr lang="en-US" sz="2000" dirty="0" smtClean="0">
                <a:solidFill>
                  <a:schemeClr val="tx1"/>
                </a:solidFill>
                <a:latin typeface="Franklin Gothic Book" panose="020B0503020102020204" pitchFamily="34" charset="0"/>
              </a:rPr>
              <a:t>3. Data Preprocessing- </a:t>
            </a:r>
            <a:r>
              <a:rPr lang="en-US" sz="2000" dirty="0" smtClean="0">
                <a:solidFill>
                  <a:schemeClr val="tx1"/>
                </a:solidFill>
                <a:latin typeface="Franklin Gothic Book" panose="020B0503020102020204" pitchFamily="34" charset="0"/>
              </a:rPr>
              <a:t>Handling </a:t>
            </a:r>
            <a:r>
              <a:rPr lang="en-US" sz="2000" dirty="0" smtClean="0">
                <a:solidFill>
                  <a:schemeClr val="tx1"/>
                </a:solidFill>
                <a:latin typeface="Franklin Gothic Book" panose="020B0503020102020204" pitchFamily="34" charset="0"/>
              </a:rPr>
              <a:t>missing </a:t>
            </a:r>
            <a:r>
              <a:rPr lang="en-US" sz="2000" dirty="0" smtClean="0">
                <a:solidFill>
                  <a:schemeClr val="tx1"/>
                </a:solidFill>
                <a:latin typeface="Franklin Gothic Book" panose="020B0503020102020204" pitchFamily="34" charset="0"/>
              </a:rPr>
              <a:t>values: </a:t>
            </a:r>
            <a:r>
              <a:rPr lang="en-US" sz="2000" dirty="0" smtClean="0">
                <a:solidFill>
                  <a:schemeClr val="tx1"/>
                </a:solidFill>
                <a:latin typeface="Franklin Gothic Book" panose="020B0503020102020204" pitchFamily="34" charset="0"/>
              </a:rPr>
              <a:t>Impute or remove missing values depending on their nature and impact.- </a:t>
            </a:r>
            <a:r>
              <a:rPr lang="en-US" sz="2000" dirty="0" smtClean="0">
                <a:solidFill>
                  <a:schemeClr val="tx1"/>
                </a:solidFill>
                <a:latin typeface="Franklin Gothic Book" panose="020B0503020102020204" pitchFamily="34" charset="0"/>
              </a:rPr>
              <a:t>Feature engineering: </a:t>
            </a:r>
            <a:r>
              <a:rPr lang="en-US" sz="2000" dirty="0" smtClean="0">
                <a:solidFill>
                  <a:schemeClr val="tx1"/>
                </a:solidFill>
                <a:latin typeface="Franklin Gothic Book" panose="020B0503020102020204" pitchFamily="34" charset="0"/>
              </a:rPr>
              <a:t>Create new features that might be relevant, like travel hour bands (morning, afternoon, evening) or a feature combining class and service usage.- </a:t>
            </a:r>
            <a:r>
              <a:rPr lang="en-US" sz="2000" dirty="0" smtClean="0">
                <a:solidFill>
                  <a:schemeClr val="tx1"/>
                </a:solidFill>
                <a:latin typeface="Franklin Gothic Book" panose="020B0503020102020204" pitchFamily="34" charset="0"/>
              </a:rPr>
              <a:t>Encoding </a:t>
            </a:r>
            <a:r>
              <a:rPr lang="en-US" sz="2000" dirty="0" smtClean="0">
                <a:solidFill>
                  <a:schemeClr val="tx1"/>
                </a:solidFill>
                <a:latin typeface="Franklin Gothic Book" panose="020B0503020102020204" pitchFamily="34" charset="0"/>
              </a:rPr>
              <a:t>categorical </a:t>
            </a:r>
            <a:r>
              <a:rPr lang="en-US" sz="2000" dirty="0" smtClean="0">
                <a:solidFill>
                  <a:schemeClr val="tx1"/>
                </a:solidFill>
                <a:latin typeface="Franklin Gothic Book" panose="020B0503020102020204" pitchFamily="34" charset="0"/>
              </a:rPr>
              <a:t>data: </a:t>
            </a:r>
            <a:r>
              <a:rPr lang="en-US" sz="2000" dirty="0" smtClean="0">
                <a:solidFill>
                  <a:schemeClr val="tx1"/>
                </a:solidFill>
                <a:latin typeface="Franklin Gothic Book" panose="020B0503020102020204" pitchFamily="34" charset="0"/>
              </a:rPr>
              <a:t>Use techniques like one-hot encoding or label encoding for categorical variables.- </a:t>
            </a:r>
            <a:r>
              <a:rPr lang="en-US" sz="2000" dirty="0" smtClean="0">
                <a:solidFill>
                  <a:schemeClr val="tx1"/>
                </a:solidFill>
                <a:latin typeface="Franklin Gothic Book" panose="020B0503020102020204" pitchFamily="34" charset="0"/>
              </a:rPr>
              <a:t>Data normalization/scaling: </a:t>
            </a:r>
            <a:r>
              <a:rPr lang="en-US" sz="2000" dirty="0" smtClean="0">
                <a:solidFill>
                  <a:schemeClr val="tx1"/>
                </a:solidFill>
                <a:latin typeface="Franklin Gothic Book" panose="020B0503020102020204" pitchFamily="34" charset="0"/>
              </a:rPr>
              <a:t>Scale the data if you’re using algorithms sensitive to feature scaling like SVM or KNN.</a:t>
            </a:r>
            <a:endParaRPr lang="en-IN" sz="2000" dirty="0">
              <a:solidFill>
                <a:schemeClr val="tx1"/>
              </a:solidFill>
              <a:latin typeface="Franklin Gothic Book" panose="020B05030201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a:xfrm>
            <a:off x="520232" y="1225826"/>
            <a:ext cx="11029615" cy="4673324"/>
          </a:xfrm>
        </p:spPr>
        <p:txBody>
          <a:bodyPr>
            <a:noAutofit/>
          </a:bodyPr>
          <a:lstStyle/>
          <a:p>
            <a:pPr marL="0" indent="0">
              <a:buNone/>
            </a:pPr>
            <a:r>
              <a:rPr lang="en-US" sz="2400" dirty="0" smtClean="0"/>
              <a:t>When you undertake a data science project on airline passenger satisfaction, your final results and findings would typically be presented in a comprehensive report that details everything from the data analysis to the model's performance. Here’s an example of how you might structure the results section of such a project</a:t>
            </a:r>
            <a:r>
              <a:rPr lang="en-US" sz="2400" dirty="0" smtClean="0"/>
              <a:t>:</a:t>
            </a:r>
            <a:endParaRPr lang="en-US" sz="2400" dirty="0" smtClean="0"/>
          </a:p>
          <a:p>
            <a:pPr marL="0" indent="0">
              <a:buNone/>
            </a:pPr>
            <a:r>
              <a:rPr lang="en-US" sz="2400" dirty="0" smtClean="0"/>
              <a:t> Data Summary:- </a:t>
            </a:r>
            <a:r>
              <a:rPr lang="en-US" sz="2400" dirty="0" smtClean="0"/>
              <a:t>Total </a:t>
            </a:r>
            <a:r>
              <a:rPr lang="en-US" sz="2400" dirty="0" smtClean="0"/>
              <a:t>Records</a:t>
            </a:r>
            <a:r>
              <a:rPr lang="en-US" sz="2400" dirty="0" smtClean="0"/>
              <a:t>: </a:t>
            </a:r>
            <a:r>
              <a:rPr lang="en-US" sz="2400" dirty="0" smtClean="0"/>
              <a:t>10,000 passenger surveys- </a:t>
            </a:r>
            <a:r>
              <a:rPr lang="en-US" sz="2400" dirty="0" smtClean="0"/>
              <a:t>Features </a:t>
            </a:r>
            <a:r>
              <a:rPr lang="en-US" sz="2400" dirty="0" smtClean="0"/>
              <a:t>Used</a:t>
            </a:r>
            <a:r>
              <a:rPr lang="en-US" sz="2400" dirty="0" smtClean="0"/>
              <a:t>: </a:t>
            </a:r>
            <a:r>
              <a:rPr lang="en-US" sz="2400" dirty="0" smtClean="0"/>
              <a:t>15 (including Age, Gender, Travel Class, Flight Duration, Services Used, etc.)- </a:t>
            </a:r>
            <a:r>
              <a:rPr lang="en-US" sz="2400" dirty="0" smtClean="0"/>
              <a:t>Target </a:t>
            </a:r>
            <a:r>
              <a:rPr lang="en-US" sz="2400" dirty="0" smtClean="0"/>
              <a:t>Variable</a:t>
            </a:r>
            <a:r>
              <a:rPr lang="en-US" sz="2400" dirty="0" smtClean="0"/>
              <a:t>: </a:t>
            </a:r>
            <a:r>
              <a:rPr lang="en-US" sz="2400" dirty="0" smtClean="0"/>
              <a:t>Passenger Satisfaction (binary: satisfied/unsatisfied</a:t>
            </a:r>
            <a:r>
              <a:rPr lang="en-US" sz="2400" dirty="0" smtClean="0"/>
              <a:t>)</a:t>
            </a:r>
            <a:endParaRPr lang="en-US" sz="2400" dirty="0" smtClean="0"/>
          </a:p>
          <a:p>
            <a:pPr marL="0" indent="0">
              <a:buNone/>
            </a:pPr>
            <a:r>
              <a:rPr lang="en-US" sz="2400" dirty="0" smtClean="0"/>
              <a:t> Missing </a:t>
            </a:r>
            <a:r>
              <a:rPr lang="en-US" sz="2400" dirty="0" smtClean="0"/>
              <a:t>Values</a:t>
            </a:r>
            <a:r>
              <a:rPr lang="en-US" sz="2400" dirty="0" smtClean="0"/>
              <a:t>: </a:t>
            </a:r>
            <a:r>
              <a:rPr lang="en-US" sz="2400" dirty="0" smtClean="0"/>
              <a:t>Filled missing age data using median values, dropped rows where satisfaction was not reported.- </a:t>
            </a:r>
            <a:r>
              <a:rPr lang="en-US" sz="2400" dirty="0" smtClean="0"/>
              <a:t>Feature </a:t>
            </a:r>
            <a:r>
              <a:rPr lang="en-US" sz="2400" dirty="0" smtClean="0"/>
              <a:t>Engineering</a:t>
            </a:r>
            <a:r>
              <a:rPr lang="en-US" sz="2400" dirty="0" smtClean="0"/>
              <a:t>: </a:t>
            </a:r>
            <a:r>
              <a:rPr lang="en-US" sz="2400" dirty="0" smtClean="0"/>
              <a:t>Introduced new features such as Travel Hour and Total Services Used.- </a:t>
            </a:r>
            <a:r>
              <a:rPr lang="en-US" sz="2400" dirty="0" smtClean="0"/>
              <a:t>Scaling </a:t>
            </a:r>
            <a:r>
              <a:rPr lang="en-US" sz="2400" dirty="0" smtClean="0"/>
              <a:t>and Encoding</a:t>
            </a:r>
            <a:r>
              <a:rPr lang="en-US" sz="2400" dirty="0" smtClean="0"/>
              <a:t>: </a:t>
            </a:r>
            <a:r>
              <a:rPr lang="en-US" sz="2400" dirty="0" smtClean="0"/>
              <a:t>Applied Min-Max scaling to numerical features and One-Hot encoding to categorical features.</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702156"/>
            <a:ext cx="11029616" cy="530296"/>
          </a:xfrm>
        </p:spPr>
        <p:txBody>
          <a:bodyPr>
            <a:normAutofit fontScale="90000"/>
          </a:bodyPr>
          <a:lstStyle/>
          <a:p>
            <a:r>
              <a:rPr lang="en-US" sz="4400" b="1" dirty="0">
                <a:solidFill>
                  <a:schemeClr val="accent1"/>
                </a:solidFill>
                <a:latin typeface="Arial" panose="020B0604020202020204"/>
                <a:ea typeface="+mj-lt"/>
                <a:cs typeface="Arial" panose="020B0604020202020204"/>
              </a:rPr>
              <a:t>Conclusion</a:t>
            </a:r>
            <a:endParaRPr lang="en-US" dirty="0"/>
          </a:p>
        </p:txBody>
      </p:sp>
      <p:sp>
        <p:nvSpPr>
          <p:cNvPr id="2" name="Content Placeholder 1"/>
          <p:cNvSpPr>
            <a:spLocks noGrp="1"/>
          </p:cNvSpPr>
          <p:nvPr>
            <p:ph idx="1"/>
          </p:nvPr>
        </p:nvSpPr>
        <p:spPr>
          <a:xfrm>
            <a:off x="274320" y="1021080"/>
            <a:ext cx="11336487" cy="5562600"/>
          </a:xfrm>
        </p:spPr>
        <p:txBody>
          <a:bodyPr>
            <a:noAutofit/>
          </a:bodyPr>
          <a:lstStyle/>
          <a:p>
            <a:pPr marL="305435" indent="-305435"/>
            <a:r>
              <a:rPr lang="en-US" sz="2000" dirty="0" smtClean="0"/>
              <a:t>This project aimed to predict and analyze the factors contributing to airline passenger satisfaction using machine learning models. From data collection and preprocessing to model evaluation, the project undertook a comprehensive approach to understanding what influences passenger experiences during flights</a:t>
            </a:r>
            <a:r>
              <a:rPr lang="en-US" sz="2000" dirty="0" smtClean="0"/>
              <a:t>.</a:t>
            </a:r>
            <a:endParaRPr lang="en-US" sz="2000" dirty="0" smtClean="0"/>
          </a:p>
          <a:p>
            <a:pPr marL="305435" indent="-305435">
              <a:buFont typeface="Wingdings" panose="05000000000000000000" pitchFamily="2" charset="2"/>
              <a:buChar char="§"/>
            </a:pPr>
            <a:r>
              <a:rPr lang="en-US" sz="2000" dirty="0" smtClean="0"/>
              <a:t>Travel </a:t>
            </a:r>
            <a:r>
              <a:rPr lang="en-US" sz="2000" dirty="0" smtClean="0"/>
              <a:t>Class Impact</a:t>
            </a:r>
            <a:r>
              <a:rPr lang="en-US" sz="2000" dirty="0" smtClean="0"/>
              <a:t>: </a:t>
            </a:r>
            <a:r>
              <a:rPr lang="en-US" sz="2000" dirty="0" smtClean="0"/>
              <a:t>One of the most significant findings was the impact of travel class on passenger satisfaction. Passengers in higher travel classes (Business and First Class) reported significantly higher satisfaction levels compared to those in Economy</a:t>
            </a:r>
            <a:r>
              <a:rPr lang="en-US" sz="2000" dirty="0" smtClean="0"/>
              <a:t>.</a:t>
            </a:r>
            <a:endParaRPr lang="en-US" sz="2000" dirty="0" smtClean="0"/>
          </a:p>
          <a:p>
            <a:pPr marL="305435" indent="-305435"/>
            <a:r>
              <a:rPr lang="en-US" sz="2000" dirty="0" smtClean="0"/>
              <a:t>Service </a:t>
            </a:r>
            <a:r>
              <a:rPr lang="en-US" sz="2000" dirty="0" smtClean="0"/>
              <a:t>Quality</a:t>
            </a:r>
            <a:r>
              <a:rPr lang="en-US" sz="2000" dirty="0" smtClean="0"/>
              <a:t>: </a:t>
            </a:r>
            <a:r>
              <a:rPr lang="en-US" sz="2000" dirty="0" smtClean="0"/>
              <a:t>The quality and availability of services such as meals, in-flight entertainment, and comfort amenities were critical in determining satisfaction. Enhancing these services could markedly improve passenger experience, particularly on long-haul flights</a:t>
            </a:r>
            <a:r>
              <a:rPr lang="en-US" sz="2000" dirty="0" smtClean="0"/>
              <a:t>.</a:t>
            </a:r>
            <a:endParaRPr lang="en-US" sz="2000" dirty="0" smtClean="0"/>
          </a:p>
          <a:p>
            <a:pPr marL="305435" indent="-305435"/>
            <a:r>
              <a:rPr lang="en-US" sz="2000" dirty="0" smtClean="0"/>
              <a:t>Flight Duration</a:t>
            </a:r>
            <a:r>
              <a:rPr lang="en-US" sz="2000" dirty="0" smtClean="0"/>
              <a:t>: </a:t>
            </a:r>
            <a:r>
              <a:rPr lang="en-US" sz="2000" dirty="0" smtClean="0"/>
              <a:t>There was a negative correlation between the duration of the flight and passenger satisfaction, suggesting that the longer the flight, the more likely passengers were to report lower satisfaction, highlighting the need for targeted improvements in long-duration flights</a:t>
            </a:r>
            <a:r>
              <a:rPr lang="en-US" sz="2000" dirty="0" smtClean="0"/>
              <a:t>.</a:t>
            </a:r>
            <a:endParaRPr lang="en-US" sz="2000" dirty="0" smtClean="0"/>
          </a:p>
          <a:p>
            <a:pPr marL="305435" indent="-305435"/>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85800"/>
            <a:ext cx="12192000" cy="6172200"/>
          </a:xfrm>
        </p:spPr>
        <p:txBody>
          <a:bodyPr/>
          <a:lstStyle/>
          <a:p>
            <a:pPr marL="305435" indent="-305435"/>
            <a:r>
              <a:rPr lang="en-US" dirty="0" smtClean="0"/>
              <a:t>1</a:t>
            </a:r>
            <a:endParaRPr lang="en-US" sz="2400" dirty="0" smtClean="0">
              <a:latin typeface="Calibri" panose="020F0502020204030204" pitchFamily="34" charset="0"/>
            </a:endParaRPr>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
        <p:nvSpPr>
          <p:cNvPr id="4" name="Rectangle 3"/>
          <p:cNvSpPr/>
          <p:nvPr/>
        </p:nvSpPr>
        <p:spPr>
          <a:xfrm>
            <a:off x="198120" y="1737360"/>
            <a:ext cx="11993880" cy="3108543"/>
          </a:xfrm>
          <a:prstGeom prst="rect">
            <a:avLst/>
          </a:prstGeom>
        </p:spPr>
        <p:txBody>
          <a:bodyPr wrap="square">
            <a:spAutoFit/>
          </a:bodyPr>
          <a:lstStyle/>
          <a:p>
            <a:r>
              <a:rPr lang="en-US" sz="2400" dirty="0" smtClean="0"/>
              <a:t>For a data science project focusing on airline passenger satisfaction, there's significant potential to expand the scope of research and application, especially as the travel industry continues to evolve with technology and changing consumer expectations. Here </a:t>
            </a:r>
            <a:r>
              <a:rPr lang="en-US" sz="2800" dirty="0" smtClean="0"/>
              <a:t>are</a:t>
            </a:r>
            <a:r>
              <a:rPr lang="en-US" sz="2400" dirty="0" smtClean="0"/>
              <a:t> some future scope ideas for such a </a:t>
            </a:r>
            <a:r>
              <a:rPr lang="en-US" sz="2400" dirty="0" smtClean="0"/>
              <a:t>project.</a:t>
            </a:r>
            <a:endParaRPr lang="en-US" sz="2400" dirty="0" smtClean="0"/>
          </a:p>
          <a:p>
            <a:pPr marL="305435" indent="-305435"/>
            <a:r>
              <a:rPr lang="en-US" sz="2400" dirty="0" smtClean="0"/>
              <a:t>. </a:t>
            </a:r>
            <a:r>
              <a:rPr lang="en-US" sz="2400" dirty="0" smtClean="0"/>
              <a:t>Integration </a:t>
            </a:r>
            <a:r>
              <a:rPr lang="en-US" sz="2400" dirty="0" smtClean="0"/>
              <a:t>with Real-Time Data </a:t>
            </a:r>
            <a:r>
              <a:rPr lang="en-US" sz="2400" dirty="0" smtClean="0"/>
              <a:t>Systems:   </a:t>
            </a:r>
            <a:r>
              <a:rPr lang="en-US" sz="2400" dirty="0" smtClean="0"/>
              <a:t>- Develop models that can integrate and analyze real-time passenger feedback, social media sentiment, and onboard service data </a:t>
            </a:r>
            <a:endParaRPr lang="en-US" sz="2400" dirty="0" smtClean="0"/>
          </a:p>
          <a:p>
            <a:pPr marL="305435" indent="-305435"/>
            <a:r>
              <a:rPr lang="en-US" sz="2400" dirty="0" smtClean="0"/>
              <a:t>to provide immediate insights or alert management about potential issues before they</a:t>
            </a:r>
            <a:endParaRPr lang="en-US" sz="2400" dirty="0" smtClean="0"/>
          </a:p>
          <a:p>
            <a:endParaRPr lang="en-US" sz="2400" dirty="0">
              <a:latin typeface="Calibri" panose="020F0502020204030204" pitchFamily="34" charset="0"/>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0 F 1 8 7 2 1 8 8 A B C F C 4 8 B E C A 6 C 8 7 E 8 A C 3 2 8 5 "   m a : c o n t e n t T y p e V e r s i o n = " 1 7 "   m a : c o n t e n t T y p e D e s c r i p t i o n = " C r e a t e   a   n e w   d o c u m e n t . "   m a : c o n t e n t T y p e S c o p e = " "   m a : v e r s i o n I D = " 5 5 a 1 5 8 6 7 5 e 0 8 9 c 6 a 8 5 a b 0 f 8 3 b 8 9 e 1 a 1 5 "   x m l n s : c t = " h t t p : / / s c h e m a s . m i c r o s o f t . c o m / o f f i c e / 2 0 0 6 / m e t a d a t a / c o n t e n t T y p e "   x m l n s : m a = " h t t p : / / s c h e m a s . m i c r o s o f t . c o m / o f f i c e / 2 0 0 6 / m e t a d a t a / p r o p e r t i e s / m e t a A t t r i b u t e s " >  
 < x s d : s c h e m a   t a r g e t N a m e s p a c e = " h t t p : / / s c h e m a s . m i c r o s o f t . c o m / o f f i c e / 2 0 0 6 / m e t a d a t a / p r o p e r t i e s "   m a : r o o t = " t r u e "   m a : f i e l d s I D = " b 3 5 f 0 8 2 3 0 8 8 6 4 f a 1 6 1 c 4 a 0 a 9 e c a 3 5 e f f " 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e l e m e n t   r e f = " n s 3 : M e d i a S e r v i c e O b j e c t D e t e c t o r V e r s i o n s "   m i n O c c u r s = " 0 " / >  
 < x s d : e l e m e n t   r e f = " n s 3 : M e d i a S e r v i c e S y s t e m T a g s " 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e l e m e n t   n a m e = " M e d i a S e r v i c e O b j e c t D e t e c t o r V e r s i o n s "   m a : i n d e x = " 2 3 " 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2 4 "   n i l l a b l e = " t r u e "   m a : d i s p l a y N a m e = " M e d i a S e r v i c e S y s t e m T a g s "   m a : h i d d e n = " t r u e "   m a : i n t e r n a l N a m e = " M e d i a S e r v i c e S y s t e m T a g s "   m a : r e a d O n l y = " t r u e " > 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m s o - c o n t e n t T y p e ? > < F o r m T e m p l a t e s   x m l n s = " h t t p : / / s c h e m a s . m i c r o s o f t . c o m / s h a r e p o i n t / v 3 / c o n t e n t t y p e / f o r m s " > < D i s p l a y > D o c u m e n t L i b r a r y F o r m < / D i s p l a y > < E d i t > D o c u m e n t L i b r a r y F o r m < / E d i t > < N e w > D o c u m e n t L i b r a r y F o r m < / N e w > < / F o r m T e m p l a t e s > 
</file>

<file path=customXml/item3.xml>��< ? x m l   v e r s i o n = " 1 . 0 " ? > < p : p r o p e r t i e s   x m l n s : p = " h t t p : / / s c h e m a s . m i c r o s o f t . c o m / o f f i c e / 2 0 0 6 / m e t a d a t a / p r o p e r t i e s "   x m l n s : x s i = " h t t p : / / w w w . w 3 . o r g / 2 0 0 1 / X M L S c h e m a - i n s t a n c e "   x m l n s : p c = " h t t p : / / s c h e m a s . m i c r o s o f t . c o m / o f f i c e / i n f o p a t h / 2 0 0 7 / P a r t n e r C o n t r o l s " > < d o c u m e n t M a n a g e m e n t > < M e d i a S e r v i c e K e y P o i n t s   x m l n s = " 9 1 6 2 b d 5 b - 4 e d 9 - 4 d a 3 - b 3 7 6 - 0 5 2 0 4 5 8 0 b a 3 f "   x s i : n i l = " t r u e " / > < _ a c t i v i t y   x m l n s = " 9 1 6 2 b d 5 b - 4 e d 9 - 4 d a 3 - b 3 7 6 - 0 5 2 0 4 5 8 0 b a 3 f "   x s i : n i l = " t r u e " / > < / d o c u m e n t M a n a g e m e n t > < / p : p r o p e r t i e s > 
</file>

<file path=customXml/itemProps1.xml><?xml version="1.0" encoding="utf-8"?>
<ds:datastoreItem xmlns:ds="http://schemas.openxmlformats.org/officeDocument/2006/customXml" ds:itemID="{6E816721-11E4-4989-8472-AB5A7EC20404}">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7673</Words>
  <Application>WPS Presentation</Application>
  <PresentationFormat>Custom</PresentationFormat>
  <Paragraphs>77</Paragraphs>
  <Slides>11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SimSun</vt:lpstr>
      <vt:lpstr>Wingdings</vt:lpstr>
      <vt:lpstr>Wingdings 2</vt:lpstr>
      <vt:lpstr>Arial</vt:lpstr>
      <vt:lpstr>Calibri</vt:lpstr>
      <vt:lpstr>Franklin Gothic Book</vt:lpstr>
      <vt:lpstr>Calibri</vt:lpstr>
      <vt:lpstr>Microsoft YaHei</vt:lpstr>
      <vt:lpstr>Arial Unicode MS</vt:lpstr>
      <vt:lpstr>Franklin Gothic Demi</vt:lpstr>
      <vt:lpstr>DividendVTI</vt:lpstr>
      <vt:lpstr>    </vt:lpstr>
      <vt:lpstr>OUTLINE</vt:lpstr>
      <vt:lpstr>Problem Statement</vt:lpstr>
      <vt:lpstr>Proposed Solution:</vt:lpstr>
      <vt:lpstr>SYSTEM APPROACH</vt:lpstr>
      <vt:lpstr>Algorithm &amp; Deployment</vt:lpstr>
      <vt:lpstr>Result</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EEE</cp:lastModifiedBy>
  <cp:revision>46</cp:revision>
  <dcterms:created xsi:type="dcterms:W3CDTF">2021-05-26T16:50:00Z</dcterms:created>
  <dcterms:modified xsi:type="dcterms:W3CDTF">2024-04-18T08:38:47Z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7E9DAB8CDA654709B649F56D1099D15A_13</vt:lpwstr>
  </property>
  <property fmtid="{D5CDD505-2E9C-101B-9397-08002B2CF9AE}" pid="4" name="KSOProductBuildVer">
    <vt:lpwstr>1033-12.2.0.13538</vt:lpwstr>
  </property>
</Properties>
</file>