
<file path=[Content_Types].xml><?xml version="1.0" encoding="utf-8"?>
<Types xmlns="http://schemas.openxmlformats.org/package/2006/content-types">
  <Default Extension="jpeg" ContentType="image/jpeg"/>
  <Default Extension="jpg" ContentType="image/jp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7139107" cy="481731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195387" cy="46189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4763" y="0"/>
            <a:ext cx="7086600" cy="395605"/>
          </a:xfrm>
          <a:custGeom>
            <a:avLst/>
            <a:gdLst/>
            <a:ahLst/>
            <a:cxnLst/>
            <a:rect l="l" t="t" r="r" b="b"/>
            <a:pathLst>
              <a:path w="7086600" h="395605">
                <a:moveTo>
                  <a:pt x="0" y="395350"/>
                </a:moveTo>
                <a:lnTo>
                  <a:pt x="7086600" y="395350"/>
                </a:lnTo>
                <a:lnTo>
                  <a:pt x="7086600" y="0"/>
                </a:lnTo>
                <a:lnTo>
                  <a:pt x="0" y="0"/>
                </a:lnTo>
                <a:lnTo>
                  <a:pt x="0" y="395350"/>
                </a:lnTo>
                <a:close/>
              </a:path>
            </a:pathLst>
          </a:custGeom>
          <a:solidFill>
            <a:srgbClr val="21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763" y="0"/>
            <a:ext cx="7086600" cy="395605"/>
          </a:xfrm>
          <a:custGeom>
            <a:avLst/>
            <a:gdLst/>
            <a:ahLst/>
            <a:cxnLst/>
            <a:rect l="l" t="t" r="r" b="b"/>
            <a:pathLst>
              <a:path w="7086600" h="395605">
                <a:moveTo>
                  <a:pt x="0" y="395350"/>
                </a:moveTo>
                <a:lnTo>
                  <a:pt x="7086600" y="395350"/>
                </a:lnTo>
                <a:lnTo>
                  <a:pt x="7086600" y="0"/>
                </a:lnTo>
              </a:path>
              <a:path w="7086600" h="395605">
                <a:moveTo>
                  <a:pt x="0" y="0"/>
                </a:moveTo>
                <a:lnTo>
                  <a:pt x="0" y="395350"/>
                </a:lnTo>
              </a:path>
            </a:pathLst>
          </a:custGeom>
          <a:ln w="25400">
            <a:solidFill>
              <a:srgbClr val="21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37838" y="2191004"/>
            <a:ext cx="2068322" cy="4838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8167" y="1319212"/>
            <a:ext cx="7987664" cy="2466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hyperlink" Target="mailto:balamuruganmaran333@gmail.com" TargetMode="External"/><Relationship Id="rId4" Type="http://schemas.openxmlformats.org/officeDocument/2006/relationships/image" Target="../media/image5.jpg"/><Relationship Id="rId9" Type="http://schemas.openxmlformats.org/officeDocument/2006/relationships/hyperlink" Target="mailto:S%2C%26sdvasanthkumar260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jp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39" y="55971"/>
            <a:ext cx="941069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70"/>
              </a:lnSpc>
            </a:pPr>
            <a:r>
              <a:rPr sz="1400" spc="35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sz="1400" spc="4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400" spc="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400" spc="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4933950"/>
            <a:ext cx="9144000" cy="209550"/>
          </a:xfrm>
          <a:custGeom>
            <a:avLst/>
            <a:gdLst/>
            <a:ahLst/>
            <a:cxnLst/>
            <a:rect l="l" t="t" r="r" b="b"/>
            <a:pathLst>
              <a:path w="9144000" h="209550">
                <a:moveTo>
                  <a:pt x="9144000" y="0"/>
                </a:moveTo>
                <a:lnTo>
                  <a:pt x="0" y="0"/>
                </a:lnTo>
                <a:lnTo>
                  <a:pt x="0" y="209550"/>
                </a:lnTo>
                <a:lnTo>
                  <a:pt x="9144000" y="209550"/>
                </a:lnTo>
                <a:lnTo>
                  <a:pt x="9144000" y="0"/>
                </a:lnTo>
                <a:close/>
              </a:path>
            </a:pathLst>
          </a:custGeom>
          <a:solidFill>
            <a:srgbClr val="85180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1955" y="42380"/>
            <a:ext cx="1206147" cy="37275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0"/>
            <a:ext cx="9144000" cy="5019675"/>
            <a:chOff x="0" y="0"/>
            <a:chExt cx="9144000" cy="501967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91600" y="9289"/>
              <a:ext cx="152400" cy="52951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029700" y="0"/>
              <a:ext cx="114300" cy="466725"/>
            </a:xfrm>
            <a:custGeom>
              <a:avLst/>
              <a:gdLst/>
              <a:ahLst/>
              <a:cxnLst/>
              <a:rect l="l" t="t" r="r" b="b"/>
              <a:pathLst>
                <a:path w="114300" h="466725">
                  <a:moveTo>
                    <a:pt x="114300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114300" y="46672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9143999" cy="501967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378075" y="4510404"/>
            <a:ext cx="439801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Disclaimer:</a:t>
            </a:r>
            <a:r>
              <a:rPr sz="12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content</a:t>
            </a:r>
            <a:r>
              <a:rPr sz="1200" spc="15" dirty="0">
                <a:solidFill>
                  <a:srgbClr val="FFFFFF"/>
                </a:solidFill>
                <a:latin typeface="Arial MT"/>
                <a:cs typeface="Arial MT"/>
              </a:rPr>
              <a:t> is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curated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2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educational</a:t>
            </a:r>
            <a:r>
              <a:rPr sz="1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purposes</a:t>
            </a:r>
            <a:r>
              <a:rPr sz="12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only.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16012" y="992250"/>
            <a:ext cx="6922134" cy="3130550"/>
            <a:chOff x="1116012" y="992250"/>
            <a:chExt cx="6922134" cy="3130550"/>
          </a:xfrm>
        </p:grpSpPr>
        <p:sp>
          <p:nvSpPr>
            <p:cNvPr id="11" name="object 11"/>
            <p:cNvSpPr/>
            <p:nvPr/>
          </p:nvSpPr>
          <p:spPr>
            <a:xfrm>
              <a:off x="1128712" y="1004950"/>
              <a:ext cx="6896734" cy="3105150"/>
            </a:xfrm>
            <a:custGeom>
              <a:avLst/>
              <a:gdLst/>
              <a:ahLst/>
              <a:cxnLst/>
              <a:rect l="l" t="t" r="r" b="b"/>
              <a:pathLst>
                <a:path w="6896734" h="3105150">
                  <a:moveTo>
                    <a:pt x="6643306" y="0"/>
                  </a:moveTo>
                  <a:lnTo>
                    <a:pt x="252793" y="0"/>
                  </a:lnTo>
                  <a:lnTo>
                    <a:pt x="207357" y="4072"/>
                  </a:lnTo>
                  <a:lnTo>
                    <a:pt x="164591" y="15812"/>
                  </a:lnTo>
                  <a:lnTo>
                    <a:pt x="125210" y="34506"/>
                  </a:lnTo>
                  <a:lnTo>
                    <a:pt x="89928" y="59440"/>
                  </a:lnTo>
                  <a:lnTo>
                    <a:pt x="59458" y="89901"/>
                  </a:lnTo>
                  <a:lnTo>
                    <a:pt x="34517" y="125174"/>
                  </a:lnTo>
                  <a:lnTo>
                    <a:pt x="15817" y="164546"/>
                  </a:lnTo>
                  <a:lnTo>
                    <a:pt x="4073" y="207303"/>
                  </a:lnTo>
                  <a:lnTo>
                    <a:pt x="0" y="252729"/>
                  </a:lnTo>
                  <a:lnTo>
                    <a:pt x="0" y="2852293"/>
                  </a:lnTo>
                  <a:lnTo>
                    <a:pt x="4073" y="2897728"/>
                  </a:lnTo>
                  <a:lnTo>
                    <a:pt x="15817" y="2940494"/>
                  </a:lnTo>
                  <a:lnTo>
                    <a:pt x="34517" y="2979875"/>
                  </a:lnTo>
                  <a:lnTo>
                    <a:pt x="59458" y="3015158"/>
                  </a:lnTo>
                  <a:lnTo>
                    <a:pt x="89928" y="3045627"/>
                  </a:lnTo>
                  <a:lnTo>
                    <a:pt x="125210" y="3070569"/>
                  </a:lnTo>
                  <a:lnTo>
                    <a:pt x="164591" y="3089269"/>
                  </a:lnTo>
                  <a:lnTo>
                    <a:pt x="207357" y="3101013"/>
                  </a:lnTo>
                  <a:lnTo>
                    <a:pt x="252793" y="3105086"/>
                  </a:lnTo>
                  <a:lnTo>
                    <a:pt x="6643306" y="3105086"/>
                  </a:lnTo>
                  <a:lnTo>
                    <a:pt x="6688737" y="3101013"/>
                  </a:lnTo>
                  <a:lnTo>
                    <a:pt x="6731505" y="3089269"/>
                  </a:lnTo>
                  <a:lnTo>
                    <a:pt x="6770894" y="3070569"/>
                  </a:lnTo>
                  <a:lnTo>
                    <a:pt x="6806187" y="3045627"/>
                  </a:lnTo>
                  <a:lnTo>
                    <a:pt x="6836669" y="3015158"/>
                  </a:lnTo>
                  <a:lnTo>
                    <a:pt x="6861624" y="2979875"/>
                  </a:lnTo>
                  <a:lnTo>
                    <a:pt x="6880335" y="2940494"/>
                  </a:lnTo>
                  <a:lnTo>
                    <a:pt x="6892087" y="2897728"/>
                  </a:lnTo>
                  <a:lnTo>
                    <a:pt x="6896163" y="2852293"/>
                  </a:lnTo>
                  <a:lnTo>
                    <a:pt x="6896163" y="252729"/>
                  </a:lnTo>
                  <a:lnTo>
                    <a:pt x="6892087" y="207303"/>
                  </a:lnTo>
                  <a:lnTo>
                    <a:pt x="6880335" y="164546"/>
                  </a:lnTo>
                  <a:lnTo>
                    <a:pt x="6861624" y="125174"/>
                  </a:lnTo>
                  <a:lnTo>
                    <a:pt x="6836669" y="89901"/>
                  </a:lnTo>
                  <a:lnTo>
                    <a:pt x="6806187" y="59440"/>
                  </a:lnTo>
                  <a:lnTo>
                    <a:pt x="6770894" y="34506"/>
                  </a:lnTo>
                  <a:lnTo>
                    <a:pt x="6731505" y="15812"/>
                  </a:lnTo>
                  <a:lnTo>
                    <a:pt x="6688737" y="4072"/>
                  </a:lnTo>
                  <a:lnTo>
                    <a:pt x="6643306" y="0"/>
                  </a:lnTo>
                  <a:close/>
                </a:path>
              </a:pathLst>
            </a:custGeom>
            <a:solidFill>
              <a:srgbClr val="E4E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28712" y="1004950"/>
              <a:ext cx="6896734" cy="3105150"/>
            </a:xfrm>
            <a:custGeom>
              <a:avLst/>
              <a:gdLst/>
              <a:ahLst/>
              <a:cxnLst/>
              <a:rect l="l" t="t" r="r" b="b"/>
              <a:pathLst>
                <a:path w="6896734" h="3105150">
                  <a:moveTo>
                    <a:pt x="0" y="252729"/>
                  </a:moveTo>
                  <a:lnTo>
                    <a:pt x="4073" y="207303"/>
                  </a:lnTo>
                  <a:lnTo>
                    <a:pt x="15817" y="164546"/>
                  </a:lnTo>
                  <a:lnTo>
                    <a:pt x="34517" y="125174"/>
                  </a:lnTo>
                  <a:lnTo>
                    <a:pt x="59458" y="89901"/>
                  </a:lnTo>
                  <a:lnTo>
                    <a:pt x="89928" y="59440"/>
                  </a:lnTo>
                  <a:lnTo>
                    <a:pt x="125210" y="34506"/>
                  </a:lnTo>
                  <a:lnTo>
                    <a:pt x="164591" y="15812"/>
                  </a:lnTo>
                  <a:lnTo>
                    <a:pt x="207357" y="4072"/>
                  </a:lnTo>
                  <a:lnTo>
                    <a:pt x="252793" y="0"/>
                  </a:lnTo>
                  <a:lnTo>
                    <a:pt x="6643306" y="0"/>
                  </a:lnTo>
                  <a:lnTo>
                    <a:pt x="6688737" y="4072"/>
                  </a:lnTo>
                  <a:lnTo>
                    <a:pt x="6731505" y="15812"/>
                  </a:lnTo>
                  <a:lnTo>
                    <a:pt x="6770894" y="34506"/>
                  </a:lnTo>
                  <a:lnTo>
                    <a:pt x="6806187" y="59440"/>
                  </a:lnTo>
                  <a:lnTo>
                    <a:pt x="6836669" y="89901"/>
                  </a:lnTo>
                  <a:lnTo>
                    <a:pt x="6861624" y="125174"/>
                  </a:lnTo>
                  <a:lnTo>
                    <a:pt x="6880335" y="164546"/>
                  </a:lnTo>
                  <a:lnTo>
                    <a:pt x="6892087" y="207303"/>
                  </a:lnTo>
                  <a:lnTo>
                    <a:pt x="6896163" y="252729"/>
                  </a:lnTo>
                  <a:lnTo>
                    <a:pt x="6896163" y="2852293"/>
                  </a:lnTo>
                  <a:lnTo>
                    <a:pt x="6892087" y="2897728"/>
                  </a:lnTo>
                  <a:lnTo>
                    <a:pt x="6880335" y="2940494"/>
                  </a:lnTo>
                  <a:lnTo>
                    <a:pt x="6861624" y="2979875"/>
                  </a:lnTo>
                  <a:lnTo>
                    <a:pt x="6836669" y="3015158"/>
                  </a:lnTo>
                  <a:lnTo>
                    <a:pt x="6806187" y="3045627"/>
                  </a:lnTo>
                  <a:lnTo>
                    <a:pt x="6770894" y="3070569"/>
                  </a:lnTo>
                  <a:lnTo>
                    <a:pt x="6731505" y="3089269"/>
                  </a:lnTo>
                  <a:lnTo>
                    <a:pt x="6688737" y="3101013"/>
                  </a:lnTo>
                  <a:lnTo>
                    <a:pt x="6643306" y="3105086"/>
                  </a:lnTo>
                  <a:lnTo>
                    <a:pt x="252793" y="3105086"/>
                  </a:lnTo>
                  <a:lnTo>
                    <a:pt x="207357" y="3101013"/>
                  </a:lnTo>
                  <a:lnTo>
                    <a:pt x="164591" y="3089269"/>
                  </a:lnTo>
                  <a:lnTo>
                    <a:pt x="125210" y="3070569"/>
                  </a:lnTo>
                  <a:lnTo>
                    <a:pt x="89928" y="3045627"/>
                  </a:lnTo>
                  <a:lnTo>
                    <a:pt x="59458" y="3015158"/>
                  </a:lnTo>
                  <a:lnTo>
                    <a:pt x="34517" y="2979875"/>
                  </a:lnTo>
                  <a:lnTo>
                    <a:pt x="15817" y="2940494"/>
                  </a:lnTo>
                  <a:lnTo>
                    <a:pt x="4073" y="2897728"/>
                  </a:lnTo>
                  <a:lnTo>
                    <a:pt x="0" y="2852293"/>
                  </a:lnTo>
                  <a:lnTo>
                    <a:pt x="0" y="252729"/>
                  </a:lnTo>
                  <a:close/>
                </a:path>
              </a:pathLst>
            </a:custGeom>
            <a:ln w="25400">
              <a:solidFill>
                <a:srgbClr val="9BDB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52975" y="1619249"/>
              <a:ext cx="1171575" cy="39052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76650" y="1609724"/>
              <a:ext cx="790575" cy="40957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614926" y="1538350"/>
              <a:ext cx="1457325" cy="561975"/>
            </a:xfrm>
            <a:custGeom>
              <a:avLst/>
              <a:gdLst/>
              <a:ahLst/>
              <a:cxnLst/>
              <a:rect l="l" t="t" r="r" b="b"/>
              <a:pathLst>
                <a:path w="1457325" h="561975">
                  <a:moveTo>
                    <a:pt x="0" y="0"/>
                  </a:moveTo>
                  <a:lnTo>
                    <a:pt x="0" y="561975"/>
                  </a:lnTo>
                </a:path>
                <a:path w="1457325" h="561975">
                  <a:moveTo>
                    <a:pt x="1457325" y="0"/>
                  </a:moveTo>
                  <a:lnTo>
                    <a:pt x="1457325" y="561975"/>
                  </a:lnTo>
                </a:path>
              </a:pathLst>
            </a:custGeom>
            <a:ln w="952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10300" y="1638299"/>
              <a:ext cx="1400175" cy="36195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538601" y="1538350"/>
              <a:ext cx="0" cy="561975"/>
            </a:xfrm>
            <a:custGeom>
              <a:avLst/>
              <a:gdLst/>
              <a:ahLst/>
              <a:cxnLst/>
              <a:rect l="l" t="t" r="r" b="b"/>
              <a:pathLst>
                <a:path h="561975">
                  <a:moveTo>
                    <a:pt x="0" y="0"/>
                  </a:moveTo>
                  <a:lnTo>
                    <a:pt x="0" y="561975"/>
                  </a:lnTo>
                </a:path>
              </a:pathLst>
            </a:custGeom>
            <a:ln w="952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71625" y="1495424"/>
              <a:ext cx="1809750" cy="45720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879600" y="2243073"/>
            <a:ext cx="5373370" cy="878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2750" spc="30" dirty="0">
                <a:latin typeface="Arial MT"/>
                <a:cs typeface="Arial MT"/>
              </a:rPr>
              <a:t>AGRICULTURE</a:t>
            </a:r>
            <a:r>
              <a:rPr sz="2750" spc="-25" dirty="0">
                <a:latin typeface="Arial MT"/>
                <a:cs typeface="Arial MT"/>
              </a:rPr>
              <a:t> </a:t>
            </a:r>
            <a:r>
              <a:rPr sz="2750" spc="30" dirty="0">
                <a:latin typeface="Arial MT"/>
                <a:cs typeface="Arial MT"/>
              </a:rPr>
              <a:t>RAW</a:t>
            </a:r>
            <a:r>
              <a:rPr sz="2750" spc="-40" dirty="0">
                <a:latin typeface="Arial MT"/>
                <a:cs typeface="Arial MT"/>
              </a:rPr>
              <a:t> </a:t>
            </a:r>
            <a:r>
              <a:rPr sz="2750" spc="25" dirty="0">
                <a:latin typeface="Arial MT"/>
                <a:cs typeface="Arial MT"/>
              </a:rPr>
              <a:t>MATERIAL</a:t>
            </a:r>
            <a:endParaRPr sz="2750">
              <a:latin typeface="Arial MT"/>
              <a:cs typeface="Arial MT"/>
            </a:endParaRPr>
          </a:p>
          <a:p>
            <a:pPr marL="3175" algn="ctr">
              <a:lnSpc>
                <a:spcPct val="100000"/>
              </a:lnSpc>
              <a:spcBef>
                <a:spcPts val="80"/>
              </a:spcBef>
            </a:pPr>
            <a:r>
              <a:rPr sz="2750" spc="25" dirty="0">
                <a:latin typeface="Arial MT"/>
                <a:cs typeface="Arial MT"/>
              </a:rPr>
              <a:t>analysis</a:t>
            </a:r>
            <a:r>
              <a:rPr sz="2750" spc="-5" dirty="0">
                <a:latin typeface="Arial MT"/>
                <a:cs typeface="Arial MT"/>
              </a:rPr>
              <a:t> </a:t>
            </a:r>
            <a:r>
              <a:rPr sz="2750" spc="-15" dirty="0">
                <a:latin typeface="Arial MT"/>
                <a:cs typeface="Arial MT"/>
              </a:rPr>
              <a:t>AI</a:t>
            </a:r>
            <a:r>
              <a:rPr sz="2750" spc="15" dirty="0">
                <a:latin typeface="Arial MT"/>
                <a:cs typeface="Arial MT"/>
              </a:rPr>
              <a:t> system</a:t>
            </a:r>
            <a:endParaRPr sz="2750">
              <a:latin typeface="Arial MT"/>
              <a:cs typeface="Arial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333494" y="3518534"/>
            <a:ext cx="47625" cy="9525"/>
          </a:xfrm>
          <a:custGeom>
            <a:avLst/>
            <a:gdLst/>
            <a:ahLst/>
            <a:cxnLst/>
            <a:rect l="l" t="t" r="r" b="b"/>
            <a:pathLst>
              <a:path w="47625" h="9525">
                <a:moveTo>
                  <a:pt x="47625" y="0"/>
                </a:moveTo>
                <a:lnTo>
                  <a:pt x="0" y="0"/>
                </a:lnTo>
                <a:lnTo>
                  <a:pt x="0" y="9524"/>
                </a:lnTo>
                <a:lnTo>
                  <a:pt x="47625" y="9524"/>
                </a:lnTo>
                <a:lnTo>
                  <a:pt x="47625" y="0"/>
                </a:lnTo>
                <a:close/>
              </a:path>
            </a:pathLst>
          </a:custGeom>
          <a:solidFill>
            <a:srgbClr val="0096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197926" y="3311525"/>
            <a:ext cx="6955474" cy="71942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400" b="1" dirty="0">
                <a:latin typeface="Arial"/>
                <a:cs typeface="Arial"/>
              </a:rPr>
              <a:t>Team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10" dirty="0">
                <a:latin typeface="Arial"/>
                <a:cs typeface="Arial"/>
              </a:rPr>
              <a:t>: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 MT"/>
                <a:cs typeface="Arial MT"/>
              </a:rPr>
              <a:t>Name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&amp;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Email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id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: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lang="en-US" sz="1200" spc="15" dirty="0">
                <a:latin typeface="Arial MT"/>
                <a:cs typeface="Arial MT"/>
              </a:rPr>
              <a:t>SELVA DHAMOTHARAN S</a:t>
            </a:r>
            <a:r>
              <a:rPr sz="1400" dirty="0">
                <a:solidFill>
                  <a:srgbClr val="202020"/>
                </a:solidFill>
                <a:uFill>
                  <a:solidFill>
                    <a:srgbClr val="202020"/>
                  </a:solidFill>
                </a:uFill>
                <a:latin typeface="Arial MT"/>
                <a:cs typeface="Arial MT"/>
                <a:hlinkClick r:id="rId9"/>
              </a:rPr>
              <a:t>,&amp;</a:t>
            </a:r>
            <a:r>
              <a:rPr lang="en-US" sz="1400" dirty="0">
                <a:solidFill>
                  <a:srgbClr val="202020"/>
                </a:solidFill>
                <a:uFill>
                  <a:solidFill>
                    <a:srgbClr val="202020"/>
                  </a:solidFill>
                </a:uFill>
                <a:latin typeface="Arial MT"/>
                <a:cs typeface="Arial MT"/>
              </a:rPr>
              <a:t> </a:t>
            </a:r>
            <a:r>
              <a:rPr lang="en-US" sz="1200" dirty="0">
                <a:solidFill>
                  <a:srgbClr val="202020"/>
                </a:solidFill>
                <a:uFill>
                  <a:solidFill>
                    <a:srgbClr val="202020"/>
                  </a:solidFill>
                </a:uFill>
                <a:latin typeface="Arial MT"/>
                <a:cs typeface="Arial MT"/>
              </a:rPr>
              <a:t>selvadhamotharan11@gmail.com</a:t>
            </a:r>
            <a:r>
              <a:rPr sz="1200" b="1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10"/>
              </a:rPr>
              <a:t>.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ts val="1614"/>
              </a:lnSpc>
              <a:spcBef>
                <a:spcPts val="50"/>
              </a:spcBef>
            </a:pPr>
            <a:r>
              <a:rPr sz="1400" b="1" spc="25" dirty="0">
                <a:latin typeface="Arial"/>
                <a:cs typeface="Arial"/>
              </a:rPr>
              <a:t>NM</a:t>
            </a:r>
            <a:r>
              <a:rPr sz="1400" b="1" spc="-90" dirty="0">
                <a:latin typeface="Arial"/>
                <a:cs typeface="Arial"/>
              </a:rPr>
              <a:t> </a:t>
            </a:r>
            <a:r>
              <a:rPr sz="1400" b="1" spc="10" dirty="0">
                <a:latin typeface="Arial"/>
                <a:cs typeface="Arial"/>
              </a:rPr>
              <a:t>I'D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5" dirty="0">
                <a:latin typeface="Arial"/>
                <a:cs typeface="Arial"/>
              </a:rPr>
              <a:t>: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 MT"/>
                <a:cs typeface="Arial MT"/>
              </a:rPr>
              <a:t>au81132110101</a:t>
            </a:r>
            <a:r>
              <a:rPr lang="en-US" sz="1400" spc="-5" dirty="0">
                <a:latin typeface="Arial MT"/>
                <a:cs typeface="Arial MT"/>
              </a:rPr>
              <a:t>1</a:t>
            </a:r>
            <a:r>
              <a:rPr sz="1400" spc="-5" dirty="0">
                <a:latin typeface="Arial MT"/>
                <a:cs typeface="Arial MT"/>
              </a:rPr>
              <a:t>.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ts val="2095"/>
              </a:lnSpc>
            </a:pPr>
            <a:r>
              <a:rPr sz="1400" b="1" spc="-10" dirty="0">
                <a:latin typeface="Arial"/>
                <a:cs typeface="Arial"/>
              </a:rPr>
              <a:t>Guide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spc="5" dirty="0">
                <a:latin typeface="Arial MT"/>
                <a:cs typeface="Arial MT"/>
              </a:rPr>
              <a:t>: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Calibri"/>
                <a:cs typeface="Calibri"/>
              </a:rPr>
              <a:t>(P.Raja,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Master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Trainer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).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22" name="object 2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757286" y="4256875"/>
            <a:ext cx="487362" cy="48736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creen Recording 2024-11-13 134526">
            <a:hlinkClick r:id="" action="ppaction://media"/>
            <a:extLst>
              <a:ext uri="{FF2B5EF4-FFF2-40B4-BE49-F238E27FC236}">
                <a16:creationId xmlns:a16="http://schemas.microsoft.com/office/drawing/2014/main" id="{32E1913B-EFA2-7CD1-3154-E6CDE35FAD4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85800" y="666750"/>
            <a:ext cx="7239000" cy="40719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C79472-68BB-1AD2-D7CF-A8F85E2A6258}"/>
              </a:ext>
            </a:extLst>
          </p:cNvPr>
          <p:cNvSpPr txBox="1"/>
          <p:nvPr/>
        </p:nvSpPr>
        <p:spPr>
          <a:xfrm>
            <a:off x="228600" y="81646"/>
            <a:ext cx="4724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AGRICULTURE</a:t>
            </a:r>
            <a:r>
              <a:rPr lang="en-IN" sz="1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IN"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RAW</a:t>
            </a:r>
            <a:r>
              <a:rPr lang="en-IN" sz="12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IN"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MATERAL</a:t>
            </a:r>
            <a:r>
              <a:rPr lang="en-IN" sz="1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IN"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ANALYSIS</a:t>
            </a:r>
            <a:endParaRPr lang="en-IN" sz="1200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125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539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26098"/>
            <a:ext cx="966469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35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sz="1400" spc="4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400" spc="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400" spc="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4933950"/>
            <a:ext cx="9144000" cy="209550"/>
          </a:xfrm>
          <a:custGeom>
            <a:avLst/>
            <a:gdLst/>
            <a:ahLst/>
            <a:cxnLst/>
            <a:rect l="l" t="t" r="r" b="b"/>
            <a:pathLst>
              <a:path w="9144000" h="209550">
                <a:moveTo>
                  <a:pt x="9144000" y="0"/>
                </a:moveTo>
                <a:lnTo>
                  <a:pt x="0" y="0"/>
                </a:lnTo>
                <a:lnTo>
                  <a:pt x="0" y="209550"/>
                </a:lnTo>
                <a:lnTo>
                  <a:pt x="9144000" y="209550"/>
                </a:lnTo>
                <a:lnTo>
                  <a:pt x="9144000" y="0"/>
                </a:lnTo>
                <a:close/>
              </a:path>
            </a:pathLst>
          </a:custGeom>
          <a:solidFill>
            <a:srgbClr val="85180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1955" y="42380"/>
            <a:ext cx="1206147" cy="37275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8991600" y="0"/>
            <a:ext cx="152400" cy="539115"/>
            <a:chOff x="8991600" y="0"/>
            <a:chExt cx="152400" cy="53911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91600" y="9289"/>
              <a:ext cx="152400" cy="52951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029700" y="0"/>
              <a:ext cx="114300" cy="466725"/>
            </a:xfrm>
            <a:custGeom>
              <a:avLst/>
              <a:gdLst/>
              <a:ahLst/>
              <a:cxnLst/>
              <a:rect l="l" t="t" r="r" b="b"/>
              <a:pathLst>
                <a:path w="114300" h="466725">
                  <a:moveTo>
                    <a:pt x="114300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114300" y="46672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90842" y="469265"/>
            <a:ext cx="168910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10" dirty="0">
                <a:solidFill>
                  <a:srgbClr val="001F5F"/>
                </a:solidFill>
              </a:rPr>
              <a:t>C</a:t>
            </a:r>
            <a:r>
              <a:rPr sz="2400" spc="30" dirty="0">
                <a:solidFill>
                  <a:srgbClr val="001F5F"/>
                </a:solidFill>
              </a:rPr>
              <a:t>o</a:t>
            </a:r>
            <a:r>
              <a:rPr sz="2400" spc="-45" dirty="0">
                <a:solidFill>
                  <a:srgbClr val="001F5F"/>
                </a:solidFill>
              </a:rPr>
              <a:t>n</a:t>
            </a:r>
            <a:r>
              <a:rPr sz="2400" spc="10" dirty="0">
                <a:solidFill>
                  <a:srgbClr val="001F5F"/>
                </a:solidFill>
              </a:rPr>
              <a:t>c</a:t>
            </a:r>
            <a:r>
              <a:rPr sz="2400" dirty="0">
                <a:solidFill>
                  <a:srgbClr val="001F5F"/>
                </a:solidFill>
              </a:rPr>
              <a:t>l</a:t>
            </a:r>
            <a:r>
              <a:rPr sz="2400" spc="-40" dirty="0">
                <a:solidFill>
                  <a:srgbClr val="001F5F"/>
                </a:solidFill>
              </a:rPr>
              <a:t>u</a:t>
            </a:r>
            <a:r>
              <a:rPr sz="2400" spc="10" dirty="0">
                <a:solidFill>
                  <a:srgbClr val="001F5F"/>
                </a:solidFill>
              </a:rPr>
              <a:t>s</a:t>
            </a:r>
            <a:r>
              <a:rPr sz="2400" dirty="0">
                <a:solidFill>
                  <a:srgbClr val="001F5F"/>
                </a:solidFill>
              </a:rPr>
              <a:t>i</a:t>
            </a:r>
            <a:r>
              <a:rPr sz="2400" spc="35" dirty="0">
                <a:solidFill>
                  <a:srgbClr val="001F5F"/>
                </a:solidFill>
              </a:rPr>
              <a:t>o</a:t>
            </a:r>
            <a:r>
              <a:rPr sz="2400" dirty="0">
                <a:solidFill>
                  <a:srgbClr val="001F5F"/>
                </a:solidFill>
              </a:rPr>
              <a:t>n</a:t>
            </a:r>
            <a:endParaRPr sz="2400"/>
          </a:p>
        </p:txBody>
      </p:sp>
      <p:sp>
        <p:nvSpPr>
          <p:cNvPr id="9" name="object 9"/>
          <p:cNvSpPr txBox="1"/>
          <p:nvPr/>
        </p:nvSpPr>
        <p:spPr>
          <a:xfrm>
            <a:off x="772794" y="1353502"/>
            <a:ext cx="7723505" cy="1741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just">
              <a:lnSpc>
                <a:spcPct val="100299"/>
              </a:lnSpc>
              <a:spcBef>
                <a:spcPts val="120"/>
              </a:spcBef>
            </a:pPr>
            <a:r>
              <a:rPr sz="1400" spc="-5" dirty="0">
                <a:latin typeface="Arial MT"/>
                <a:cs typeface="Arial MT"/>
              </a:rPr>
              <a:t>Understanding </a:t>
            </a:r>
            <a:r>
              <a:rPr sz="1400" spc="10" dirty="0">
                <a:latin typeface="Arial MT"/>
                <a:cs typeface="Arial MT"/>
              </a:rPr>
              <a:t>the </a:t>
            </a:r>
            <a:r>
              <a:rPr sz="1400" spc="-10" dirty="0">
                <a:latin typeface="Arial MT"/>
                <a:cs typeface="Arial MT"/>
              </a:rPr>
              <a:t>prices </a:t>
            </a:r>
            <a:r>
              <a:rPr sz="1400" spc="-15" dirty="0">
                <a:latin typeface="Arial MT"/>
                <a:cs typeface="Arial MT"/>
              </a:rPr>
              <a:t>of </a:t>
            </a:r>
            <a:r>
              <a:rPr sz="1400" spc="10" dirty="0">
                <a:latin typeface="Arial MT"/>
                <a:cs typeface="Arial MT"/>
              </a:rPr>
              <a:t>raw </a:t>
            </a:r>
            <a:r>
              <a:rPr sz="1400" spc="-5" dirty="0">
                <a:latin typeface="Arial MT"/>
                <a:cs typeface="Arial MT"/>
              </a:rPr>
              <a:t>materials </a:t>
            </a:r>
            <a:r>
              <a:rPr sz="1400" spc="5" dirty="0">
                <a:latin typeface="Arial MT"/>
                <a:cs typeface="Arial MT"/>
              </a:rPr>
              <a:t>like </a:t>
            </a:r>
            <a:r>
              <a:rPr sz="1400" dirty="0">
                <a:latin typeface="Arial MT"/>
                <a:cs typeface="Arial MT"/>
              </a:rPr>
              <a:t>Coarse </a:t>
            </a:r>
            <a:r>
              <a:rPr sz="1400" spc="-10" dirty="0">
                <a:latin typeface="Arial MT"/>
                <a:cs typeface="Arial MT"/>
              </a:rPr>
              <a:t>wool, </a:t>
            </a:r>
            <a:r>
              <a:rPr sz="1400" spc="-5" dirty="0">
                <a:latin typeface="Arial MT"/>
                <a:cs typeface="Arial MT"/>
              </a:rPr>
              <a:t>Cotton, Rubber, </a:t>
            </a:r>
            <a:r>
              <a:rPr sz="1400" spc="10" dirty="0">
                <a:latin typeface="Arial MT"/>
                <a:cs typeface="Arial MT"/>
              </a:rPr>
              <a:t>and </a:t>
            </a:r>
            <a:r>
              <a:rPr sz="1400" spc="-5" dirty="0">
                <a:latin typeface="Arial MT"/>
                <a:cs typeface="Arial MT"/>
              </a:rPr>
              <a:t>Wood </a:t>
            </a:r>
            <a:r>
              <a:rPr sz="1400" spc="10" dirty="0">
                <a:latin typeface="Arial MT"/>
                <a:cs typeface="Arial MT"/>
              </a:rPr>
              <a:t>can </a:t>
            </a:r>
            <a:r>
              <a:rPr sz="1400" spc="15" dirty="0">
                <a:latin typeface="Arial MT"/>
                <a:cs typeface="Arial MT"/>
              </a:rPr>
              <a:t>aid </a:t>
            </a:r>
            <a:r>
              <a:rPr sz="1400" spc="-5" dirty="0">
                <a:latin typeface="Arial MT"/>
                <a:cs typeface="Arial MT"/>
              </a:rPr>
              <a:t>in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cost-effective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business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planning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and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budget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allocation.</a:t>
            </a:r>
            <a:r>
              <a:rPr sz="1400" dirty="0">
                <a:latin typeface="Arial MT"/>
                <a:cs typeface="Arial MT"/>
              </a:rPr>
              <a:t> Analyzing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these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prices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allows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us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to 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forecast future </a:t>
            </a:r>
            <a:r>
              <a:rPr sz="1400" spc="5" dirty="0">
                <a:latin typeface="Arial MT"/>
                <a:cs typeface="Arial MT"/>
              </a:rPr>
              <a:t>costs, </a:t>
            </a:r>
            <a:r>
              <a:rPr sz="1400" dirty="0">
                <a:latin typeface="Arial MT"/>
                <a:cs typeface="Arial MT"/>
              </a:rPr>
              <a:t>helping businesses </a:t>
            </a:r>
            <a:r>
              <a:rPr sz="1400" spc="5" dirty="0">
                <a:latin typeface="Arial MT"/>
                <a:cs typeface="Arial MT"/>
              </a:rPr>
              <a:t>decide </a:t>
            </a:r>
            <a:r>
              <a:rPr sz="1400" spc="-5" dirty="0">
                <a:latin typeface="Arial MT"/>
                <a:cs typeface="Arial MT"/>
              </a:rPr>
              <a:t>which crops </a:t>
            </a:r>
            <a:r>
              <a:rPr sz="1400" spc="-15" dirty="0">
                <a:latin typeface="Arial MT"/>
                <a:cs typeface="Arial MT"/>
              </a:rPr>
              <a:t>or </a:t>
            </a:r>
            <a:r>
              <a:rPr sz="1400" spc="-5" dirty="0">
                <a:latin typeface="Arial MT"/>
                <a:cs typeface="Arial MT"/>
              </a:rPr>
              <a:t>materials to </a:t>
            </a:r>
            <a:r>
              <a:rPr sz="1400" dirty="0">
                <a:latin typeface="Arial MT"/>
                <a:cs typeface="Arial MT"/>
              </a:rPr>
              <a:t>invest </a:t>
            </a:r>
            <a:r>
              <a:rPr sz="1400" spc="-5" dirty="0">
                <a:latin typeface="Arial MT"/>
                <a:cs typeface="Arial MT"/>
              </a:rPr>
              <a:t>in. </a:t>
            </a:r>
            <a:r>
              <a:rPr sz="1400" spc="25" dirty="0">
                <a:latin typeface="Arial MT"/>
                <a:cs typeface="Arial MT"/>
              </a:rPr>
              <a:t>By </a:t>
            </a:r>
            <a:r>
              <a:rPr sz="1400" spc="-5" dirty="0">
                <a:latin typeface="Arial MT"/>
                <a:cs typeface="Arial MT"/>
              </a:rPr>
              <a:t>studying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historical </a:t>
            </a:r>
            <a:r>
              <a:rPr sz="1400" spc="-5" dirty="0">
                <a:latin typeface="Arial MT"/>
                <a:cs typeface="Arial MT"/>
              </a:rPr>
              <a:t>price </a:t>
            </a:r>
            <a:r>
              <a:rPr sz="1400" dirty="0">
                <a:latin typeface="Arial MT"/>
                <a:cs typeface="Arial MT"/>
              </a:rPr>
              <a:t>trends, </a:t>
            </a:r>
            <a:r>
              <a:rPr sz="1400" spc="-5" dirty="0">
                <a:latin typeface="Arial MT"/>
                <a:cs typeface="Arial MT"/>
              </a:rPr>
              <a:t>businesses </a:t>
            </a:r>
            <a:r>
              <a:rPr sz="1400" spc="10" dirty="0">
                <a:latin typeface="Arial MT"/>
                <a:cs typeface="Arial MT"/>
              </a:rPr>
              <a:t>can </a:t>
            </a:r>
            <a:r>
              <a:rPr sz="1400" spc="-10" dirty="0">
                <a:latin typeface="Arial MT"/>
                <a:cs typeface="Arial MT"/>
              </a:rPr>
              <a:t>better </a:t>
            </a:r>
            <a:r>
              <a:rPr sz="1400" dirty="0">
                <a:latin typeface="Arial MT"/>
                <a:cs typeface="Arial MT"/>
              </a:rPr>
              <a:t>prepare </a:t>
            </a:r>
            <a:r>
              <a:rPr sz="1400" spc="10" dirty="0">
                <a:latin typeface="Arial MT"/>
                <a:cs typeface="Arial MT"/>
              </a:rPr>
              <a:t>for </a:t>
            </a:r>
            <a:r>
              <a:rPr sz="1400" spc="-10" dirty="0">
                <a:latin typeface="Arial MT"/>
                <a:cs typeface="Arial MT"/>
              </a:rPr>
              <a:t>seasonal </a:t>
            </a:r>
            <a:r>
              <a:rPr sz="1400" dirty="0">
                <a:latin typeface="Arial MT"/>
                <a:cs typeface="Arial MT"/>
              </a:rPr>
              <a:t>demands, </a:t>
            </a:r>
            <a:r>
              <a:rPr sz="1400" spc="5" dirty="0">
                <a:latin typeface="Arial MT"/>
                <a:cs typeface="Arial MT"/>
              </a:rPr>
              <a:t>like </a:t>
            </a:r>
            <a:r>
              <a:rPr sz="1400" spc="-5" dirty="0">
                <a:latin typeface="Arial MT"/>
                <a:cs typeface="Arial MT"/>
              </a:rPr>
              <a:t>increased cotton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needs </a:t>
            </a:r>
            <a:r>
              <a:rPr sz="1400" dirty="0">
                <a:latin typeface="Arial MT"/>
                <a:cs typeface="Arial MT"/>
              </a:rPr>
              <a:t>in </a:t>
            </a:r>
            <a:r>
              <a:rPr sz="1400" spc="-5" dirty="0">
                <a:latin typeface="Arial MT"/>
                <a:cs typeface="Arial MT"/>
              </a:rPr>
              <a:t>summer </a:t>
            </a:r>
            <a:r>
              <a:rPr sz="1400" spc="-15" dirty="0">
                <a:latin typeface="Arial MT"/>
                <a:cs typeface="Arial MT"/>
              </a:rPr>
              <a:t>or </a:t>
            </a:r>
            <a:r>
              <a:rPr sz="1400" dirty="0">
                <a:latin typeface="Arial MT"/>
                <a:cs typeface="Arial MT"/>
              </a:rPr>
              <a:t>rubber demand </a:t>
            </a:r>
            <a:r>
              <a:rPr sz="1400" spc="-10" dirty="0">
                <a:latin typeface="Arial MT"/>
                <a:cs typeface="Arial MT"/>
              </a:rPr>
              <a:t>during </a:t>
            </a:r>
            <a:r>
              <a:rPr sz="1400" spc="-5" dirty="0">
                <a:latin typeface="Arial MT"/>
                <a:cs typeface="Arial MT"/>
              </a:rPr>
              <a:t>rainy seasons. Each material's </a:t>
            </a:r>
            <a:r>
              <a:rPr sz="1400" spc="5" dirty="0">
                <a:latin typeface="Arial MT"/>
                <a:cs typeface="Arial MT"/>
              </a:rPr>
              <a:t>unique </a:t>
            </a:r>
            <a:r>
              <a:rPr sz="1400" dirty="0">
                <a:latin typeface="Arial MT"/>
                <a:cs typeface="Arial MT"/>
              </a:rPr>
              <a:t>demand </a:t>
            </a:r>
            <a:r>
              <a:rPr sz="1400" spc="10" dirty="0">
                <a:latin typeface="Arial MT"/>
                <a:cs typeface="Arial MT"/>
              </a:rPr>
              <a:t>and 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supply </a:t>
            </a:r>
            <a:r>
              <a:rPr sz="1400" spc="-5" dirty="0">
                <a:latin typeface="Arial MT"/>
                <a:cs typeface="Arial MT"/>
              </a:rPr>
              <a:t>factors, </a:t>
            </a:r>
            <a:r>
              <a:rPr sz="1400" dirty="0">
                <a:latin typeface="Arial MT"/>
                <a:cs typeface="Arial MT"/>
              </a:rPr>
              <a:t>such </a:t>
            </a:r>
            <a:r>
              <a:rPr sz="1400" spc="-10" dirty="0">
                <a:latin typeface="Arial MT"/>
                <a:cs typeface="Arial MT"/>
              </a:rPr>
              <a:t>as seasonal</a:t>
            </a:r>
            <a:r>
              <a:rPr sz="1400" spc="-5" dirty="0">
                <a:latin typeface="Arial MT"/>
                <a:cs typeface="Arial MT"/>
              </a:rPr>
              <a:t> variations</a:t>
            </a:r>
            <a:r>
              <a:rPr sz="1400" spc="37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and </a:t>
            </a:r>
            <a:r>
              <a:rPr sz="1400" dirty="0">
                <a:latin typeface="Arial MT"/>
                <a:cs typeface="Arial MT"/>
              </a:rPr>
              <a:t>market shifts, </a:t>
            </a:r>
            <a:r>
              <a:rPr sz="1400" spc="-5" dirty="0">
                <a:latin typeface="Arial MT"/>
                <a:cs typeface="Arial MT"/>
              </a:rPr>
              <a:t>influence pricing. </a:t>
            </a:r>
            <a:r>
              <a:rPr sz="1400" dirty="0">
                <a:latin typeface="Arial MT"/>
                <a:cs typeface="Arial MT"/>
              </a:rPr>
              <a:t>This </a:t>
            </a:r>
            <a:r>
              <a:rPr sz="1400" spc="-5" dirty="0">
                <a:latin typeface="Arial MT"/>
                <a:cs typeface="Arial MT"/>
              </a:rPr>
              <a:t>analysis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helps </a:t>
            </a:r>
            <a:r>
              <a:rPr sz="1400" dirty="0">
                <a:latin typeface="Arial MT"/>
                <a:cs typeface="Arial MT"/>
              </a:rPr>
              <a:t>businesses </a:t>
            </a:r>
            <a:r>
              <a:rPr sz="1400" spc="-5" dirty="0">
                <a:latin typeface="Arial MT"/>
                <a:cs typeface="Arial MT"/>
              </a:rPr>
              <a:t>optimize </a:t>
            </a:r>
            <a:r>
              <a:rPr sz="1400" spc="-10" dirty="0">
                <a:latin typeface="Arial MT"/>
                <a:cs typeface="Arial MT"/>
              </a:rPr>
              <a:t>procurement </a:t>
            </a:r>
            <a:r>
              <a:rPr sz="1400" spc="10" dirty="0">
                <a:latin typeface="Arial MT"/>
                <a:cs typeface="Arial MT"/>
              </a:rPr>
              <a:t>and </a:t>
            </a:r>
            <a:r>
              <a:rPr sz="1400" dirty="0">
                <a:latin typeface="Arial MT"/>
                <a:cs typeface="Arial MT"/>
              </a:rPr>
              <a:t>production </a:t>
            </a:r>
            <a:r>
              <a:rPr sz="1400" spc="-5" dirty="0">
                <a:latin typeface="Arial MT"/>
                <a:cs typeface="Arial MT"/>
              </a:rPr>
              <a:t>strategies, ensuring stable </a:t>
            </a:r>
            <a:r>
              <a:rPr sz="1400" spc="10" dirty="0">
                <a:latin typeface="Arial MT"/>
                <a:cs typeface="Arial MT"/>
              </a:rPr>
              <a:t>raw </a:t>
            </a:r>
            <a:r>
              <a:rPr sz="1400" spc="-5" dirty="0">
                <a:latin typeface="Arial MT"/>
                <a:cs typeface="Arial MT"/>
              </a:rPr>
              <a:t>material </a:t>
            </a:r>
            <a:r>
              <a:rPr sz="1400" dirty="0">
                <a:latin typeface="Arial MT"/>
                <a:cs typeface="Arial MT"/>
              </a:rPr>
              <a:t> supply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year-round.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57286" y="4270668"/>
            <a:ext cx="487362" cy="47356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296035" y="100012"/>
            <a:ext cx="32016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AGRICULTURE</a:t>
            </a:r>
            <a:r>
              <a:rPr sz="1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RAW</a:t>
            </a:r>
            <a:r>
              <a:rPr sz="12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MATERAL</a:t>
            </a:r>
            <a:r>
              <a:rPr sz="1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ANALYSIS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26098"/>
            <a:ext cx="966469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35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sz="1400" spc="4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400" spc="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400" spc="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4933950"/>
            <a:ext cx="9144000" cy="209550"/>
          </a:xfrm>
          <a:custGeom>
            <a:avLst/>
            <a:gdLst/>
            <a:ahLst/>
            <a:cxnLst/>
            <a:rect l="l" t="t" r="r" b="b"/>
            <a:pathLst>
              <a:path w="9144000" h="209550">
                <a:moveTo>
                  <a:pt x="9144000" y="0"/>
                </a:moveTo>
                <a:lnTo>
                  <a:pt x="0" y="0"/>
                </a:lnTo>
                <a:lnTo>
                  <a:pt x="0" y="209550"/>
                </a:lnTo>
                <a:lnTo>
                  <a:pt x="9144000" y="209550"/>
                </a:lnTo>
                <a:lnTo>
                  <a:pt x="9144000" y="0"/>
                </a:lnTo>
                <a:close/>
              </a:path>
            </a:pathLst>
          </a:custGeom>
          <a:solidFill>
            <a:srgbClr val="85180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1955" y="42380"/>
            <a:ext cx="1206147" cy="37275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8991600" y="0"/>
            <a:ext cx="152400" cy="539115"/>
            <a:chOff x="8991600" y="0"/>
            <a:chExt cx="152400" cy="53911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91600" y="9289"/>
              <a:ext cx="152400" cy="52951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029700" y="0"/>
              <a:ext cx="114300" cy="466725"/>
            </a:xfrm>
            <a:custGeom>
              <a:avLst/>
              <a:gdLst/>
              <a:ahLst/>
              <a:cxnLst/>
              <a:rect l="l" t="t" r="r" b="b"/>
              <a:pathLst>
                <a:path w="114300" h="466725">
                  <a:moveTo>
                    <a:pt x="114300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114300" y="46672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90842" y="534035"/>
            <a:ext cx="1977389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dirty="0">
                <a:solidFill>
                  <a:srgbClr val="001F5F"/>
                </a:solidFill>
              </a:rPr>
              <a:t>Future</a:t>
            </a:r>
            <a:r>
              <a:rPr sz="2400" spc="-130" dirty="0">
                <a:solidFill>
                  <a:srgbClr val="001F5F"/>
                </a:solidFill>
              </a:rPr>
              <a:t> </a:t>
            </a:r>
            <a:r>
              <a:rPr sz="2400" spc="10" dirty="0">
                <a:solidFill>
                  <a:srgbClr val="001F5F"/>
                </a:solidFill>
              </a:rPr>
              <a:t>Scope</a:t>
            </a:r>
            <a:endParaRPr sz="2400"/>
          </a:p>
        </p:txBody>
      </p:sp>
      <p:sp>
        <p:nvSpPr>
          <p:cNvPr id="9" name="object 9"/>
          <p:cNvSpPr txBox="1"/>
          <p:nvPr/>
        </p:nvSpPr>
        <p:spPr>
          <a:xfrm>
            <a:off x="768032" y="1274762"/>
            <a:ext cx="8000365" cy="31635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5600" marR="5080" indent="-343535">
              <a:lnSpc>
                <a:spcPct val="100899"/>
              </a:lnSpc>
              <a:spcBef>
                <a:spcPts val="11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550" b="1" spc="15" dirty="0">
                <a:latin typeface="Arial"/>
                <a:cs typeface="Arial"/>
              </a:rPr>
              <a:t>Data</a:t>
            </a:r>
            <a:r>
              <a:rPr sz="1550" b="1" spc="50" dirty="0">
                <a:latin typeface="Arial"/>
                <a:cs typeface="Arial"/>
              </a:rPr>
              <a:t> </a:t>
            </a:r>
            <a:r>
              <a:rPr sz="1550" b="1" spc="20" dirty="0">
                <a:latin typeface="Arial"/>
                <a:cs typeface="Arial"/>
              </a:rPr>
              <a:t>Compilation:</a:t>
            </a:r>
            <a:r>
              <a:rPr sz="1550" b="1" spc="-15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Gather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comprehensive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on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agricultural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raw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materials,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including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seeds,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fertilizers,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and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pesticides.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AutoNum type="arabicPeriod"/>
            </a:pPr>
            <a:endParaRPr sz="1450">
              <a:latin typeface="Arial MT"/>
              <a:cs typeface="Arial MT"/>
            </a:endParaRPr>
          </a:p>
          <a:p>
            <a:pPr marL="297815" marR="213360" indent="-285750">
              <a:lnSpc>
                <a:spcPct val="100899"/>
              </a:lnSpc>
              <a:spcBef>
                <a:spcPts val="5"/>
              </a:spcBef>
              <a:buAutoNum type="arabicPeriod"/>
              <a:tabLst>
                <a:tab pos="298450" algn="l"/>
              </a:tabLst>
            </a:pPr>
            <a:r>
              <a:rPr sz="1550" b="1" spc="25" dirty="0">
                <a:latin typeface="Arial"/>
                <a:cs typeface="Arial"/>
              </a:rPr>
              <a:t>Quality </a:t>
            </a:r>
            <a:r>
              <a:rPr sz="1550" b="1" spc="20" dirty="0">
                <a:latin typeface="Arial"/>
                <a:cs typeface="Arial"/>
              </a:rPr>
              <a:t>Assessment</a:t>
            </a:r>
            <a:r>
              <a:rPr sz="1400" spc="20" dirty="0">
                <a:latin typeface="Arial MT"/>
                <a:cs typeface="Arial MT"/>
              </a:rPr>
              <a:t>: </a:t>
            </a:r>
            <a:r>
              <a:rPr sz="1400" spc="5" dirty="0">
                <a:latin typeface="Arial MT"/>
                <a:cs typeface="Arial MT"/>
              </a:rPr>
              <a:t>Evaluate </a:t>
            </a:r>
            <a:r>
              <a:rPr sz="1400" spc="10" dirty="0">
                <a:latin typeface="Arial MT"/>
                <a:cs typeface="Arial MT"/>
              </a:rPr>
              <a:t>the </a:t>
            </a:r>
            <a:r>
              <a:rPr sz="1400" spc="-5" dirty="0">
                <a:latin typeface="Arial MT"/>
                <a:cs typeface="Arial MT"/>
              </a:rPr>
              <a:t>physical, </a:t>
            </a:r>
            <a:r>
              <a:rPr sz="1400" spc="-10" dirty="0">
                <a:latin typeface="Arial MT"/>
                <a:cs typeface="Arial MT"/>
              </a:rPr>
              <a:t>chemical, </a:t>
            </a:r>
            <a:r>
              <a:rPr sz="1400" spc="-15" dirty="0">
                <a:latin typeface="Arial MT"/>
                <a:cs typeface="Arial MT"/>
              </a:rPr>
              <a:t>and </a:t>
            </a:r>
            <a:r>
              <a:rPr sz="1400" spc="-10" dirty="0">
                <a:latin typeface="Arial MT"/>
                <a:cs typeface="Arial MT"/>
              </a:rPr>
              <a:t>biological properties </a:t>
            </a:r>
            <a:r>
              <a:rPr sz="1400" spc="25" dirty="0">
                <a:latin typeface="Arial MT"/>
                <a:cs typeface="Arial MT"/>
              </a:rPr>
              <a:t>of </a:t>
            </a:r>
            <a:r>
              <a:rPr sz="1400" spc="-5" dirty="0">
                <a:latin typeface="Arial MT"/>
                <a:cs typeface="Arial MT"/>
              </a:rPr>
              <a:t>collected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materials.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AutoNum type="arabicPeriod"/>
            </a:pPr>
            <a:endParaRPr sz="1500">
              <a:latin typeface="Arial MT"/>
              <a:cs typeface="Arial MT"/>
            </a:endParaRPr>
          </a:p>
          <a:p>
            <a:pPr marL="297815" marR="214629" indent="-285750">
              <a:lnSpc>
                <a:spcPct val="100899"/>
              </a:lnSpc>
              <a:buAutoNum type="arabicPeriod"/>
              <a:tabLst>
                <a:tab pos="298450" algn="l"/>
              </a:tabLst>
            </a:pPr>
            <a:r>
              <a:rPr sz="1550" b="1" spc="20" dirty="0">
                <a:latin typeface="Arial"/>
                <a:cs typeface="Arial"/>
              </a:rPr>
              <a:t>Supply</a:t>
            </a:r>
            <a:r>
              <a:rPr sz="1550" b="1" spc="45" dirty="0">
                <a:latin typeface="Arial"/>
                <a:cs typeface="Arial"/>
              </a:rPr>
              <a:t> </a:t>
            </a:r>
            <a:r>
              <a:rPr sz="1550" b="1" spc="20" dirty="0">
                <a:latin typeface="Arial"/>
                <a:cs typeface="Arial"/>
              </a:rPr>
              <a:t>Chain</a:t>
            </a:r>
            <a:r>
              <a:rPr sz="1550" b="1" spc="35" dirty="0">
                <a:latin typeface="Arial"/>
                <a:cs typeface="Arial"/>
              </a:rPr>
              <a:t> </a:t>
            </a:r>
            <a:r>
              <a:rPr sz="1550" b="1" spc="20" dirty="0">
                <a:latin typeface="Arial"/>
                <a:cs typeface="Arial"/>
              </a:rPr>
              <a:t>Analysis:</a:t>
            </a:r>
            <a:r>
              <a:rPr sz="1550" b="1" spc="-45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Identify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sourcing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challenges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and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improve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the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efficiency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of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material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distribution.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AutoNum type="arabicPeriod"/>
            </a:pPr>
            <a:endParaRPr sz="1450">
              <a:latin typeface="Arial MT"/>
              <a:cs typeface="Arial MT"/>
            </a:endParaRPr>
          </a:p>
          <a:p>
            <a:pPr marL="297815" marR="244475" indent="-285750">
              <a:lnSpc>
                <a:spcPct val="101000"/>
              </a:lnSpc>
              <a:buAutoNum type="arabicPeriod"/>
              <a:tabLst>
                <a:tab pos="298450" algn="l"/>
              </a:tabLst>
            </a:pPr>
            <a:r>
              <a:rPr sz="1550" b="1" spc="20" dirty="0">
                <a:latin typeface="Arial"/>
                <a:cs typeface="Arial"/>
              </a:rPr>
              <a:t>Sustainability </a:t>
            </a:r>
            <a:r>
              <a:rPr sz="1550" b="1" spc="15" dirty="0">
                <a:latin typeface="Arial"/>
                <a:cs typeface="Arial"/>
              </a:rPr>
              <a:t>Review: </a:t>
            </a:r>
            <a:r>
              <a:rPr sz="1400" spc="-5" dirty="0">
                <a:latin typeface="Arial MT"/>
                <a:cs typeface="Arial MT"/>
              </a:rPr>
              <a:t>Analyze materials </a:t>
            </a:r>
            <a:r>
              <a:rPr sz="1400" spc="10" dirty="0">
                <a:latin typeface="Arial MT"/>
                <a:cs typeface="Arial MT"/>
              </a:rPr>
              <a:t>for </a:t>
            </a:r>
            <a:r>
              <a:rPr sz="1400" spc="-5" dirty="0">
                <a:latin typeface="Arial MT"/>
                <a:cs typeface="Arial MT"/>
              </a:rPr>
              <a:t>environmental impact, </a:t>
            </a:r>
            <a:r>
              <a:rPr sz="1400" dirty="0">
                <a:latin typeface="Arial MT"/>
                <a:cs typeface="Arial MT"/>
              </a:rPr>
              <a:t>promoting eco-friendly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alternatives.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AutoNum type="arabicPeriod"/>
            </a:pPr>
            <a:endParaRPr sz="1450">
              <a:latin typeface="Arial MT"/>
              <a:cs typeface="Arial MT"/>
            </a:endParaRPr>
          </a:p>
          <a:p>
            <a:pPr marL="297815" marR="548640" indent="-285750">
              <a:lnSpc>
                <a:spcPct val="101099"/>
              </a:lnSpc>
              <a:buAutoNum type="arabicPeriod"/>
              <a:tabLst>
                <a:tab pos="298450" algn="l"/>
              </a:tabLst>
            </a:pPr>
            <a:r>
              <a:rPr sz="1550" b="1" spc="25" dirty="0">
                <a:latin typeface="Arial"/>
                <a:cs typeface="Arial"/>
              </a:rPr>
              <a:t>Market </a:t>
            </a:r>
            <a:r>
              <a:rPr sz="1550" b="1" spc="20" dirty="0">
                <a:latin typeface="Arial"/>
                <a:cs typeface="Arial"/>
              </a:rPr>
              <a:t>Insight: </a:t>
            </a:r>
            <a:r>
              <a:rPr sz="1400" spc="-5" dirty="0">
                <a:latin typeface="Arial MT"/>
                <a:cs typeface="Arial MT"/>
              </a:rPr>
              <a:t>Monitor </a:t>
            </a:r>
            <a:r>
              <a:rPr sz="1400" dirty="0">
                <a:latin typeface="Arial MT"/>
                <a:cs typeface="Arial MT"/>
              </a:rPr>
              <a:t>price </a:t>
            </a:r>
            <a:r>
              <a:rPr sz="1400" spc="-10" dirty="0">
                <a:latin typeface="Arial MT"/>
                <a:cs typeface="Arial MT"/>
              </a:rPr>
              <a:t>trends </a:t>
            </a:r>
            <a:r>
              <a:rPr sz="1400" spc="-15" dirty="0">
                <a:latin typeface="Arial MT"/>
                <a:cs typeface="Arial MT"/>
              </a:rPr>
              <a:t>and </a:t>
            </a:r>
            <a:r>
              <a:rPr sz="1400" dirty="0">
                <a:latin typeface="Arial MT"/>
                <a:cs typeface="Arial MT"/>
              </a:rPr>
              <a:t>demand </a:t>
            </a:r>
            <a:r>
              <a:rPr sz="1400" spc="-5" dirty="0">
                <a:latin typeface="Arial MT"/>
                <a:cs typeface="Arial MT"/>
              </a:rPr>
              <a:t>shifts to </a:t>
            </a:r>
            <a:r>
              <a:rPr sz="1400" spc="15" dirty="0">
                <a:latin typeface="Arial MT"/>
                <a:cs typeface="Arial MT"/>
              </a:rPr>
              <a:t>aid </a:t>
            </a:r>
            <a:r>
              <a:rPr sz="1400" spc="35" dirty="0">
                <a:latin typeface="Arial MT"/>
                <a:cs typeface="Arial MT"/>
              </a:rPr>
              <a:t>in </a:t>
            </a:r>
            <a:r>
              <a:rPr sz="1400" spc="-5" dirty="0">
                <a:latin typeface="Arial MT"/>
                <a:cs typeface="Arial MT"/>
              </a:rPr>
              <a:t>future procurement </a:t>
            </a:r>
            <a:r>
              <a:rPr sz="1400" spc="10" dirty="0">
                <a:latin typeface="Arial MT"/>
                <a:cs typeface="Arial MT"/>
              </a:rPr>
              <a:t>and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production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planning.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37310" y="96456"/>
            <a:ext cx="32035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AGRICULTURE</a:t>
            </a:r>
            <a:r>
              <a:rPr sz="12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RAW</a:t>
            </a:r>
            <a:r>
              <a:rPr sz="12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MATERAL</a:t>
            </a:r>
            <a:r>
              <a:rPr sz="1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ANALYSIS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26098"/>
            <a:ext cx="966469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35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sz="1400" spc="4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400" spc="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400" spc="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4933950"/>
            <a:ext cx="9144000" cy="209550"/>
          </a:xfrm>
          <a:custGeom>
            <a:avLst/>
            <a:gdLst/>
            <a:ahLst/>
            <a:cxnLst/>
            <a:rect l="l" t="t" r="r" b="b"/>
            <a:pathLst>
              <a:path w="9144000" h="209550">
                <a:moveTo>
                  <a:pt x="9144000" y="0"/>
                </a:moveTo>
                <a:lnTo>
                  <a:pt x="0" y="0"/>
                </a:lnTo>
                <a:lnTo>
                  <a:pt x="0" y="209550"/>
                </a:lnTo>
                <a:lnTo>
                  <a:pt x="9144000" y="209550"/>
                </a:lnTo>
                <a:lnTo>
                  <a:pt x="9144000" y="0"/>
                </a:lnTo>
                <a:close/>
              </a:path>
            </a:pathLst>
          </a:custGeom>
          <a:solidFill>
            <a:srgbClr val="85180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1955" y="42380"/>
            <a:ext cx="1206147" cy="37275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8991600" y="0"/>
            <a:ext cx="152400" cy="539115"/>
            <a:chOff x="8991600" y="0"/>
            <a:chExt cx="152400" cy="53911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91600" y="9289"/>
              <a:ext cx="152400" cy="52951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029700" y="0"/>
              <a:ext cx="114300" cy="466725"/>
            </a:xfrm>
            <a:custGeom>
              <a:avLst/>
              <a:gdLst/>
              <a:ahLst/>
              <a:cxnLst/>
              <a:rect l="l" t="t" r="r" b="b"/>
              <a:pathLst>
                <a:path w="114300" h="466725">
                  <a:moveTo>
                    <a:pt x="114300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114300" y="46672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Thank</a:t>
            </a:r>
            <a:r>
              <a:rPr spc="-105" dirty="0"/>
              <a:t> </a:t>
            </a:r>
            <a:r>
              <a:rPr spc="-5" dirty="0"/>
              <a:t>you!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03960" y="98361"/>
            <a:ext cx="320421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AGRICULTURE RAW</a:t>
            </a:r>
            <a:r>
              <a:rPr sz="12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MATERAL ANALYSIS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39" y="62928"/>
            <a:ext cx="427736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100" baseline="11904" dirty="0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r>
              <a:rPr sz="2100" spc="-60" baseline="1190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aseline="11904" dirty="0">
                <a:solidFill>
                  <a:srgbClr val="FFFFFF"/>
                </a:solidFill>
                <a:latin typeface="Arial MT"/>
                <a:cs typeface="Arial MT"/>
              </a:rPr>
              <a:t>Title</a:t>
            </a:r>
            <a:r>
              <a:rPr sz="2100" spc="390" baseline="1190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AGRICULTURE</a:t>
            </a:r>
            <a:r>
              <a:rPr sz="12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RAW MATERAL</a:t>
            </a:r>
            <a:r>
              <a:rPr sz="12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ANALYSIS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4933950"/>
            <a:ext cx="9144000" cy="209550"/>
          </a:xfrm>
          <a:custGeom>
            <a:avLst/>
            <a:gdLst/>
            <a:ahLst/>
            <a:cxnLst/>
            <a:rect l="l" t="t" r="r" b="b"/>
            <a:pathLst>
              <a:path w="9144000" h="209550">
                <a:moveTo>
                  <a:pt x="9144000" y="0"/>
                </a:moveTo>
                <a:lnTo>
                  <a:pt x="0" y="0"/>
                </a:lnTo>
                <a:lnTo>
                  <a:pt x="0" y="209550"/>
                </a:lnTo>
                <a:lnTo>
                  <a:pt x="9144000" y="209550"/>
                </a:lnTo>
                <a:lnTo>
                  <a:pt x="9144000" y="0"/>
                </a:lnTo>
                <a:close/>
              </a:path>
            </a:pathLst>
          </a:custGeom>
          <a:solidFill>
            <a:srgbClr val="85180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1955" y="42380"/>
            <a:ext cx="1206147" cy="37275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8991600" y="0"/>
            <a:ext cx="152400" cy="539115"/>
            <a:chOff x="8991600" y="0"/>
            <a:chExt cx="152400" cy="53911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91600" y="9289"/>
              <a:ext cx="152400" cy="52951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029700" y="0"/>
              <a:ext cx="114300" cy="466725"/>
            </a:xfrm>
            <a:custGeom>
              <a:avLst/>
              <a:gdLst/>
              <a:ahLst/>
              <a:cxnLst/>
              <a:rect l="l" t="t" r="r" b="b"/>
              <a:pathLst>
                <a:path w="114300" h="466725">
                  <a:moveTo>
                    <a:pt x="114300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114300" y="46672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5452" y="622935"/>
            <a:ext cx="136398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5" dirty="0">
                <a:solidFill>
                  <a:srgbClr val="001F5F"/>
                </a:solidFill>
              </a:rPr>
              <a:t>OUTLINE</a:t>
            </a:r>
            <a:endParaRPr sz="2400"/>
          </a:p>
        </p:txBody>
      </p:sp>
      <p:sp>
        <p:nvSpPr>
          <p:cNvPr id="9" name="object 9"/>
          <p:cNvSpPr txBox="1"/>
          <p:nvPr/>
        </p:nvSpPr>
        <p:spPr>
          <a:xfrm>
            <a:off x="733742" y="960193"/>
            <a:ext cx="3089275" cy="3364865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240"/>
              </a:spcBef>
              <a:buChar char="•"/>
              <a:tabLst>
                <a:tab pos="298450" algn="l"/>
                <a:tab pos="299085" algn="l"/>
              </a:tabLst>
            </a:pPr>
            <a:r>
              <a:rPr sz="1800" spc="-5" dirty="0">
                <a:latin typeface="Arial MT"/>
                <a:cs typeface="Arial MT"/>
              </a:rPr>
              <a:t>Abstract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of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Project</a:t>
            </a:r>
            <a:endParaRPr sz="1800">
              <a:latin typeface="Arial MT"/>
              <a:cs typeface="Arial MT"/>
            </a:endParaRPr>
          </a:p>
          <a:p>
            <a:pPr marL="298450" indent="-286385">
              <a:lnSpc>
                <a:spcPct val="100000"/>
              </a:lnSpc>
              <a:spcBef>
                <a:spcPts val="1145"/>
              </a:spcBef>
              <a:buChar char="•"/>
              <a:tabLst>
                <a:tab pos="298450" algn="l"/>
                <a:tab pos="299085" algn="l"/>
              </a:tabLst>
            </a:pPr>
            <a:r>
              <a:rPr sz="1800" spc="-5" dirty="0">
                <a:latin typeface="Arial MT"/>
                <a:cs typeface="Arial MT"/>
              </a:rPr>
              <a:t>Problem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Statement</a:t>
            </a:r>
            <a:endParaRPr sz="1800">
              <a:latin typeface="Arial MT"/>
              <a:cs typeface="Arial MT"/>
            </a:endParaRPr>
          </a:p>
          <a:p>
            <a:pPr marL="298450" indent="-286385">
              <a:lnSpc>
                <a:spcPct val="100000"/>
              </a:lnSpc>
              <a:spcBef>
                <a:spcPts val="1075"/>
              </a:spcBef>
              <a:buChar char="•"/>
              <a:tabLst>
                <a:tab pos="298450" algn="l"/>
                <a:tab pos="299085" algn="l"/>
              </a:tabLst>
            </a:pPr>
            <a:r>
              <a:rPr sz="1800" spc="-5" dirty="0">
                <a:latin typeface="Arial MT"/>
                <a:cs typeface="Arial MT"/>
              </a:rPr>
              <a:t>Proposed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Solution</a:t>
            </a:r>
            <a:endParaRPr sz="1800">
              <a:latin typeface="Arial MT"/>
              <a:cs typeface="Arial MT"/>
            </a:endParaRPr>
          </a:p>
          <a:p>
            <a:pPr marL="298450" indent="-286385">
              <a:lnSpc>
                <a:spcPct val="100000"/>
              </a:lnSpc>
              <a:spcBef>
                <a:spcPts val="1145"/>
              </a:spcBef>
              <a:buChar char="•"/>
              <a:tabLst>
                <a:tab pos="298450" algn="l"/>
                <a:tab pos="299085" algn="l"/>
              </a:tabLst>
            </a:pPr>
            <a:r>
              <a:rPr sz="1800" spc="-5" dirty="0">
                <a:latin typeface="Arial MT"/>
                <a:cs typeface="Arial MT"/>
              </a:rPr>
              <a:t>System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Architecture</a:t>
            </a:r>
            <a:endParaRPr sz="1800">
              <a:latin typeface="Arial MT"/>
              <a:cs typeface="Arial MT"/>
            </a:endParaRPr>
          </a:p>
          <a:p>
            <a:pPr marL="298450" indent="-286385">
              <a:lnSpc>
                <a:spcPct val="100000"/>
              </a:lnSpc>
              <a:spcBef>
                <a:spcPts val="1145"/>
              </a:spcBef>
              <a:buChar char="•"/>
              <a:tabLst>
                <a:tab pos="298450" algn="l"/>
                <a:tab pos="299085" algn="l"/>
              </a:tabLst>
            </a:pPr>
            <a:r>
              <a:rPr sz="1800" dirty="0">
                <a:latin typeface="Arial MT"/>
                <a:cs typeface="Arial MT"/>
              </a:rPr>
              <a:t>Live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Demo </a:t>
            </a:r>
            <a:r>
              <a:rPr sz="1800" spc="20" dirty="0">
                <a:latin typeface="Arial MT"/>
                <a:cs typeface="Arial MT"/>
              </a:rPr>
              <a:t>of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Project</a:t>
            </a:r>
            <a:endParaRPr sz="1800">
              <a:latin typeface="Arial MT"/>
              <a:cs typeface="Arial MT"/>
            </a:endParaRPr>
          </a:p>
          <a:p>
            <a:pPr marL="298450" indent="-286385">
              <a:lnSpc>
                <a:spcPct val="100000"/>
              </a:lnSpc>
              <a:spcBef>
                <a:spcPts val="1145"/>
              </a:spcBef>
              <a:buChar char="•"/>
              <a:tabLst>
                <a:tab pos="298450" algn="l"/>
                <a:tab pos="299085" algn="l"/>
              </a:tabLst>
            </a:pPr>
            <a:r>
              <a:rPr sz="1800" dirty="0">
                <a:latin typeface="Arial MT"/>
                <a:cs typeface="Arial MT"/>
              </a:rPr>
              <a:t>Embedded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Video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of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Project</a:t>
            </a:r>
            <a:endParaRPr sz="1800">
              <a:latin typeface="Arial MT"/>
              <a:cs typeface="Arial MT"/>
            </a:endParaRPr>
          </a:p>
          <a:p>
            <a:pPr marL="298450" indent="-286385">
              <a:lnSpc>
                <a:spcPct val="100000"/>
              </a:lnSpc>
              <a:spcBef>
                <a:spcPts val="1145"/>
              </a:spcBef>
              <a:buChar char="•"/>
              <a:tabLst>
                <a:tab pos="298450" algn="l"/>
                <a:tab pos="299085" algn="l"/>
              </a:tabLst>
            </a:pPr>
            <a:r>
              <a:rPr sz="1800" spc="-5" dirty="0">
                <a:latin typeface="Arial MT"/>
                <a:cs typeface="Arial MT"/>
              </a:rPr>
              <a:t>Conclusion</a:t>
            </a:r>
            <a:endParaRPr sz="1800">
              <a:latin typeface="Arial MT"/>
              <a:cs typeface="Arial MT"/>
            </a:endParaRPr>
          </a:p>
          <a:p>
            <a:pPr marL="298450" indent="-286385">
              <a:lnSpc>
                <a:spcPct val="100000"/>
              </a:lnSpc>
              <a:spcBef>
                <a:spcPts val="1075"/>
              </a:spcBef>
              <a:buChar char="•"/>
              <a:tabLst>
                <a:tab pos="298450" algn="l"/>
                <a:tab pos="299085" algn="l"/>
              </a:tabLst>
            </a:pPr>
            <a:r>
              <a:rPr sz="1800" spc="-5" dirty="0">
                <a:latin typeface="Arial MT"/>
                <a:cs typeface="Arial MT"/>
              </a:rPr>
              <a:t>Future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Scope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57286" y="4270668"/>
            <a:ext cx="487362" cy="47356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933950"/>
            <a:ext cx="9144000" cy="209550"/>
          </a:xfrm>
          <a:custGeom>
            <a:avLst/>
            <a:gdLst/>
            <a:ahLst/>
            <a:cxnLst/>
            <a:rect l="l" t="t" r="r" b="b"/>
            <a:pathLst>
              <a:path w="9144000" h="209550">
                <a:moveTo>
                  <a:pt x="9144000" y="0"/>
                </a:moveTo>
                <a:lnTo>
                  <a:pt x="0" y="0"/>
                </a:lnTo>
                <a:lnTo>
                  <a:pt x="0" y="209550"/>
                </a:lnTo>
                <a:lnTo>
                  <a:pt x="9144000" y="209550"/>
                </a:lnTo>
                <a:lnTo>
                  <a:pt x="9144000" y="0"/>
                </a:lnTo>
                <a:close/>
              </a:path>
            </a:pathLst>
          </a:custGeom>
          <a:solidFill>
            <a:srgbClr val="85180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1955" y="42380"/>
            <a:ext cx="1206147" cy="37275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8991600" y="0"/>
            <a:ext cx="152400" cy="539115"/>
            <a:chOff x="8991600" y="0"/>
            <a:chExt cx="152400" cy="53911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91600" y="9289"/>
              <a:ext cx="152400" cy="52951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029700" y="0"/>
              <a:ext cx="114300" cy="466725"/>
            </a:xfrm>
            <a:custGeom>
              <a:avLst/>
              <a:gdLst/>
              <a:ahLst/>
              <a:cxnLst/>
              <a:rect l="l" t="t" r="r" b="b"/>
              <a:pathLst>
                <a:path w="114300" h="466725">
                  <a:moveTo>
                    <a:pt x="114300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114300" y="46672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90842" y="469265"/>
            <a:ext cx="126111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spc="-10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2400" b="1" spc="30" dirty="0">
                <a:solidFill>
                  <a:srgbClr val="001F5F"/>
                </a:solidFill>
                <a:latin typeface="Arial"/>
                <a:cs typeface="Arial"/>
              </a:rPr>
              <a:t>b</a:t>
            </a:r>
            <a:r>
              <a:rPr sz="2400" b="1" spc="10" dirty="0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sz="2400" b="1" spc="-55" dirty="0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sz="2400" b="1" spc="35" dirty="0">
                <a:solidFill>
                  <a:srgbClr val="001F5F"/>
                </a:solidFill>
                <a:latin typeface="Arial"/>
                <a:cs typeface="Arial"/>
              </a:rPr>
              <a:t>r</a:t>
            </a:r>
            <a:r>
              <a:rPr sz="2400" b="1" spc="10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2400" b="1" spc="-65" dirty="0">
                <a:solidFill>
                  <a:srgbClr val="001F5F"/>
                </a:solidFill>
                <a:latin typeface="Arial"/>
                <a:cs typeface="Arial"/>
              </a:rPr>
              <a:t>c</a:t>
            </a:r>
            <a:r>
              <a:rPr sz="2400" b="1" dirty="0">
                <a:solidFill>
                  <a:srgbClr val="001F5F"/>
                </a:solidFill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339" y="64198"/>
            <a:ext cx="427799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100" b="0" baseline="11904" dirty="0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r>
              <a:rPr sz="2100" b="0" spc="-67" baseline="1190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="0" baseline="11904" dirty="0">
                <a:solidFill>
                  <a:srgbClr val="FFFFFF"/>
                </a:solidFill>
                <a:latin typeface="Arial MT"/>
                <a:cs typeface="Arial MT"/>
              </a:rPr>
              <a:t>Title</a:t>
            </a:r>
            <a:r>
              <a:rPr sz="2100" b="0" spc="494" baseline="1190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AGRICULTURE</a:t>
            </a:r>
            <a:r>
              <a:rPr sz="12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RAW MATERAL</a:t>
            </a:r>
            <a:r>
              <a:rPr sz="12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ANALYSIS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1180" y="1213167"/>
            <a:ext cx="8221345" cy="13119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algn="just">
              <a:lnSpc>
                <a:spcPct val="100200"/>
              </a:lnSpc>
              <a:spcBef>
                <a:spcPts val="125"/>
              </a:spcBef>
            </a:pPr>
            <a:r>
              <a:rPr sz="1400" dirty="0">
                <a:latin typeface="Arial MT"/>
                <a:cs typeface="Arial MT"/>
              </a:rPr>
              <a:t>This project </a:t>
            </a:r>
            <a:r>
              <a:rPr sz="1400" spc="-5" dirty="0">
                <a:latin typeface="Arial MT"/>
                <a:cs typeface="Arial MT"/>
              </a:rPr>
              <a:t>systematically analyzes agricultural </a:t>
            </a:r>
            <a:r>
              <a:rPr sz="1400" spc="10" dirty="0">
                <a:latin typeface="Arial MT"/>
                <a:cs typeface="Arial MT"/>
              </a:rPr>
              <a:t>raw </a:t>
            </a:r>
            <a:r>
              <a:rPr sz="1400" spc="-5" dirty="0">
                <a:latin typeface="Arial MT"/>
                <a:cs typeface="Arial MT"/>
              </a:rPr>
              <a:t>materials—seeds, fertilizers, </a:t>
            </a:r>
            <a:r>
              <a:rPr sz="1400" spc="10" dirty="0">
                <a:latin typeface="Arial MT"/>
                <a:cs typeface="Arial MT"/>
              </a:rPr>
              <a:t>and </a:t>
            </a:r>
            <a:r>
              <a:rPr sz="1400" spc="-5" dirty="0">
                <a:latin typeface="Arial MT"/>
                <a:cs typeface="Arial MT"/>
              </a:rPr>
              <a:t>pesticides—to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enhance </a:t>
            </a:r>
            <a:r>
              <a:rPr sz="1400" spc="5" dirty="0">
                <a:latin typeface="Arial MT"/>
                <a:cs typeface="Arial MT"/>
              </a:rPr>
              <a:t>supply </a:t>
            </a:r>
            <a:r>
              <a:rPr sz="1400" spc="-5" dirty="0">
                <a:latin typeface="Arial MT"/>
                <a:cs typeface="Arial MT"/>
              </a:rPr>
              <a:t>chain efficiency </a:t>
            </a:r>
            <a:r>
              <a:rPr sz="1400" spc="10" dirty="0">
                <a:latin typeface="Arial MT"/>
                <a:cs typeface="Arial MT"/>
              </a:rPr>
              <a:t>and </a:t>
            </a:r>
            <a:r>
              <a:rPr sz="1400" dirty="0">
                <a:latin typeface="Arial MT"/>
                <a:cs typeface="Arial MT"/>
              </a:rPr>
              <a:t>improve </a:t>
            </a:r>
            <a:r>
              <a:rPr sz="1400" spc="-5" dirty="0">
                <a:latin typeface="Arial MT"/>
                <a:cs typeface="Arial MT"/>
              </a:rPr>
              <a:t>product quality. </a:t>
            </a:r>
            <a:r>
              <a:rPr sz="1400" dirty="0">
                <a:latin typeface="Arial MT"/>
                <a:cs typeface="Arial MT"/>
              </a:rPr>
              <a:t>Through field studies </a:t>
            </a:r>
            <a:r>
              <a:rPr sz="1400" spc="10" dirty="0">
                <a:latin typeface="Arial MT"/>
                <a:cs typeface="Arial MT"/>
              </a:rPr>
              <a:t>and </a:t>
            </a:r>
            <a:r>
              <a:rPr sz="1400" spc="15" dirty="0">
                <a:latin typeface="Arial MT"/>
                <a:cs typeface="Arial MT"/>
              </a:rPr>
              <a:t>lab </a:t>
            </a:r>
            <a:r>
              <a:rPr sz="1400" spc="-5" dirty="0">
                <a:latin typeface="Arial MT"/>
                <a:cs typeface="Arial MT"/>
              </a:rPr>
              <a:t>testing, </a:t>
            </a:r>
            <a:r>
              <a:rPr sz="1400" spc="35" dirty="0">
                <a:latin typeface="Arial MT"/>
                <a:cs typeface="Arial MT"/>
              </a:rPr>
              <a:t>we 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assess </a:t>
            </a:r>
            <a:r>
              <a:rPr sz="1400" spc="-5" dirty="0">
                <a:latin typeface="Arial MT"/>
                <a:cs typeface="Arial MT"/>
              </a:rPr>
              <a:t>their physical, </a:t>
            </a:r>
            <a:r>
              <a:rPr sz="1400" dirty="0">
                <a:latin typeface="Arial MT"/>
                <a:cs typeface="Arial MT"/>
              </a:rPr>
              <a:t>chemical, </a:t>
            </a:r>
            <a:r>
              <a:rPr sz="1400" spc="10" dirty="0">
                <a:latin typeface="Arial MT"/>
                <a:cs typeface="Arial MT"/>
              </a:rPr>
              <a:t>and </a:t>
            </a:r>
            <a:r>
              <a:rPr sz="1400" dirty="0">
                <a:latin typeface="Arial MT"/>
                <a:cs typeface="Arial MT"/>
              </a:rPr>
              <a:t>biological </a:t>
            </a:r>
            <a:r>
              <a:rPr sz="1400" spc="-10" dirty="0">
                <a:latin typeface="Arial MT"/>
                <a:cs typeface="Arial MT"/>
              </a:rPr>
              <a:t>properties </a:t>
            </a:r>
            <a:r>
              <a:rPr sz="1400" spc="10" dirty="0">
                <a:latin typeface="Arial MT"/>
                <a:cs typeface="Arial MT"/>
              </a:rPr>
              <a:t>and </a:t>
            </a:r>
            <a:r>
              <a:rPr sz="1400" spc="-5" dirty="0">
                <a:latin typeface="Arial MT"/>
                <a:cs typeface="Arial MT"/>
              </a:rPr>
              <a:t>their </a:t>
            </a:r>
            <a:r>
              <a:rPr sz="1400" dirty="0">
                <a:latin typeface="Arial MT"/>
                <a:cs typeface="Arial MT"/>
              </a:rPr>
              <a:t>impacts </a:t>
            </a:r>
            <a:r>
              <a:rPr sz="1400" spc="-10" dirty="0">
                <a:latin typeface="Arial MT"/>
                <a:cs typeface="Arial MT"/>
              </a:rPr>
              <a:t>on </a:t>
            </a:r>
            <a:r>
              <a:rPr sz="1400" dirty="0">
                <a:latin typeface="Arial MT"/>
                <a:cs typeface="Arial MT"/>
              </a:rPr>
              <a:t>crop yield </a:t>
            </a:r>
            <a:r>
              <a:rPr sz="1400" spc="10" dirty="0">
                <a:latin typeface="Arial MT"/>
                <a:cs typeface="Arial MT"/>
              </a:rPr>
              <a:t>and </a:t>
            </a:r>
            <a:r>
              <a:rPr sz="1400" dirty="0">
                <a:latin typeface="Arial MT"/>
                <a:cs typeface="Arial MT"/>
              </a:rPr>
              <a:t>soil </a:t>
            </a:r>
            <a:r>
              <a:rPr sz="1400" spc="-5" dirty="0">
                <a:latin typeface="Arial MT"/>
                <a:cs typeface="Arial MT"/>
              </a:rPr>
              <a:t>health.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Collaborating </a:t>
            </a:r>
            <a:r>
              <a:rPr sz="1400" dirty="0">
                <a:latin typeface="Arial MT"/>
                <a:cs typeface="Arial MT"/>
              </a:rPr>
              <a:t>with farmers </a:t>
            </a:r>
            <a:r>
              <a:rPr sz="1400" spc="10" dirty="0">
                <a:latin typeface="Arial MT"/>
                <a:cs typeface="Arial MT"/>
              </a:rPr>
              <a:t>and </a:t>
            </a:r>
            <a:r>
              <a:rPr sz="1400" dirty="0">
                <a:latin typeface="Arial MT"/>
                <a:cs typeface="Arial MT"/>
              </a:rPr>
              <a:t>industry </a:t>
            </a:r>
            <a:r>
              <a:rPr sz="1400" spc="-5" dirty="0">
                <a:latin typeface="Arial MT"/>
                <a:cs typeface="Arial MT"/>
              </a:rPr>
              <a:t>stakeholders, </a:t>
            </a:r>
            <a:r>
              <a:rPr sz="1400" spc="25" dirty="0">
                <a:latin typeface="Arial MT"/>
                <a:cs typeface="Arial MT"/>
              </a:rPr>
              <a:t>we </a:t>
            </a:r>
            <a:r>
              <a:rPr sz="1400" spc="15" dirty="0">
                <a:latin typeface="Arial MT"/>
                <a:cs typeface="Arial MT"/>
              </a:rPr>
              <a:t>aim </a:t>
            </a:r>
            <a:r>
              <a:rPr sz="1400" dirty="0">
                <a:latin typeface="Arial MT"/>
                <a:cs typeface="Arial MT"/>
              </a:rPr>
              <a:t>to develop </a:t>
            </a:r>
            <a:r>
              <a:rPr sz="1400" spc="-5" dirty="0">
                <a:latin typeface="Arial MT"/>
                <a:cs typeface="Arial MT"/>
              </a:rPr>
              <a:t>best practices </a:t>
            </a:r>
            <a:r>
              <a:rPr sz="1400" spc="10" dirty="0">
                <a:latin typeface="Arial MT"/>
                <a:cs typeface="Arial MT"/>
              </a:rPr>
              <a:t>for </a:t>
            </a:r>
            <a:r>
              <a:rPr sz="1400" spc="-5" dirty="0">
                <a:latin typeface="Arial MT"/>
                <a:cs typeface="Arial MT"/>
              </a:rPr>
              <a:t>sustainable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use </a:t>
            </a:r>
            <a:r>
              <a:rPr sz="1400" spc="-15" dirty="0">
                <a:latin typeface="Arial MT"/>
                <a:cs typeface="Arial MT"/>
              </a:rPr>
              <a:t>of </a:t>
            </a:r>
            <a:r>
              <a:rPr sz="1400" dirty="0">
                <a:latin typeface="Arial MT"/>
                <a:cs typeface="Arial MT"/>
              </a:rPr>
              <a:t>high-quality </a:t>
            </a:r>
            <a:r>
              <a:rPr sz="1400" spc="-5" dirty="0">
                <a:latin typeface="Arial MT"/>
                <a:cs typeface="Arial MT"/>
              </a:rPr>
              <a:t>inputs. Findings </a:t>
            </a:r>
            <a:r>
              <a:rPr sz="1400" spc="5" dirty="0">
                <a:latin typeface="Arial MT"/>
                <a:cs typeface="Arial MT"/>
              </a:rPr>
              <a:t>will </a:t>
            </a:r>
            <a:r>
              <a:rPr sz="1400" spc="-5" dirty="0">
                <a:latin typeface="Arial MT"/>
                <a:cs typeface="Arial MT"/>
              </a:rPr>
              <a:t>inform future research </a:t>
            </a:r>
            <a:r>
              <a:rPr sz="1400" spc="10" dirty="0">
                <a:latin typeface="Arial MT"/>
                <a:cs typeface="Arial MT"/>
              </a:rPr>
              <a:t>and </a:t>
            </a:r>
            <a:r>
              <a:rPr sz="1400" spc="-5" dirty="0">
                <a:latin typeface="Arial MT"/>
                <a:cs typeface="Arial MT"/>
              </a:rPr>
              <a:t>policies, </a:t>
            </a:r>
            <a:r>
              <a:rPr sz="1400" spc="-10" dirty="0">
                <a:latin typeface="Arial MT"/>
                <a:cs typeface="Arial MT"/>
              </a:rPr>
              <a:t>promoting </a:t>
            </a:r>
            <a:r>
              <a:rPr sz="1400" dirty="0">
                <a:latin typeface="Arial MT"/>
                <a:cs typeface="Arial MT"/>
              </a:rPr>
              <a:t>food </a:t>
            </a:r>
            <a:r>
              <a:rPr sz="1400" spc="-5" dirty="0">
                <a:latin typeface="Arial MT"/>
                <a:cs typeface="Arial MT"/>
              </a:rPr>
              <a:t>security </a:t>
            </a:r>
            <a:r>
              <a:rPr sz="1400" spc="10" dirty="0">
                <a:latin typeface="Arial MT"/>
                <a:cs typeface="Arial MT"/>
              </a:rPr>
              <a:t>and 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minimizing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environmental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impact.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111715" y="2793959"/>
            <a:ext cx="2646045" cy="1702435"/>
            <a:chOff x="3111715" y="2793959"/>
            <a:chExt cx="2646045" cy="170243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11715" y="2793959"/>
              <a:ext cx="2645823" cy="169979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86224" y="3571875"/>
              <a:ext cx="1171575" cy="923925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757286" y="4270668"/>
            <a:ext cx="487362" cy="47356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26098"/>
            <a:ext cx="966469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35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sz="1400" spc="4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400" spc="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400" spc="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4933950"/>
            <a:ext cx="9144000" cy="209550"/>
          </a:xfrm>
          <a:custGeom>
            <a:avLst/>
            <a:gdLst/>
            <a:ahLst/>
            <a:cxnLst/>
            <a:rect l="l" t="t" r="r" b="b"/>
            <a:pathLst>
              <a:path w="9144000" h="209550">
                <a:moveTo>
                  <a:pt x="9144000" y="0"/>
                </a:moveTo>
                <a:lnTo>
                  <a:pt x="0" y="0"/>
                </a:lnTo>
                <a:lnTo>
                  <a:pt x="0" y="209550"/>
                </a:lnTo>
                <a:lnTo>
                  <a:pt x="9144000" y="209550"/>
                </a:lnTo>
                <a:lnTo>
                  <a:pt x="9144000" y="0"/>
                </a:lnTo>
                <a:close/>
              </a:path>
            </a:pathLst>
          </a:custGeom>
          <a:solidFill>
            <a:srgbClr val="85180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1955" y="42380"/>
            <a:ext cx="1206147" cy="37275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8991600" y="0"/>
            <a:ext cx="152400" cy="539115"/>
            <a:chOff x="8991600" y="0"/>
            <a:chExt cx="152400" cy="53911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91600" y="9289"/>
              <a:ext cx="152400" cy="52951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029700" y="0"/>
              <a:ext cx="114300" cy="466725"/>
            </a:xfrm>
            <a:custGeom>
              <a:avLst/>
              <a:gdLst/>
              <a:ahLst/>
              <a:cxnLst/>
              <a:rect l="l" t="t" r="r" b="b"/>
              <a:pathLst>
                <a:path w="114300" h="466725">
                  <a:moveTo>
                    <a:pt x="114300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114300" y="46672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90842" y="514985"/>
            <a:ext cx="276860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30" dirty="0">
                <a:solidFill>
                  <a:srgbClr val="001F5F"/>
                </a:solidFill>
              </a:rPr>
              <a:t>P</a:t>
            </a:r>
            <a:r>
              <a:rPr sz="2400" spc="35" dirty="0">
                <a:solidFill>
                  <a:srgbClr val="001F5F"/>
                </a:solidFill>
              </a:rPr>
              <a:t>r</a:t>
            </a:r>
            <a:r>
              <a:rPr sz="2400" spc="-45" dirty="0">
                <a:solidFill>
                  <a:srgbClr val="001F5F"/>
                </a:solidFill>
              </a:rPr>
              <a:t>o</a:t>
            </a:r>
            <a:r>
              <a:rPr sz="2400" spc="30" dirty="0">
                <a:solidFill>
                  <a:srgbClr val="001F5F"/>
                </a:solidFill>
              </a:rPr>
              <a:t>b</a:t>
            </a:r>
            <a:r>
              <a:rPr sz="2400" dirty="0">
                <a:solidFill>
                  <a:srgbClr val="001F5F"/>
                </a:solidFill>
              </a:rPr>
              <a:t>l</a:t>
            </a:r>
            <a:r>
              <a:rPr sz="2400" spc="15" dirty="0">
                <a:solidFill>
                  <a:srgbClr val="001F5F"/>
                </a:solidFill>
              </a:rPr>
              <a:t>e</a:t>
            </a:r>
            <a:r>
              <a:rPr sz="2400" dirty="0">
                <a:solidFill>
                  <a:srgbClr val="001F5F"/>
                </a:solidFill>
              </a:rPr>
              <a:t>m</a:t>
            </a:r>
            <a:r>
              <a:rPr sz="2400" spc="-315" dirty="0">
                <a:solidFill>
                  <a:srgbClr val="001F5F"/>
                </a:solidFill>
              </a:rPr>
              <a:t> </a:t>
            </a:r>
            <a:r>
              <a:rPr sz="2400" spc="-30" dirty="0">
                <a:solidFill>
                  <a:srgbClr val="001F5F"/>
                </a:solidFill>
              </a:rPr>
              <a:t>S</a:t>
            </a:r>
            <a:r>
              <a:rPr sz="2400" spc="20" dirty="0">
                <a:solidFill>
                  <a:srgbClr val="001F5F"/>
                </a:solidFill>
              </a:rPr>
              <a:t>t</a:t>
            </a:r>
            <a:r>
              <a:rPr sz="2400" spc="10" dirty="0">
                <a:solidFill>
                  <a:srgbClr val="001F5F"/>
                </a:solidFill>
              </a:rPr>
              <a:t>a</a:t>
            </a:r>
            <a:r>
              <a:rPr sz="2400" spc="20" dirty="0">
                <a:solidFill>
                  <a:srgbClr val="001F5F"/>
                </a:solidFill>
              </a:rPr>
              <a:t>t</a:t>
            </a:r>
            <a:r>
              <a:rPr sz="2400" spc="-65" dirty="0">
                <a:solidFill>
                  <a:srgbClr val="001F5F"/>
                </a:solidFill>
              </a:rPr>
              <a:t>e</a:t>
            </a:r>
            <a:r>
              <a:rPr sz="2400" spc="35" dirty="0">
                <a:solidFill>
                  <a:srgbClr val="001F5F"/>
                </a:solidFill>
              </a:rPr>
              <a:t>m</a:t>
            </a:r>
            <a:r>
              <a:rPr sz="2400" spc="10" dirty="0">
                <a:solidFill>
                  <a:srgbClr val="001F5F"/>
                </a:solidFill>
              </a:rPr>
              <a:t>e</a:t>
            </a:r>
            <a:r>
              <a:rPr sz="2400" spc="-45" dirty="0">
                <a:solidFill>
                  <a:srgbClr val="001F5F"/>
                </a:solidFill>
              </a:rPr>
              <a:t>n</a:t>
            </a:r>
            <a:r>
              <a:rPr sz="2400" dirty="0">
                <a:solidFill>
                  <a:srgbClr val="001F5F"/>
                </a:solidFill>
              </a:rPr>
              <a:t>t</a:t>
            </a:r>
            <a:endParaRPr sz="2400"/>
          </a:p>
        </p:txBody>
      </p:sp>
      <p:sp>
        <p:nvSpPr>
          <p:cNvPr id="9" name="object 9"/>
          <p:cNvSpPr txBox="1"/>
          <p:nvPr/>
        </p:nvSpPr>
        <p:spPr>
          <a:xfrm>
            <a:off x="635952" y="1165923"/>
            <a:ext cx="7582534" cy="15309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algn="just">
              <a:lnSpc>
                <a:spcPct val="100600"/>
              </a:lnSpc>
              <a:spcBef>
                <a:spcPts val="114"/>
              </a:spcBef>
            </a:pPr>
            <a:r>
              <a:rPr sz="1400" spc="5" dirty="0">
                <a:latin typeface="Arial MT"/>
                <a:cs typeface="Arial MT"/>
              </a:rPr>
              <a:t>The </a:t>
            </a:r>
            <a:r>
              <a:rPr sz="1400" spc="-5" dirty="0">
                <a:latin typeface="Arial MT"/>
                <a:cs typeface="Arial MT"/>
              </a:rPr>
              <a:t>agricultural </a:t>
            </a:r>
            <a:r>
              <a:rPr sz="1400" dirty="0">
                <a:latin typeface="Arial MT"/>
                <a:cs typeface="Arial MT"/>
              </a:rPr>
              <a:t>sector </a:t>
            </a:r>
            <a:r>
              <a:rPr sz="1400" spc="-5" dirty="0">
                <a:latin typeface="Arial MT"/>
                <a:cs typeface="Arial MT"/>
              </a:rPr>
              <a:t>struggles </a:t>
            </a:r>
            <a:r>
              <a:rPr sz="1400" spc="5" dirty="0">
                <a:latin typeface="Arial MT"/>
                <a:cs typeface="Arial MT"/>
              </a:rPr>
              <a:t>with </a:t>
            </a:r>
            <a:r>
              <a:rPr sz="1400" spc="-5" dirty="0">
                <a:latin typeface="Arial MT"/>
                <a:cs typeface="Arial MT"/>
              </a:rPr>
              <a:t>sourcing </a:t>
            </a:r>
            <a:r>
              <a:rPr sz="1400" spc="10" dirty="0">
                <a:latin typeface="Arial MT"/>
                <a:cs typeface="Arial MT"/>
              </a:rPr>
              <a:t>and </a:t>
            </a:r>
            <a:r>
              <a:rPr sz="1400" spc="-5" dirty="0">
                <a:latin typeface="Arial MT"/>
                <a:cs typeface="Arial MT"/>
              </a:rPr>
              <a:t>maintaining </a:t>
            </a:r>
            <a:r>
              <a:rPr sz="1400" dirty="0">
                <a:latin typeface="Arial MT"/>
                <a:cs typeface="Arial MT"/>
              </a:rPr>
              <a:t>high-quality </a:t>
            </a:r>
            <a:r>
              <a:rPr sz="1400" spc="10" dirty="0">
                <a:latin typeface="Arial MT"/>
                <a:cs typeface="Arial MT"/>
              </a:rPr>
              <a:t>raw </a:t>
            </a:r>
            <a:r>
              <a:rPr sz="1400" spc="-5" dirty="0">
                <a:latin typeface="Arial MT"/>
                <a:cs typeface="Arial MT"/>
              </a:rPr>
              <a:t>materials </a:t>
            </a:r>
            <a:r>
              <a:rPr sz="1400" spc="10" dirty="0">
                <a:latin typeface="Arial MT"/>
                <a:cs typeface="Arial MT"/>
              </a:rPr>
              <a:t>due </a:t>
            </a:r>
            <a:r>
              <a:rPr sz="1400" spc="-15" dirty="0">
                <a:latin typeface="Arial MT"/>
                <a:cs typeface="Arial MT"/>
              </a:rPr>
              <a:t>to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climate </a:t>
            </a:r>
            <a:r>
              <a:rPr sz="1400" spc="-5" dirty="0">
                <a:latin typeface="Arial MT"/>
                <a:cs typeface="Arial MT"/>
              </a:rPr>
              <a:t>change, </a:t>
            </a:r>
            <a:r>
              <a:rPr sz="1400" dirty="0">
                <a:latin typeface="Arial MT"/>
                <a:cs typeface="Arial MT"/>
              </a:rPr>
              <a:t>soil </a:t>
            </a:r>
            <a:r>
              <a:rPr sz="1400" spc="-5" dirty="0">
                <a:latin typeface="Arial MT"/>
                <a:cs typeface="Arial MT"/>
              </a:rPr>
              <a:t>degradation, </a:t>
            </a:r>
            <a:r>
              <a:rPr sz="1400" dirty="0">
                <a:latin typeface="Arial MT"/>
                <a:cs typeface="Arial MT"/>
              </a:rPr>
              <a:t>market </a:t>
            </a:r>
            <a:r>
              <a:rPr sz="1400" spc="-5" dirty="0">
                <a:latin typeface="Arial MT"/>
                <a:cs typeface="Arial MT"/>
              </a:rPr>
              <a:t>volatility, </a:t>
            </a:r>
            <a:r>
              <a:rPr sz="1400" spc="10" dirty="0">
                <a:latin typeface="Arial MT"/>
                <a:cs typeface="Arial MT"/>
              </a:rPr>
              <a:t>and </a:t>
            </a:r>
            <a:r>
              <a:rPr sz="1400" spc="-5" dirty="0">
                <a:latin typeface="Arial MT"/>
                <a:cs typeface="Arial MT"/>
              </a:rPr>
              <a:t>evolving </a:t>
            </a:r>
            <a:r>
              <a:rPr sz="1400" dirty="0">
                <a:latin typeface="Arial MT"/>
                <a:cs typeface="Arial MT"/>
              </a:rPr>
              <a:t>consumer </a:t>
            </a:r>
            <a:r>
              <a:rPr sz="1400" spc="-5" dirty="0">
                <a:latin typeface="Arial MT"/>
                <a:cs typeface="Arial MT"/>
              </a:rPr>
              <a:t>demands. </a:t>
            </a:r>
            <a:r>
              <a:rPr sz="1400" spc="-10" dirty="0">
                <a:latin typeface="Arial MT"/>
                <a:cs typeface="Arial MT"/>
              </a:rPr>
              <a:t>These 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challenges </a:t>
            </a:r>
            <a:r>
              <a:rPr sz="1400" spc="-10" dirty="0">
                <a:latin typeface="Arial MT"/>
                <a:cs typeface="Arial MT"/>
              </a:rPr>
              <a:t>create </a:t>
            </a:r>
            <a:r>
              <a:rPr sz="1400" spc="-5" dirty="0">
                <a:latin typeface="Arial MT"/>
                <a:cs typeface="Arial MT"/>
              </a:rPr>
              <a:t>variability </a:t>
            </a:r>
            <a:r>
              <a:rPr sz="1400" dirty="0">
                <a:latin typeface="Arial MT"/>
                <a:cs typeface="Arial MT"/>
              </a:rPr>
              <a:t>in </a:t>
            </a:r>
            <a:r>
              <a:rPr sz="1400" spc="-5" dirty="0">
                <a:latin typeface="Arial MT"/>
                <a:cs typeface="Arial MT"/>
              </a:rPr>
              <a:t>input </a:t>
            </a:r>
            <a:r>
              <a:rPr sz="1400" dirty="0">
                <a:latin typeface="Arial MT"/>
                <a:cs typeface="Arial MT"/>
              </a:rPr>
              <a:t>quality </a:t>
            </a:r>
            <a:r>
              <a:rPr sz="1400" spc="10" dirty="0">
                <a:latin typeface="Arial MT"/>
                <a:cs typeface="Arial MT"/>
              </a:rPr>
              <a:t>and </a:t>
            </a:r>
            <a:r>
              <a:rPr sz="1400" dirty="0">
                <a:latin typeface="Arial MT"/>
                <a:cs typeface="Arial MT"/>
              </a:rPr>
              <a:t>disrupt </a:t>
            </a:r>
            <a:r>
              <a:rPr sz="1400" spc="5" dirty="0">
                <a:latin typeface="Arial MT"/>
                <a:cs typeface="Arial MT"/>
              </a:rPr>
              <a:t>supply </a:t>
            </a:r>
            <a:r>
              <a:rPr sz="1400" spc="-5" dirty="0">
                <a:latin typeface="Arial MT"/>
                <a:cs typeface="Arial MT"/>
              </a:rPr>
              <a:t>chains. </a:t>
            </a:r>
            <a:r>
              <a:rPr sz="1400" spc="5" dirty="0">
                <a:latin typeface="Arial MT"/>
                <a:cs typeface="Arial MT"/>
              </a:rPr>
              <a:t>This </a:t>
            </a:r>
            <a:r>
              <a:rPr sz="1400" dirty="0">
                <a:latin typeface="Arial MT"/>
                <a:cs typeface="Arial MT"/>
              </a:rPr>
              <a:t>project </a:t>
            </a:r>
            <a:r>
              <a:rPr sz="1400" spc="-5" dirty="0">
                <a:latin typeface="Arial MT"/>
                <a:cs typeface="Arial MT"/>
              </a:rPr>
              <a:t>conducts </a:t>
            </a:r>
            <a:r>
              <a:rPr sz="1400" spc="15" dirty="0">
                <a:latin typeface="Arial MT"/>
                <a:cs typeface="Arial MT"/>
              </a:rPr>
              <a:t>a 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comprehensive analysis </a:t>
            </a:r>
            <a:r>
              <a:rPr sz="1400" spc="-15" dirty="0">
                <a:latin typeface="Arial MT"/>
                <a:cs typeface="Arial MT"/>
              </a:rPr>
              <a:t>of </a:t>
            </a:r>
            <a:r>
              <a:rPr sz="1400" spc="-5" dirty="0">
                <a:latin typeface="Arial MT"/>
                <a:cs typeface="Arial MT"/>
              </a:rPr>
              <a:t>agricultural </a:t>
            </a:r>
            <a:r>
              <a:rPr sz="1400" spc="10" dirty="0">
                <a:latin typeface="Arial MT"/>
                <a:cs typeface="Arial MT"/>
              </a:rPr>
              <a:t>raw </a:t>
            </a:r>
            <a:r>
              <a:rPr sz="1400" spc="-5" dirty="0">
                <a:latin typeface="Arial MT"/>
                <a:cs typeface="Arial MT"/>
              </a:rPr>
              <a:t>materials to understand their </a:t>
            </a:r>
            <a:r>
              <a:rPr sz="1400" dirty="0">
                <a:latin typeface="Arial MT"/>
                <a:cs typeface="Arial MT"/>
              </a:rPr>
              <a:t>current status, improve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sustainability</a:t>
            </a:r>
            <a:r>
              <a:rPr sz="1400" dirty="0">
                <a:latin typeface="Arial MT"/>
                <a:cs typeface="Arial MT"/>
              </a:rPr>
              <a:t> practices,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and</a:t>
            </a:r>
            <a:r>
              <a:rPr sz="1400" spc="15" dirty="0">
                <a:latin typeface="Arial MT"/>
                <a:cs typeface="Arial MT"/>
              </a:rPr>
              <a:t> aid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decision-making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for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farmers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and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stakeholders.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The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study </a:t>
            </a:r>
            <a:r>
              <a:rPr sz="1400" dirty="0">
                <a:latin typeface="Arial MT"/>
                <a:cs typeface="Arial MT"/>
              </a:rPr>
              <a:t> addresses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critical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issues,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including</a:t>
            </a:r>
            <a:r>
              <a:rPr sz="1400" dirty="0">
                <a:latin typeface="Arial MT"/>
                <a:cs typeface="Arial MT"/>
              </a:rPr>
              <a:t> quality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variability,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supply</a:t>
            </a:r>
            <a:r>
              <a:rPr sz="1400" spc="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chain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disruptions,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and 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environmental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sustainability,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 support </a:t>
            </a:r>
            <a:r>
              <a:rPr sz="1400" spc="15" dirty="0">
                <a:latin typeface="Arial MT"/>
                <a:cs typeface="Arial MT"/>
              </a:rPr>
              <a:t>a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resilient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and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sustainable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agricultural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sector.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409950" y="2774854"/>
            <a:ext cx="1964055" cy="1521460"/>
            <a:chOff x="3409950" y="2774854"/>
            <a:chExt cx="1964055" cy="152146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42095" y="2774854"/>
              <a:ext cx="1531423" cy="146414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09950" y="3333750"/>
              <a:ext cx="1038225" cy="962025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757286" y="4270668"/>
            <a:ext cx="487362" cy="47356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195069" y="92773"/>
            <a:ext cx="32035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AGRICULTURE RAW</a:t>
            </a:r>
            <a:r>
              <a:rPr sz="12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MATERAL ANALYSIS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26098"/>
            <a:ext cx="966469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35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sz="1400" spc="4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400" spc="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400" spc="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4933950"/>
            <a:ext cx="9144000" cy="209550"/>
          </a:xfrm>
          <a:custGeom>
            <a:avLst/>
            <a:gdLst/>
            <a:ahLst/>
            <a:cxnLst/>
            <a:rect l="l" t="t" r="r" b="b"/>
            <a:pathLst>
              <a:path w="9144000" h="209550">
                <a:moveTo>
                  <a:pt x="9144000" y="0"/>
                </a:moveTo>
                <a:lnTo>
                  <a:pt x="0" y="0"/>
                </a:lnTo>
                <a:lnTo>
                  <a:pt x="0" y="209550"/>
                </a:lnTo>
                <a:lnTo>
                  <a:pt x="9144000" y="209550"/>
                </a:lnTo>
                <a:lnTo>
                  <a:pt x="9144000" y="0"/>
                </a:lnTo>
                <a:close/>
              </a:path>
            </a:pathLst>
          </a:custGeom>
          <a:solidFill>
            <a:srgbClr val="85180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1955" y="42380"/>
            <a:ext cx="1206147" cy="37275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8991600" y="0"/>
            <a:ext cx="152400" cy="539115"/>
            <a:chOff x="8991600" y="0"/>
            <a:chExt cx="152400" cy="53911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91600" y="9289"/>
              <a:ext cx="152400" cy="52951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029700" y="0"/>
              <a:ext cx="114300" cy="466725"/>
            </a:xfrm>
            <a:custGeom>
              <a:avLst/>
              <a:gdLst/>
              <a:ahLst/>
              <a:cxnLst/>
              <a:rect l="l" t="t" r="r" b="b"/>
              <a:pathLst>
                <a:path w="114300" h="466725">
                  <a:moveTo>
                    <a:pt x="114300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114300" y="46672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90842" y="469265"/>
            <a:ext cx="273748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5" dirty="0">
                <a:solidFill>
                  <a:srgbClr val="001F5F"/>
                </a:solidFill>
              </a:rPr>
              <a:t>Proposed</a:t>
            </a:r>
            <a:r>
              <a:rPr sz="2400" spc="-70" dirty="0">
                <a:solidFill>
                  <a:srgbClr val="001F5F"/>
                </a:solidFill>
              </a:rPr>
              <a:t> </a:t>
            </a:r>
            <a:r>
              <a:rPr sz="2400" dirty="0">
                <a:solidFill>
                  <a:srgbClr val="001F5F"/>
                </a:solidFill>
              </a:rPr>
              <a:t>Solution</a:t>
            </a:r>
            <a:endParaRPr sz="2400"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55575" indent="-12890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156845" algn="l"/>
              </a:tabLst>
            </a:pPr>
            <a:r>
              <a:rPr spc="25" dirty="0"/>
              <a:t>Implement</a:t>
            </a:r>
            <a:r>
              <a:rPr spc="10" dirty="0"/>
              <a:t> </a:t>
            </a:r>
            <a:r>
              <a:rPr spc="25" dirty="0"/>
              <a:t>Advanced</a:t>
            </a:r>
            <a:r>
              <a:rPr spc="20" dirty="0"/>
              <a:t> </a:t>
            </a:r>
            <a:r>
              <a:rPr spc="15" dirty="0"/>
              <a:t>Technology</a:t>
            </a:r>
            <a:r>
              <a:rPr spc="30" dirty="0"/>
              <a:t> </a:t>
            </a:r>
            <a:r>
              <a:rPr spc="10" dirty="0"/>
              <a:t>for</a:t>
            </a:r>
            <a:r>
              <a:rPr spc="70" dirty="0"/>
              <a:t> </a:t>
            </a:r>
            <a:r>
              <a:rPr spc="15" dirty="0"/>
              <a:t>Efficient</a:t>
            </a:r>
            <a:r>
              <a:rPr spc="10" dirty="0"/>
              <a:t> </a:t>
            </a:r>
            <a:r>
              <a:rPr spc="20" dirty="0"/>
              <a:t>Harvesting </a:t>
            </a:r>
            <a:r>
              <a:rPr spc="5" dirty="0"/>
              <a:t>:</a:t>
            </a:r>
          </a:p>
          <a:p>
            <a:pPr marL="27305" marR="5080" indent="177800">
              <a:lnSpc>
                <a:spcPts val="1660"/>
              </a:lnSpc>
              <a:spcBef>
                <a:spcPts val="90"/>
              </a:spcBef>
            </a:pPr>
            <a:r>
              <a:rPr sz="1400" b="0" spc="5" dirty="0">
                <a:latin typeface="Arial MT"/>
                <a:cs typeface="Arial MT"/>
              </a:rPr>
              <a:t>Use</a:t>
            </a:r>
            <a:r>
              <a:rPr sz="1400" b="0" spc="180" dirty="0">
                <a:latin typeface="Arial MT"/>
                <a:cs typeface="Arial MT"/>
              </a:rPr>
              <a:t> </a:t>
            </a:r>
            <a:r>
              <a:rPr sz="1400" b="0" spc="-5" dirty="0">
                <a:latin typeface="Arial MT"/>
                <a:cs typeface="Arial MT"/>
              </a:rPr>
              <a:t>precision</a:t>
            </a:r>
            <a:r>
              <a:rPr sz="1400" b="0" spc="215" dirty="0">
                <a:latin typeface="Arial MT"/>
                <a:cs typeface="Arial MT"/>
              </a:rPr>
              <a:t> </a:t>
            </a:r>
            <a:r>
              <a:rPr sz="1400" b="0" dirty="0">
                <a:latin typeface="Arial MT"/>
                <a:cs typeface="Arial MT"/>
              </a:rPr>
              <a:t>farming</a:t>
            </a:r>
            <a:r>
              <a:rPr sz="1400" b="0" spc="180" dirty="0">
                <a:latin typeface="Arial MT"/>
                <a:cs typeface="Arial MT"/>
              </a:rPr>
              <a:t> </a:t>
            </a:r>
            <a:r>
              <a:rPr sz="1400" b="0" spc="-10" dirty="0">
                <a:latin typeface="Arial MT"/>
                <a:cs typeface="Arial MT"/>
              </a:rPr>
              <a:t>tools,</a:t>
            </a:r>
            <a:r>
              <a:rPr sz="1400" b="0" spc="229" dirty="0">
                <a:latin typeface="Arial MT"/>
                <a:cs typeface="Arial MT"/>
              </a:rPr>
              <a:t> </a:t>
            </a:r>
            <a:r>
              <a:rPr sz="1400" b="0" spc="-5" dirty="0">
                <a:latin typeface="Arial MT"/>
                <a:cs typeface="Arial MT"/>
              </a:rPr>
              <a:t>drones,</a:t>
            </a:r>
            <a:r>
              <a:rPr sz="1400" b="0" spc="200" dirty="0">
                <a:latin typeface="Arial MT"/>
                <a:cs typeface="Arial MT"/>
              </a:rPr>
              <a:t> </a:t>
            </a:r>
            <a:r>
              <a:rPr sz="1400" b="0" spc="10" dirty="0">
                <a:latin typeface="Arial MT"/>
                <a:cs typeface="Arial MT"/>
              </a:rPr>
              <a:t>and</a:t>
            </a:r>
            <a:r>
              <a:rPr sz="1400" b="0" spc="180" dirty="0">
                <a:latin typeface="Arial MT"/>
                <a:cs typeface="Arial MT"/>
              </a:rPr>
              <a:t> </a:t>
            </a:r>
            <a:r>
              <a:rPr sz="1400" b="0" spc="-10" dirty="0">
                <a:latin typeface="Arial MT"/>
                <a:cs typeface="Arial MT"/>
              </a:rPr>
              <a:t>IoT-based</a:t>
            </a:r>
            <a:r>
              <a:rPr sz="1400" b="0" spc="225" dirty="0">
                <a:latin typeface="Arial MT"/>
                <a:cs typeface="Arial MT"/>
              </a:rPr>
              <a:t> </a:t>
            </a:r>
            <a:r>
              <a:rPr sz="1400" b="0" dirty="0">
                <a:latin typeface="Arial MT"/>
                <a:cs typeface="Arial MT"/>
              </a:rPr>
              <a:t>sensors</a:t>
            </a:r>
            <a:r>
              <a:rPr sz="1400" b="0" spc="185" dirty="0">
                <a:latin typeface="Arial MT"/>
                <a:cs typeface="Arial MT"/>
              </a:rPr>
              <a:t> </a:t>
            </a:r>
            <a:r>
              <a:rPr sz="1400" b="0" spc="-5" dirty="0">
                <a:latin typeface="Arial MT"/>
                <a:cs typeface="Arial MT"/>
              </a:rPr>
              <a:t>to</a:t>
            </a:r>
            <a:r>
              <a:rPr sz="1400" b="0" spc="215" dirty="0">
                <a:latin typeface="Arial MT"/>
                <a:cs typeface="Arial MT"/>
              </a:rPr>
              <a:t> </a:t>
            </a:r>
            <a:r>
              <a:rPr sz="1400" b="0" spc="-5" dirty="0">
                <a:latin typeface="Arial MT"/>
                <a:cs typeface="Arial MT"/>
              </a:rPr>
              <a:t>optimize</a:t>
            </a:r>
            <a:r>
              <a:rPr sz="1400" b="0" spc="200" dirty="0">
                <a:latin typeface="Arial MT"/>
                <a:cs typeface="Arial MT"/>
              </a:rPr>
              <a:t> </a:t>
            </a:r>
            <a:r>
              <a:rPr sz="1400" b="0" spc="10" dirty="0">
                <a:latin typeface="Arial MT"/>
                <a:cs typeface="Arial MT"/>
              </a:rPr>
              <a:t>raw</a:t>
            </a:r>
            <a:r>
              <a:rPr sz="1400" b="0" spc="160" dirty="0">
                <a:latin typeface="Arial MT"/>
                <a:cs typeface="Arial MT"/>
              </a:rPr>
              <a:t> </a:t>
            </a:r>
            <a:r>
              <a:rPr sz="1400" b="0" spc="-5" dirty="0">
                <a:latin typeface="Arial MT"/>
                <a:cs typeface="Arial MT"/>
              </a:rPr>
              <a:t>material</a:t>
            </a:r>
            <a:r>
              <a:rPr sz="1400" b="0" spc="220" dirty="0">
                <a:latin typeface="Arial MT"/>
                <a:cs typeface="Arial MT"/>
              </a:rPr>
              <a:t> </a:t>
            </a:r>
            <a:r>
              <a:rPr sz="1400" b="0" spc="-5" dirty="0">
                <a:latin typeface="Arial MT"/>
                <a:cs typeface="Arial MT"/>
              </a:rPr>
              <a:t>collection, </a:t>
            </a:r>
            <a:r>
              <a:rPr sz="1400" b="0" spc="-375" dirty="0">
                <a:latin typeface="Arial MT"/>
                <a:cs typeface="Arial MT"/>
              </a:rPr>
              <a:t> </a:t>
            </a:r>
            <a:r>
              <a:rPr sz="1400" b="0" dirty="0">
                <a:latin typeface="Arial MT"/>
                <a:cs typeface="Arial MT"/>
              </a:rPr>
              <a:t>reduce</a:t>
            </a:r>
            <a:r>
              <a:rPr sz="1400" b="0" spc="-50" dirty="0">
                <a:latin typeface="Arial MT"/>
                <a:cs typeface="Arial MT"/>
              </a:rPr>
              <a:t> </a:t>
            </a:r>
            <a:r>
              <a:rPr sz="1400" b="0" dirty="0">
                <a:latin typeface="Arial MT"/>
                <a:cs typeface="Arial MT"/>
              </a:rPr>
              <a:t>waste,</a:t>
            </a:r>
            <a:r>
              <a:rPr sz="1400" b="0" spc="-35" dirty="0">
                <a:latin typeface="Arial MT"/>
                <a:cs typeface="Arial MT"/>
              </a:rPr>
              <a:t> </a:t>
            </a:r>
            <a:r>
              <a:rPr sz="1400" b="0" spc="10" dirty="0">
                <a:latin typeface="Arial MT"/>
                <a:cs typeface="Arial MT"/>
              </a:rPr>
              <a:t>and</a:t>
            </a:r>
            <a:r>
              <a:rPr sz="1400" b="0" spc="-45" dirty="0">
                <a:latin typeface="Arial MT"/>
                <a:cs typeface="Arial MT"/>
              </a:rPr>
              <a:t> </a:t>
            </a:r>
            <a:r>
              <a:rPr sz="1400" b="0" spc="-5" dirty="0">
                <a:latin typeface="Arial MT"/>
                <a:cs typeface="Arial MT"/>
              </a:rPr>
              <a:t>increase</a:t>
            </a:r>
            <a:r>
              <a:rPr sz="1400" b="0" spc="-30" dirty="0">
                <a:latin typeface="Arial MT"/>
                <a:cs typeface="Arial MT"/>
              </a:rPr>
              <a:t> </a:t>
            </a:r>
            <a:r>
              <a:rPr sz="1400" b="0" dirty="0">
                <a:latin typeface="Arial MT"/>
                <a:cs typeface="Arial MT"/>
              </a:rPr>
              <a:t>overall</a:t>
            </a:r>
            <a:r>
              <a:rPr sz="1400" b="0" spc="-20" dirty="0">
                <a:latin typeface="Arial MT"/>
                <a:cs typeface="Arial MT"/>
              </a:rPr>
              <a:t> </a:t>
            </a:r>
            <a:r>
              <a:rPr sz="1400" b="0" spc="-5" dirty="0">
                <a:latin typeface="Arial MT"/>
                <a:cs typeface="Arial MT"/>
              </a:rPr>
              <a:t>efficiency</a:t>
            </a:r>
            <a:r>
              <a:rPr sz="1400" b="0" spc="20" dirty="0">
                <a:latin typeface="Arial MT"/>
                <a:cs typeface="Arial MT"/>
              </a:rPr>
              <a:t> </a:t>
            </a:r>
            <a:r>
              <a:rPr sz="1400" b="0" dirty="0">
                <a:latin typeface="Arial MT"/>
                <a:cs typeface="Arial MT"/>
              </a:rPr>
              <a:t>in</a:t>
            </a:r>
            <a:r>
              <a:rPr sz="1400" b="0" spc="-10" dirty="0">
                <a:latin typeface="Arial MT"/>
                <a:cs typeface="Arial MT"/>
              </a:rPr>
              <a:t> </a:t>
            </a:r>
            <a:r>
              <a:rPr sz="1400" b="0" spc="-5" dirty="0">
                <a:latin typeface="Arial MT"/>
                <a:cs typeface="Arial MT"/>
              </a:rPr>
              <a:t>gathering</a:t>
            </a:r>
            <a:r>
              <a:rPr sz="1400" b="0" spc="5" dirty="0">
                <a:latin typeface="Arial MT"/>
                <a:cs typeface="Arial MT"/>
              </a:rPr>
              <a:t> </a:t>
            </a:r>
            <a:r>
              <a:rPr sz="1400" b="0" spc="-5" dirty="0">
                <a:latin typeface="Arial MT"/>
                <a:cs typeface="Arial MT"/>
              </a:rPr>
              <a:t>crops</a:t>
            </a:r>
            <a:r>
              <a:rPr sz="1400" b="0" spc="-10" dirty="0">
                <a:latin typeface="Arial MT"/>
                <a:cs typeface="Arial MT"/>
              </a:rPr>
              <a:t> </a:t>
            </a:r>
            <a:r>
              <a:rPr sz="1400" b="0" spc="10" dirty="0">
                <a:latin typeface="Arial MT"/>
                <a:cs typeface="Arial MT"/>
              </a:rPr>
              <a:t>and</a:t>
            </a:r>
            <a:r>
              <a:rPr sz="1400" b="0" spc="-40" dirty="0">
                <a:latin typeface="Arial MT"/>
                <a:cs typeface="Arial MT"/>
              </a:rPr>
              <a:t> </a:t>
            </a:r>
            <a:r>
              <a:rPr sz="1400" b="0" spc="-5" dirty="0">
                <a:latin typeface="Arial MT"/>
                <a:cs typeface="Arial MT"/>
              </a:rPr>
              <a:t>other</a:t>
            </a:r>
            <a:r>
              <a:rPr sz="1400" b="0" spc="5" dirty="0">
                <a:latin typeface="Arial MT"/>
                <a:cs typeface="Arial MT"/>
              </a:rPr>
              <a:t> </a:t>
            </a:r>
            <a:r>
              <a:rPr sz="1400" b="0" spc="-5" dirty="0">
                <a:latin typeface="Arial MT"/>
                <a:cs typeface="Arial MT"/>
              </a:rPr>
              <a:t>agricultural products.</a:t>
            </a:r>
            <a:endParaRPr sz="1400">
              <a:latin typeface="Arial MT"/>
              <a:cs typeface="Arial MT"/>
            </a:endParaRPr>
          </a:p>
          <a:p>
            <a:pPr marL="14604">
              <a:lnSpc>
                <a:spcPct val="100000"/>
              </a:lnSpc>
              <a:spcBef>
                <a:spcPts val="50"/>
              </a:spcBef>
            </a:pPr>
            <a:endParaRPr sz="1450">
              <a:latin typeface="Arial MT"/>
              <a:cs typeface="Arial MT"/>
            </a:endParaRPr>
          </a:p>
          <a:p>
            <a:pPr marL="155575" indent="-128905">
              <a:lnSpc>
                <a:spcPct val="100000"/>
              </a:lnSpc>
              <a:buFont typeface="Arial MT"/>
              <a:buChar char="•"/>
              <a:tabLst>
                <a:tab pos="156845" algn="l"/>
              </a:tabLst>
            </a:pPr>
            <a:r>
              <a:rPr spc="20" dirty="0"/>
              <a:t>Enhance</a:t>
            </a:r>
            <a:r>
              <a:rPr spc="40" dirty="0"/>
              <a:t> </a:t>
            </a:r>
            <a:r>
              <a:rPr spc="15" dirty="0"/>
              <a:t>Supply</a:t>
            </a:r>
            <a:r>
              <a:rPr spc="45" dirty="0"/>
              <a:t> </a:t>
            </a:r>
            <a:r>
              <a:rPr spc="15" dirty="0"/>
              <a:t>Chain</a:t>
            </a:r>
            <a:r>
              <a:rPr spc="30" dirty="0"/>
              <a:t> </a:t>
            </a:r>
            <a:r>
              <a:rPr spc="15" dirty="0"/>
              <a:t>Infrastructure</a:t>
            </a:r>
            <a:r>
              <a:rPr spc="45" dirty="0"/>
              <a:t> </a:t>
            </a:r>
            <a:r>
              <a:rPr spc="5" dirty="0"/>
              <a:t>:</a:t>
            </a:r>
          </a:p>
          <a:p>
            <a:pPr marL="14604" marR="230504" algn="r">
              <a:lnSpc>
                <a:spcPts val="1670"/>
              </a:lnSpc>
              <a:spcBef>
                <a:spcPts val="20"/>
              </a:spcBef>
            </a:pPr>
            <a:r>
              <a:rPr sz="1400" b="0" spc="-5" dirty="0">
                <a:latin typeface="Arial MT"/>
                <a:cs typeface="Arial MT"/>
              </a:rPr>
              <a:t>Develop</a:t>
            </a:r>
            <a:r>
              <a:rPr sz="1400" b="0" spc="20" dirty="0">
                <a:latin typeface="Arial MT"/>
                <a:cs typeface="Arial MT"/>
              </a:rPr>
              <a:t> </a:t>
            </a:r>
            <a:r>
              <a:rPr sz="1400" b="0" spc="-10" dirty="0">
                <a:latin typeface="Arial MT"/>
                <a:cs typeface="Arial MT"/>
              </a:rPr>
              <a:t>better</a:t>
            </a:r>
            <a:r>
              <a:rPr sz="1400" b="0" spc="-25" dirty="0">
                <a:latin typeface="Arial MT"/>
                <a:cs typeface="Arial MT"/>
              </a:rPr>
              <a:t> </a:t>
            </a:r>
            <a:r>
              <a:rPr sz="1400" b="0" spc="-10" dirty="0">
                <a:latin typeface="Arial MT"/>
                <a:cs typeface="Arial MT"/>
              </a:rPr>
              <a:t>storage,</a:t>
            </a:r>
            <a:r>
              <a:rPr sz="1400" b="0" spc="45" dirty="0">
                <a:latin typeface="Arial MT"/>
                <a:cs typeface="Arial MT"/>
              </a:rPr>
              <a:t> </a:t>
            </a:r>
            <a:r>
              <a:rPr sz="1400" b="0" spc="-10" dirty="0">
                <a:latin typeface="Arial MT"/>
                <a:cs typeface="Arial MT"/>
              </a:rPr>
              <a:t>transportation,</a:t>
            </a:r>
            <a:r>
              <a:rPr sz="1400" b="0" spc="50" dirty="0">
                <a:latin typeface="Arial MT"/>
                <a:cs typeface="Arial MT"/>
              </a:rPr>
              <a:t> </a:t>
            </a:r>
            <a:r>
              <a:rPr sz="1400" b="0" spc="-20" dirty="0">
                <a:latin typeface="Arial MT"/>
                <a:cs typeface="Arial MT"/>
              </a:rPr>
              <a:t>and</a:t>
            </a:r>
            <a:r>
              <a:rPr sz="1400" b="0" spc="25" dirty="0">
                <a:latin typeface="Arial MT"/>
                <a:cs typeface="Arial MT"/>
              </a:rPr>
              <a:t> </a:t>
            </a:r>
            <a:r>
              <a:rPr sz="1400" b="0" spc="-10" dirty="0">
                <a:latin typeface="Arial MT"/>
                <a:cs typeface="Arial MT"/>
              </a:rPr>
              <a:t>processing</a:t>
            </a:r>
            <a:r>
              <a:rPr sz="1400" b="0" spc="20" dirty="0">
                <a:latin typeface="Arial MT"/>
                <a:cs typeface="Arial MT"/>
              </a:rPr>
              <a:t> </a:t>
            </a:r>
            <a:r>
              <a:rPr sz="1400" b="0" spc="-5" dirty="0">
                <a:latin typeface="Arial MT"/>
                <a:cs typeface="Arial MT"/>
              </a:rPr>
              <a:t>facilities</a:t>
            </a:r>
            <a:r>
              <a:rPr sz="1400" b="0" spc="-40" dirty="0">
                <a:latin typeface="Arial MT"/>
                <a:cs typeface="Arial MT"/>
              </a:rPr>
              <a:t> </a:t>
            </a:r>
            <a:r>
              <a:rPr sz="1400" b="0" spc="35" dirty="0">
                <a:latin typeface="Arial MT"/>
                <a:cs typeface="Arial MT"/>
              </a:rPr>
              <a:t>to</a:t>
            </a:r>
            <a:r>
              <a:rPr sz="1400" b="0" spc="-55" dirty="0">
                <a:latin typeface="Arial MT"/>
                <a:cs typeface="Arial MT"/>
              </a:rPr>
              <a:t> </a:t>
            </a:r>
            <a:r>
              <a:rPr sz="1400" b="0" spc="-5" dirty="0">
                <a:latin typeface="Arial MT"/>
                <a:cs typeface="Arial MT"/>
              </a:rPr>
              <a:t>minimize</a:t>
            </a:r>
            <a:r>
              <a:rPr sz="1400" b="0" spc="25" dirty="0">
                <a:latin typeface="Arial MT"/>
                <a:cs typeface="Arial MT"/>
              </a:rPr>
              <a:t> </a:t>
            </a:r>
            <a:r>
              <a:rPr sz="1400" b="0" spc="-5" dirty="0">
                <a:latin typeface="Arial MT"/>
                <a:cs typeface="Arial MT"/>
              </a:rPr>
              <a:t>spoilage</a:t>
            </a:r>
            <a:r>
              <a:rPr sz="1400" b="0" spc="-55" dirty="0">
                <a:latin typeface="Arial MT"/>
                <a:cs typeface="Arial MT"/>
              </a:rPr>
              <a:t> </a:t>
            </a:r>
            <a:r>
              <a:rPr sz="1400" b="0" spc="5" dirty="0">
                <a:latin typeface="Arial MT"/>
                <a:cs typeface="Arial MT"/>
              </a:rPr>
              <a:t>and</a:t>
            </a:r>
            <a:r>
              <a:rPr sz="1400" b="0" spc="-55" dirty="0">
                <a:latin typeface="Arial MT"/>
                <a:cs typeface="Arial MT"/>
              </a:rPr>
              <a:t> </a:t>
            </a:r>
            <a:r>
              <a:rPr sz="1400" b="0" dirty="0">
                <a:latin typeface="Arial MT"/>
                <a:cs typeface="Arial MT"/>
              </a:rPr>
              <a:t>ensure</a:t>
            </a:r>
            <a:endParaRPr sz="1400">
              <a:latin typeface="Arial MT"/>
              <a:cs typeface="Arial MT"/>
            </a:endParaRPr>
          </a:p>
          <a:p>
            <a:pPr marL="14604" marR="220345" algn="r">
              <a:lnSpc>
                <a:spcPts val="1670"/>
              </a:lnSpc>
            </a:pPr>
            <a:r>
              <a:rPr sz="1400" b="0" spc="-5" dirty="0">
                <a:latin typeface="Arial MT"/>
                <a:cs typeface="Arial MT"/>
              </a:rPr>
              <a:t>timely</a:t>
            </a:r>
            <a:r>
              <a:rPr sz="1400" b="0" spc="25" dirty="0">
                <a:latin typeface="Arial MT"/>
                <a:cs typeface="Arial MT"/>
              </a:rPr>
              <a:t> </a:t>
            </a:r>
            <a:r>
              <a:rPr sz="1400" b="0" spc="-5" dirty="0">
                <a:latin typeface="Arial MT"/>
                <a:cs typeface="Arial MT"/>
              </a:rPr>
              <a:t>delivery</a:t>
            </a:r>
            <a:r>
              <a:rPr sz="1400" b="0" spc="-50" dirty="0">
                <a:latin typeface="Arial MT"/>
                <a:cs typeface="Arial MT"/>
              </a:rPr>
              <a:t> </a:t>
            </a:r>
            <a:r>
              <a:rPr sz="1400" b="0" spc="25" dirty="0">
                <a:latin typeface="Arial MT"/>
                <a:cs typeface="Arial MT"/>
              </a:rPr>
              <a:t>of</a:t>
            </a:r>
            <a:r>
              <a:rPr sz="1400" b="0" spc="-25" dirty="0">
                <a:latin typeface="Arial MT"/>
                <a:cs typeface="Arial MT"/>
              </a:rPr>
              <a:t> </a:t>
            </a:r>
            <a:r>
              <a:rPr sz="1400" b="0" spc="-15" dirty="0">
                <a:latin typeface="Arial MT"/>
                <a:cs typeface="Arial MT"/>
              </a:rPr>
              <a:t>raw</a:t>
            </a:r>
            <a:r>
              <a:rPr sz="1400" b="0" spc="10" dirty="0">
                <a:latin typeface="Arial MT"/>
                <a:cs typeface="Arial MT"/>
              </a:rPr>
              <a:t> </a:t>
            </a:r>
            <a:r>
              <a:rPr sz="1400" b="0" dirty="0">
                <a:latin typeface="Arial MT"/>
                <a:cs typeface="Arial MT"/>
              </a:rPr>
              <a:t>materials,</a:t>
            </a:r>
            <a:r>
              <a:rPr sz="1400" b="0" spc="-30" dirty="0">
                <a:latin typeface="Arial MT"/>
                <a:cs typeface="Arial MT"/>
              </a:rPr>
              <a:t> </a:t>
            </a:r>
            <a:r>
              <a:rPr sz="1400" b="0" spc="-5" dirty="0">
                <a:latin typeface="Arial MT"/>
                <a:cs typeface="Arial MT"/>
              </a:rPr>
              <a:t>while</a:t>
            </a:r>
            <a:r>
              <a:rPr sz="1400" b="0" spc="25" dirty="0">
                <a:latin typeface="Arial MT"/>
                <a:cs typeface="Arial MT"/>
              </a:rPr>
              <a:t> </a:t>
            </a:r>
            <a:r>
              <a:rPr sz="1400" b="0" spc="-15" dirty="0">
                <a:latin typeface="Arial MT"/>
                <a:cs typeface="Arial MT"/>
              </a:rPr>
              <a:t>also</a:t>
            </a:r>
            <a:r>
              <a:rPr sz="1400" b="0" spc="20" dirty="0">
                <a:latin typeface="Arial MT"/>
                <a:cs typeface="Arial MT"/>
              </a:rPr>
              <a:t> </a:t>
            </a:r>
            <a:r>
              <a:rPr sz="1400" b="0" spc="-10" dirty="0">
                <a:latin typeface="Arial MT"/>
                <a:cs typeface="Arial MT"/>
              </a:rPr>
              <a:t>supporting</a:t>
            </a:r>
            <a:r>
              <a:rPr sz="1400" b="0" spc="25" dirty="0">
                <a:latin typeface="Arial MT"/>
                <a:cs typeface="Arial MT"/>
              </a:rPr>
              <a:t> </a:t>
            </a:r>
            <a:r>
              <a:rPr sz="1400" b="0" spc="-5" dirty="0">
                <a:latin typeface="Arial MT"/>
                <a:cs typeface="Arial MT"/>
              </a:rPr>
              <a:t>sustainability</a:t>
            </a:r>
            <a:r>
              <a:rPr sz="1400" b="0" spc="25" dirty="0">
                <a:latin typeface="Arial MT"/>
                <a:cs typeface="Arial MT"/>
              </a:rPr>
              <a:t> </a:t>
            </a:r>
            <a:r>
              <a:rPr sz="1400" b="0" spc="-15" dirty="0">
                <a:latin typeface="Arial MT"/>
                <a:cs typeface="Arial MT"/>
              </a:rPr>
              <a:t>and</a:t>
            </a:r>
            <a:r>
              <a:rPr sz="1400" b="0" spc="25" dirty="0">
                <a:latin typeface="Arial MT"/>
                <a:cs typeface="Arial MT"/>
              </a:rPr>
              <a:t> </a:t>
            </a:r>
            <a:r>
              <a:rPr sz="1400" b="0" spc="-5" dirty="0">
                <a:latin typeface="Arial MT"/>
                <a:cs typeface="Arial MT"/>
              </a:rPr>
              <a:t>reducing</a:t>
            </a:r>
            <a:r>
              <a:rPr sz="1400" b="0" spc="-55" dirty="0">
                <a:latin typeface="Arial MT"/>
                <a:cs typeface="Arial MT"/>
              </a:rPr>
              <a:t> </a:t>
            </a:r>
            <a:r>
              <a:rPr sz="1400" b="0" dirty="0">
                <a:latin typeface="Arial MT"/>
                <a:cs typeface="Arial MT"/>
              </a:rPr>
              <a:t>carbon</a:t>
            </a:r>
            <a:r>
              <a:rPr sz="1400" b="0" spc="-55" dirty="0">
                <a:latin typeface="Arial MT"/>
                <a:cs typeface="Arial MT"/>
              </a:rPr>
              <a:t> </a:t>
            </a:r>
            <a:r>
              <a:rPr sz="1400" b="0" dirty="0">
                <a:latin typeface="Arial MT"/>
                <a:cs typeface="Arial MT"/>
              </a:rPr>
              <a:t>footprints.</a:t>
            </a:r>
            <a:endParaRPr sz="1400">
              <a:latin typeface="Arial MT"/>
              <a:cs typeface="Arial MT"/>
            </a:endParaRPr>
          </a:p>
          <a:p>
            <a:pPr marL="14604">
              <a:lnSpc>
                <a:spcPct val="100000"/>
              </a:lnSpc>
              <a:spcBef>
                <a:spcPts val="30"/>
              </a:spcBef>
            </a:pPr>
            <a:endParaRPr sz="1450">
              <a:latin typeface="Arial MT"/>
              <a:cs typeface="Arial MT"/>
            </a:endParaRPr>
          </a:p>
          <a:p>
            <a:pPr marL="155575" indent="-128905">
              <a:lnSpc>
                <a:spcPct val="100000"/>
              </a:lnSpc>
              <a:buFont typeface="Arial MT"/>
              <a:buChar char="•"/>
              <a:tabLst>
                <a:tab pos="156845" algn="l"/>
              </a:tabLst>
            </a:pPr>
            <a:r>
              <a:rPr spc="25" dirty="0"/>
              <a:t>Promote</a:t>
            </a:r>
            <a:r>
              <a:rPr spc="20" dirty="0"/>
              <a:t> </a:t>
            </a:r>
            <a:r>
              <a:rPr spc="15" dirty="0"/>
              <a:t>Sustainable</a:t>
            </a:r>
            <a:r>
              <a:rPr spc="25" dirty="0"/>
              <a:t> </a:t>
            </a:r>
            <a:r>
              <a:rPr spc="20" dirty="0"/>
              <a:t>Farming</a:t>
            </a:r>
            <a:r>
              <a:rPr spc="10" dirty="0"/>
              <a:t> </a:t>
            </a:r>
            <a:r>
              <a:rPr spc="20" dirty="0"/>
              <a:t>Practices</a:t>
            </a:r>
            <a:r>
              <a:rPr spc="25" dirty="0"/>
              <a:t> </a:t>
            </a:r>
            <a:r>
              <a:rPr spc="5" dirty="0"/>
              <a:t>:</a:t>
            </a:r>
          </a:p>
          <a:p>
            <a:pPr marL="27305" marR="89535" indent="177800">
              <a:lnSpc>
                <a:spcPts val="1730"/>
              </a:lnSpc>
              <a:spcBef>
                <a:spcPts val="35"/>
              </a:spcBef>
            </a:pPr>
            <a:r>
              <a:rPr sz="1400" b="0" dirty="0">
                <a:latin typeface="Arial MT"/>
                <a:cs typeface="Arial MT"/>
              </a:rPr>
              <a:t>Encourage</a:t>
            </a:r>
            <a:r>
              <a:rPr sz="1400" b="0" spc="-55" dirty="0">
                <a:latin typeface="Arial MT"/>
                <a:cs typeface="Arial MT"/>
              </a:rPr>
              <a:t> </a:t>
            </a:r>
            <a:r>
              <a:rPr sz="1400" b="0" dirty="0">
                <a:latin typeface="Arial MT"/>
                <a:cs typeface="Arial MT"/>
              </a:rPr>
              <a:t>farmers</a:t>
            </a:r>
            <a:r>
              <a:rPr sz="1400" b="0" spc="-45" dirty="0">
                <a:latin typeface="Arial MT"/>
                <a:cs typeface="Arial MT"/>
              </a:rPr>
              <a:t> </a:t>
            </a:r>
            <a:r>
              <a:rPr sz="1400" b="0" spc="35" dirty="0">
                <a:latin typeface="Arial MT"/>
                <a:cs typeface="Arial MT"/>
              </a:rPr>
              <a:t>to</a:t>
            </a:r>
            <a:r>
              <a:rPr sz="1400" b="0" spc="-55" dirty="0">
                <a:latin typeface="Arial MT"/>
                <a:cs typeface="Arial MT"/>
              </a:rPr>
              <a:t> </a:t>
            </a:r>
            <a:r>
              <a:rPr sz="1400" b="0" spc="-10" dirty="0">
                <a:latin typeface="Arial MT"/>
                <a:cs typeface="Arial MT"/>
              </a:rPr>
              <a:t>adopt</a:t>
            </a:r>
            <a:r>
              <a:rPr sz="1400" b="0" spc="45" dirty="0">
                <a:latin typeface="Arial MT"/>
                <a:cs typeface="Arial MT"/>
              </a:rPr>
              <a:t> </a:t>
            </a:r>
            <a:r>
              <a:rPr sz="1400" b="0" spc="-5" dirty="0">
                <a:latin typeface="Arial MT"/>
                <a:cs typeface="Arial MT"/>
              </a:rPr>
              <a:t>sustainable</a:t>
            </a:r>
            <a:r>
              <a:rPr sz="1400" b="0" spc="-50" dirty="0">
                <a:latin typeface="Arial MT"/>
                <a:cs typeface="Arial MT"/>
              </a:rPr>
              <a:t> </a:t>
            </a:r>
            <a:r>
              <a:rPr sz="1400" b="0" spc="10" dirty="0">
                <a:latin typeface="Arial MT"/>
                <a:cs typeface="Arial MT"/>
              </a:rPr>
              <a:t>and</a:t>
            </a:r>
            <a:r>
              <a:rPr sz="1400" b="0" spc="-55" dirty="0">
                <a:latin typeface="Arial MT"/>
                <a:cs typeface="Arial MT"/>
              </a:rPr>
              <a:t> </a:t>
            </a:r>
            <a:r>
              <a:rPr sz="1400" b="0" spc="-5" dirty="0">
                <a:latin typeface="Arial MT"/>
                <a:cs typeface="Arial MT"/>
              </a:rPr>
              <a:t>regenerative</a:t>
            </a:r>
            <a:r>
              <a:rPr sz="1400" b="0" spc="25" dirty="0">
                <a:latin typeface="Arial MT"/>
                <a:cs typeface="Arial MT"/>
              </a:rPr>
              <a:t> </a:t>
            </a:r>
            <a:r>
              <a:rPr sz="1400" b="0" spc="-5" dirty="0">
                <a:latin typeface="Arial MT"/>
                <a:cs typeface="Arial MT"/>
              </a:rPr>
              <a:t>agricultural</a:t>
            </a:r>
            <a:r>
              <a:rPr sz="1400" b="0" spc="-25" dirty="0">
                <a:latin typeface="Arial MT"/>
                <a:cs typeface="Arial MT"/>
              </a:rPr>
              <a:t> </a:t>
            </a:r>
            <a:r>
              <a:rPr sz="1400" b="0" spc="-5" dirty="0">
                <a:latin typeface="Arial MT"/>
                <a:cs typeface="Arial MT"/>
              </a:rPr>
              <a:t>methods</a:t>
            </a:r>
            <a:r>
              <a:rPr sz="1400" b="0" spc="-50" dirty="0">
                <a:latin typeface="Arial MT"/>
                <a:cs typeface="Arial MT"/>
              </a:rPr>
              <a:t> </a:t>
            </a:r>
            <a:r>
              <a:rPr sz="1400" b="0" dirty="0">
                <a:latin typeface="Arial MT"/>
                <a:cs typeface="Arial MT"/>
              </a:rPr>
              <a:t>that</a:t>
            </a:r>
            <a:r>
              <a:rPr sz="1400" b="0" spc="45" dirty="0">
                <a:latin typeface="Arial MT"/>
                <a:cs typeface="Arial MT"/>
              </a:rPr>
              <a:t> </a:t>
            </a:r>
            <a:r>
              <a:rPr sz="1400" b="0" spc="-5" dirty="0">
                <a:latin typeface="Arial MT"/>
                <a:cs typeface="Arial MT"/>
              </a:rPr>
              <a:t>increase</a:t>
            </a:r>
            <a:r>
              <a:rPr sz="1400" b="0" spc="-50" dirty="0">
                <a:latin typeface="Arial MT"/>
                <a:cs typeface="Arial MT"/>
              </a:rPr>
              <a:t> </a:t>
            </a:r>
            <a:r>
              <a:rPr sz="1400" b="0" spc="-10" dirty="0">
                <a:latin typeface="Arial MT"/>
                <a:cs typeface="Arial MT"/>
              </a:rPr>
              <a:t>yield, </a:t>
            </a:r>
            <a:r>
              <a:rPr sz="1400" b="0" spc="-375" dirty="0">
                <a:latin typeface="Arial MT"/>
                <a:cs typeface="Arial MT"/>
              </a:rPr>
              <a:t> </a:t>
            </a:r>
            <a:r>
              <a:rPr sz="1400" b="0" dirty="0">
                <a:latin typeface="Arial MT"/>
                <a:cs typeface="Arial MT"/>
              </a:rPr>
              <a:t>reduce</a:t>
            </a:r>
            <a:r>
              <a:rPr sz="1400" b="0" spc="-60" dirty="0">
                <a:latin typeface="Arial MT"/>
                <a:cs typeface="Arial MT"/>
              </a:rPr>
              <a:t> </a:t>
            </a:r>
            <a:r>
              <a:rPr sz="1400" b="0" spc="-5" dirty="0">
                <a:latin typeface="Arial MT"/>
                <a:cs typeface="Arial MT"/>
              </a:rPr>
              <a:t>environmental</a:t>
            </a:r>
            <a:r>
              <a:rPr sz="1400" b="0" spc="-30" dirty="0">
                <a:latin typeface="Arial MT"/>
                <a:cs typeface="Arial MT"/>
              </a:rPr>
              <a:t> </a:t>
            </a:r>
            <a:r>
              <a:rPr sz="1400" b="0" spc="-5" dirty="0">
                <a:latin typeface="Arial MT"/>
                <a:cs typeface="Arial MT"/>
              </a:rPr>
              <a:t>impact,</a:t>
            </a:r>
            <a:r>
              <a:rPr sz="1400" b="0" spc="-30" dirty="0">
                <a:latin typeface="Arial MT"/>
                <a:cs typeface="Arial MT"/>
              </a:rPr>
              <a:t> </a:t>
            </a:r>
            <a:r>
              <a:rPr sz="1400" b="0" spc="10" dirty="0">
                <a:latin typeface="Arial MT"/>
                <a:cs typeface="Arial MT"/>
              </a:rPr>
              <a:t>and</a:t>
            </a:r>
            <a:r>
              <a:rPr sz="1400" b="0" spc="-60" dirty="0">
                <a:latin typeface="Arial MT"/>
                <a:cs typeface="Arial MT"/>
              </a:rPr>
              <a:t> </a:t>
            </a:r>
            <a:r>
              <a:rPr sz="1400" b="0" dirty="0">
                <a:latin typeface="Arial MT"/>
                <a:cs typeface="Arial MT"/>
              </a:rPr>
              <a:t>ensure</a:t>
            </a:r>
            <a:r>
              <a:rPr sz="1400" b="0" spc="-55" dirty="0">
                <a:latin typeface="Arial MT"/>
                <a:cs typeface="Arial MT"/>
              </a:rPr>
              <a:t> </a:t>
            </a:r>
            <a:r>
              <a:rPr sz="1400" b="0" spc="15" dirty="0">
                <a:latin typeface="Arial MT"/>
                <a:cs typeface="Arial MT"/>
              </a:rPr>
              <a:t>a</a:t>
            </a:r>
            <a:r>
              <a:rPr sz="1400" b="0" spc="20" dirty="0">
                <a:latin typeface="Arial MT"/>
                <a:cs typeface="Arial MT"/>
              </a:rPr>
              <a:t> </a:t>
            </a:r>
            <a:r>
              <a:rPr sz="1400" b="0" spc="-5" dirty="0">
                <a:latin typeface="Arial MT"/>
                <a:cs typeface="Arial MT"/>
              </a:rPr>
              <a:t>steady,</a:t>
            </a:r>
            <a:r>
              <a:rPr sz="1400" b="0" spc="-35" dirty="0">
                <a:latin typeface="Arial MT"/>
                <a:cs typeface="Arial MT"/>
              </a:rPr>
              <a:t> </a:t>
            </a:r>
            <a:r>
              <a:rPr sz="1400" b="0" spc="5" dirty="0">
                <a:latin typeface="Arial MT"/>
                <a:cs typeface="Arial MT"/>
              </a:rPr>
              <a:t>long-term</a:t>
            </a:r>
            <a:r>
              <a:rPr sz="1400" b="0" spc="-70" dirty="0">
                <a:latin typeface="Arial MT"/>
                <a:cs typeface="Arial MT"/>
              </a:rPr>
              <a:t> </a:t>
            </a:r>
            <a:r>
              <a:rPr sz="1400" b="0" dirty="0">
                <a:latin typeface="Arial MT"/>
                <a:cs typeface="Arial MT"/>
              </a:rPr>
              <a:t>supply</a:t>
            </a:r>
            <a:r>
              <a:rPr sz="1400" b="0" spc="-50" dirty="0">
                <a:latin typeface="Arial MT"/>
                <a:cs typeface="Arial MT"/>
              </a:rPr>
              <a:t> </a:t>
            </a:r>
            <a:r>
              <a:rPr sz="1400" b="0" spc="25" dirty="0">
                <a:latin typeface="Arial MT"/>
                <a:cs typeface="Arial MT"/>
              </a:rPr>
              <a:t>of</a:t>
            </a:r>
            <a:r>
              <a:rPr sz="1400" b="0" spc="-35" dirty="0">
                <a:latin typeface="Arial MT"/>
                <a:cs typeface="Arial MT"/>
              </a:rPr>
              <a:t> </a:t>
            </a:r>
            <a:r>
              <a:rPr sz="1400" b="0" spc="10" dirty="0">
                <a:latin typeface="Arial MT"/>
                <a:cs typeface="Arial MT"/>
              </a:rPr>
              <a:t>raw</a:t>
            </a:r>
            <a:r>
              <a:rPr sz="1400" b="0" spc="-65" dirty="0">
                <a:latin typeface="Arial MT"/>
                <a:cs typeface="Arial MT"/>
              </a:rPr>
              <a:t> </a:t>
            </a:r>
            <a:r>
              <a:rPr sz="1400" b="0" dirty="0">
                <a:latin typeface="Arial MT"/>
                <a:cs typeface="Arial MT"/>
              </a:rPr>
              <a:t>materials.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57286" y="4270668"/>
            <a:ext cx="487362" cy="47356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265174" y="61277"/>
            <a:ext cx="32035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AGRICULTURE</a:t>
            </a:r>
            <a:r>
              <a:rPr sz="12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RAW</a:t>
            </a:r>
            <a:r>
              <a:rPr sz="1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MATERAL</a:t>
            </a:r>
            <a:r>
              <a:rPr sz="12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ANALYSIS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26098"/>
            <a:ext cx="966469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35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sz="1400" spc="4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400" spc="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400" spc="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4933950"/>
            <a:ext cx="9144000" cy="209550"/>
          </a:xfrm>
          <a:custGeom>
            <a:avLst/>
            <a:gdLst/>
            <a:ahLst/>
            <a:cxnLst/>
            <a:rect l="l" t="t" r="r" b="b"/>
            <a:pathLst>
              <a:path w="9144000" h="209550">
                <a:moveTo>
                  <a:pt x="9144000" y="0"/>
                </a:moveTo>
                <a:lnTo>
                  <a:pt x="0" y="0"/>
                </a:lnTo>
                <a:lnTo>
                  <a:pt x="0" y="209550"/>
                </a:lnTo>
                <a:lnTo>
                  <a:pt x="9144000" y="209550"/>
                </a:lnTo>
                <a:lnTo>
                  <a:pt x="9144000" y="0"/>
                </a:lnTo>
                <a:close/>
              </a:path>
            </a:pathLst>
          </a:custGeom>
          <a:solidFill>
            <a:srgbClr val="85180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1955" y="42380"/>
            <a:ext cx="1206147" cy="37275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8991600" y="0"/>
            <a:ext cx="152400" cy="539115"/>
            <a:chOff x="8991600" y="0"/>
            <a:chExt cx="152400" cy="53911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91600" y="9289"/>
              <a:ext cx="152400" cy="52951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029700" y="0"/>
              <a:ext cx="114300" cy="466725"/>
            </a:xfrm>
            <a:custGeom>
              <a:avLst/>
              <a:gdLst/>
              <a:ahLst/>
              <a:cxnLst/>
              <a:rect l="l" t="t" r="r" b="b"/>
              <a:pathLst>
                <a:path w="114300" h="466725">
                  <a:moveTo>
                    <a:pt x="114300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114300" y="46672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90207" y="469328"/>
            <a:ext cx="29978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001F5F"/>
                </a:solidFill>
              </a:rPr>
              <a:t>System</a:t>
            </a:r>
            <a:r>
              <a:rPr sz="2400" spc="-110" dirty="0">
                <a:solidFill>
                  <a:srgbClr val="001F5F"/>
                </a:solidFill>
              </a:rPr>
              <a:t> </a:t>
            </a:r>
            <a:r>
              <a:rPr sz="2400" dirty="0">
                <a:solidFill>
                  <a:srgbClr val="001F5F"/>
                </a:solidFill>
              </a:rPr>
              <a:t>Architecture</a:t>
            </a:r>
            <a:endParaRPr sz="2400"/>
          </a:p>
        </p:txBody>
      </p:sp>
      <p:sp>
        <p:nvSpPr>
          <p:cNvPr id="9" name="object 9"/>
          <p:cNvSpPr txBox="1"/>
          <p:nvPr/>
        </p:nvSpPr>
        <p:spPr>
          <a:xfrm>
            <a:off x="713740" y="1171003"/>
            <a:ext cx="8052434" cy="28956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40970" indent="-12890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141605" algn="l"/>
              </a:tabLst>
            </a:pPr>
            <a:r>
              <a:rPr sz="1550" b="1" spc="15" dirty="0">
                <a:latin typeface="Arial"/>
                <a:cs typeface="Arial"/>
              </a:rPr>
              <a:t>Data</a:t>
            </a:r>
            <a:r>
              <a:rPr sz="1550" b="1" spc="40" dirty="0">
                <a:latin typeface="Arial"/>
                <a:cs typeface="Arial"/>
              </a:rPr>
              <a:t> </a:t>
            </a:r>
            <a:r>
              <a:rPr sz="1550" b="1" spc="15" dirty="0">
                <a:latin typeface="Arial"/>
                <a:cs typeface="Arial"/>
              </a:rPr>
              <a:t>Collection</a:t>
            </a:r>
            <a:r>
              <a:rPr sz="1550" b="1" spc="50" dirty="0">
                <a:latin typeface="Arial"/>
                <a:cs typeface="Arial"/>
              </a:rPr>
              <a:t> </a:t>
            </a:r>
            <a:r>
              <a:rPr sz="1550" b="1" spc="25" dirty="0">
                <a:latin typeface="Arial"/>
                <a:cs typeface="Arial"/>
              </a:rPr>
              <a:t>Layer</a:t>
            </a:r>
            <a:r>
              <a:rPr sz="1550" b="1" spc="-10" dirty="0">
                <a:latin typeface="Arial"/>
                <a:cs typeface="Arial"/>
              </a:rPr>
              <a:t> </a:t>
            </a:r>
            <a:r>
              <a:rPr sz="1550" b="1" spc="5" dirty="0">
                <a:latin typeface="Arial"/>
                <a:cs typeface="Arial"/>
              </a:rPr>
              <a:t>:</a:t>
            </a:r>
            <a:endParaRPr sz="1550">
              <a:latin typeface="Arial"/>
              <a:cs typeface="Arial"/>
            </a:endParaRPr>
          </a:p>
          <a:p>
            <a:pPr marL="12700" marR="8255" indent="177800" algn="just">
              <a:lnSpc>
                <a:spcPts val="165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Sensors, drones, </a:t>
            </a:r>
            <a:r>
              <a:rPr sz="1400" spc="10" dirty="0">
                <a:latin typeface="Arial MT"/>
                <a:cs typeface="Arial MT"/>
              </a:rPr>
              <a:t>and </a:t>
            </a:r>
            <a:r>
              <a:rPr sz="1400" spc="15" dirty="0">
                <a:latin typeface="Arial MT"/>
                <a:cs typeface="Arial MT"/>
              </a:rPr>
              <a:t>IoT </a:t>
            </a:r>
            <a:r>
              <a:rPr sz="1400" dirty="0">
                <a:latin typeface="Arial MT"/>
                <a:cs typeface="Arial MT"/>
              </a:rPr>
              <a:t>devices collect </a:t>
            </a:r>
            <a:r>
              <a:rPr sz="1400" spc="-5" dirty="0">
                <a:latin typeface="Arial MT"/>
                <a:cs typeface="Arial MT"/>
              </a:rPr>
              <a:t>real-time </a:t>
            </a:r>
            <a:r>
              <a:rPr sz="1400" dirty="0">
                <a:latin typeface="Arial MT"/>
                <a:cs typeface="Arial MT"/>
              </a:rPr>
              <a:t>data </a:t>
            </a:r>
            <a:r>
              <a:rPr sz="1400" spc="5" dirty="0">
                <a:latin typeface="Arial MT"/>
                <a:cs typeface="Arial MT"/>
              </a:rPr>
              <a:t>from </a:t>
            </a:r>
            <a:r>
              <a:rPr sz="1400" spc="-5" dirty="0">
                <a:latin typeface="Arial MT"/>
                <a:cs typeface="Arial MT"/>
              </a:rPr>
              <a:t>fields (soil </a:t>
            </a:r>
            <a:r>
              <a:rPr sz="1400" spc="-10" dirty="0">
                <a:latin typeface="Arial MT"/>
                <a:cs typeface="Arial MT"/>
              </a:rPr>
              <a:t>moisture, </a:t>
            </a:r>
            <a:r>
              <a:rPr sz="1400" dirty="0">
                <a:latin typeface="Arial MT"/>
                <a:cs typeface="Arial MT"/>
              </a:rPr>
              <a:t>crop health,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weather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conditions)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monitor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crop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growth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and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determine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the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optimal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time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for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harvest.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 marL="140970" indent="-12890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41605" algn="l"/>
              </a:tabLst>
            </a:pPr>
            <a:r>
              <a:rPr sz="1550" b="1" spc="20" dirty="0">
                <a:latin typeface="Arial"/>
                <a:cs typeface="Arial"/>
              </a:rPr>
              <a:t>Processing and Analysis</a:t>
            </a:r>
            <a:r>
              <a:rPr sz="1550" b="1" spc="15" dirty="0">
                <a:latin typeface="Arial"/>
                <a:cs typeface="Arial"/>
              </a:rPr>
              <a:t> </a:t>
            </a:r>
            <a:r>
              <a:rPr sz="1550" b="1" spc="25" dirty="0">
                <a:latin typeface="Arial"/>
                <a:cs typeface="Arial"/>
              </a:rPr>
              <a:t>Layer</a:t>
            </a:r>
            <a:r>
              <a:rPr sz="1550" b="1" spc="-5" dirty="0">
                <a:latin typeface="Arial"/>
                <a:cs typeface="Arial"/>
              </a:rPr>
              <a:t> </a:t>
            </a:r>
            <a:r>
              <a:rPr sz="1550" b="1" spc="5" dirty="0">
                <a:latin typeface="Arial"/>
                <a:cs typeface="Arial"/>
              </a:rPr>
              <a:t>:</a:t>
            </a:r>
            <a:endParaRPr sz="1550">
              <a:latin typeface="Arial"/>
              <a:cs typeface="Arial"/>
            </a:endParaRPr>
          </a:p>
          <a:p>
            <a:pPr marL="12700" marR="5080" indent="177800" algn="just">
              <a:lnSpc>
                <a:spcPts val="1660"/>
              </a:lnSpc>
              <a:spcBef>
                <a:spcPts val="85"/>
              </a:spcBef>
            </a:pPr>
            <a:r>
              <a:rPr sz="1400" dirty="0">
                <a:latin typeface="Arial MT"/>
                <a:cs typeface="Arial MT"/>
              </a:rPr>
              <a:t>Data </a:t>
            </a:r>
            <a:r>
              <a:rPr sz="1400" spc="-5" dirty="0">
                <a:latin typeface="Arial MT"/>
                <a:cs typeface="Arial MT"/>
              </a:rPr>
              <a:t>is sent to cloud-based platforms </a:t>
            </a:r>
            <a:r>
              <a:rPr sz="1400" spc="-15" dirty="0">
                <a:latin typeface="Arial MT"/>
                <a:cs typeface="Arial MT"/>
              </a:rPr>
              <a:t>or </a:t>
            </a:r>
            <a:r>
              <a:rPr sz="1400" spc="-5" dirty="0">
                <a:latin typeface="Arial MT"/>
                <a:cs typeface="Arial MT"/>
              </a:rPr>
              <a:t>local </a:t>
            </a:r>
            <a:r>
              <a:rPr sz="1400" dirty="0">
                <a:latin typeface="Arial MT"/>
                <a:cs typeface="Arial MT"/>
              </a:rPr>
              <a:t>servers </a:t>
            </a:r>
            <a:r>
              <a:rPr sz="1400" spc="-10" dirty="0">
                <a:latin typeface="Arial MT"/>
                <a:cs typeface="Arial MT"/>
              </a:rPr>
              <a:t>where </a:t>
            </a:r>
            <a:r>
              <a:rPr sz="1400" spc="20" dirty="0">
                <a:latin typeface="Arial MT"/>
                <a:cs typeface="Arial MT"/>
              </a:rPr>
              <a:t>AI </a:t>
            </a:r>
            <a:r>
              <a:rPr sz="1400" spc="10" dirty="0">
                <a:latin typeface="Arial MT"/>
                <a:cs typeface="Arial MT"/>
              </a:rPr>
              <a:t>and </a:t>
            </a:r>
            <a:r>
              <a:rPr sz="1400" spc="-5" dirty="0">
                <a:latin typeface="Arial MT"/>
                <a:cs typeface="Arial MT"/>
              </a:rPr>
              <a:t>machine learning </a:t>
            </a:r>
            <a:r>
              <a:rPr sz="1400" dirty="0">
                <a:latin typeface="Arial MT"/>
                <a:cs typeface="Arial MT"/>
              </a:rPr>
              <a:t>algorithms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analyze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the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information,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providing</a:t>
            </a:r>
            <a:r>
              <a:rPr sz="1400" dirty="0">
                <a:latin typeface="Arial MT"/>
                <a:cs typeface="Arial MT"/>
              </a:rPr>
              <a:t> insights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on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crop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readiness,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yield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predictions,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and</a:t>
            </a:r>
            <a:endParaRPr sz="1400">
              <a:latin typeface="Arial MT"/>
              <a:cs typeface="Arial MT"/>
            </a:endParaRPr>
          </a:p>
          <a:p>
            <a:pPr marL="209550">
              <a:lnSpc>
                <a:spcPts val="1595"/>
              </a:lnSpc>
            </a:pPr>
            <a:r>
              <a:rPr sz="1400" spc="-5" dirty="0">
                <a:latin typeface="Arial MT"/>
                <a:cs typeface="Arial MT"/>
              </a:rPr>
              <a:t>resource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optimization.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Arial MT"/>
              <a:cs typeface="Arial MT"/>
            </a:endParaRPr>
          </a:p>
          <a:p>
            <a:pPr marL="140970" indent="-128905">
              <a:lnSpc>
                <a:spcPct val="100000"/>
              </a:lnSpc>
              <a:buFont typeface="Arial MT"/>
              <a:buChar char="•"/>
              <a:tabLst>
                <a:tab pos="141605" algn="l"/>
              </a:tabLst>
            </a:pPr>
            <a:r>
              <a:rPr sz="1550" b="1" spc="20" dirty="0">
                <a:latin typeface="Arial"/>
                <a:cs typeface="Arial"/>
              </a:rPr>
              <a:t>Logistics </a:t>
            </a:r>
            <a:r>
              <a:rPr sz="1550" b="1" spc="25" dirty="0">
                <a:latin typeface="Arial"/>
                <a:cs typeface="Arial"/>
              </a:rPr>
              <a:t>and</a:t>
            </a:r>
            <a:r>
              <a:rPr sz="1550" b="1" spc="15" dirty="0">
                <a:latin typeface="Arial"/>
                <a:cs typeface="Arial"/>
              </a:rPr>
              <a:t> Supply</a:t>
            </a:r>
            <a:r>
              <a:rPr sz="1550" b="1" spc="55" dirty="0">
                <a:latin typeface="Arial"/>
                <a:cs typeface="Arial"/>
              </a:rPr>
              <a:t> </a:t>
            </a:r>
            <a:r>
              <a:rPr sz="1550" b="1" spc="15" dirty="0">
                <a:latin typeface="Arial"/>
                <a:cs typeface="Arial"/>
              </a:rPr>
              <a:t>Chain</a:t>
            </a:r>
            <a:r>
              <a:rPr sz="1550" b="1" spc="45" dirty="0">
                <a:latin typeface="Arial"/>
                <a:cs typeface="Arial"/>
              </a:rPr>
              <a:t> </a:t>
            </a:r>
            <a:r>
              <a:rPr sz="1550" b="1" spc="25" dirty="0">
                <a:latin typeface="Arial"/>
                <a:cs typeface="Arial"/>
              </a:rPr>
              <a:t>Management</a:t>
            </a:r>
            <a:r>
              <a:rPr sz="1550" b="1" spc="65" dirty="0">
                <a:latin typeface="Arial"/>
                <a:cs typeface="Arial"/>
              </a:rPr>
              <a:t> </a:t>
            </a:r>
            <a:r>
              <a:rPr sz="1550" b="1" spc="25" dirty="0">
                <a:latin typeface="Arial"/>
                <a:cs typeface="Arial"/>
              </a:rPr>
              <a:t>Layer</a:t>
            </a:r>
            <a:r>
              <a:rPr sz="1550" b="1" spc="-10" dirty="0">
                <a:latin typeface="Arial"/>
                <a:cs typeface="Arial"/>
              </a:rPr>
              <a:t> </a:t>
            </a:r>
            <a:r>
              <a:rPr sz="1550" b="1" spc="10" dirty="0">
                <a:latin typeface="Arial"/>
                <a:cs typeface="Arial"/>
              </a:rPr>
              <a:t>:</a:t>
            </a:r>
            <a:endParaRPr sz="1550">
              <a:latin typeface="Arial"/>
              <a:cs typeface="Arial"/>
            </a:endParaRPr>
          </a:p>
          <a:p>
            <a:pPr marL="12700" marR="7620" indent="177800" algn="just">
              <a:lnSpc>
                <a:spcPct val="100600"/>
              </a:lnSpc>
              <a:spcBef>
                <a:spcPts val="10"/>
              </a:spcBef>
            </a:pPr>
            <a:r>
              <a:rPr sz="1400" spc="10" dirty="0">
                <a:latin typeface="Arial MT"/>
                <a:cs typeface="Arial MT"/>
              </a:rPr>
              <a:t>The </a:t>
            </a:r>
            <a:r>
              <a:rPr sz="1400" spc="-5" dirty="0">
                <a:latin typeface="Arial MT"/>
                <a:cs typeface="Arial MT"/>
              </a:rPr>
              <a:t>optimized collection </a:t>
            </a:r>
            <a:r>
              <a:rPr sz="1400" dirty="0">
                <a:latin typeface="Arial MT"/>
                <a:cs typeface="Arial MT"/>
              </a:rPr>
              <a:t>plan </a:t>
            </a:r>
            <a:r>
              <a:rPr sz="1400" spc="-5" dirty="0">
                <a:latin typeface="Arial MT"/>
                <a:cs typeface="Arial MT"/>
              </a:rPr>
              <a:t>is sent to </a:t>
            </a:r>
            <a:r>
              <a:rPr sz="1400" dirty="0">
                <a:latin typeface="Arial MT"/>
                <a:cs typeface="Arial MT"/>
              </a:rPr>
              <a:t>automated harvesting </a:t>
            </a:r>
            <a:r>
              <a:rPr sz="1400" spc="-5" dirty="0">
                <a:latin typeface="Arial MT"/>
                <a:cs typeface="Arial MT"/>
              </a:rPr>
              <a:t>equipment </a:t>
            </a:r>
            <a:r>
              <a:rPr sz="1400" spc="10" dirty="0">
                <a:latin typeface="Arial MT"/>
                <a:cs typeface="Arial MT"/>
              </a:rPr>
              <a:t>and </a:t>
            </a:r>
            <a:r>
              <a:rPr sz="1400" spc="-5" dirty="0">
                <a:latin typeface="Arial MT"/>
                <a:cs typeface="Arial MT"/>
              </a:rPr>
              <a:t>logistics </a:t>
            </a:r>
            <a:r>
              <a:rPr sz="1400" spc="-10" dirty="0">
                <a:latin typeface="Arial MT"/>
                <a:cs typeface="Arial MT"/>
              </a:rPr>
              <a:t>systems, </a:t>
            </a:r>
            <a:r>
              <a:rPr sz="1400" spc="-5" dirty="0">
                <a:latin typeface="Arial MT"/>
                <a:cs typeface="Arial MT"/>
              </a:rPr>
              <a:t> which </a:t>
            </a:r>
            <a:r>
              <a:rPr sz="1400" dirty="0">
                <a:latin typeface="Arial MT"/>
                <a:cs typeface="Arial MT"/>
              </a:rPr>
              <a:t>ensure </a:t>
            </a:r>
            <a:r>
              <a:rPr sz="1400" spc="10" dirty="0">
                <a:latin typeface="Arial MT"/>
                <a:cs typeface="Arial MT"/>
              </a:rPr>
              <a:t>raw </a:t>
            </a:r>
            <a:r>
              <a:rPr sz="1400" spc="-5" dirty="0">
                <a:latin typeface="Arial MT"/>
                <a:cs typeface="Arial MT"/>
              </a:rPr>
              <a:t>materials </a:t>
            </a:r>
            <a:r>
              <a:rPr sz="1400" spc="10" dirty="0">
                <a:latin typeface="Arial MT"/>
                <a:cs typeface="Arial MT"/>
              </a:rPr>
              <a:t>are </a:t>
            </a:r>
            <a:r>
              <a:rPr sz="1400" spc="-5" dirty="0">
                <a:latin typeface="Arial MT"/>
                <a:cs typeface="Arial MT"/>
              </a:rPr>
              <a:t>efficiently harvested, </a:t>
            </a:r>
            <a:r>
              <a:rPr sz="1400" dirty="0">
                <a:latin typeface="Arial MT"/>
                <a:cs typeface="Arial MT"/>
              </a:rPr>
              <a:t>sorted, stored, </a:t>
            </a:r>
            <a:r>
              <a:rPr sz="1400" spc="10" dirty="0">
                <a:latin typeface="Arial MT"/>
                <a:cs typeface="Arial MT"/>
              </a:rPr>
              <a:t>and </a:t>
            </a:r>
            <a:r>
              <a:rPr sz="1400" spc="-5" dirty="0">
                <a:latin typeface="Arial MT"/>
                <a:cs typeface="Arial MT"/>
              </a:rPr>
              <a:t>transported to </a:t>
            </a:r>
            <a:r>
              <a:rPr sz="1400" dirty="0">
                <a:latin typeface="Arial MT"/>
                <a:cs typeface="Arial MT"/>
              </a:rPr>
              <a:t>processing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units</a:t>
            </a:r>
            <a:r>
              <a:rPr sz="1400" spc="-15" dirty="0">
                <a:latin typeface="Arial MT"/>
                <a:cs typeface="Arial MT"/>
              </a:rPr>
              <a:t> or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distribution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centers.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57286" y="4270668"/>
            <a:ext cx="487362" cy="47356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229042" y="99123"/>
            <a:ext cx="32016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AGRICULTURE</a:t>
            </a:r>
            <a:r>
              <a:rPr sz="1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RAW</a:t>
            </a:r>
            <a:r>
              <a:rPr sz="12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MATERAL</a:t>
            </a:r>
            <a:r>
              <a:rPr sz="1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ANALYSIS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26098"/>
            <a:ext cx="966469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35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sz="1400" spc="4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400" spc="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400" spc="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4933950"/>
            <a:ext cx="9144000" cy="209550"/>
          </a:xfrm>
          <a:custGeom>
            <a:avLst/>
            <a:gdLst/>
            <a:ahLst/>
            <a:cxnLst/>
            <a:rect l="l" t="t" r="r" b="b"/>
            <a:pathLst>
              <a:path w="9144000" h="209550">
                <a:moveTo>
                  <a:pt x="9144000" y="0"/>
                </a:moveTo>
                <a:lnTo>
                  <a:pt x="0" y="0"/>
                </a:lnTo>
                <a:lnTo>
                  <a:pt x="0" y="209550"/>
                </a:lnTo>
                <a:lnTo>
                  <a:pt x="9144000" y="209550"/>
                </a:lnTo>
                <a:lnTo>
                  <a:pt x="9144000" y="0"/>
                </a:lnTo>
                <a:close/>
              </a:path>
            </a:pathLst>
          </a:custGeom>
          <a:solidFill>
            <a:srgbClr val="85180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1955" y="42380"/>
            <a:ext cx="1206147" cy="37275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8991600" y="0"/>
            <a:ext cx="152400" cy="539115"/>
            <a:chOff x="8991600" y="0"/>
            <a:chExt cx="152400" cy="53911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91600" y="9289"/>
              <a:ext cx="152400" cy="52951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029700" y="0"/>
              <a:ext cx="114300" cy="466725"/>
            </a:xfrm>
            <a:custGeom>
              <a:avLst/>
              <a:gdLst/>
              <a:ahLst/>
              <a:cxnLst/>
              <a:rect l="l" t="t" r="r" b="b"/>
              <a:pathLst>
                <a:path w="114300" h="466725">
                  <a:moveTo>
                    <a:pt x="114300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114300" y="46672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90842" y="469265"/>
            <a:ext cx="306197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5" dirty="0">
                <a:solidFill>
                  <a:srgbClr val="001F5F"/>
                </a:solidFill>
              </a:rPr>
              <a:t>Live</a:t>
            </a:r>
            <a:r>
              <a:rPr sz="2400" spc="-10" dirty="0">
                <a:solidFill>
                  <a:srgbClr val="001F5F"/>
                </a:solidFill>
              </a:rPr>
              <a:t> Demo</a:t>
            </a:r>
            <a:r>
              <a:rPr sz="2400" spc="5" dirty="0">
                <a:solidFill>
                  <a:srgbClr val="001F5F"/>
                </a:solidFill>
              </a:rPr>
              <a:t> </a:t>
            </a:r>
            <a:r>
              <a:rPr sz="2400" spc="-20" dirty="0">
                <a:solidFill>
                  <a:srgbClr val="001F5F"/>
                </a:solidFill>
              </a:rPr>
              <a:t>of</a:t>
            </a:r>
            <a:r>
              <a:rPr sz="2400" dirty="0">
                <a:solidFill>
                  <a:srgbClr val="001F5F"/>
                </a:solidFill>
              </a:rPr>
              <a:t> Project</a:t>
            </a:r>
            <a:endParaRPr sz="2400"/>
          </a:p>
        </p:txBody>
      </p:sp>
      <p:sp>
        <p:nvSpPr>
          <p:cNvPr id="9" name="object 9"/>
          <p:cNvSpPr txBox="1"/>
          <p:nvPr/>
        </p:nvSpPr>
        <p:spPr>
          <a:xfrm>
            <a:off x="508634" y="948689"/>
            <a:ext cx="8113395" cy="35934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40970" indent="-128905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141605" algn="l"/>
              </a:tabLst>
            </a:pPr>
            <a:r>
              <a:rPr sz="1550" b="1" spc="20" dirty="0">
                <a:latin typeface="Arial"/>
                <a:cs typeface="Arial"/>
              </a:rPr>
              <a:t>Real-Time </a:t>
            </a:r>
            <a:r>
              <a:rPr sz="1550" b="1" spc="15" dirty="0">
                <a:latin typeface="Arial"/>
                <a:cs typeface="Arial"/>
              </a:rPr>
              <a:t>Data</a:t>
            </a:r>
            <a:r>
              <a:rPr sz="1550" b="1" spc="20" dirty="0">
                <a:latin typeface="Arial"/>
                <a:cs typeface="Arial"/>
              </a:rPr>
              <a:t> Monitoring</a:t>
            </a:r>
            <a:r>
              <a:rPr sz="1550" b="1" spc="15" dirty="0">
                <a:latin typeface="Arial"/>
                <a:cs typeface="Arial"/>
              </a:rPr>
              <a:t> </a:t>
            </a:r>
            <a:r>
              <a:rPr sz="1550" b="1" spc="10" dirty="0">
                <a:latin typeface="Arial"/>
                <a:cs typeface="Arial"/>
              </a:rPr>
              <a:t>:</a:t>
            </a:r>
            <a:endParaRPr sz="1550">
              <a:latin typeface="Arial"/>
              <a:cs typeface="Arial"/>
            </a:endParaRPr>
          </a:p>
          <a:p>
            <a:pPr marL="355600" marR="5715" indent="6350" algn="just">
              <a:lnSpc>
                <a:spcPct val="100600"/>
              </a:lnSpc>
              <a:spcBef>
                <a:spcPts val="10"/>
              </a:spcBef>
            </a:pPr>
            <a:r>
              <a:rPr sz="1400" dirty="0">
                <a:latin typeface="Arial MT"/>
                <a:cs typeface="Arial MT"/>
              </a:rPr>
              <a:t>Showcase </a:t>
            </a:r>
            <a:r>
              <a:rPr sz="1400" spc="5" dirty="0">
                <a:latin typeface="Arial MT"/>
                <a:cs typeface="Arial MT"/>
              </a:rPr>
              <a:t>live </a:t>
            </a:r>
            <a:r>
              <a:rPr sz="1400" dirty="0">
                <a:latin typeface="Arial MT"/>
                <a:cs typeface="Arial MT"/>
              </a:rPr>
              <a:t>tracking </a:t>
            </a:r>
            <a:r>
              <a:rPr sz="1400" spc="-15" dirty="0">
                <a:latin typeface="Arial MT"/>
                <a:cs typeface="Arial MT"/>
              </a:rPr>
              <a:t>of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field conditions </a:t>
            </a:r>
            <a:r>
              <a:rPr sz="1400" spc="-5" dirty="0">
                <a:latin typeface="Arial MT"/>
                <a:cs typeface="Arial MT"/>
              </a:rPr>
              <a:t>using</a:t>
            </a:r>
            <a:r>
              <a:rPr sz="1400" spc="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sensors,</a:t>
            </a:r>
            <a:r>
              <a:rPr sz="1400" spc="3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drones,</a:t>
            </a:r>
            <a:r>
              <a:rPr sz="1400" spc="38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and </a:t>
            </a:r>
            <a:r>
              <a:rPr sz="1400" spc="15" dirty="0">
                <a:latin typeface="Arial MT"/>
                <a:cs typeface="Arial MT"/>
              </a:rPr>
              <a:t>IoT </a:t>
            </a:r>
            <a:r>
              <a:rPr sz="1400" dirty="0">
                <a:latin typeface="Arial MT"/>
                <a:cs typeface="Arial MT"/>
              </a:rPr>
              <a:t>devices that collect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 </a:t>
            </a:r>
            <a:r>
              <a:rPr sz="1400" spc="-10" dirty="0">
                <a:latin typeface="Arial MT"/>
                <a:cs typeface="Arial MT"/>
              </a:rPr>
              <a:t>on </a:t>
            </a:r>
            <a:r>
              <a:rPr sz="1400" dirty="0">
                <a:latin typeface="Arial MT"/>
                <a:cs typeface="Arial MT"/>
              </a:rPr>
              <a:t>soil </a:t>
            </a:r>
            <a:r>
              <a:rPr sz="1400" spc="-10" dirty="0">
                <a:latin typeface="Arial MT"/>
                <a:cs typeface="Arial MT"/>
              </a:rPr>
              <a:t>moisture, </a:t>
            </a:r>
            <a:r>
              <a:rPr sz="1400" spc="-5" dirty="0">
                <a:latin typeface="Arial MT"/>
                <a:cs typeface="Arial MT"/>
              </a:rPr>
              <a:t>weather, </a:t>
            </a:r>
            <a:r>
              <a:rPr sz="1400" spc="10" dirty="0">
                <a:latin typeface="Arial MT"/>
                <a:cs typeface="Arial MT"/>
              </a:rPr>
              <a:t>and </a:t>
            </a:r>
            <a:r>
              <a:rPr sz="1400" dirty="0">
                <a:latin typeface="Arial MT"/>
                <a:cs typeface="Arial MT"/>
              </a:rPr>
              <a:t>crop </a:t>
            </a:r>
            <a:r>
              <a:rPr sz="1400" spc="-5" dirty="0">
                <a:latin typeface="Arial MT"/>
                <a:cs typeface="Arial MT"/>
              </a:rPr>
              <a:t>health. </a:t>
            </a:r>
            <a:r>
              <a:rPr sz="1400" dirty="0">
                <a:latin typeface="Arial MT"/>
                <a:cs typeface="Arial MT"/>
              </a:rPr>
              <a:t>This data </a:t>
            </a:r>
            <a:r>
              <a:rPr sz="1400" spc="-5" dirty="0">
                <a:latin typeface="Arial MT"/>
                <a:cs typeface="Arial MT"/>
              </a:rPr>
              <a:t>helps </a:t>
            </a:r>
            <a:r>
              <a:rPr sz="1400" spc="-10" dirty="0">
                <a:latin typeface="Arial MT"/>
                <a:cs typeface="Arial MT"/>
              </a:rPr>
              <a:t>determine </a:t>
            </a:r>
            <a:r>
              <a:rPr sz="1400" spc="10" dirty="0">
                <a:latin typeface="Arial MT"/>
                <a:cs typeface="Arial MT"/>
              </a:rPr>
              <a:t>the </a:t>
            </a:r>
            <a:r>
              <a:rPr sz="1400" spc="-5" dirty="0">
                <a:latin typeface="Arial MT"/>
                <a:cs typeface="Arial MT"/>
              </a:rPr>
              <a:t>best </a:t>
            </a:r>
            <a:r>
              <a:rPr sz="1400" dirty="0">
                <a:latin typeface="Arial MT"/>
                <a:cs typeface="Arial MT"/>
              </a:rPr>
              <a:t>time </a:t>
            </a:r>
            <a:r>
              <a:rPr sz="1400" spc="10" dirty="0">
                <a:latin typeface="Arial MT"/>
                <a:cs typeface="Arial MT"/>
              </a:rPr>
              <a:t>for 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harvest.</a:t>
            </a:r>
            <a:endParaRPr sz="1400">
              <a:latin typeface="Arial MT"/>
              <a:cs typeface="Arial MT"/>
            </a:endParaRPr>
          </a:p>
          <a:p>
            <a:pPr marL="140970" indent="-128905">
              <a:lnSpc>
                <a:spcPct val="100000"/>
              </a:lnSpc>
              <a:spcBef>
                <a:spcPts val="50"/>
              </a:spcBef>
              <a:buFont typeface="Arial MT"/>
              <a:buChar char="•"/>
              <a:tabLst>
                <a:tab pos="141605" algn="l"/>
              </a:tabLst>
            </a:pPr>
            <a:r>
              <a:rPr sz="1550" b="1" spc="25" dirty="0">
                <a:latin typeface="Arial"/>
                <a:cs typeface="Arial"/>
              </a:rPr>
              <a:t>AI-Powered</a:t>
            </a:r>
            <a:r>
              <a:rPr sz="1550" b="1" spc="20" dirty="0">
                <a:latin typeface="Arial"/>
                <a:cs typeface="Arial"/>
              </a:rPr>
              <a:t> </a:t>
            </a:r>
            <a:r>
              <a:rPr sz="1550" b="1" spc="25" dirty="0">
                <a:latin typeface="Arial"/>
                <a:cs typeface="Arial"/>
              </a:rPr>
              <a:t>Crop </a:t>
            </a:r>
            <a:r>
              <a:rPr sz="1550" b="1" spc="10" dirty="0">
                <a:latin typeface="Arial"/>
                <a:cs typeface="Arial"/>
              </a:rPr>
              <a:t>Analysis</a:t>
            </a:r>
            <a:r>
              <a:rPr sz="1550" b="1" spc="30" dirty="0">
                <a:latin typeface="Arial"/>
                <a:cs typeface="Arial"/>
              </a:rPr>
              <a:t> </a:t>
            </a:r>
            <a:r>
              <a:rPr sz="1550" b="1" spc="5" dirty="0">
                <a:latin typeface="Arial"/>
                <a:cs typeface="Arial"/>
              </a:rPr>
              <a:t>:</a:t>
            </a:r>
            <a:endParaRPr sz="1550">
              <a:latin typeface="Arial"/>
              <a:cs typeface="Arial"/>
            </a:endParaRPr>
          </a:p>
          <a:p>
            <a:pPr marL="355600" marR="8890">
              <a:lnSpc>
                <a:spcPts val="1650"/>
              </a:lnSpc>
              <a:spcBef>
                <a:spcPts val="95"/>
              </a:spcBef>
            </a:pPr>
            <a:r>
              <a:rPr sz="1400" spc="-5" dirty="0">
                <a:latin typeface="Arial MT"/>
                <a:cs typeface="Arial MT"/>
              </a:rPr>
              <a:t>Demonstrate</a:t>
            </a:r>
            <a:r>
              <a:rPr sz="1400" spc="15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the</a:t>
            </a:r>
            <a:r>
              <a:rPr sz="1400" spc="11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use</a:t>
            </a:r>
            <a:r>
              <a:rPr sz="1400" spc="13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of</a:t>
            </a:r>
            <a:r>
              <a:rPr sz="1400" spc="18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AI</a:t>
            </a:r>
            <a:r>
              <a:rPr sz="1400" spc="1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algorithms</a:t>
            </a:r>
            <a:r>
              <a:rPr sz="1400" spc="1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that</a:t>
            </a:r>
            <a:r>
              <a:rPr sz="1400" spc="1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process</a:t>
            </a:r>
            <a:r>
              <a:rPr sz="1400" spc="15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the</a:t>
            </a:r>
            <a:r>
              <a:rPr sz="1400" spc="1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collected</a:t>
            </a:r>
            <a:r>
              <a:rPr sz="1400" spc="1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</a:t>
            </a:r>
            <a:r>
              <a:rPr sz="1400" spc="1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1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assess</a:t>
            </a:r>
            <a:r>
              <a:rPr sz="1400" spc="1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crop</a:t>
            </a:r>
            <a:r>
              <a:rPr sz="1400" spc="1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readiness,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predict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yield,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and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identify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areas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requiring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attention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or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optimization </a:t>
            </a:r>
            <a:r>
              <a:rPr sz="1400" spc="10" dirty="0">
                <a:latin typeface="Arial MT"/>
                <a:cs typeface="Arial MT"/>
              </a:rPr>
              <a:t>for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harvesting.</a:t>
            </a:r>
            <a:endParaRPr sz="1400">
              <a:latin typeface="Arial MT"/>
              <a:cs typeface="Arial MT"/>
            </a:endParaRPr>
          </a:p>
          <a:p>
            <a:pPr marL="140970" indent="-12890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41605" algn="l"/>
              </a:tabLst>
            </a:pPr>
            <a:r>
              <a:rPr sz="1550" b="1" spc="20" dirty="0">
                <a:latin typeface="Arial"/>
                <a:cs typeface="Arial"/>
              </a:rPr>
              <a:t>Automated</a:t>
            </a:r>
            <a:r>
              <a:rPr sz="1550" b="1" spc="30" dirty="0">
                <a:latin typeface="Arial"/>
                <a:cs typeface="Arial"/>
              </a:rPr>
              <a:t> </a:t>
            </a:r>
            <a:r>
              <a:rPr sz="1550" b="1" spc="20" dirty="0">
                <a:latin typeface="Arial"/>
                <a:cs typeface="Arial"/>
              </a:rPr>
              <a:t>Harvesting</a:t>
            </a:r>
            <a:r>
              <a:rPr sz="1550" b="1" spc="25" dirty="0">
                <a:latin typeface="Arial"/>
                <a:cs typeface="Arial"/>
              </a:rPr>
              <a:t> </a:t>
            </a:r>
            <a:r>
              <a:rPr sz="1550" b="1" spc="5" dirty="0">
                <a:latin typeface="Arial"/>
                <a:cs typeface="Arial"/>
              </a:rPr>
              <a:t>:</a:t>
            </a:r>
            <a:endParaRPr sz="1550">
              <a:latin typeface="Arial"/>
              <a:cs typeface="Arial"/>
            </a:endParaRPr>
          </a:p>
          <a:p>
            <a:pPr marL="355600" marR="17780">
              <a:lnSpc>
                <a:spcPts val="1650"/>
              </a:lnSpc>
              <a:spcBef>
                <a:spcPts val="95"/>
              </a:spcBef>
            </a:pPr>
            <a:r>
              <a:rPr sz="1400" spc="-5" dirty="0">
                <a:latin typeface="Arial MT"/>
                <a:cs typeface="Arial MT"/>
              </a:rPr>
              <a:t>Show</a:t>
            </a:r>
            <a:r>
              <a:rPr sz="1400" spc="18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how</a:t>
            </a:r>
            <a:r>
              <a:rPr sz="1400" spc="1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autonomous</a:t>
            </a:r>
            <a:r>
              <a:rPr sz="1400" spc="19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harvesting</a:t>
            </a:r>
            <a:r>
              <a:rPr sz="1400" spc="1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machines</a:t>
            </a:r>
            <a:r>
              <a:rPr sz="1400" spc="20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or</a:t>
            </a:r>
            <a:r>
              <a:rPr sz="1400" spc="204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robotic</a:t>
            </a:r>
            <a:r>
              <a:rPr sz="1400" spc="1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systems</a:t>
            </a:r>
            <a:r>
              <a:rPr sz="1400" spc="1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collect</a:t>
            </a:r>
            <a:r>
              <a:rPr sz="1400" spc="16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raw</a:t>
            </a:r>
            <a:r>
              <a:rPr sz="1400" spc="1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materials</a:t>
            </a:r>
            <a:r>
              <a:rPr sz="1400" spc="2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based</a:t>
            </a:r>
            <a:r>
              <a:rPr sz="1400" spc="204" dirty="0">
                <a:latin typeface="Arial MT"/>
                <a:cs typeface="Arial MT"/>
              </a:rPr>
              <a:t> </a:t>
            </a:r>
            <a:r>
              <a:rPr sz="1400" spc="-30" dirty="0">
                <a:latin typeface="Arial MT"/>
                <a:cs typeface="Arial MT"/>
              </a:rPr>
              <a:t>on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real-time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data,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ensuring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high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precision,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minimal </a:t>
            </a:r>
            <a:r>
              <a:rPr sz="1400" dirty="0">
                <a:latin typeface="Arial MT"/>
                <a:cs typeface="Arial MT"/>
              </a:rPr>
              <a:t>waste,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and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faster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processing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times.</a:t>
            </a:r>
            <a:endParaRPr sz="1400">
              <a:latin typeface="Arial MT"/>
              <a:cs typeface="Arial MT"/>
            </a:endParaRPr>
          </a:p>
          <a:p>
            <a:pPr marL="140970" indent="-128905">
              <a:lnSpc>
                <a:spcPct val="100000"/>
              </a:lnSpc>
              <a:buFont typeface="Arial MT"/>
              <a:buChar char="•"/>
              <a:tabLst>
                <a:tab pos="141605" algn="l"/>
              </a:tabLst>
            </a:pPr>
            <a:r>
              <a:rPr sz="1550" b="1" spc="20" dirty="0">
                <a:latin typeface="Arial"/>
                <a:cs typeface="Arial"/>
              </a:rPr>
              <a:t>Smart</a:t>
            </a:r>
            <a:r>
              <a:rPr sz="1550" b="1" spc="70" dirty="0">
                <a:latin typeface="Arial"/>
                <a:cs typeface="Arial"/>
              </a:rPr>
              <a:t> </a:t>
            </a:r>
            <a:r>
              <a:rPr sz="1550" b="1" spc="15" dirty="0">
                <a:latin typeface="Arial"/>
                <a:cs typeface="Arial"/>
              </a:rPr>
              <a:t>Logistics</a:t>
            </a:r>
            <a:r>
              <a:rPr sz="1550" b="1" spc="25" dirty="0">
                <a:latin typeface="Arial"/>
                <a:cs typeface="Arial"/>
              </a:rPr>
              <a:t> Coordination</a:t>
            </a:r>
            <a:r>
              <a:rPr sz="1550" b="1" spc="20" dirty="0">
                <a:latin typeface="Arial"/>
                <a:cs typeface="Arial"/>
              </a:rPr>
              <a:t> </a:t>
            </a:r>
            <a:r>
              <a:rPr sz="1550" b="1" spc="10" dirty="0">
                <a:latin typeface="Arial"/>
                <a:cs typeface="Arial"/>
              </a:rPr>
              <a:t>:</a:t>
            </a:r>
            <a:endParaRPr sz="1550">
              <a:latin typeface="Arial"/>
              <a:cs typeface="Arial"/>
            </a:endParaRPr>
          </a:p>
          <a:p>
            <a:pPr marL="355600" marR="5080">
              <a:lnSpc>
                <a:spcPts val="1730"/>
              </a:lnSpc>
              <a:spcBef>
                <a:spcPts val="35"/>
              </a:spcBef>
            </a:pPr>
            <a:r>
              <a:rPr sz="1400" spc="-5" dirty="0">
                <a:latin typeface="Arial MT"/>
                <a:cs typeface="Arial MT"/>
              </a:rPr>
              <a:t>Highlight</a:t>
            </a:r>
            <a:r>
              <a:rPr sz="1400" spc="15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the</a:t>
            </a:r>
            <a:r>
              <a:rPr sz="1400" spc="9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real-time</a:t>
            </a:r>
            <a:r>
              <a:rPr sz="1400" spc="114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management</a:t>
            </a:r>
            <a:r>
              <a:rPr sz="1400" spc="18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of</a:t>
            </a:r>
            <a:r>
              <a:rPr sz="1400" spc="1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logistics</a:t>
            </a:r>
            <a:r>
              <a:rPr sz="1400" spc="12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for</a:t>
            </a:r>
            <a:r>
              <a:rPr sz="1400" spc="9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transporting</a:t>
            </a:r>
            <a:r>
              <a:rPr sz="1400" spc="1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the</a:t>
            </a:r>
            <a:r>
              <a:rPr sz="1400" spc="9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harvested</a:t>
            </a:r>
            <a:r>
              <a:rPr sz="1400" spc="1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materials</a:t>
            </a:r>
            <a:r>
              <a:rPr sz="1400" spc="15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from</a:t>
            </a:r>
            <a:r>
              <a:rPr sz="1400" spc="9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the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field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storage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or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processing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units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using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GPS-enabled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systems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and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automated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vehicles.</a:t>
            </a:r>
            <a:endParaRPr sz="1400">
              <a:latin typeface="Arial MT"/>
              <a:cs typeface="Arial MT"/>
            </a:endParaRPr>
          </a:p>
          <a:p>
            <a:pPr marL="140970" indent="-128905">
              <a:lnSpc>
                <a:spcPts val="1839"/>
              </a:lnSpc>
              <a:buFont typeface="Arial MT"/>
              <a:buChar char="•"/>
              <a:tabLst>
                <a:tab pos="141605" algn="l"/>
              </a:tabLst>
            </a:pPr>
            <a:r>
              <a:rPr sz="1550" b="1" spc="20" dirty="0">
                <a:latin typeface="Arial"/>
                <a:cs typeface="Arial"/>
              </a:rPr>
              <a:t>Supply</a:t>
            </a:r>
            <a:r>
              <a:rPr sz="1550" b="1" spc="30" dirty="0">
                <a:latin typeface="Arial"/>
                <a:cs typeface="Arial"/>
              </a:rPr>
              <a:t> </a:t>
            </a:r>
            <a:r>
              <a:rPr sz="1550" b="1" spc="15" dirty="0">
                <a:latin typeface="Arial"/>
                <a:cs typeface="Arial"/>
              </a:rPr>
              <a:t>Chain</a:t>
            </a:r>
            <a:r>
              <a:rPr sz="1550" b="1" spc="45" dirty="0">
                <a:latin typeface="Arial"/>
                <a:cs typeface="Arial"/>
              </a:rPr>
              <a:t> </a:t>
            </a:r>
            <a:r>
              <a:rPr sz="1550" b="1" spc="25" dirty="0">
                <a:latin typeface="Arial"/>
                <a:cs typeface="Arial"/>
              </a:rPr>
              <a:t>Optimization</a:t>
            </a:r>
            <a:r>
              <a:rPr sz="1550" b="1" dirty="0">
                <a:latin typeface="Arial"/>
                <a:cs typeface="Arial"/>
              </a:rPr>
              <a:t> </a:t>
            </a:r>
            <a:r>
              <a:rPr sz="1550" b="1" spc="20" dirty="0">
                <a:latin typeface="Arial"/>
                <a:cs typeface="Arial"/>
              </a:rPr>
              <a:t>Dashboard</a:t>
            </a:r>
            <a:r>
              <a:rPr sz="1550" b="1" spc="50" dirty="0">
                <a:latin typeface="Arial"/>
                <a:cs typeface="Arial"/>
              </a:rPr>
              <a:t> </a:t>
            </a:r>
            <a:r>
              <a:rPr sz="1550" b="1" spc="10" dirty="0">
                <a:latin typeface="Arial"/>
                <a:cs typeface="Arial"/>
              </a:rPr>
              <a:t>:</a:t>
            </a:r>
            <a:endParaRPr sz="1550">
              <a:latin typeface="Arial"/>
              <a:cs typeface="Arial"/>
            </a:endParaRPr>
          </a:p>
          <a:p>
            <a:pPr marL="355600" marR="12065">
              <a:lnSpc>
                <a:spcPts val="165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Present</a:t>
            </a:r>
            <a:r>
              <a:rPr sz="1400" spc="19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</a:t>
            </a:r>
            <a:r>
              <a:rPr sz="1400" spc="19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live</a:t>
            </a:r>
            <a:r>
              <a:rPr sz="1400" spc="1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dashboard</a:t>
            </a:r>
            <a:r>
              <a:rPr sz="1400" spc="1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that</a:t>
            </a:r>
            <a:r>
              <a:rPr sz="1400" spc="18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tracks</a:t>
            </a:r>
            <a:r>
              <a:rPr sz="1400" spc="22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the</a:t>
            </a:r>
            <a:r>
              <a:rPr sz="1400" spc="1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entire</a:t>
            </a:r>
            <a:r>
              <a:rPr sz="1400" spc="20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raw</a:t>
            </a:r>
            <a:r>
              <a:rPr sz="1400" spc="1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material</a:t>
            </a:r>
            <a:r>
              <a:rPr sz="1400" spc="2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collection</a:t>
            </a:r>
            <a:r>
              <a:rPr sz="1400" spc="22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and</a:t>
            </a:r>
            <a:r>
              <a:rPr sz="1400" spc="1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distribution</a:t>
            </a:r>
            <a:r>
              <a:rPr sz="1400" spc="1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process,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from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harvesting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dirty="0">
                <a:latin typeface="Arial MT"/>
                <a:cs typeface="Arial MT"/>
              </a:rPr>
              <a:t> storage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and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delivery,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ensuring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efficiency,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transparency,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and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timely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operations.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57286" y="4256875"/>
            <a:ext cx="487362" cy="48736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139507" y="98361"/>
            <a:ext cx="32016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AGRICULTURE</a:t>
            </a:r>
            <a:r>
              <a:rPr sz="1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RAW</a:t>
            </a:r>
            <a:r>
              <a:rPr sz="12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MATERAL ANALYSIS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26098"/>
            <a:ext cx="966469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35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sz="1400" spc="4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400" spc="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400" spc="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4933950"/>
            <a:ext cx="9144000" cy="209550"/>
          </a:xfrm>
          <a:custGeom>
            <a:avLst/>
            <a:gdLst/>
            <a:ahLst/>
            <a:cxnLst/>
            <a:rect l="l" t="t" r="r" b="b"/>
            <a:pathLst>
              <a:path w="9144000" h="209550">
                <a:moveTo>
                  <a:pt x="9144000" y="0"/>
                </a:moveTo>
                <a:lnTo>
                  <a:pt x="0" y="0"/>
                </a:lnTo>
                <a:lnTo>
                  <a:pt x="0" y="209550"/>
                </a:lnTo>
                <a:lnTo>
                  <a:pt x="9144000" y="209550"/>
                </a:lnTo>
                <a:lnTo>
                  <a:pt x="9144000" y="0"/>
                </a:lnTo>
                <a:close/>
              </a:path>
            </a:pathLst>
          </a:custGeom>
          <a:solidFill>
            <a:srgbClr val="85180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1955" y="42380"/>
            <a:ext cx="1206147" cy="37275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8991600" y="0"/>
            <a:ext cx="152400" cy="539115"/>
            <a:chOff x="8991600" y="0"/>
            <a:chExt cx="152400" cy="53911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91600" y="9289"/>
              <a:ext cx="152400" cy="52951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029700" y="0"/>
              <a:ext cx="114300" cy="466725"/>
            </a:xfrm>
            <a:custGeom>
              <a:avLst/>
              <a:gdLst/>
              <a:ahLst/>
              <a:cxnLst/>
              <a:rect l="l" t="t" r="r" b="b"/>
              <a:pathLst>
                <a:path w="114300" h="466725">
                  <a:moveTo>
                    <a:pt x="114300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114300" y="46672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73075" y="399415"/>
            <a:ext cx="381444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92480" algn="l"/>
              </a:tabLst>
            </a:pPr>
            <a:r>
              <a:rPr sz="2400" spc="-5" dirty="0">
                <a:solidFill>
                  <a:srgbClr val="001F5F"/>
                </a:solidFill>
              </a:rPr>
              <a:t>Live	</a:t>
            </a:r>
            <a:r>
              <a:rPr sz="2400" spc="-10" dirty="0">
                <a:solidFill>
                  <a:srgbClr val="001F5F"/>
                </a:solidFill>
              </a:rPr>
              <a:t>Demo</a:t>
            </a:r>
            <a:r>
              <a:rPr sz="2400" spc="10" dirty="0">
                <a:solidFill>
                  <a:srgbClr val="001F5F"/>
                </a:solidFill>
              </a:rPr>
              <a:t> </a:t>
            </a:r>
            <a:r>
              <a:rPr sz="2400" spc="-30" dirty="0">
                <a:solidFill>
                  <a:srgbClr val="001F5F"/>
                </a:solidFill>
              </a:rPr>
              <a:t>Of</a:t>
            </a:r>
            <a:r>
              <a:rPr sz="2400" dirty="0">
                <a:solidFill>
                  <a:srgbClr val="001F5F"/>
                </a:solidFill>
              </a:rPr>
              <a:t> </a:t>
            </a:r>
            <a:r>
              <a:rPr sz="2400" spc="-5" dirty="0">
                <a:solidFill>
                  <a:srgbClr val="001F5F"/>
                </a:solidFill>
              </a:rPr>
              <a:t>The</a:t>
            </a:r>
            <a:r>
              <a:rPr sz="2400" spc="-10" dirty="0">
                <a:solidFill>
                  <a:srgbClr val="001F5F"/>
                </a:solidFill>
              </a:rPr>
              <a:t> Project</a:t>
            </a:r>
            <a:endParaRPr sz="2400"/>
          </a:p>
        </p:txBody>
      </p:sp>
      <p:grpSp>
        <p:nvGrpSpPr>
          <p:cNvPr id="9" name="object 9"/>
          <p:cNvGrpSpPr/>
          <p:nvPr/>
        </p:nvGrpSpPr>
        <p:grpSpPr>
          <a:xfrm>
            <a:off x="495300" y="838200"/>
            <a:ext cx="8524875" cy="3906520"/>
            <a:chOff x="495300" y="838200"/>
            <a:chExt cx="8524875" cy="390652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57286" y="4270668"/>
              <a:ext cx="487362" cy="47356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5300" y="838200"/>
              <a:ext cx="8524875" cy="365760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243330" y="20891"/>
            <a:ext cx="32016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AGRICULTURE</a:t>
            </a:r>
            <a:r>
              <a:rPr sz="1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RAW</a:t>
            </a:r>
            <a:r>
              <a:rPr sz="12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MATERAL</a:t>
            </a:r>
            <a:r>
              <a:rPr sz="1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ANALYSIS</a:t>
            </a: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26098"/>
            <a:ext cx="966469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35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sz="1400" spc="4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400" spc="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400" spc="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4933950"/>
            <a:ext cx="9144000" cy="209550"/>
          </a:xfrm>
          <a:custGeom>
            <a:avLst/>
            <a:gdLst/>
            <a:ahLst/>
            <a:cxnLst/>
            <a:rect l="l" t="t" r="r" b="b"/>
            <a:pathLst>
              <a:path w="9144000" h="209550">
                <a:moveTo>
                  <a:pt x="9144000" y="0"/>
                </a:moveTo>
                <a:lnTo>
                  <a:pt x="0" y="0"/>
                </a:lnTo>
                <a:lnTo>
                  <a:pt x="0" y="209550"/>
                </a:lnTo>
                <a:lnTo>
                  <a:pt x="9144000" y="209550"/>
                </a:lnTo>
                <a:lnTo>
                  <a:pt x="9144000" y="0"/>
                </a:lnTo>
                <a:close/>
              </a:path>
            </a:pathLst>
          </a:custGeom>
          <a:solidFill>
            <a:srgbClr val="85180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1955" y="42380"/>
            <a:ext cx="1206147" cy="37275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8991600" y="0"/>
            <a:ext cx="152400" cy="539115"/>
            <a:chOff x="8991600" y="0"/>
            <a:chExt cx="152400" cy="53911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91600" y="9289"/>
              <a:ext cx="152400" cy="52951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029700" y="0"/>
              <a:ext cx="114300" cy="466725"/>
            </a:xfrm>
            <a:custGeom>
              <a:avLst/>
              <a:gdLst/>
              <a:ahLst/>
              <a:cxnLst/>
              <a:rect l="l" t="t" r="r" b="b"/>
              <a:pathLst>
                <a:path w="114300" h="466725">
                  <a:moveTo>
                    <a:pt x="114300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114300" y="46672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90842" y="514985"/>
            <a:ext cx="328041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5" dirty="0">
                <a:solidFill>
                  <a:srgbClr val="001F5F"/>
                </a:solidFill>
              </a:rPr>
              <a:t>Video</a:t>
            </a:r>
            <a:r>
              <a:rPr sz="2400" spc="-60" dirty="0">
                <a:solidFill>
                  <a:srgbClr val="001F5F"/>
                </a:solidFill>
              </a:rPr>
              <a:t> </a:t>
            </a:r>
            <a:r>
              <a:rPr sz="2400" spc="-20" dirty="0">
                <a:solidFill>
                  <a:srgbClr val="001F5F"/>
                </a:solidFill>
              </a:rPr>
              <a:t>of</a:t>
            </a:r>
            <a:r>
              <a:rPr sz="2400" spc="-5" dirty="0">
                <a:solidFill>
                  <a:srgbClr val="001F5F"/>
                </a:solidFill>
              </a:rPr>
              <a:t> </a:t>
            </a:r>
            <a:r>
              <a:rPr sz="2400" dirty="0">
                <a:solidFill>
                  <a:srgbClr val="001F5F"/>
                </a:solidFill>
              </a:rPr>
              <a:t>Project</a:t>
            </a:r>
            <a:r>
              <a:rPr sz="2400" spc="-70" dirty="0">
                <a:solidFill>
                  <a:srgbClr val="001F5F"/>
                </a:solidFill>
              </a:rPr>
              <a:t> </a:t>
            </a:r>
            <a:r>
              <a:rPr sz="2400" spc="10" dirty="0">
                <a:solidFill>
                  <a:srgbClr val="001F5F"/>
                </a:solidFill>
              </a:rPr>
              <a:t>Demo</a:t>
            </a:r>
            <a:endParaRPr sz="24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B75530-6CC3-5B4C-E83D-A1B9A9DAF1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252" y="993302"/>
            <a:ext cx="1568768" cy="34861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934</Words>
  <Application>Microsoft Office PowerPoint</Application>
  <PresentationFormat>On-screen Show (16:9)</PresentationFormat>
  <Paragraphs>86</Paragraphs>
  <Slides>13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MT</vt:lpstr>
      <vt:lpstr>Calibri</vt:lpstr>
      <vt:lpstr>Times New Roman</vt:lpstr>
      <vt:lpstr>Office Theme</vt:lpstr>
      <vt:lpstr>PowerPoint Presentation</vt:lpstr>
      <vt:lpstr>OUTLINE</vt:lpstr>
      <vt:lpstr>Project Title AGRICULTURE RAW MATERAL ANALYSIS</vt:lpstr>
      <vt:lpstr>Problem Statement</vt:lpstr>
      <vt:lpstr>Proposed Solution</vt:lpstr>
      <vt:lpstr>System Architecture</vt:lpstr>
      <vt:lpstr>Live Demo of Project</vt:lpstr>
      <vt:lpstr>Live Demo Of The Project</vt:lpstr>
      <vt:lpstr>Video of Project Demo</vt:lpstr>
      <vt:lpstr>PowerPoint Presentation</vt:lpstr>
      <vt:lpstr>Conclusion</vt:lpstr>
      <vt:lpstr>Future Scope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SETHU PATHI</dc:creator>
  <cp:lastModifiedBy>SETHU PATHI</cp:lastModifiedBy>
  <cp:revision>6</cp:revision>
  <dcterms:created xsi:type="dcterms:W3CDTF">2024-11-13T03:55:55Z</dcterms:created>
  <dcterms:modified xsi:type="dcterms:W3CDTF">2024-11-13T08:28:46Z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2024-11-11T00:00:00Z</vt:filetime>
  </property>
  <property fmtid="{D5CDD505-2E9C-101B-9397-08002B2CF9AE}" pid="3" name="LastSaved">
    <vt:filetime>2024-11-13T00:00:00Z</vt:filetime>
  </property>
</Properties>
</file>