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0.jpeg" ContentType="image/jpeg"/>
  <Override PartName="/ppt/media/image5.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A3F63C1-20FC-4301-8388-FE2390C5739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7EA747F-B836-4283-BC81-04F31C2CDC6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49B3C40-5758-40FF-BA26-F1AC9CE6B58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525959D-2258-4592-AA4E-31F88804EE6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36429E7-8FA1-42B5-9B25-01C39A42838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CDE3481-4D5A-4821-A3DC-EDCFA24230D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51C2865-E40B-4977-AB06-AE367135D41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14A0A15-F80E-47DF-81BD-59D2BD39B74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063D03D-FD34-48F1-871C-F048FFB629E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5738C41-30DB-4C19-B340-161D8761D13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2DDADC5-AFE0-47F7-9450-BD610A51544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37EAD12-BC8F-4889-85BA-2ED3E39491E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11BACF5-2612-4F05-8850-498AA583356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1F4888B-669E-4F95-97BD-E2A31DD7991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AFCA5F9-4091-4890-93C6-F8DDA88FDC2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F0DF41A-8ACC-49C7-A5AC-5597DB44211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F524CE-6B9F-46F4-80A4-BB7887B8DC4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8294860-E155-4AE6-A346-68B8A9F36D4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2E424DC-2C1E-4A8E-B0D6-5BDA5FA07B4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BB4612A-8339-4F70-9160-C341EA3882A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CB6685B-DBC5-4CF1-BB25-465EF104482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7BB4B7-915B-4A65-89A3-FA5DD6E9AB0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A9D3D6-A8CF-49EB-8030-719AEC1661C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038676-E939-4498-A5CA-BE13D42F336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0B79AE72-1741-4246-B943-896CE86291D4}" type="slidenum">
              <a:rPr b="0" lang="en-US" sz="1400" spc="-1" strike="noStrike">
                <a:latin typeface="Times New Roman"/>
              </a:rPr>
              <a:t>&lt;number&gt;</a:t>
            </a:fld>
            <a:endParaRPr b="0" lang="en-US"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A8992C75-035C-47D3-A8B3-C7DC52E39D19}" type="slidenum">
              <a:rPr b="0" lang="en-US" sz="1400" spc="-1" strike="noStrike">
                <a:latin typeface="Times New Roman"/>
              </a:rPr>
              <a:t>&lt;number&gt;</a:t>
            </a:fld>
            <a:endParaRPr b="0" lang="en-US" sz="1400" spc="-1" strike="noStrike">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ithub.com/selvadurai/BacnetAPIServer"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BacnetApiServer User Guide</a:t>
            </a:r>
            <a:endParaRPr b="0" lang="en-US" sz="4400" spc="-1" strike="noStrike">
              <a:latin typeface="Arial"/>
            </a:endParaRPr>
          </a:p>
        </p:txBody>
      </p:sp>
      <p:sp>
        <p:nvSpPr>
          <p:cNvPr id="8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By Jonathan Kevin Selvadurai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3657600" y="228600"/>
            <a:ext cx="5943240" cy="4571640"/>
          </a:xfrm>
          <a:prstGeom prst="rect">
            <a:avLst/>
          </a:prstGeom>
          <a:ln w="0">
            <a:noFill/>
          </a:ln>
        </p:spPr>
      </p:pic>
      <p:sp>
        <p:nvSpPr>
          <p:cNvPr id="110" name=""/>
          <p:cNvSpPr/>
          <p:nvPr/>
        </p:nvSpPr>
        <p:spPr>
          <a:xfrm>
            <a:off x="4343400" y="2287440"/>
            <a:ext cx="41144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Hoover over Bacnet Server Settings and click “</a:t>
            </a:r>
            <a:r>
              <a:rPr b="1" i="1" lang="en-US" sz="1800" spc="-1" strike="noStrike">
                <a:latin typeface="Arial"/>
              </a:rPr>
              <a:t>API Token</a:t>
            </a: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3560" y="-14760"/>
            <a:ext cx="2786400" cy="70020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API Token </a:t>
            </a:r>
            <a:endParaRPr b="0" lang="en-US" sz="4400" spc="-1" strike="noStrike">
              <a:latin typeface="Arial"/>
            </a:endParaRPr>
          </a:p>
        </p:txBody>
      </p:sp>
      <p:pic>
        <p:nvPicPr>
          <p:cNvPr id="112" name="" descr=""/>
          <p:cNvPicPr/>
          <p:nvPr/>
        </p:nvPicPr>
        <p:blipFill>
          <a:blip r:embed="rId1"/>
          <a:stretch/>
        </p:blipFill>
        <p:spPr>
          <a:xfrm>
            <a:off x="4572000" y="628920"/>
            <a:ext cx="4399920" cy="3942720"/>
          </a:xfrm>
          <a:prstGeom prst="rect">
            <a:avLst/>
          </a:prstGeom>
          <a:ln w="0">
            <a:noFill/>
          </a:ln>
        </p:spPr>
      </p:pic>
      <p:sp>
        <p:nvSpPr>
          <p:cNvPr id="113" name=""/>
          <p:cNvSpPr/>
          <p:nvPr/>
        </p:nvSpPr>
        <p:spPr>
          <a:xfrm>
            <a:off x="228600" y="914400"/>
            <a:ext cx="41144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API Token used  in the API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228600"/>
            <a:ext cx="8457840" cy="12499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Steps to creating an Bacnet Service</a:t>
            </a:r>
            <a:endParaRPr b="0" lang="en-US" sz="4400" spc="-1" strike="noStrike">
              <a:latin typeface="Arial"/>
            </a:endParaRPr>
          </a:p>
        </p:txBody>
      </p:sp>
      <p:sp>
        <p:nvSpPr>
          <p:cNvPr id="115" name=""/>
          <p:cNvSpPr/>
          <p:nvPr/>
        </p:nvSpPr>
        <p:spPr>
          <a:xfrm>
            <a:off x="2057400" y="1884960"/>
            <a:ext cx="84578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1.Create API Playload Template </a:t>
            </a:r>
            <a:endParaRPr b="0" lang="en-US" sz="1800" spc="-1" strike="noStrike">
              <a:latin typeface="Arial"/>
            </a:endParaRPr>
          </a:p>
          <a:p>
            <a:pPr>
              <a:lnSpc>
                <a:spcPct val="100000"/>
              </a:lnSpc>
              <a:buNone/>
            </a:pPr>
            <a:r>
              <a:rPr b="0" lang="en-US" sz="1800" spc="-1" strike="noStrike">
                <a:latin typeface="Arial"/>
              </a:rPr>
              <a:t> </a:t>
            </a:r>
            <a:endParaRPr b="0" lang="en-US" sz="1800" spc="-1" strike="noStrike">
              <a:latin typeface="Arial"/>
            </a:endParaRPr>
          </a:p>
          <a:p>
            <a:pPr>
              <a:lnSpc>
                <a:spcPct val="100000"/>
              </a:lnSpc>
              <a:buNone/>
            </a:pPr>
            <a:r>
              <a:rPr b="0" lang="en-US" sz="1800" spc="-1" strike="noStrike">
                <a:latin typeface="Arial"/>
              </a:rPr>
              <a:t>2.Create Device (Device API endpoint)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3.Push API Payload to Device API endpoint </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895680" y="457200"/>
            <a:ext cx="7333560" cy="4475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2400" spc="-1" strike="noStrike">
                <a:latin typeface="Arial"/>
              </a:rPr>
              <a:t>Sensor and Payload used in this tutorial</a:t>
            </a:r>
            <a:endParaRPr b="0" lang="en-US" sz="2400" spc="-1" strike="noStrike">
              <a:latin typeface="Arial"/>
            </a:endParaRPr>
          </a:p>
        </p:txBody>
      </p:sp>
      <p:sp>
        <p:nvSpPr>
          <p:cNvPr id="118" name="PlaceHolder 2"/>
          <p:cNvSpPr>
            <a:spLocks noGrp="1"/>
          </p:cNvSpPr>
          <p:nvPr>
            <p:ph/>
          </p:nvPr>
        </p:nvSpPr>
        <p:spPr>
          <a:xfrm>
            <a:off x="4338000" y="2514600"/>
            <a:ext cx="2062440" cy="2285640"/>
          </a:xfrm>
          <a:prstGeom prst="rect">
            <a:avLst/>
          </a:prstGeom>
          <a:noFill/>
          <a:ln w="0">
            <a:solidFill>
              <a:srgbClr val="3465a4"/>
            </a:solidFill>
            <a:prstDash val="sysDot"/>
          </a:ln>
        </p:spPr>
        <p:txBody>
          <a:bodyPr lIns="0" rIns="0" tIns="0" bIns="0" anchor="t">
            <a:normAutofit fontScale="98000"/>
          </a:bodyPr>
          <a:p>
            <a:pPr marL="432000" indent="-324000">
              <a:lnSpc>
                <a:spcPct val="100000"/>
              </a:lnSpc>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temp”:23,</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hum”:51,</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occ”:true</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p:txBody>
      </p:sp>
      <p:pic>
        <p:nvPicPr>
          <p:cNvPr id="119" name="" descr=""/>
          <p:cNvPicPr/>
          <p:nvPr/>
        </p:nvPicPr>
        <p:blipFill>
          <a:blip r:embed="rId1"/>
          <a:stretch/>
        </p:blipFill>
        <p:spPr>
          <a:xfrm>
            <a:off x="273960" y="1371600"/>
            <a:ext cx="2011680" cy="2468880"/>
          </a:xfrm>
          <a:prstGeom prst="rect">
            <a:avLst/>
          </a:prstGeom>
          <a:ln w="0">
            <a:noFill/>
          </a:ln>
        </p:spPr>
      </p:pic>
      <p:sp>
        <p:nvSpPr>
          <p:cNvPr id="120" name=""/>
          <p:cNvSpPr/>
          <p:nvPr/>
        </p:nvSpPr>
        <p:spPr>
          <a:xfrm>
            <a:off x="273960" y="3840840"/>
            <a:ext cx="292608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Sensor Name:</a:t>
            </a:r>
            <a:r>
              <a:rPr b="1" i="1" lang="en-US" sz="1800" spc="-1" strike="noStrike">
                <a:latin typeface="Arial"/>
              </a:rPr>
              <a:t>EcoSensor</a:t>
            </a:r>
            <a:endParaRPr b="0" lang="en-US" sz="1800" spc="-1" strike="noStrike">
              <a:latin typeface="Arial"/>
            </a:endParaRPr>
          </a:p>
        </p:txBody>
      </p:sp>
      <p:sp>
        <p:nvSpPr>
          <p:cNvPr id="121" name=""/>
          <p:cNvSpPr/>
          <p:nvPr/>
        </p:nvSpPr>
        <p:spPr>
          <a:xfrm>
            <a:off x="4083840" y="1257120"/>
            <a:ext cx="29714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The sensors name used in this tutorial is called an “</a:t>
            </a:r>
            <a:r>
              <a:rPr b="1" i="1" lang="en-US" sz="1800" spc="-1" strike="noStrike">
                <a:latin typeface="Arial"/>
              </a:rPr>
              <a:t>EcoSensor</a:t>
            </a:r>
            <a:r>
              <a:rPr b="0" lang="en-US" sz="1800" spc="-1" strike="noStrike">
                <a:latin typeface="Arial"/>
              </a:rPr>
              <a:t>” which uses the following payload: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952560" y="40680"/>
            <a:ext cx="7725240" cy="6249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Create Payload Template</a:t>
            </a:r>
            <a:endParaRPr b="0" lang="en-US" sz="4400" spc="-1" strike="noStrike">
              <a:latin typeface="Arial"/>
            </a:endParaRPr>
          </a:p>
        </p:txBody>
      </p:sp>
      <p:pic>
        <p:nvPicPr>
          <p:cNvPr id="123" name="" descr=""/>
          <p:cNvPicPr/>
          <p:nvPr/>
        </p:nvPicPr>
        <p:blipFill>
          <a:blip r:embed="rId1"/>
          <a:stretch/>
        </p:blipFill>
        <p:spPr>
          <a:xfrm>
            <a:off x="1828800" y="727200"/>
            <a:ext cx="6629040" cy="4942440"/>
          </a:xfrm>
          <a:prstGeom prst="rect">
            <a:avLst/>
          </a:prstGeom>
          <a:ln w="0">
            <a:noFill/>
          </a:ln>
        </p:spPr>
      </p:pic>
      <p:sp>
        <p:nvSpPr>
          <p:cNvPr id="124" name=""/>
          <p:cNvSpPr/>
          <p:nvPr/>
        </p:nvSpPr>
        <p:spPr>
          <a:xfrm>
            <a:off x="2514600" y="1828800"/>
            <a:ext cx="228240" cy="4568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25" name="PlaceHolder 2"/>
          <p:cNvSpPr>
            <a:spLocks noGrp="1"/>
          </p:cNvSpPr>
          <p:nvPr>
            <p:ph/>
          </p:nvPr>
        </p:nvSpPr>
        <p:spPr>
          <a:xfrm>
            <a:off x="1371600" y="2286000"/>
            <a:ext cx="3885840" cy="685440"/>
          </a:xfrm>
          <a:prstGeom prst="rect">
            <a:avLst/>
          </a:prstGeom>
          <a:noFill/>
          <a:ln w="0">
            <a:solidFill>
              <a:srgbClr val="3465a4"/>
            </a:solid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latin typeface="Arial"/>
              </a:rPr>
              <a:t>Hoover over template and click on “</a:t>
            </a:r>
            <a:r>
              <a:rPr b="1" lang="en-US" sz="2000" spc="-1" strike="noStrike">
                <a:latin typeface="Arial"/>
              </a:rPr>
              <a:t>Add Template</a:t>
            </a:r>
            <a:r>
              <a:rPr b="0" lang="en-US" sz="2000" spc="-1" strike="noStrike">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4800600" y="0"/>
            <a:ext cx="4761720" cy="5400000"/>
          </a:xfrm>
          <a:prstGeom prst="rect">
            <a:avLst/>
          </a:prstGeom>
          <a:ln w="0">
            <a:noFill/>
          </a:ln>
        </p:spPr>
      </p:pic>
      <p:sp>
        <p:nvSpPr>
          <p:cNvPr id="127" name=""/>
          <p:cNvSpPr/>
          <p:nvPr/>
        </p:nvSpPr>
        <p:spPr>
          <a:xfrm flipV="1">
            <a:off x="3670200" y="456840"/>
            <a:ext cx="1587600" cy="5760"/>
          </a:xfrm>
          <a:custGeom>
            <a:avLst/>
            <a:gdLst/>
            <a:ahLst/>
            <a:rect l="l" t="t" r="r" b="b"/>
            <a:pathLst>
              <a:path w="21600" h="21600">
                <a:moveTo>
                  <a:pt x="0" y="0"/>
                </a:moveTo>
                <a:lnTo>
                  <a:pt x="21600" y="21600"/>
                </a:lnTo>
              </a:path>
            </a:pathLst>
          </a:custGeom>
          <a:noFill/>
          <a:ln w="0">
            <a:noFill/>
          </a:ln>
        </p:spPr>
        <p:style>
          <a:lnRef idx="0"/>
          <a:fillRef idx="0"/>
          <a:effectRef idx="0"/>
          <a:fontRef idx="minor"/>
        </p:style>
      </p:sp>
      <p:sp>
        <p:nvSpPr>
          <p:cNvPr id="128" name=""/>
          <p:cNvSpPr/>
          <p:nvPr/>
        </p:nvSpPr>
        <p:spPr>
          <a:xfrm>
            <a:off x="685800" y="228600"/>
            <a:ext cx="2971440" cy="274320"/>
          </a:xfrm>
          <a:prstGeom prst="rect">
            <a:avLst/>
          </a:prstGeom>
          <a:noFill/>
          <a:ln w="0">
            <a:solidFill>
              <a:srgbClr val="000000"/>
            </a:solidFill>
            <a:prstDash val="sysDot"/>
          </a:ln>
        </p:spPr>
        <p:style>
          <a:lnRef idx="0"/>
          <a:fillRef idx="0"/>
          <a:effectRef idx="0"/>
          <a:fontRef idx="minor"/>
        </p:style>
        <p:txBody>
          <a:bodyPr lIns="90000" rIns="90000" tIns="45000" bIns="45000" anchor="t">
            <a:noAutofit/>
          </a:bodyPr>
          <a:p>
            <a:pPr>
              <a:lnSpc>
                <a:spcPct val="100000"/>
              </a:lnSpc>
              <a:buNone/>
            </a:pPr>
            <a:r>
              <a:rPr b="0" lang="en-US" sz="1300" spc="-1" strike="noStrike">
                <a:latin typeface="Arial"/>
              </a:rPr>
              <a:t>Name of Template Playload for device</a:t>
            </a:r>
            <a:endParaRPr b="0" lang="en-US" sz="1300" spc="-1" strike="noStrike">
              <a:latin typeface="Arial"/>
            </a:endParaRPr>
          </a:p>
        </p:txBody>
      </p:sp>
      <p:sp>
        <p:nvSpPr>
          <p:cNvPr id="129" name=""/>
          <p:cNvSpPr/>
          <p:nvPr/>
        </p:nvSpPr>
        <p:spPr>
          <a:xfrm>
            <a:off x="3657600" y="1371600"/>
            <a:ext cx="1828800" cy="360"/>
          </a:xfrm>
          <a:prstGeom prst="line">
            <a:avLst/>
          </a:prstGeom>
          <a:ln w="0">
            <a:noFill/>
          </a:ln>
        </p:spPr>
        <p:style>
          <a:lnRef idx="0"/>
          <a:fillRef idx="0"/>
          <a:effectRef idx="0"/>
          <a:fontRef idx="minor"/>
        </p:style>
      </p:sp>
      <p:sp>
        <p:nvSpPr>
          <p:cNvPr id="130" name=""/>
          <p:cNvSpPr/>
          <p:nvPr/>
        </p:nvSpPr>
        <p:spPr>
          <a:xfrm>
            <a:off x="457200" y="1043280"/>
            <a:ext cx="3200040" cy="556560"/>
          </a:xfrm>
          <a:prstGeom prst="rect">
            <a:avLst/>
          </a:prstGeom>
          <a:noFill/>
          <a:ln w="0">
            <a:solidFill>
              <a:srgbClr val="000000"/>
            </a:solidFill>
            <a:prstDash val="sysDot"/>
          </a:ln>
        </p:spPr>
        <p:style>
          <a:lnRef idx="0"/>
          <a:fillRef idx="0"/>
          <a:effectRef idx="0"/>
          <a:fontRef idx="minor"/>
        </p:style>
        <p:txBody>
          <a:bodyPr lIns="90000" rIns="90000" tIns="45000" bIns="45000" anchor="t">
            <a:noAutofit/>
          </a:bodyPr>
          <a:p>
            <a:pPr>
              <a:lnSpc>
                <a:spcPct val="100000"/>
              </a:lnSpc>
              <a:buNone/>
            </a:pPr>
            <a:r>
              <a:rPr b="0" lang="en-US" sz="1100" spc="-1" strike="noStrike">
                <a:latin typeface="Arial"/>
              </a:rPr>
              <a:t>Click “Add Bacnet Object ” to add bacnet Object field</a:t>
            </a:r>
            <a:endParaRPr b="0" lang="en-US" sz="1100" spc="-1" strike="noStrike">
              <a:latin typeface="Arial"/>
            </a:endParaRPr>
          </a:p>
        </p:txBody>
      </p:sp>
      <p:sp>
        <p:nvSpPr>
          <p:cNvPr id="131" name=""/>
          <p:cNvSpPr/>
          <p:nvPr/>
        </p:nvSpPr>
        <p:spPr>
          <a:xfrm>
            <a:off x="3657600" y="1600200"/>
            <a:ext cx="1828800" cy="914400"/>
          </a:xfrm>
          <a:prstGeom prst="line">
            <a:avLst/>
          </a:prstGeom>
          <a:ln w="0">
            <a:noFill/>
          </a:ln>
        </p:spPr>
        <p:style>
          <a:lnRef idx="0"/>
          <a:fillRef idx="0"/>
          <a:effectRef idx="0"/>
          <a:fontRef idx="minor"/>
        </p:style>
      </p:sp>
      <p:sp>
        <p:nvSpPr>
          <p:cNvPr id="132" name=""/>
          <p:cNvSpPr/>
          <p:nvPr/>
        </p:nvSpPr>
        <p:spPr>
          <a:xfrm>
            <a:off x="3886200" y="914400"/>
            <a:ext cx="9140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1. click</a:t>
            </a:r>
            <a:endParaRPr b="0" lang="en-US" sz="1800" spc="-1" strike="noStrike">
              <a:latin typeface="Arial"/>
            </a:endParaRPr>
          </a:p>
        </p:txBody>
      </p:sp>
      <p:sp>
        <p:nvSpPr>
          <p:cNvPr id="133" name=""/>
          <p:cNvSpPr/>
          <p:nvPr/>
        </p:nvSpPr>
        <p:spPr>
          <a:xfrm>
            <a:off x="4114800" y="1629000"/>
            <a:ext cx="1828440" cy="428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2. Field pops out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5067720" y="914400"/>
            <a:ext cx="4533120" cy="3200040"/>
          </a:xfrm>
          <a:prstGeom prst="rect">
            <a:avLst/>
          </a:prstGeom>
          <a:ln w="0">
            <a:noFill/>
          </a:ln>
        </p:spPr>
      </p:pic>
      <p:sp>
        <p:nvSpPr>
          <p:cNvPr id="135" name="PlaceHolder 1"/>
          <p:cNvSpPr>
            <a:spLocks noGrp="1"/>
          </p:cNvSpPr>
          <p:nvPr>
            <p:ph/>
          </p:nvPr>
        </p:nvSpPr>
        <p:spPr>
          <a:xfrm>
            <a:off x="457200" y="1371600"/>
            <a:ext cx="2062440" cy="2285640"/>
          </a:xfrm>
          <a:prstGeom prst="rect">
            <a:avLst/>
          </a:prstGeom>
          <a:noFill/>
          <a:ln w="0">
            <a:solidFill>
              <a:srgbClr val="3465a4"/>
            </a:solidFill>
            <a:prstDash val="sysDot"/>
          </a:ln>
        </p:spPr>
        <p:txBody>
          <a:bodyPr lIns="0" rIns="0" tIns="0" bIns="0" anchor="t">
            <a:normAutofit fontScale="98000"/>
          </a:bodyPr>
          <a:p>
            <a:pPr marL="432000" indent="-324000">
              <a:lnSpc>
                <a:spcPct val="100000"/>
              </a:lnSpc>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temp”:23,</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hum”:51,</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occ”:true</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p:txBody>
      </p:sp>
      <p:sp>
        <p:nvSpPr>
          <p:cNvPr id="136" name=""/>
          <p:cNvSpPr/>
          <p:nvPr/>
        </p:nvSpPr>
        <p:spPr>
          <a:xfrm>
            <a:off x="2286000" y="2057400"/>
            <a:ext cx="3200400" cy="360"/>
          </a:xfrm>
          <a:prstGeom prst="line">
            <a:avLst/>
          </a:prstGeom>
          <a:ln w="0">
            <a:noFill/>
          </a:ln>
        </p:spPr>
        <p:style>
          <a:lnRef idx="0"/>
          <a:fillRef idx="0"/>
          <a:effectRef idx="0"/>
          <a:fontRef idx="minor"/>
        </p:style>
      </p:sp>
      <p:sp>
        <p:nvSpPr>
          <p:cNvPr id="137" name=""/>
          <p:cNvSpPr/>
          <p:nvPr/>
        </p:nvSpPr>
        <p:spPr>
          <a:xfrm>
            <a:off x="2286000" y="2514600"/>
            <a:ext cx="3200400" cy="360"/>
          </a:xfrm>
          <a:prstGeom prst="line">
            <a:avLst/>
          </a:prstGeom>
          <a:ln w="0">
            <a:noFill/>
          </a:ln>
        </p:spPr>
        <p:style>
          <a:lnRef idx="0"/>
          <a:fillRef idx="0"/>
          <a:effectRef idx="0"/>
          <a:fontRef idx="minor"/>
        </p:style>
      </p:sp>
      <p:sp>
        <p:nvSpPr>
          <p:cNvPr id="138" name=""/>
          <p:cNvSpPr/>
          <p:nvPr/>
        </p:nvSpPr>
        <p:spPr>
          <a:xfrm>
            <a:off x="2286000" y="2971800"/>
            <a:ext cx="3200400" cy="360"/>
          </a:xfrm>
          <a:prstGeom prst="line">
            <a:avLst/>
          </a:prstGeom>
          <a:ln w="0">
            <a:noFill/>
          </a:ln>
        </p:spPr>
        <p:style>
          <a:lnRef idx="0"/>
          <a:fillRef idx="0"/>
          <a:effectRef idx="0"/>
          <a:fontRef idx="minor"/>
        </p:style>
      </p:sp>
      <p:sp>
        <p:nvSpPr>
          <p:cNvPr id="139" name=""/>
          <p:cNvSpPr/>
          <p:nvPr/>
        </p:nvSpPr>
        <p:spPr>
          <a:xfrm>
            <a:off x="685800" y="228600"/>
            <a:ext cx="45716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Important Note: </a:t>
            </a:r>
            <a:r>
              <a:rPr b="0" lang="en-US" sz="1800" spc="-1" strike="noStrike">
                <a:latin typeface="Arial"/>
              </a:rPr>
              <a:t>make sure the API fields names match template field name!</a:t>
            </a:r>
            <a:endParaRPr b="0" lang="en-US" sz="1800" spc="-1" strike="noStrike">
              <a:latin typeface="Arial"/>
            </a:endParaRPr>
          </a:p>
        </p:txBody>
      </p:sp>
      <p:sp>
        <p:nvSpPr>
          <p:cNvPr id="140" name=""/>
          <p:cNvSpPr/>
          <p:nvPr/>
        </p:nvSpPr>
        <p:spPr>
          <a:xfrm>
            <a:off x="0" y="4372200"/>
            <a:ext cx="73148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Analog Object,Analog Value,Analog Input – Use for Numeric Values</a:t>
            </a:r>
            <a:endParaRPr b="0" lang="en-US" sz="1800" spc="-1" strike="noStrike">
              <a:latin typeface="Arial"/>
            </a:endParaRPr>
          </a:p>
          <a:p>
            <a:pPr>
              <a:lnSpc>
                <a:spcPct val="100000"/>
              </a:lnSpc>
              <a:buNone/>
            </a:pPr>
            <a:r>
              <a:rPr b="0" lang="en-US" sz="1800" spc="-1" strike="noStrike">
                <a:latin typeface="Arial"/>
              </a:rPr>
              <a:t> </a:t>
            </a:r>
            <a:endParaRPr b="0" lang="en-US" sz="1800" spc="-1" strike="noStrike">
              <a:latin typeface="Arial"/>
            </a:endParaRPr>
          </a:p>
          <a:p>
            <a:pPr>
              <a:lnSpc>
                <a:spcPct val="100000"/>
              </a:lnSpc>
              <a:buNone/>
            </a:pPr>
            <a:r>
              <a:rPr b="0" lang="en-US" sz="1800" spc="-1" strike="noStrike">
                <a:latin typeface="Arial"/>
              </a:rPr>
              <a:t>Binary Object,Binary Value,Binary Input – Use for Binary Values </a:t>
            </a:r>
            <a:endParaRPr b="0" lang="en-US" sz="1800" spc="-1" strike="noStrike">
              <a:latin typeface="Arial"/>
            </a:endParaRPr>
          </a:p>
        </p:txBody>
      </p:sp>
      <p:sp>
        <p:nvSpPr>
          <p:cNvPr id="141" name=""/>
          <p:cNvSpPr/>
          <p:nvPr/>
        </p:nvSpPr>
        <p:spPr>
          <a:xfrm flipH="1" flipV="1">
            <a:off x="7543800" y="4114800"/>
            <a:ext cx="228600" cy="228600"/>
          </a:xfrm>
          <a:prstGeom prst="line">
            <a:avLst/>
          </a:prstGeom>
          <a:ln w="0">
            <a:noFill/>
          </a:ln>
        </p:spPr>
        <p:style>
          <a:lnRef idx="0"/>
          <a:fillRef idx="0"/>
          <a:effectRef idx="0"/>
          <a:fontRef idx="minor"/>
        </p:style>
      </p:sp>
      <p:sp>
        <p:nvSpPr>
          <p:cNvPr id="142" name=""/>
          <p:cNvSpPr/>
          <p:nvPr/>
        </p:nvSpPr>
        <p:spPr>
          <a:xfrm>
            <a:off x="7772400" y="4343400"/>
            <a:ext cx="205704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Click Submit after your done</a:t>
            </a:r>
            <a:endParaRPr b="0" lang="en-US" sz="1800" spc="-1" strike="noStrike">
              <a:latin typeface="Arial"/>
            </a:endParaRPr>
          </a:p>
        </p:txBody>
      </p:sp>
      <p:sp>
        <p:nvSpPr>
          <p:cNvPr id="143" name=""/>
          <p:cNvSpPr/>
          <p:nvPr/>
        </p:nvSpPr>
        <p:spPr>
          <a:xfrm>
            <a:off x="2286000" y="2057760"/>
            <a:ext cx="2971800" cy="0"/>
          </a:xfrm>
          <a:prstGeom prst="line">
            <a:avLst/>
          </a:prstGeom>
          <a:ln w="0">
            <a:solidFill>
              <a:srgbClr val="3465a4"/>
            </a:solidFill>
            <a:tailEnd len="med" type="triangle" w="med"/>
          </a:ln>
        </p:spPr>
        <p:style>
          <a:lnRef idx="0"/>
          <a:fillRef idx="0"/>
          <a:effectRef idx="0"/>
          <a:fontRef idx="minor"/>
        </p:style>
      </p:sp>
      <p:sp>
        <p:nvSpPr>
          <p:cNvPr id="144" name=""/>
          <p:cNvSpPr/>
          <p:nvPr/>
        </p:nvSpPr>
        <p:spPr>
          <a:xfrm>
            <a:off x="2286000" y="2514600"/>
            <a:ext cx="2971800" cy="0"/>
          </a:xfrm>
          <a:prstGeom prst="line">
            <a:avLst/>
          </a:prstGeom>
          <a:ln w="0">
            <a:solidFill>
              <a:srgbClr val="3465a4"/>
            </a:solidFill>
            <a:tailEnd len="med" type="triangle" w="med"/>
          </a:ln>
        </p:spPr>
        <p:style>
          <a:lnRef idx="0"/>
          <a:fillRef idx="0"/>
          <a:effectRef idx="0"/>
          <a:fontRef idx="minor"/>
        </p:style>
      </p:sp>
      <p:sp>
        <p:nvSpPr>
          <p:cNvPr id="145" name=""/>
          <p:cNvSpPr/>
          <p:nvPr/>
        </p:nvSpPr>
        <p:spPr>
          <a:xfrm>
            <a:off x="2286000" y="3200400"/>
            <a:ext cx="3200400" cy="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2134080" y="685800"/>
            <a:ext cx="6780960" cy="5028840"/>
          </a:xfrm>
          <a:prstGeom prst="rect">
            <a:avLst/>
          </a:prstGeom>
          <a:ln w="0">
            <a:noFill/>
          </a:ln>
        </p:spPr>
      </p:pic>
      <p:sp>
        <p:nvSpPr>
          <p:cNvPr id="147" name=""/>
          <p:cNvSpPr/>
          <p:nvPr/>
        </p:nvSpPr>
        <p:spPr>
          <a:xfrm>
            <a:off x="685800" y="284760"/>
            <a:ext cx="70862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After you click submit you will see it list in template device list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4515120" y="228600"/>
            <a:ext cx="4857120" cy="5028840"/>
          </a:xfrm>
          <a:prstGeom prst="rect">
            <a:avLst/>
          </a:prstGeom>
          <a:ln w="0">
            <a:noFill/>
          </a:ln>
        </p:spPr>
      </p:pic>
      <p:sp>
        <p:nvSpPr>
          <p:cNvPr id="149" name=""/>
          <p:cNvSpPr/>
          <p:nvPr/>
        </p:nvSpPr>
        <p:spPr>
          <a:xfrm>
            <a:off x="5257800" y="1600200"/>
            <a:ext cx="228240" cy="4568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50" name=""/>
          <p:cNvSpPr/>
          <p:nvPr/>
        </p:nvSpPr>
        <p:spPr>
          <a:xfrm>
            <a:off x="4553640" y="2086200"/>
            <a:ext cx="367560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latin typeface="Arial"/>
              </a:rPr>
              <a:t>Hoover over template and click on “</a:t>
            </a:r>
            <a:r>
              <a:rPr b="1" lang="en-US" sz="2000" spc="-1" strike="noStrike">
                <a:latin typeface="Arial"/>
              </a:rPr>
              <a:t>Add Device</a:t>
            </a:r>
            <a:r>
              <a:rPr b="0" lang="en-US" sz="2000" spc="-1" strike="noStrike">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Introduction  </a:t>
            </a:r>
            <a:endParaRPr b="0" lang="en-US" sz="4400" spc="-1" strike="noStrike">
              <a:latin typeface="Arial"/>
            </a:endParaRPr>
          </a:p>
        </p:txBody>
      </p:sp>
      <p:sp>
        <p:nvSpPr>
          <p:cNvPr id="85" name="PlaceHolder 2"/>
          <p:cNvSpPr>
            <a:spLocks noGrp="1"/>
          </p:cNvSpPr>
          <p:nvPr>
            <p:ph/>
          </p:nvPr>
        </p:nvSpPr>
        <p:spPr>
          <a:xfrm>
            <a:off x="504000" y="1326600"/>
            <a:ext cx="8639640" cy="1644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i="1" lang="en-US" sz="3200" spc="-1" strike="noStrike">
                <a:latin typeface="Arial"/>
              </a:rPr>
              <a:t> </a:t>
            </a:r>
            <a:endParaRPr b="0" lang="en-US" sz="3200" spc="-1" strike="noStrike">
              <a:latin typeface="Arial"/>
            </a:endParaRPr>
          </a:p>
        </p:txBody>
      </p:sp>
      <p:sp>
        <p:nvSpPr>
          <p:cNvPr id="86" name=""/>
          <p:cNvSpPr/>
          <p:nvPr/>
        </p:nvSpPr>
        <p:spPr>
          <a:xfrm>
            <a:off x="685800" y="1143000"/>
            <a:ext cx="8915040" cy="159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BacnetAPIServer</a:t>
            </a:r>
            <a:r>
              <a:rPr b="0" lang="en-US" sz="1600" spc="-1" strike="noStrike">
                <a:latin typeface="Arial"/>
              </a:rPr>
              <a:t> is an open-source tool that bridges the gap between REST APIs and BACnet systems. It seamlessly translates API calls into BACnet objects, making them readily available for building automation control. Designed to integrate with NodeRED, BacnetAPIServer simplifies the conversion of NodeRED logic into BACnet Objects, streamlining BACnet integration for developers.</a:t>
            </a:r>
            <a:endParaRPr b="0" lang="en-US" sz="1600" spc="-1" strike="noStrike">
              <a:latin typeface="Arial"/>
            </a:endParaRPr>
          </a:p>
          <a:p>
            <a:pPr>
              <a:lnSpc>
                <a:spcPct val="100000"/>
              </a:lnSpc>
              <a:buNone/>
            </a:pPr>
            <a:endParaRPr b="0" lang="en-US" sz="1000" spc="-1" strike="noStrike">
              <a:latin typeface="Arial"/>
            </a:endParaRPr>
          </a:p>
        </p:txBody>
      </p:sp>
      <p:pic>
        <p:nvPicPr>
          <p:cNvPr id="87" name="" descr=""/>
          <p:cNvPicPr/>
          <p:nvPr/>
        </p:nvPicPr>
        <p:blipFill>
          <a:blip r:embed="rId1"/>
          <a:stretch/>
        </p:blipFill>
        <p:spPr>
          <a:xfrm>
            <a:off x="1143000" y="2514600"/>
            <a:ext cx="7419240" cy="28569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 descr=""/>
          <p:cNvPicPr/>
          <p:nvPr/>
        </p:nvPicPr>
        <p:blipFill>
          <a:blip r:embed="rId1"/>
          <a:stretch/>
        </p:blipFill>
        <p:spPr>
          <a:xfrm>
            <a:off x="5029200" y="685800"/>
            <a:ext cx="3945240" cy="3428640"/>
          </a:xfrm>
          <a:prstGeom prst="rect">
            <a:avLst/>
          </a:prstGeom>
          <a:ln w="0">
            <a:noFill/>
          </a:ln>
        </p:spPr>
      </p:pic>
      <p:sp>
        <p:nvSpPr>
          <p:cNvPr id="152" name=""/>
          <p:cNvSpPr/>
          <p:nvPr/>
        </p:nvSpPr>
        <p:spPr>
          <a:xfrm>
            <a:off x="2971800" y="1371600"/>
            <a:ext cx="2286000" cy="360"/>
          </a:xfrm>
          <a:prstGeom prst="line">
            <a:avLst/>
          </a:prstGeom>
          <a:ln w="0">
            <a:noFill/>
          </a:ln>
        </p:spPr>
        <p:style>
          <a:lnRef idx="0"/>
          <a:fillRef idx="0"/>
          <a:effectRef idx="0"/>
          <a:fontRef idx="minor"/>
        </p:style>
      </p:sp>
      <p:sp>
        <p:nvSpPr>
          <p:cNvPr id="153" name=""/>
          <p:cNvSpPr/>
          <p:nvPr/>
        </p:nvSpPr>
        <p:spPr>
          <a:xfrm>
            <a:off x="2514600" y="2057400"/>
            <a:ext cx="2971800" cy="360"/>
          </a:xfrm>
          <a:prstGeom prst="line">
            <a:avLst/>
          </a:prstGeom>
          <a:ln w="0">
            <a:noFill/>
          </a:ln>
        </p:spPr>
        <p:style>
          <a:lnRef idx="0"/>
          <a:fillRef idx="0"/>
          <a:effectRef idx="0"/>
          <a:fontRef idx="minor"/>
        </p:style>
      </p:sp>
      <p:sp>
        <p:nvSpPr>
          <p:cNvPr id="154" name=""/>
          <p:cNvSpPr/>
          <p:nvPr/>
        </p:nvSpPr>
        <p:spPr>
          <a:xfrm>
            <a:off x="4114800" y="2971800"/>
            <a:ext cx="2057400" cy="360"/>
          </a:xfrm>
          <a:prstGeom prst="line">
            <a:avLst/>
          </a:prstGeom>
          <a:ln w="0">
            <a:noFill/>
          </a:ln>
        </p:spPr>
        <p:style>
          <a:lnRef idx="0"/>
          <a:fillRef idx="0"/>
          <a:effectRef idx="0"/>
          <a:fontRef idx="minor"/>
        </p:style>
      </p:sp>
      <p:sp>
        <p:nvSpPr>
          <p:cNvPr id="155" name=""/>
          <p:cNvSpPr/>
          <p:nvPr/>
        </p:nvSpPr>
        <p:spPr>
          <a:xfrm>
            <a:off x="0" y="1143000"/>
            <a:ext cx="27428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latin typeface="Arial"/>
              </a:rPr>
              <a:t>Name of Device/EndPoint </a:t>
            </a:r>
            <a:endParaRPr b="0" lang="en-US" sz="1600" spc="-1" strike="noStrike">
              <a:latin typeface="Arial"/>
            </a:endParaRPr>
          </a:p>
        </p:txBody>
      </p:sp>
      <p:sp>
        <p:nvSpPr>
          <p:cNvPr id="156" name=""/>
          <p:cNvSpPr/>
          <p:nvPr/>
        </p:nvSpPr>
        <p:spPr>
          <a:xfrm>
            <a:off x="0" y="1828800"/>
            <a:ext cx="27428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latin typeface="Arial"/>
              </a:rPr>
              <a:t>Select Device Template </a:t>
            </a:r>
            <a:endParaRPr b="0" lang="en-US" sz="1600" spc="-1" strike="noStrike">
              <a:latin typeface="Arial"/>
            </a:endParaRPr>
          </a:p>
        </p:txBody>
      </p:sp>
      <p:sp>
        <p:nvSpPr>
          <p:cNvPr id="157" name=""/>
          <p:cNvSpPr/>
          <p:nvPr/>
        </p:nvSpPr>
        <p:spPr>
          <a:xfrm>
            <a:off x="2514600" y="2743200"/>
            <a:ext cx="27428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latin typeface="Arial"/>
              </a:rPr>
              <a:t>Click </a:t>
            </a:r>
            <a:r>
              <a:rPr b="1" lang="en-US" sz="1600" spc="-1" strike="noStrike">
                <a:latin typeface="Arial"/>
              </a:rPr>
              <a:t>Submit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116280" y="149760"/>
            <a:ext cx="320004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After Click submit it will take you to device list</a:t>
            </a:r>
            <a:endParaRPr b="0" lang="en-US" sz="3200" spc="-1" strike="noStrike">
              <a:latin typeface="Arial"/>
            </a:endParaRPr>
          </a:p>
        </p:txBody>
      </p:sp>
      <p:pic>
        <p:nvPicPr>
          <p:cNvPr id="159" name="" descr=""/>
          <p:cNvPicPr/>
          <p:nvPr/>
        </p:nvPicPr>
        <p:blipFill>
          <a:blip r:embed="rId1"/>
          <a:stretch/>
        </p:blipFill>
        <p:spPr>
          <a:xfrm>
            <a:off x="2743200" y="360"/>
            <a:ext cx="7390800" cy="54856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2800" spc="-1" strike="noStrike">
                <a:latin typeface="Arial"/>
              </a:rPr>
              <a:t>Using Curl to POST Request to send API Data</a:t>
            </a:r>
            <a:endParaRPr b="0" lang="en-US" sz="2800" spc="-1" strike="noStrike">
              <a:latin typeface="Arial"/>
            </a:endParaRPr>
          </a:p>
        </p:txBody>
      </p:sp>
      <p:sp>
        <p:nvSpPr>
          <p:cNvPr id="16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i="1" lang="en-US" sz="1800" spc="-1" strike="noStrike">
                <a:latin typeface="Arial"/>
              </a:rPr>
              <a:t>curl -X POST -H "Content-Type: application/json" -d '{"temp":91,"hum":52,"occ":true}' http://192.168.0.88:7007/device/EcoSensor1?token=39cfd7cc742</a:t>
            </a:r>
            <a:endParaRPr b="0" lang="en-US" sz="1800" spc="-1" strike="noStrike">
              <a:latin typeface="Arial"/>
            </a:endParaRPr>
          </a:p>
          <a:p>
            <a:pPr>
              <a:lnSpc>
                <a:spcPct val="100000"/>
              </a:lnSpc>
              <a:spcBef>
                <a:spcPts val="1417"/>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196560"/>
            <a:ext cx="9071280" cy="946080"/>
          </a:xfrm>
          <a:prstGeom prst="rect">
            <a:avLst/>
          </a:prstGeom>
          <a:noFill/>
          <a:ln w="0">
            <a:noFill/>
          </a:ln>
        </p:spPr>
        <p:txBody>
          <a:bodyPr lIns="0" rIns="0" tIns="0" bIns="0" anchor="ctr">
            <a:noAutofit/>
          </a:bodyPr>
          <a:p>
            <a:pPr algn="ctr">
              <a:lnSpc>
                <a:spcPct val="100000"/>
              </a:lnSpc>
              <a:buNone/>
            </a:pPr>
            <a:r>
              <a:rPr b="1" lang="en-US" sz="3200" spc="-1" strike="noStrike">
                <a:latin typeface="Arial"/>
              </a:rPr>
              <a:t>Integrating NodeRed and BacnetAPI Server</a:t>
            </a:r>
            <a:endParaRPr b="0" lang="en-US" sz="3200" spc="-1" strike="noStrike">
              <a:latin typeface="Arial"/>
            </a:endParaRPr>
          </a:p>
        </p:txBody>
      </p:sp>
      <p:sp>
        <p:nvSpPr>
          <p:cNvPr id="163" name=""/>
          <p:cNvSpPr/>
          <p:nvPr/>
        </p:nvSpPr>
        <p:spPr>
          <a:xfrm>
            <a:off x="685800" y="1371600"/>
            <a:ext cx="8000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1. Login into NodeRed </a:t>
            </a:r>
            <a:endParaRPr b="0" lang="en-US" sz="1800" spc="-1" strike="noStrike">
              <a:latin typeface="Arial"/>
            </a:endParaRPr>
          </a:p>
        </p:txBody>
      </p:sp>
      <p:sp>
        <p:nvSpPr>
          <p:cNvPr id="164" name=""/>
          <p:cNvSpPr/>
          <p:nvPr/>
        </p:nvSpPr>
        <p:spPr>
          <a:xfrm>
            <a:off x="685800" y="1828800"/>
            <a:ext cx="43430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2. Start a new flow</a:t>
            </a:r>
            <a:endParaRPr b="0" lang="en-US" sz="1800" spc="-1" strike="noStrike">
              <a:latin typeface="Arial"/>
            </a:endParaRPr>
          </a:p>
        </p:txBody>
      </p:sp>
      <p:pic>
        <p:nvPicPr>
          <p:cNvPr id="165" name="" descr=""/>
          <p:cNvPicPr/>
          <p:nvPr/>
        </p:nvPicPr>
        <p:blipFill>
          <a:blip r:embed="rId1"/>
          <a:stretch/>
        </p:blipFill>
        <p:spPr>
          <a:xfrm>
            <a:off x="685800" y="2446200"/>
            <a:ext cx="8457840" cy="2811240"/>
          </a:xfrm>
          <a:prstGeom prst="rect">
            <a:avLst/>
          </a:prstGeom>
          <a:ln w="0">
            <a:noFill/>
          </a:ln>
        </p:spPr>
      </p:pic>
      <p:sp>
        <p:nvSpPr>
          <p:cNvPr id="166" name=""/>
          <p:cNvSpPr/>
          <p:nvPr/>
        </p:nvSpPr>
        <p:spPr>
          <a:xfrm>
            <a:off x="8458200" y="2514600"/>
            <a:ext cx="456840" cy="388440"/>
          </a:xfrm>
          <a:prstGeom prst="ellipse">
            <a:avLst/>
          </a:prstGeom>
          <a:noFill/>
          <a:ln w="0">
            <a:noFill/>
          </a:ln>
        </p:spPr>
        <p:style>
          <a:lnRef idx="0"/>
          <a:fillRef idx="0"/>
          <a:effectRef idx="0"/>
          <a:fontRef idx="minor"/>
        </p:style>
      </p:sp>
      <p:sp>
        <p:nvSpPr>
          <p:cNvPr id="167" name=""/>
          <p:cNvSpPr/>
          <p:nvPr/>
        </p:nvSpPr>
        <p:spPr>
          <a:xfrm flipH="1">
            <a:off x="7772400" y="2903400"/>
            <a:ext cx="914400" cy="754200"/>
          </a:xfrm>
          <a:prstGeom prst="line">
            <a:avLst/>
          </a:prstGeom>
          <a:ln w="0">
            <a:noFill/>
          </a:ln>
        </p:spPr>
        <p:style>
          <a:lnRef idx="0"/>
          <a:fillRef idx="0"/>
          <a:effectRef idx="0"/>
          <a:fontRef idx="minor"/>
        </p:style>
      </p:sp>
      <p:sp>
        <p:nvSpPr>
          <p:cNvPr id="168" name=""/>
          <p:cNvSpPr/>
          <p:nvPr/>
        </p:nvSpPr>
        <p:spPr>
          <a:xfrm>
            <a:off x="4800600" y="3429000"/>
            <a:ext cx="2971440" cy="45684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Click </a:t>
            </a:r>
            <a:r>
              <a:rPr b="1" lang="en-US" sz="1100" spc="-1" strike="noStrike">
                <a:latin typeface="Arial"/>
              </a:rPr>
              <a:t>+</a:t>
            </a:r>
            <a:r>
              <a:rPr b="0" lang="en-US" sz="1800" spc="-1" strike="noStrike">
                <a:latin typeface="Arial"/>
              </a:rPr>
              <a:t> button to start flow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 descr=""/>
          <p:cNvPicPr/>
          <p:nvPr/>
        </p:nvPicPr>
        <p:blipFill>
          <a:blip r:embed="rId1"/>
          <a:stretch/>
        </p:blipFill>
        <p:spPr>
          <a:xfrm>
            <a:off x="207360" y="1143000"/>
            <a:ext cx="10079280" cy="2290680"/>
          </a:xfrm>
          <a:prstGeom prst="rect">
            <a:avLst/>
          </a:prstGeom>
          <a:ln w="0">
            <a:noFill/>
          </a:ln>
        </p:spPr>
      </p:pic>
      <p:sp>
        <p:nvSpPr>
          <p:cNvPr id="170" name=""/>
          <p:cNvSpPr/>
          <p:nvPr/>
        </p:nvSpPr>
        <p:spPr>
          <a:xfrm>
            <a:off x="0" y="685800"/>
            <a:ext cx="5943240" cy="3200040"/>
          </a:xfrm>
          <a:prstGeom prst="rect">
            <a:avLst/>
          </a:prstGeom>
          <a:noFill/>
          <a:ln w="0">
            <a:noFill/>
          </a:ln>
          <a:effectLst>
            <a:outerShdw blurRad="0" dir="2700000" dist="101823" rotWithShape="0">
              <a:srgbClr val="808080"/>
            </a:outerShdw>
          </a:effectLst>
        </p:spPr>
        <p:style>
          <a:lnRef idx="0"/>
          <a:fillRef idx="0"/>
          <a:effectRef idx="0"/>
          <a:fontRef idx="minor"/>
        </p:style>
      </p:sp>
      <p:sp>
        <p:nvSpPr>
          <p:cNvPr id="171" name=""/>
          <p:cNvSpPr/>
          <p:nvPr/>
        </p:nvSpPr>
        <p:spPr>
          <a:xfrm>
            <a:off x="685800" y="5029200"/>
            <a:ext cx="29714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c9211e"/>
                </a:solidFill>
                <a:latin typeface="Arial"/>
              </a:rPr>
              <a:t>NodeRed Logic</a:t>
            </a:r>
            <a:endParaRPr b="0" lang="en-US" sz="1800" spc="-1" strike="noStrike">
              <a:latin typeface="Arial"/>
            </a:endParaRPr>
          </a:p>
        </p:txBody>
      </p:sp>
      <p:sp>
        <p:nvSpPr>
          <p:cNvPr id="172" name=""/>
          <p:cNvSpPr/>
          <p:nvPr/>
        </p:nvSpPr>
        <p:spPr>
          <a:xfrm>
            <a:off x="1600200" y="3657600"/>
            <a:ext cx="456840" cy="11426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solidFill>
            <a:srgbClr val="ff4000"/>
          </a:solidFill>
          <a:ln w="0">
            <a:noFill/>
          </a:ln>
        </p:spPr>
        <p:style>
          <a:lnRef idx="0"/>
          <a:fillRef idx="0"/>
          <a:effectRef idx="0"/>
          <a:fontRef idx="minor"/>
        </p:style>
      </p:sp>
      <p:sp>
        <p:nvSpPr>
          <p:cNvPr id="173" name=""/>
          <p:cNvSpPr/>
          <p:nvPr/>
        </p:nvSpPr>
        <p:spPr>
          <a:xfrm>
            <a:off x="6858000" y="2743200"/>
            <a:ext cx="228240" cy="4568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74" name=""/>
          <p:cNvSpPr/>
          <p:nvPr/>
        </p:nvSpPr>
        <p:spPr>
          <a:xfrm>
            <a:off x="1828800" y="3886200"/>
            <a:ext cx="456840" cy="9140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75" name=""/>
          <p:cNvSpPr/>
          <p:nvPr/>
        </p:nvSpPr>
        <p:spPr>
          <a:xfrm>
            <a:off x="6858000" y="2286000"/>
            <a:ext cx="456840" cy="13712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solidFill>
            <a:srgbClr val="2a6099"/>
          </a:solidFill>
          <a:ln w="0">
            <a:noFill/>
          </a:ln>
        </p:spPr>
        <p:style>
          <a:lnRef idx="0"/>
          <a:fillRef idx="0"/>
          <a:effectRef idx="0"/>
          <a:fontRef idx="minor"/>
        </p:style>
      </p:sp>
      <p:sp>
        <p:nvSpPr>
          <p:cNvPr id="176" name=""/>
          <p:cNvSpPr/>
          <p:nvPr/>
        </p:nvSpPr>
        <p:spPr>
          <a:xfrm>
            <a:off x="228600" y="457200"/>
            <a:ext cx="5714640" cy="2971440"/>
          </a:xfrm>
          <a:prstGeom prst="rect">
            <a:avLst/>
          </a:prstGeom>
          <a:noFill/>
          <a:ln w="0">
            <a:solidFill>
              <a:srgbClr val="ff0000"/>
            </a:solidFill>
          </a:ln>
        </p:spPr>
        <p:style>
          <a:lnRef idx="0"/>
          <a:fillRef idx="0"/>
          <a:effectRef idx="0"/>
          <a:fontRef idx="minor"/>
        </p:style>
      </p:sp>
      <p:sp>
        <p:nvSpPr>
          <p:cNvPr id="177" name=""/>
          <p:cNvSpPr/>
          <p:nvPr/>
        </p:nvSpPr>
        <p:spPr>
          <a:xfrm>
            <a:off x="5943600" y="4114800"/>
            <a:ext cx="3428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2a6099"/>
                </a:solidFill>
                <a:latin typeface="Arial"/>
              </a:rPr>
              <a:t>3. Sends JSON data to BacnetAPI Server endpoint</a:t>
            </a:r>
            <a:endParaRPr b="0" lang="en-US" sz="1800" spc="-1" strike="noStrike">
              <a:latin typeface="Arial"/>
            </a:endParaRPr>
          </a:p>
        </p:txBody>
      </p:sp>
      <p:sp>
        <p:nvSpPr>
          <p:cNvPr id="178" name=""/>
          <p:cNvSpPr/>
          <p:nvPr/>
        </p:nvSpPr>
        <p:spPr>
          <a:xfrm>
            <a:off x="2286000" y="3886200"/>
            <a:ext cx="1371240" cy="456840"/>
          </a:xfrm>
          <a:prstGeom prst="rect">
            <a:avLst/>
          </a:prstGeom>
          <a:noFill/>
          <a:ln w="0">
            <a:noFill/>
          </a:ln>
        </p:spPr>
        <p:style>
          <a:lnRef idx="0"/>
          <a:fillRef idx="0"/>
          <a:effectRef idx="0"/>
          <a:fontRef idx="minor"/>
        </p:style>
      </p:sp>
      <p:sp>
        <p:nvSpPr>
          <p:cNvPr id="179" name=""/>
          <p:cNvSpPr/>
          <p:nvPr/>
        </p:nvSpPr>
        <p:spPr>
          <a:xfrm>
            <a:off x="2743200" y="4343400"/>
            <a:ext cx="2285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ff4000"/>
                </a:solidFill>
                <a:latin typeface="Arial"/>
              </a:rPr>
              <a:t>1. Create NodeRed Logic </a:t>
            </a:r>
            <a:endParaRPr b="0" lang="en-US" sz="1800" spc="-1" strike="noStrike">
              <a:latin typeface="Arial"/>
            </a:endParaRPr>
          </a:p>
        </p:txBody>
      </p:sp>
      <p:sp>
        <p:nvSpPr>
          <p:cNvPr id="180" name=""/>
          <p:cNvSpPr/>
          <p:nvPr/>
        </p:nvSpPr>
        <p:spPr>
          <a:xfrm>
            <a:off x="3886200" y="714600"/>
            <a:ext cx="18284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e8a202"/>
                </a:solidFill>
                <a:latin typeface="Arial"/>
              </a:rPr>
              <a:t>2.Convert the logic to JSON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0"/>
            <a:ext cx="9071280" cy="946080"/>
          </a:xfrm>
          <a:prstGeom prst="rect">
            <a:avLst/>
          </a:prstGeom>
          <a:noFill/>
          <a:ln w="0">
            <a:noFill/>
          </a:ln>
        </p:spPr>
        <p:txBody>
          <a:bodyPr lIns="0" rIns="0" tIns="0" bIns="0" anchor="ctr">
            <a:noAutofit/>
          </a:bodyPr>
          <a:p>
            <a:pPr algn="ctr">
              <a:lnSpc>
                <a:spcPct val="100000"/>
              </a:lnSpc>
              <a:buNone/>
            </a:pPr>
            <a:r>
              <a:rPr b="0" lang="en-US" sz="2400" spc="-1" strike="noStrike">
                <a:latin typeface="Arial"/>
              </a:rPr>
              <a:t>How to send JSON Payload to BacnetAPIServer API endpoint</a:t>
            </a:r>
            <a:endParaRPr b="0" lang="en-US" sz="2400" spc="-1" strike="noStrike">
              <a:latin typeface="Arial"/>
            </a:endParaRPr>
          </a:p>
        </p:txBody>
      </p:sp>
      <p:pic>
        <p:nvPicPr>
          <p:cNvPr id="182" name="" descr=""/>
          <p:cNvPicPr/>
          <p:nvPr/>
        </p:nvPicPr>
        <p:blipFill>
          <a:blip r:embed="rId1"/>
          <a:stretch/>
        </p:blipFill>
        <p:spPr>
          <a:xfrm>
            <a:off x="5486400" y="685800"/>
            <a:ext cx="4248000" cy="4571640"/>
          </a:xfrm>
          <a:prstGeom prst="rect">
            <a:avLst/>
          </a:prstGeom>
          <a:ln w="0">
            <a:noFill/>
          </a:ln>
        </p:spPr>
      </p:pic>
      <p:sp>
        <p:nvSpPr>
          <p:cNvPr id="183" name=""/>
          <p:cNvSpPr/>
          <p:nvPr/>
        </p:nvSpPr>
        <p:spPr>
          <a:xfrm flipH="1">
            <a:off x="4114800" y="1828800"/>
            <a:ext cx="1600200" cy="360"/>
          </a:xfrm>
          <a:prstGeom prst="line">
            <a:avLst/>
          </a:prstGeom>
          <a:ln w="0">
            <a:noFill/>
          </a:ln>
        </p:spPr>
        <p:style>
          <a:lnRef idx="0"/>
          <a:fillRef idx="0"/>
          <a:effectRef idx="0"/>
          <a:fontRef idx="minor"/>
        </p:style>
      </p:sp>
      <p:sp>
        <p:nvSpPr>
          <p:cNvPr id="184" name=""/>
          <p:cNvSpPr/>
          <p:nvPr/>
        </p:nvSpPr>
        <p:spPr>
          <a:xfrm>
            <a:off x="1600200" y="1371600"/>
            <a:ext cx="4343400" cy="228600"/>
          </a:xfrm>
          <a:prstGeom prst="line">
            <a:avLst/>
          </a:prstGeom>
          <a:ln w="0">
            <a:noFill/>
          </a:ln>
        </p:spPr>
        <p:style>
          <a:lnRef idx="0"/>
          <a:fillRef idx="0"/>
          <a:effectRef idx="0"/>
          <a:fontRef idx="minor"/>
        </p:style>
      </p:sp>
      <p:sp>
        <p:nvSpPr>
          <p:cNvPr id="185" name=""/>
          <p:cNvSpPr/>
          <p:nvPr/>
        </p:nvSpPr>
        <p:spPr>
          <a:xfrm>
            <a:off x="457200" y="1371600"/>
            <a:ext cx="1371600" cy="228600"/>
          </a:xfrm>
          <a:prstGeom prst="line">
            <a:avLst/>
          </a:prstGeom>
          <a:ln w="0">
            <a:noFill/>
          </a:ln>
        </p:spPr>
        <p:style>
          <a:lnRef idx="0"/>
          <a:fillRef idx="0"/>
          <a:effectRef idx="0"/>
          <a:fontRef idx="minor"/>
        </p:style>
      </p:sp>
      <p:sp>
        <p:nvSpPr>
          <p:cNvPr id="186" name=""/>
          <p:cNvSpPr/>
          <p:nvPr/>
        </p:nvSpPr>
        <p:spPr>
          <a:xfrm flipV="1">
            <a:off x="2057400" y="1143000"/>
            <a:ext cx="360" cy="228600"/>
          </a:xfrm>
          <a:prstGeom prst="line">
            <a:avLst/>
          </a:prstGeom>
          <a:ln w="0">
            <a:noFill/>
          </a:ln>
        </p:spPr>
        <p:style>
          <a:lnRef idx="0"/>
          <a:fillRef idx="0"/>
          <a:effectRef idx="0"/>
          <a:fontRef idx="minor"/>
        </p:style>
      </p:sp>
      <p:sp>
        <p:nvSpPr>
          <p:cNvPr id="187" name=""/>
          <p:cNvSpPr/>
          <p:nvPr/>
        </p:nvSpPr>
        <p:spPr>
          <a:xfrm>
            <a:off x="457200" y="1600200"/>
            <a:ext cx="2514600" cy="360"/>
          </a:xfrm>
          <a:prstGeom prst="line">
            <a:avLst/>
          </a:prstGeom>
          <a:ln w="0">
            <a:noFill/>
          </a:ln>
        </p:spPr>
        <p:style>
          <a:lnRef idx="0"/>
          <a:fillRef idx="0"/>
          <a:effectRef idx="0"/>
          <a:fontRef idx="minor"/>
        </p:style>
      </p:sp>
      <p:sp>
        <p:nvSpPr>
          <p:cNvPr id="188" name=""/>
          <p:cNvSpPr/>
          <p:nvPr/>
        </p:nvSpPr>
        <p:spPr>
          <a:xfrm>
            <a:off x="3429000" y="1600200"/>
            <a:ext cx="2286000" cy="360"/>
          </a:xfrm>
          <a:prstGeom prst="line">
            <a:avLst/>
          </a:prstGeom>
          <a:ln w="0">
            <a:solidFill>
              <a:srgbClr val="000000"/>
            </a:solidFill>
            <a:tailEnd len="med" type="triangle" w="med"/>
          </a:ln>
        </p:spPr>
        <p:style>
          <a:lnRef idx="0"/>
          <a:fillRef idx="0"/>
          <a:effectRef idx="0"/>
          <a:fontRef idx="minor"/>
        </p:style>
      </p:sp>
      <p:sp>
        <p:nvSpPr>
          <p:cNvPr id="189" name=""/>
          <p:cNvSpPr/>
          <p:nvPr/>
        </p:nvSpPr>
        <p:spPr>
          <a:xfrm>
            <a:off x="457200" y="1371600"/>
            <a:ext cx="27428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2. Set Method to POST</a:t>
            </a:r>
            <a:endParaRPr b="0" lang="en-US" sz="1400" spc="-1" strike="noStrike">
              <a:latin typeface="Arial"/>
            </a:endParaRPr>
          </a:p>
        </p:txBody>
      </p:sp>
      <p:sp>
        <p:nvSpPr>
          <p:cNvPr id="190" name=""/>
          <p:cNvSpPr/>
          <p:nvPr/>
        </p:nvSpPr>
        <p:spPr>
          <a:xfrm>
            <a:off x="3429000" y="2057400"/>
            <a:ext cx="2286000" cy="360"/>
          </a:xfrm>
          <a:prstGeom prst="line">
            <a:avLst/>
          </a:prstGeom>
          <a:ln w="0">
            <a:solidFill>
              <a:srgbClr val="000000"/>
            </a:solidFill>
            <a:tailEnd len="med" type="triangle" w="med"/>
          </a:ln>
        </p:spPr>
        <p:style>
          <a:lnRef idx="0"/>
          <a:fillRef idx="0"/>
          <a:effectRef idx="0"/>
          <a:fontRef idx="minor"/>
        </p:style>
      </p:sp>
      <p:sp>
        <p:nvSpPr>
          <p:cNvPr id="191" name=""/>
          <p:cNvSpPr/>
          <p:nvPr/>
        </p:nvSpPr>
        <p:spPr>
          <a:xfrm>
            <a:off x="457200" y="1973880"/>
            <a:ext cx="274284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3. Enter the URL for the Endpoint,along with the token </a:t>
            </a:r>
            <a:endParaRPr b="0" lang="en-US" sz="1400" spc="-1" strike="noStrike">
              <a:latin typeface="Arial"/>
            </a:endParaRPr>
          </a:p>
        </p:txBody>
      </p:sp>
      <p:sp>
        <p:nvSpPr>
          <p:cNvPr id="192" name=""/>
          <p:cNvSpPr/>
          <p:nvPr/>
        </p:nvSpPr>
        <p:spPr>
          <a:xfrm>
            <a:off x="228600" y="4233240"/>
            <a:ext cx="4800240" cy="845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100" spc="-1" strike="noStrike">
                <a:latin typeface="Arial"/>
              </a:rPr>
              <a:t>http://localhost:7007/device/EcoSensor1?token=39cfd7cc742</a:t>
            </a:r>
            <a:endParaRPr b="0" lang="en-US" sz="1100" spc="-1" strike="noStrike">
              <a:latin typeface="Arial"/>
            </a:endParaRPr>
          </a:p>
          <a:p>
            <a:pPr>
              <a:lnSpc>
                <a:spcPct val="100000"/>
              </a:lnSpc>
              <a:buNone/>
            </a:pPr>
            <a:r>
              <a:rPr b="0" lang="en-US" sz="1100" spc="-1" strike="noStrike">
                <a:latin typeface="Arial"/>
              </a:rPr>
              <a:t>http://192.168.0.88:7007/device/EcoSensor1?token=39cfd7cc742</a:t>
            </a:r>
            <a:endParaRPr b="0" lang="en-US" sz="1100" spc="-1" strike="noStrike">
              <a:latin typeface="Arial"/>
            </a:endParaRPr>
          </a:p>
          <a:p>
            <a:pPr>
              <a:lnSpc>
                <a:spcPct val="100000"/>
              </a:lnSpc>
              <a:buNone/>
            </a:pPr>
            <a:endParaRPr b="0" lang="en-US" sz="1000" spc="-1" strike="noStrike">
              <a:latin typeface="Arial"/>
            </a:endParaRPr>
          </a:p>
        </p:txBody>
      </p:sp>
      <p:sp>
        <p:nvSpPr>
          <p:cNvPr id="193" name=""/>
          <p:cNvSpPr/>
          <p:nvPr/>
        </p:nvSpPr>
        <p:spPr>
          <a:xfrm>
            <a:off x="261720" y="4014720"/>
            <a:ext cx="1599840" cy="24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100" spc="-1" strike="noStrike">
                <a:latin typeface="Arial"/>
              </a:rPr>
              <a:t>Example:</a:t>
            </a:r>
            <a:endParaRPr b="0" lang="en-US" sz="1100" spc="-1" strike="noStrike">
              <a:latin typeface="Arial"/>
            </a:endParaRPr>
          </a:p>
        </p:txBody>
      </p:sp>
      <p:sp>
        <p:nvSpPr>
          <p:cNvPr id="194" name=""/>
          <p:cNvSpPr/>
          <p:nvPr/>
        </p:nvSpPr>
        <p:spPr>
          <a:xfrm>
            <a:off x="457200" y="2625480"/>
            <a:ext cx="3657240" cy="28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URL Format:</a:t>
            </a:r>
            <a:endParaRPr b="0" lang="en-US" sz="1400" spc="-1" strike="noStrike">
              <a:latin typeface="Arial"/>
            </a:endParaRPr>
          </a:p>
        </p:txBody>
      </p:sp>
      <p:sp>
        <p:nvSpPr>
          <p:cNvPr id="195" name=""/>
          <p:cNvSpPr/>
          <p:nvPr/>
        </p:nvSpPr>
        <p:spPr>
          <a:xfrm>
            <a:off x="457200" y="2915640"/>
            <a:ext cx="457164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200" spc="-1" strike="noStrike">
                <a:latin typeface="Arial"/>
              </a:rPr>
              <a:t>http://&lt;IP Address&gt;/device/&lt;deviceName&gt;?token=&lt;key&gt;</a:t>
            </a:r>
            <a:endParaRPr b="0" lang="en-US" sz="1200" spc="-1" strike="noStrike">
              <a:latin typeface="Arial"/>
            </a:endParaRPr>
          </a:p>
        </p:txBody>
      </p:sp>
      <p:sp>
        <p:nvSpPr>
          <p:cNvPr id="196" name=""/>
          <p:cNvSpPr/>
          <p:nvPr/>
        </p:nvSpPr>
        <p:spPr>
          <a:xfrm>
            <a:off x="228600" y="3429000"/>
            <a:ext cx="480024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100" spc="-1" strike="noStrike">
                <a:latin typeface="Arial"/>
              </a:rPr>
              <a:t>Important Note</a:t>
            </a:r>
            <a:r>
              <a:rPr b="0" lang="en-US" sz="1100" spc="-1" strike="noStrike">
                <a:latin typeface="Arial"/>
              </a:rPr>
              <a:t>:Get token in “</a:t>
            </a:r>
            <a:r>
              <a:rPr b="1" lang="en-US" sz="1100" spc="-1" strike="noStrike">
                <a:latin typeface="Arial"/>
              </a:rPr>
              <a:t>bacnet server settings</a:t>
            </a:r>
            <a:r>
              <a:rPr b="0" lang="en-US" sz="1100" spc="-1" strike="noStrike">
                <a:latin typeface="Arial"/>
              </a:rPr>
              <a:t>” →</a:t>
            </a:r>
            <a:r>
              <a:rPr b="1" lang="en-US" sz="1100" spc="-1" strike="noStrike">
                <a:latin typeface="Arial"/>
              </a:rPr>
              <a:t>apiToken</a:t>
            </a:r>
            <a:r>
              <a:rPr b="0" lang="en-US" sz="1100" spc="-1" strike="noStrike">
                <a:latin typeface="Arial"/>
              </a:rPr>
              <a:t> in BacnetWebPortal </a:t>
            </a:r>
            <a:endParaRPr b="0" lang="en-US" sz="1100" spc="-1" strike="noStrike">
              <a:latin typeface="Arial"/>
            </a:endParaRPr>
          </a:p>
        </p:txBody>
      </p:sp>
      <p:pic>
        <p:nvPicPr>
          <p:cNvPr id="197" name="" descr=""/>
          <p:cNvPicPr/>
          <p:nvPr/>
        </p:nvPicPr>
        <p:blipFill>
          <a:blip r:embed="rId2"/>
          <a:stretch/>
        </p:blipFill>
        <p:spPr>
          <a:xfrm>
            <a:off x="3571560" y="694080"/>
            <a:ext cx="1906200" cy="704160"/>
          </a:xfrm>
          <a:prstGeom prst="rect">
            <a:avLst/>
          </a:prstGeom>
          <a:ln w="0">
            <a:noFill/>
          </a:ln>
        </p:spPr>
      </p:pic>
      <p:sp>
        <p:nvSpPr>
          <p:cNvPr id="198" name=""/>
          <p:cNvSpPr/>
          <p:nvPr/>
        </p:nvSpPr>
        <p:spPr>
          <a:xfrm>
            <a:off x="457200" y="914400"/>
            <a:ext cx="27428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1.Click “</a:t>
            </a:r>
            <a:r>
              <a:rPr b="1" lang="en-US" sz="1400" spc="-1" strike="noStrike">
                <a:latin typeface="Arial"/>
              </a:rPr>
              <a:t>http request</a:t>
            </a:r>
            <a:r>
              <a:rPr b="0" lang="en-US" sz="1400" spc="-1" strike="noStrike">
                <a:latin typeface="Arial"/>
              </a:rPr>
              <a:t>”</a:t>
            </a:r>
            <a:endParaRPr b="0" lang="en-US" sz="1400" spc="-1" strike="noStrike">
              <a:latin typeface="Arial"/>
            </a:endParaRPr>
          </a:p>
        </p:txBody>
      </p:sp>
      <p:sp>
        <p:nvSpPr>
          <p:cNvPr id="199" name=""/>
          <p:cNvSpPr/>
          <p:nvPr/>
        </p:nvSpPr>
        <p:spPr>
          <a:xfrm>
            <a:off x="457200" y="4996440"/>
            <a:ext cx="2742840" cy="28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4. Click “</a:t>
            </a:r>
            <a:r>
              <a:rPr b="1" lang="en-US" sz="1400" spc="-1" strike="noStrike">
                <a:latin typeface="Arial"/>
              </a:rPr>
              <a:t>Done</a:t>
            </a:r>
            <a:r>
              <a:rPr b="0" lang="en-US" sz="1400" spc="-1" strike="noStrike">
                <a:latin typeface="Arial"/>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55440" y="59760"/>
            <a:ext cx="10058040" cy="5669640"/>
          </a:xfrm>
          <a:prstGeom prst="rect">
            <a:avLst/>
          </a:prstGeom>
          <a:ln w="0">
            <a:noFill/>
          </a:ln>
        </p:spPr>
      </p:pic>
      <p:sp>
        <p:nvSpPr>
          <p:cNvPr id="201" name=""/>
          <p:cNvSpPr/>
          <p:nvPr/>
        </p:nvSpPr>
        <p:spPr>
          <a:xfrm>
            <a:off x="2971800" y="3886200"/>
            <a:ext cx="2057400" cy="360"/>
          </a:xfrm>
          <a:prstGeom prst="line">
            <a:avLst/>
          </a:prstGeom>
          <a:ln w="0">
            <a:noFill/>
          </a:ln>
        </p:spPr>
        <p:style>
          <a:lnRef idx="0"/>
          <a:fillRef idx="0"/>
          <a:effectRef idx="0"/>
          <a:fontRef idx="minor"/>
        </p:style>
      </p:sp>
      <p:sp>
        <p:nvSpPr>
          <p:cNvPr id="202" name=""/>
          <p:cNvSpPr/>
          <p:nvPr/>
        </p:nvSpPr>
        <p:spPr>
          <a:xfrm>
            <a:off x="3114720" y="3934440"/>
            <a:ext cx="2057400" cy="360"/>
          </a:xfrm>
          <a:prstGeom prst="line">
            <a:avLst/>
          </a:prstGeom>
          <a:ln w="0">
            <a:solidFill>
              <a:srgbClr val="000000"/>
            </a:solidFill>
            <a:tailEnd len="med" type="triangle" w="med"/>
          </a:ln>
        </p:spPr>
        <p:style>
          <a:lnRef idx="0"/>
          <a:fillRef idx="0"/>
          <a:effectRef idx="0"/>
          <a:fontRef idx="minor"/>
        </p:style>
      </p:sp>
      <p:sp>
        <p:nvSpPr>
          <p:cNvPr id="203" name=""/>
          <p:cNvSpPr/>
          <p:nvPr/>
        </p:nvSpPr>
        <p:spPr>
          <a:xfrm>
            <a:off x="457200" y="3429000"/>
            <a:ext cx="2657160" cy="137124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Once the API Data is push to the endpoint, it will appear in the “Active API” table in the homepage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74160"/>
            <a:ext cx="8868240" cy="1068480"/>
          </a:xfrm>
          <a:prstGeom prst="rect">
            <a:avLst/>
          </a:prstGeom>
          <a:noFill/>
          <a:ln w="0">
            <a:noFill/>
          </a:ln>
        </p:spPr>
        <p:txBody>
          <a:bodyPr lIns="0" rIns="0" tIns="0" bIns="0" anchor="ctr">
            <a:noAutofit/>
          </a:bodyPr>
          <a:p>
            <a:pPr algn="ctr">
              <a:lnSpc>
                <a:spcPct val="100000"/>
              </a:lnSpc>
              <a:buNone/>
            </a:pPr>
            <a:r>
              <a:rPr b="0" lang="en-US" sz="2400" spc="-1" strike="noStrike">
                <a:latin typeface="Arial"/>
              </a:rPr>
              <a:t>Bacnet Point Format</a:t>
            </a:r>
            <a:endParaRPr b="0" lang="en-US" sz="2400" spc="-1" strike="noStrike">
              <a:latin typeface="Arial"/>
            </a:endParaRPr>
          </a:p>
        </p:txBody>
      </p:sp>
      <p:pic>
        <p:nvPicPr>
          <p:cNvPr id="205" name="" descr=""/>
          <p:cNvPicPr/>
          <p:nvPr/>
        </p:nvPicPr>
        <p:blipFill>
          <a:blip r:embed="rId1"/>
          <a:stretch/>
        </p:blipFill>
        <p:spPr>
          <a:xfrm>
            <a:off x="4800600" y="962280"/>
            <a:ext cx="4494960" cy="3837960"/>
          </a:xfrm>
          <a:prstGeom prst="rect">
            <a:avLst/>
          </a:prstGeom>
          <a:ln w="0">
            <a:noFill/>
          </a:ln>
        </p:spPr>
      </p:pic>
      <p:sp>
        <p:nvSpPr>
          <p:cNvPr id="206" name=""/>
          <p:cNvSpPr/>
          <p:nvPr/>
        </p:nvSpPr>
        <p:spPr>
          <a:xfrm>
            <a:off x="457200" y="1371600"/>
            <a:ext cx="34286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Bacnet Point Format: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i="1" lang="en-US" sz="1800" spc="-1" strike="noStrike">
                <a:latin typeface="Arial"/>
              </a:rPr>
              <a:t>&lt;DeviceName&gt;&lt;Measurment&gt;</a:t>
            </a:r>
            <a:endParaRPr b="0" lang="en-US" sz="1800" spc="-1" strike="noStrike">
              <a:latin typeface="Arial"/>
            </a:endParaRPr>
          </a:p>
          <a:p>
            <a:pPr>
              <a:lnSpc>
                <a:spcPct val="100000"/>
              </a:lnSpc>
              <a:buNone/>
            </a:pPr>
            <a:endParaRPr b="0" lang="en-US" sz="1800" spc="-1" strike="noStrike">
              <a:latin typeface="Arial"/>
            </a:endParaRPr>
          </a:p>
        </p:txBody>
      </p:sp>
      <p:sp>
        <p:nvSpPr>
          <p:cNvPr id="207" name=""/>
          <p:cNvSpPr/>
          <p:nvPr/>
        </p:nvSpPr>
        <p:spPr>
          <a:xfrm>
            <a:off x="5639400" y="1032120"/>
            <a:ext cx="30974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How it looks like in SkySpark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300960" y="205740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Thank You </a:t>
            </a:r>
            <a:endParaRPr b="0" lang="en-US" sz="4400" spc="-1" strike="noStrike">
              <a:latin typeface="Arial"/>
            </a:endParaRPr>
          </a:p>
        </p:txBody>
      </p:sp>
      <p:sp>
        <p:nvSpPr>
          <p:cNvPr id="209" name=""/>
          <p:cNvSpPr/>
          <p:nvPr/>
        </p:nvSpPr>
        <p:spPr>
          <a:xfrm>
            <a:off x="1600200" y="2140920"/>
            <a:ext cx="73148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Setup BacnetAPIServer </a:t>
            </a:r>
            <a:endParaRPr b="0" lang="en-US" sz="4400" spc="-1" strike="noStrike">
              <a:latin typeface="Arial"/>
            </a:endParaRPr>
          </a:p>
        </p:txBody>
      </p:sp>
      <p:sp>
        <p:nvSpPr>
          <p:cNvPr id="8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Link to Setup instructions :</a:t>
            </a:r>
            <a:endParaRPr b="0" lang="en-US" sz="3200" spc="-1" strike="noStrike">
              <a:latin typeface="Arial"/>
            </a:endParaRPr>
          </a:p>
          <a:p>
            <a:pPr>
              <a:lnSpc>
                <a:spcPct val="100000"/>
              </a:lnSpc>
              <a:spcBef>
                <a:spcPts val="1417"/>
              </a:spcBef>
              <a:buNone/>
            </a:pP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hlinkClick r:id="rId1"/>
              </a:rPr>
              <a:t>https://github.com/selvadurai/BacnetAPIServer</a:t>
            </a:r>
            <a:endParaRPr b="0" lang="en-US" sz="3200" spc="-1" strike="noStrike">
              <a:latin typeface="Arial"/>
            </a:endParaRPr>
          </a:p>
          <a:p>
            <a:pPr>
              <a:lnSpc>
                <a:spcPct val="100000"/>
              </a:lnSpc>
              <a:spcBef>
                <a:spcPts val="1417"/>
              </a:spcBef>
              <a:buNone/>
            </a:pPr>
            <a:endParaRPr b="0" lang="en-US" sz="3200" spc="-1" strike="noStrike">
              <a:latin typeface="Arial"/>
            </a:endParaRPr>
          </a:p>
          <a:p>
            <a:pPr>
              <a:lnSpc>
                <a:spcPct val="100000"/>
              </a:lnSpc>
              <a:spcBef>
                <a:spcPts val="1417"/>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156816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BacnetAPIServer Storyboard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228600" y="228600"/>
            <a:ext cx="9600840" cy="1142640"/>
          </a:xfrm>
          <a:prstGeom prst="rect">
            <a:avLst/>
          </a:prstGeom>
          <a:noFill/>
          <a:ln w="0">
            <a:noFill/>
          </a:ln>
        </p:spPr>
        <p:txBody>
          <a:bodyPr lIns="0" rIns="0" tIns="0" bIns="0" anchor="t">
            <a:normAutofit fontScale="45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1. Enter </a:t>
            </a:r>
            <a:r>
              <a:rPr b="0" i="1" lang="en-US" sz="3200" spc="-1" strike="noStrike">
                <a:latin typeface="Arial"/>
              </a:rPr>
              <a:t>http:&lt;IP Address&gt;:3000</a:t>
            </a:r>
            <a:r>
              <a:rPr b="0" lang="en-US" sz="3200" spc="-1" strike="noStrike">
                <a:latin typeface="Arial"/>
              </a:rPr>
              <a:t> in the browser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2. Default </a:t>
            </a:r>
            <a:r>
              <a:rPr b="0" i="1" lang="en-US" sz="3200" spc="-1" strike="noStrike">
                <a:latin typeface="Arial"/>
              </a:rPr>
              <a:t>username:</a:t>
            </a:r>
            <a:r>
              <a:rPr b="1" i="1" lang="en-US" sz="3200" spc="-1" strike="noStrike">
                <a:latin typeface="Arial"/>
              </a:rPr>
              <a:t>admin</a:t>
            </a:r>
            <a:r>
              <a:rPr b="0" lang="en-US" sz="3200" spc="-1" strike="noStrike">
                <a:latin typeface="Arial"/>
              </a:rPr>
              <a:t> and </a:t>
            </a:r>
            <a:r>
              <a:rPr b="0" i="1" lang="en-US" sz="3200" spc="-1" strike="noStrike">
                <a:latin typeface="Arial"/>
              </a:rPr>
              <a:t>password:</a:t>
            </a:r>
            <a:r>
              <a:rPr b="1" i="1" lang="en-US" sz="3200" spc="-1" strike="noStrike">
                <a:latin typeface="Arial"/>
              </a:rPr>
              <a:t>admin</a:t>
            </a:r>
            <a:endParaRPr b="0" lang="en-US" sz="3200" spc="-1" strike="noStrike">
              <a:latin typeface="Arial"/>
            </a:endParaRPr>
          </a:p>
          <a:p>
            <a:pPr>
              <a:lnSpc>
                <a:spcPct val="100000"/>
              </a:lnSpc>
              <a:spcBef>
                <a:spcPts val="1417"/>
              </a:spcBef>
              <a:buNone/>
            </a:pP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92" name="" descr=""/>
          <p:cNvPicPr/>
          <p:nvPr/>
        </p:nvPicPr>
        <p:blipFill>
          <a:blip r:embed="rId1"/>
          <a:stretch/>
        </p:blipFill>
        <p:spPr>
          <a:xfrm>
            <a:off x="457200" y="914400"/>
            <a:ext cx="8466840" cy="4180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914400" y="685800"/>
            <a:ext cx="7772040" cy="4800240"/>
          </a:xfrm>
          <a:prstGeom prst="rect">
            <a:avLst/>
          </a:prstGeom>
          <a:ln w="0">
            <a:noFill/>
          </a:ln>
        </p:spPr>
      </p:pic>
      <p:sp>
        <p:nvSpPr>
          <p:cNvPr id="94" name=""/>
          <p:cNvSpPr/>
          <p:nvPr/>
        </p:nvSpPr>
        <p:spPr>
          <a:xfrm>
            <a:off x="228600" y="110880"/>
            <a:ext cx="32000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Main Page</a:t>
            </a:r>
            <a:endParaRPr b="0" lang="en-US" sz="1800" spc="-1" strike="noStrike">
              <a:latin typeface="Arial"/>
            </a:endParaRPr>
          </a:p>
        </p:txBody>
      </p:sp>
      <p:sp>
        <p:nvSpPr>
          <p:cNvPr id="95" name=""/>
          <p:cNvSpPr/>
          <p:nvPr/>
        </p:nvSpPr>
        <p:spPr>
          <a:xfrm>
            <a:off x="4343400" y="1371600"/>
            <a:ext cx="228240" cy="4568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96" name=""/>
          <p:cNvSpPr/>
          <p:nvPr/>
        </p:nvSpPr>
        <p:spPr>
          <a:xfrm>
            <a:off x="2743200" y="1828800"/>
            <a:ext cx="20570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Click “</a:t>
            </a:r>
            <a:r>
              <a:rPr b="1" i="1" lang="en-US" sz="1800" spc="-1" strike="noStrike">
                <a:latin typeface="Arial"/>
              </a:rPr>
              <a:t>Edit User</a:t>
            </a: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6800" y="0"/>
            <a:ext cx="1781640" cy="685440"/>
          </a:xfrm>
          <a:prstGeom prst="rect">
            <a:avLst/>
          </a:prstGeom>
          <a:noFill/>
          <a:ln w="0">
            <a:noFill/>
          </a:ln>
        </p:spPr>
        <p:txBody>
          <a:bodyPr lIns="0" rIns="0" tIns="0" bIns="0" anchor="ctr">
            <a:noAutofit/>
          </a:bodyPr>
          <a:p>
            <a:pPr algn="ctr">
              <a:lnSpc>
                <a:spcPct val="100000"/>
              </a:lnSpc>
              <a:buNone/>
            </a:pPr>
            <a:r>
              <a:rPr b="0" lang="en-US" sz="1800" spc="-1" strike="noStrike">
                <a:latin typeface="Arial"/>
              </a:rPr>
              <a:t>Edit User Page</a:t>
            </a:r>
            <a:endParaRPr b="0" lang="en-US" sz="1800" spc="-1" strike="noStrike">
              <a:latin typeface="Arial"/>
            </a:endParaRPr>
          </a:p>
        </p:txBody>
      </p:sp>
      <p:pic>
        <p:nvPicPr>
          <p:cNvPr id="98" name="" descr=""/>
          <p:cNvPicPr/>
          <p:nvPr/>
        </p:nvPicPr>
        <p:blipFill>
          <a:blip r:embed="rId1"/>
          <a:stretch/>
        </p:blipFill>
        <p:spPr>
          <a:xfrm>
            <a:off x="3429000" y="752760"/>
            <a:ext cx="6378480" cy="3133080"/>
          </a:xfrm>
          <a:prstGeom prst="rect">
            <a:avLst/>
          </a:prstGeom>
          <a:ln w="0">
            <a:noFill/>
          </a:ln>
        </p:spPr>
      </p:pic>
      <p:sp>
        <p:nvSpPr>
          <p:cNvPr id="99" name=""/>
          <p:cNvSpPr/>
          <p:nvPr/>
        </p:nvSpPr>
        <p:spPr>
          <a:xfrm>
            <a:off x="0" y="714600"/>
            <a:ext cx="25142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1. The edit page allow you to change the username and password</a:t>
            </a:r>
            <a:endParaRPr b="0" lang="en-US" sz="1800" spc="-1" strike="noStrike">
              <a:latin typeface="Arial"/>
            </a:endParaRPr>
          </a:p>
        </p:txBody>
      </p:sp>
      <p:sp>
        <p:nvSpPr>
          <p:cNvPr id="100" name=""/>
          <p:cNvSpPr/>
          <p:nvPr/>
        </p:nvSpPr>
        <p:spPr>
          <a:xfrm>
            <a:off x="0" y="2057400"/>
            <a:ext cx="34286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For example if I want change my username to linux and password to pokemon</a:t>
            </a:r>
            <a:endParaRPr b="0" lang="en-US" sz="1800" spc="-1" strike="noStrike">
              <a:latin typeface="Arial"/>
            </a:endParaRPr>
          </a:p>
        </p:txBody>
      </p:sp>
      <p:sp>
        <p:nvSpPr>
          <p:cNvPr id="101" name=""/>
          <p:cNvSpPr/>
          <p:nvPr/>
        </p:nvSpPr>
        <p:spPr>
          <a:xfrm>
            <a:off x="0" y="3200400"/>
            <a:ext cx="32000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Username:</a:t>
            </a:r>
            <a:r>
              <a:rPr b="1" i="1" lang="en-US" sz="1800" spc="-1" strike="noStrike">
                <a:latin typeface="Arial"/>
              </a:rPr>
              <a:t>linux</a:t>
            </a:r>
            <a:endParaRPr b="0" lang="en-US" sz="1800" spc="-1" strike="noStrike">
              <a:latin typeface="Arial"/>
            </a:endParaRPr>
          </a:p>
          <a:p>
            <a:pPr>
              <a:lnSpc>
                <a:spcPct val="100000"/>
              </a:lnSpc>
              <a:buNone/>
            </a:pPr>
            <a:r>
              <a:rPr b="0" lang="en-US" sz="1800" spc="-1" strike="noStrike">
                <a:latin typeface="Arial"/>
              </a:rPr>
              <a:t>New password:</a:t>
            </a:r>
            <a:r>
              <a:rPr b="1" i="1" lang="en-US" sz="1800" spc="-1" strike="noStrike">
                <a:latin typeface="Arial"/>
              </a:rPr>
              <a:t>pokemon</a:t>
            </a:r>
            <a:endParaRPr b="0" lang="en-US" sz="1800" spc="-1" strike="noStrike">
              <a:latin typeface="Arial"/>
            </a:endParaRPr>
          </a:p>
          <a:p>
            <a:pPr>
              <a:lnSpc>
                <a:spcPct val="100000"/>
              </a:lnSpc>
              <a:buNone/>
            </a:pPr>
            <a:r>
              <a:rPr b="0" lang="en-US" sz="1800" spc="-1" strike="noStrike">
                <a:latin typeface="Arial"/>
              </a:rPr>
              <a:t>Confirm password:</a:t>
            </a:r>
            <a:r>
              <a:rPr b="1" i="1" lang="en-US" sz="1800" spc="-1" strike="noStrike">
                <a:latin typeface="Arial"/>
              </a:rPr>
              <a:t>pokemon</a:t>
            </a:r>
            <a:endParaRPr b="0" lang="en-US" sz="1800" spc="-1" strike="noStrike">
              <a:latin typeface="Arial"/>
            </a:endParaRPr>
          </a:p>
        </p:txBody>
      </p:sp>
      <p:sp>
        <p:nvSpPr>
          <p:cNvPr id="102" name=""/>
          <p:cNvSpPr/>
          <p:nvPr/>
        </p:nvSpPr>
        <p:spPr>
          <a:xfrm>
            <a:off x="0" y="4426920"/>
            <a:ext cx="48002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2. Then click “</a:t>
            </a:r>
            <a:r>
              <a:rPr b="1" i="1" lang="en-US" sz="1800" spc="-1" strike="noStrike">
                <a:latin typeface="Arial"/>
              </a:rPr>
              <a:t>Update User</a:t>
            </a:r>
            <a:r>
              <a:rPr b="0" lang="en-US" sz="1800" spc="-1" strike="noStrike">
                <a:latin typeface="Arial"/>
              </a:rPr>
              <a:t>” and restart the service  or restart the edge device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2286000" y="685800"/>
            <a:ext cx="7772040" cy="4800240"/>
          </a:xfrm>
          <a:prstGeom prst="rect">
            <a:avLst/>
          </a:prstGeom>
          <a:ln w="0">
            <a:noFill/>
          </a:ln>
        </p:spPr>
      </p:pic>
      <p:sp>
        <p:nvSpPr>
          <p:cNvPr id="104" name=""/>
          <p:cNvSpPr/>
          <p:nvPr/>
        </p:nvSpPr>
        <p:spPr>
          <a:xfrm>
            <a:off x="4800600" y="1371600"/>
            <a:ext cx="228240" cy="45684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05" name=""/>
          <p:cNvSpPr/>
          <p:nvPr/>
        </p:nvSpPr>
        <p:spPr>
          <a:xfrm>
            <a:off x="3411720" y="1952640"/>
            <a:ext cx="2760120" cy="56160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Click</a:t>
            </a:r>
            <a:r>
              <a:rPr b="1" i="1" lang="en-US" sz="1400" spc="-1" strike="noStrike">
                <a:latin typeface="Arial"/>
              </a:rPr>
              <a:t> “Bacnet Server Settings</a:t>
            </a:r>
            <a:r>
              <a:rPr b="0" lang="en-US" sz="1400" spc="-1" strike="noStrike">
                <a:latin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32040"/>
            <a:ext cx="4067640" cy="946080"/>
          </a:xfrm>
          <a:prstGeom prst="rect">
            <a:avLst/>
          </a:prstGeom>
          <a:noFill/>
          <a:ln w="0">
            <a:noFill/>
          </a:ln>
        </p:spPr>
        <p:txBody>
          <a:bodyPr lIns="0" rIns="0" tIns="0" bIns="0" anchor="ctr">
            <a:noAutofit/>
          </a:bodyPr>
          <a:p>
            <a:pPr algn="ctr">
              <a:lnSpc>
                <a:spcPct val="100000"/>
              </a:lnSpc>
              <a:buNone/>
            </a:pPr>
            <a:r>
              <a:rPr b="0" lang="en-US" sz="2000" spc="-1" strike="noStrike">
                <a:latin typeface="Arial"/>
              </a:rPr>
              <a:t>BacnetServer Settings</a:t>
            </a:r>
            <a:endParaRPr b="0" lang="en-US" sz="2000" spc="-1" strike="noStrike">
              <a:latin typeface="Arial"/>
            </a:endParaRPr>
          </a:p>
        </p:txBody>
      </p:sp>
      <p:pic>
        <p:nvPicPr>
          <p:cNvPr id="107" name="" descr=""/>
          <p:cNvPicPr/>
          <p:nvPr/>
        </p:nvPicPr>
        <p:blipFill>
          <a:blip r:embed="rId1"/>
          <a:stretch/>
        </p:blipFill>
        <p:spPr>
          <a:xfrm>
            <a:off x="3886200" y="685800"/>
            <a:ext cx="6095160" cy="4800240"/>
          </a:xfrm>
          <a:prstGeom prst="rect">
            <a:avLst/>
          </a:prstGeom>
          <a:ln w="0">
            <a:noFill/>
          </a:ln>
        </p:spPr>
      </p:pic>
      <p:sp>
        <p:nvSpPr>
          <p:cNvPr id="108" name=""/>
          <p:cNvSpPr/>
          <p:nvPr/>
        </p:nvSpPr>
        <p:spPr>
          <a:xfrm>
            <a:off x="0" y="685800"/>
            <a:ext cx="3885840" cy="2393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In the Bacnet Server Settings  Page</a:t>
            </a:r>
            <a:endParaRPr b="0" lang="en-US" sz="1800" spc="-1" strike="noStrike">
              <a:latin typeface="Arial"/>
            </a:endParaRPr>
          </a:p>
          <a:p>
            <a:pPr>
              <a:lnSpc>
                <a:spcPct val="100000"/>
              </a:lnSpc>
              <a:buNone/>
            </a:pPr>
            <a:r>
              <a:rPr b="0" lang="en-US" sz="1800" spc="-1" strike="noStrike">
                <a:latin typeface="Arial"/>
              </a:rPr>
              <a:t>Users can change: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1. IP Address</a:t>
            </a:r>
            <a:endParaRPr b="0" lang="en-US" sz="1800" spc="-1" strike="noStrike">
              <a:latin typeface="Arial"/>
            </a:endParaRPr>
          </a:p>
          <a:p>
            <a:pPr>
              <a:lnSpc>
                <a:spcPct val="100000"/>
              </a:lnSpc>
              <a:buNone/>
            </a:pPr>
            <a:r>
              <a:rPr b="0" lang="en-US" sz="1800" spc="-1" strike="noStrike">
                <a:latin typeface="Arial"/>
              </a:rPr>
              <a:t>2. Subnet Mask</a:t>
            </a:r>
            <a:endParaRPr b="0" lang="en-US" sz="1800" spc="-1" strike="noStrike">
              <a:latin typeface="Arial"/>
            </a:endParaRPr>
          </a:p>
          <a:p>
            <a:pPr>
              <a:lnSpc>
                <a:spcPct val="100000"/>
              </a:lnSpc>
              <a:buNone/>
            </a:pPr>
            <a:r>
              <a:rPr b="0" lang="en-US" sz="1800" spc="-1" strike="noStrike">
                <a:latin typeface="Arial"/>
              </a:rPr>
              <a:t>3. Network Prefix</a:t>
            </a:r>
            <a:endParaRPr b="0" lang="en-US" sz="1800" spc="-1" strike="noStrike">
              <a:latin typeface="Arial"/>
            </a:endParaRPr>
          </a:p>
          <a:p>
            <a:pPr>
              <a:lnSpc>
                <a:spcPct val="100000"/>
              </a:lnSpc>
              <a:buNone/>
            </a:pPr>
            <a:r>
              <a:rPr b="0" lang="en-US" sz="1800" spc="-1" strike="noStrike">
                <a:latin typeface="Arial"/>
              </a:rPr>
              <a:t>4. Bacnet Port</a:t>
            </a:r>
            <a:endParaRPr b="0" lang="en-US" sz="1800" spc="-1" strike="noStrike">
              <a:latin typeface="Arial"/>
            </a:endParaRPr>
          </a:p>
          <a:p>
            <a:pPr>
              <a:lnSpc>
                <a:spcPct val="100000"/>
              </a:lnSpc>
              <a:buNone/>
            </a:pPr>
            <a:r>
              <a:rPr b="0" lang="en-US" sz="1800" spc="-1" strike="noStrike">
                <a:latin typeface="Arial"/>
              </a:rPr>
              <a:t>5. Instance ID</a:t>
            </a:r>
            <a:endParaRPr b="0" lang="en-US" sz="1800" spc="-1" strike="noStrike">
              <a:latin typeface="Arial"/>
            </a:endParaRPr>
          </a:p>
          <a:p>
            <a:pPr>
              <a:lnSpc>
                <a:spcPct val="100000"/>
              </a:lnSpc>
              <a:buNone/>
            </a:pPr>
            <a:r>
              <a:rPr b="0" lang="en-US" sz="1800" spc="-1" strike="noStrike">
                <a:latin typeface="Arial"/>
              </a:rPr>
              <a:t>6. Bacnet Server Name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2024-05-28T20:36:42Z</dcterms:created>
  <dc:creator/>
  <dc:description/>
  <dc:language>en-US</dc:language>
  <cp:lastModifiedBy/>
  <dcterms:modified xsi:type="dcterms:W3CDTF">2024-06-05T22:32:28Z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