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0.jpeg" ContentType="image/jpeg"/>
  <Override PartName="/ppt/media/image5.png" ContentType="image/png"/>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A2F2DCB-B2E9-4257-9E6B-F5D7C40473C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70E11F3-8A87-409F-92F0-3FB80CC7589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0FF8902-73D5-4D65-A0A4-1CB0904A99F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F47E020-536A-4665-83FF-537B2D6EE4BB}"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E552556-3982-4182-918C-8F5354AC366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59F09C3-A212-45EB-BB30-33C4D7770A5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526368A-6B92-4A85-B5EE-7E8C0DD3AAA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B96671A-5BFD-482D-8B67-4F6E2BD5C2A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50C3F7E-C3C9-4B5B-85EF-ED2B146AE23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F084E15-80C9-4298-B6B6-BF6D4673F1C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CC765E9-370D-4C62-90B7-B218C84EA57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9813C83-15E3-4FEF-A524-0AD50F112C6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5C2772D3-BF14-4A43-A3FB-C2FDF7087EC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github.com/selvadurai/BacnetAPIServer" TargetMode="External"/><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BacnetApiServer User Guide</a:t>
            </a:r>
            <a:endParaRPr b="0" lang="en-US" sz="4400" spc="-1" strike="noStrike">
              <a:latin typeface="Arial"/>
            </a:endParaRPr>
          </a:p>
        </p:txBody>
      </p:sp>
      <p:sp>
        <p:nvSpPr>
          <p:cNvPr id="4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r>
              <a:rPr b="0" lang="en-US" sz="3200" spc="-1" strike="noStrike">
                <a:latin typeface="Arial"/>
              </a:rPr>
              <a:t>By Jonathan Kevin Selvadurai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 descr=""/>
          <p:cNvPicPr/>
          <p:nvPr/>
        </p:nvPicPr>
        <p:blipFill>
          <a:blip r:embed="rId1"/>
          <a:stretch/>
        </p:blipFill>
        <p:spPr>
          <a:xfrm>
            <a:off x="3657600" y="228600"/>
            <a:ext cx="5943600" cy="4572000"/>
          </a:xfrm>
          <a:prstGeom prst="rect">
            <a:avLst/>
          </a:prstGeom>
          <a:ln w="0">
            <a:noFill/>
          </a:ln>
        </p:spPr>
      </p:pic>
      <p:sp>
        <p:nvSpPr>
          <p:cNvPr id="69" name=""/>
          <p:cNvSpPr txBox="1"/>
          <p:nvPr/>
        </p:nvSpPr>
        <p:spPr>
          <a:xfrm>
            <a:off x="4343400" y="2287440"/>
            <a:ext cx="4114800" cy="1370160"/>
          </a:xfrm>
          <a:prstGeom prst="rect">
            <a:avLst/>
          </a:prstGeom>
          <a:noFill/>
          <a:ln w="0">
            <a:noFill/>
          </a:ln>
        </p:spPr>
        <p:txBody>
          <a:bodyPr lIns="90000" rIns="90000" tIns="45000" bIns="45000" anchor="t">
            <a:noAutofit/>
          </a:bodyPr>
          <a:p>
            <a:r>
              <a:rPr b="0" lang="en-US" sz="1800" spc="-1" strike="noStrike">
                <a:latin typeface="Arial"/>
              </a:rPr>
              <a:t>Hoover over Bacnet Server Settings and click “</a:t>
            </a:r>
            <a:r>
              <a:rPr b="1" i="1" lang="en-US" sz="1800" spc="-1" strike="noStrike">
                <a:latin typeface="Arial"/>
              </a:rPr>
              <a:t>API Token</a:t>
            </a:r>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3560" y="-14760"/>
            <a:ext cx="2786760" cy="700560"/>
          </a:xfrm>
          <a:prstGeom prst="rect">
            <a:avLst/>
          </a:prstGeom>
          <a:noFill/>
          <a:ln w="0">
            <a:noFill/>
          </a:ln>
        </p:spPr>
        <p:txBody>
          <a:bodyPr lIns="0" rIns="0" tIns="0" bIns="0" anchor="ctr">
            <a:noAutofit/>
          </a:bodyPr>
          <a:p>
            <a:pPr algn="ctr">
              <a:buNone/>
            </a:pPr>
            <a:r>
              <a:rPr b="0" lang="en-US" sz="4400" spc="-1" strike="noStrike">
                <a:latin typeface="Arial"/>
              </a:rPr>
              <a:t>API Token </a:t>
            </a:r>
            <a:endParaRPr b="0" lang="en-US" sz="4400" spc="-1" strike="noStrike">
              <a:latin typeface="Arial"/>
            </a:endParaRPr>
          </a:p>
        </p:txBody>
      </p:sp>
      <p:pic>
        <p:nvPicPr>
          <p:cNvPr id="71" name="" descr=""/>
          <p:cNvPicPr/>
          <p:nvPr/>
        </p:nvPicPr>
        <p:blipFill>
          <a:blip r:embed="rId1"/>
          <a:stretch/>
        </p:blipFill>
        <p:spPr>
          <a:xfrm>
            <a:off x="4572000" y="628920"/>
            <a:ext cx="4400280" cy="3943080"/>
          </a:xfrm>
          <a:prstGeom prst="rect">
            <a:avLst/>
          </a:prstGeom>
          <a:ln w="0">
            <a:noFill/>
          </a:ln>
        </p:spPr>
      </p:pic>
      <p:sp>
        <p:nvSpPr>
          <p:cNvPr id="72" name=""/>
          <p:cNvSpPr txBox="1"/>
          <p:nvPr/>
        </p:nvSpPr>
        <p:spPr>
          <a:xfrm>
            <a:off x="228600" y="914400"/>
            <a:ext cx="4114800" cy="346320"/>
          </a:xfrm>
          <a:prstGeom prst="rect">
            <a:avLst/>
          </a:prstGeom>
          <a:noFill/>
          <a:ln w="0">
            <a:noFill/>
          </a:ln>
        </p:spPr>
        <p:txBody>
          <a:bodyPr lIns="90000" rIns="90000" tIns="45000" bIns="45000" anchor="t">
            <a:noAutofit/>
          </a:bodyPr>
          <a:p>
            <a:r>
              <a:rPr b="0" lang="en-US" sz="1800" spc="-1" strike="noStrike">
                <a:latin typeface="Arial"/>
              </a:rPr>
              <a:t>API Token used  in the API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28600"/>
            <a:ext cx="8458200" cy="1250280"/>
          </a:xfrm>
          <a:prstGeom prst="rect">
            <a:avLst/>
          </a:prstGeom>
          <a:noFill/>
          <a:ln w="0">
            <a:noFill/>
          </a:ln>
        </p:spPr>
        <p:txBody>
          <a:bodyPr lIns="0" rIns="0" tIns="0" bIns="0" anchor="ctr">
            <a:noAutofit/>
          </a:bodyPr>
          <a:p>
            <a:pPr algn="ctr">
              <a:buNone/>
            </a:pPr>
            <a:r>
              <a:rPr b="0" lang="en-US" sz="4400" spc="-1" strike="noStrike">
                <a:latin typeface="Arial"/>
              </a:rPr>
              <a:t>Steps to creating an Bacnet Service</a:t>
            </a:r>
            <a:endParaRPr b="0" lang="en-US" sz="4400" spc="-1" strike="noStrike">
              <a:latin typeface="Arial"/>
            </a:endParaRPr>
          </a:p>
        </p:txBody>
      </p:sp>
      <p:sp>
        <p:nvSpPr>
          <p:cNvPr id="74" name=""/>
          <p:cNvSpPr txBox="1"/>
          <p:nvPr/>
        </p:nvSpPr>
        <p:spPr>
          <a:xfrm>
            <a:off x="2057400" y="1884960"/>
            <a:ext cx="8458200" cy="1626120"/>
          </a:xfrm>
          <a:prstGeom prst="rect">
            <a:avLst/>
          </a:prstGeom>
          <a:noFill/>
          <a:ln w="0">
            <a:noFill/>
          </a:ln>
        </p:spPr>
        <p:txBody>
          <a:bodyPr lIns="90000" rIns="90000" tIns="45000" bIns="45000" anchor="t">
            <a:noAutofit/>
          </a:bodyPr>
          <a:p>
            <a:r>
              <a:rPr b="0" lang="en-US" sz="1800" spc="-1" strike="noStrike">
                <a:latin typeface="Arial"/>
              </a:rPr>
              <a:t>1.Create API Playload Template </a:t>
            </a:r>
            <a:endParaRPr b="0" lang="en-US" sz="1800" spc="-1" strike="noStrike">
              <a:latin typeface="Arial"/>
            </a:endParaRPr>
          </a:p>
          <a:p>
            <a:r>
              <a:rPr b="0" lang="en-US" sz="1800" spc="-1" strike="noStrike">
                <a:latin typeface="Arial"/>
              </a:rPr>
              <a:t> </a:t>
            </a:r>
            <a:endParaRPr b="0" lang="en-US" sz="1800" spc="-1" strike="noStrike">
              <a:latin typeface="Arial"/>
            </a:endParaRPr>
          </a:p>
          <a:p>
            <a:r>
              <a:rPr b="0" lang="en-US" sz="1800" spc="-1" strike="noStrike">
                <a:latin typeface="Arial"/>
              </a:rPr>
              <a:t>2.Create Device (Device API endpoint) </a:t>
            </a:r>
            <a:endParaRPr b="0" lang="en-US" sz="1800" spc="-1" strike="noStrike">
              <a:latin typeface="Arial"/>
            </a:endParaRPr>
          </a:p>
          <a:p>
            <a:endParaRPr b="0" lang="en-US" sz="1800" spc="-1" strike="noStrike">
              <a:latin typeface="Arial"/>
            </a:endParaRPr>
          </a:p>
          <a:p>
            <a:r>
              <a:rPr b="0" lang="en-US" sz="1800" spc="-1" strike="noStrike">
                <a:latin typeface="Arial"/>
              </a:rPr>
              <a:t>3.Push API Payload to Device API endpoint </a:t>
            </a:r>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 descr=""/>
          <p:cNvPicPr/>
          <p:nvPr/>
        </p:nvPicPr>
        <p:blipFill>
          <a:blip r:embed="rId1"/>
          <a:stretch/>
        </p:blipFill>
        <p:spPr>
          <a:xfrm>
            <a:off x="895680" y="457200"/>
            <a:ext cx="7333920" cy="44762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2400" spc="-1" strike="noStrike">
                <a:latin typeface="Arial"/>
              </a:rPr>
              <a:t>Sensor and Payload used in this tutorial</a:t>
            </a:r>
            <a:endParaRPr b="0" lang="en-US" sz="2400" spc="-1" strike="noStrike">
              <a:latin typeface="Arial"/>
            </a:endParaRPr>
          </a:p>
        </p:txBody>
      </p:sp>
      <p:sp>
        <p:nvSpPr>
          <p:cNvPr id="77" name="PlaceHolder 2"/>
          <p:cNvSpPr>
            <a:spLocks noGrp="1"/>
          </p:cNvSpPr>
          <p:nvPr>
            <p:ph/>
          </p:nvPr>
        </p:nvSpPr>
        <p:spPr>
          <a:xfrm>
            <a:off x="4338000" y="2514600"/>
            <a:ext cx="2062800" cy="2286000"/>
          </a:xfrm>
          <a:prstGeom prst="rect">
            <a:avLst/>
          </a:prstGeom>
          <a:noFill/>
          <a:ln w="0">
            <a:solidFill>
              <a:srgbClr val="3465a4"/>
            </a:solidFill>
            <a:prstDash val="sysDot"/>
          </a:ln>
        </p:spPr>
        <p:txBody>
          <a:bodyPr lIns="0" rIns="0" tIns="0" bIns="0" anchor="t">
            <a:normAutofit/>
          </a:bodyPr>
          <a:p>
            <a:pPr marL="432000" indent="-324000">
              <a:spcBef>
                <a:spcPts val="1417"/>
              </a:spcBef>
              <a:buClr>
                <a:srgbClr val="000000"/>
              </a:buClr>
              <a:buSzPct val="45000"/>
              <a:buFont typeface="Wingdings" charset="2"/>
              <a:buChar char=""/>
            </a:pPr>
            <a:r>
              <a:rPr b="0" lang="en-US" sz="2100" spc="-1" strike="noStrike">
                <a:latin typeface="Arial"/>
              </a:rPr>
              <a:t>{</a:t>
            </a:r>
            <a:endParaRPr b="0" lang="en-US" sz="2100" spc="-1" strike="noStrike">
              <a:latin typeface="Arial"/>
            </a:endParaRPr>
          </a:p>
          <a:p>
            <a:pPr marL="432000" indent="-324000">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temp”:23,</a:t>
            </a:r>
            <a:endParaRPr b="0" lang="en-US" sz="2100" spc="-1" strike="noStrike">
              <a:latin typeface="Arial"/>
            </a:endParaRPr>
          </a:p>
          <a:p>
            <a:pPr marL="432000" indent="-324000">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hum”:51,</a:t>
            </a:r>
            <a:endParaRPr b="0" lang="en-US" sz="2100" spc="-1" strike="noStrike">
              <a:latin typeface="Arial"/>
            </a:endParaRPr>
          </a:p>
          <a:p>
            <a:pPr marL="432000" indent="-324000">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occ”:true</a:t>
            </a:r>
            <a:endParaRPr b="0" lang="en-US" sz="2100" spc="-1" strike="noStrike">
              <a:latin typeface="Arial"/>
            </a:endParaRPr>
          </a:p>
          <a:p>
            <a:pPr marL="432000" indent="-324000">
              <a:spcBef>
                <a:spcPts val="1417"/>
              </a:spcBef>
              <a:buClr>
                <a:srgbClr val="000000"/>
              </a:buClr>
              <a:buSzPct val="45000"/>
              <a:buFont typeface="Wingdings" charset="2"/>
              <a:buChar char=""/>
            </a:pPr>
            <a:r>
              <a:rPr b="0" lang="en-US" sz="2100" spc="-1" strike="noStrike">
                <a:latin typeface="Arial"/>
              </a:rPr>
              <a:t>}</a:t>
            </a:r>
            <a:endParaRPr b="0" lang="en-US" sz="2100" spc="-1" strike="noStrike">
              <a:latin typeface="Arial"/>
            </a:endParaRPr>
          </a:p>
        </p:txBody>
      </p:sp>
      <p:pic>
        <p:nvPicPr>
          <p:cNvPr id="78" name="" descr=""/>
          <p:cNvPicPr/>
          <p:nvPr/>
        </p:nvPicPr>
        <p:blipFill>
          <a:blip r:embed="rId1"/>
          <a:stretch/>
        </p:blipFill>
        <p:spPr>
          <a:xfrm>
            <a:off x="273960" y="1371600"/>
            <a:ext cx="2012040" cy="2469240"/>
          </a:xfrm>
          <a:prstGeom prst="rect">
            <a:avLst/>
          </a:prstGeom>
          <a:ln w="0">
            <a:noFill/>
          </a:ln>
        </p:spPr>
      </p:pic>
      <p:sp>
        <p:nvSpPr>
          <p:cNvPr id="79" name=""/>
          <p:cNvSpPr txBox="1"/>
          <p:nvPr/>
        </p:nvSpPr>
        <p:spPr>
          <a:xfrm>
            <a:off x="273960" y="3840840"/>
            <a:ext cx="2926440" cy="602280"/>
          </a:xfrm>
          <a:prstGeom prst="rect">
            <a:avLst/>
          </a:prstGeom>
          <a:noFill/>
          <a:ln w="0">
            <a:noFill/>
          </a:ln>
        </p:spPr>
        <p:txBody>
          <a:bodyPr lIns="90000" rIns="90000" tIns="45000" bIns="45000" anchor="t">
            <a:noAutofit/>
          </a:bodyPr>
          <a:p>
            <a:r>
              <a:rPr b="0" lang="en-US" sz="1800" spc="-1" strike="noStrike">
                <a:latin typeface="Arial"/>
              </a:rPr>
              <a:t>Sensor Name:</a:t>
            </a:r>
            <a:r>
              <a:rPr b="1" i="1" lang="en-US" sz="1800" spc="-1" strike="noStrike">
                <a:latin typeface="Arial"/>
              </a:rPr>
              <a:t>EcoSensor</a:t>
            </a:r>
            <a:endParaRPr b="0" lang="en-US" sz="1800" spc="-1" strike="noStrike">
              <a:latin typeface="Arial"/>
            </a:endParaRPr>
          </a:p>
        </p:txBody>
      </p:sp>
      <p:sp>
        <p:nvSpPr>
          <p:cNvPr id="80" name=""/>
          <p:cNvSpPr txBox="1"/>
          <p:nvPr/>
        </p:nvSpPr>
        <p:spPr>
          <a:xfrm>
            <a:off x="4083840" y="1257120"/>
            <a:ext cx="2971800" cy="1114200"/>
          </a:xfrm>
          <a:prstGeom prst="rect">
            <a:avLst/>
          </a:prstGeom>
          <a:noFill/>
          <a:ln w="0">
            <a:noFill/>
          </a:ln>
        </p:spPr>
        <p:txBody>
          <a:bodyPr lIns="90000" rIns="90000" tIns="45000" bIns="45000" anchor="t">
            <a:noAutofit/>
          </a:bodyPr>
          <a:p>
            <a:r>
              <a:rPr b="0" lang="en-US" sz="1800" spc="-1" strike="noStrike">
                <a:latin typeface="Arial"/>
              </a:rPr>
              <a:t>The sensors name used in this tutorial is called an “</a:t>
            </a:r>
            <a:r>
              <a:rPr b="1" i="1" lang="en-US" sz="1800" spc="-1" strike="noStrike">
                <a:latin typeface="Arial"/>
              </a:rPr>
              <a:t>EcoSensor</a:t>
            </a:r>
            <a:r>
              <a:rPr b="0" lang="en-US" sz="1800" spc="-1" strike="noStrike">
                <a:latin typeface="Arial"/>
              </a:rPr>
              <a:t>” which uses the following payload: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952560" y="40680"/>
            <a:ext cx="7725600" cy="625320"/>
          </a:xfrm>
          <a:prstGeom prst="rect">
            <a:avLst/>
          </a:prstGeom>
          <a:noFill/>
          <a:ln w="0">
            <a:noFill/>
          </a:ln>
        </p:spPr>
        <p:txBody>
          <a:bodyPr lIns="0" rIns="0" tIns="0" bIns="0" anchor="ctr">
            <a:noAutofit/>
          </a:bodyPr>
          <a:p>
            <a:pPr algn="ctr">
              <a:buNone/>
            </a:pPr>
            <a:r>
              <a:rPr b="0" lang="en-US" sz="4400" spc="-1" strike="noStrike">
                <a:latin typeface="Arial"/>
              </a:rPr>
              <a:t>Create Payload Template</a:t>
            </a:r>
            <a:endParaRPr b="0" lang="en-US" sz="4400" spc="-1" strike="noStrike">
              <a:latin typeface="Arial"/>
            </a:endParaRPr>
          </a:p>
        </p:txBody>
      </p:sp>
      <p:pic>
        <p:nvPicPr>
          <p:cNvPr id="82" name="" descr=""/>
          <p:cNvPicPr/>
          <p:nvPr/>
        </p:nvPicPr>
        <p:blipFill>
          <a:blip r:embed="rId1"/>
          <a:stretch/>
        </p:blipFill>
        <p:spPr>
          <a:xfrm>
            <a:off x="1828800" y="727200"/>
            <a:ext cx="6629400" cy="4942800"/>
          </a:xfrm>
          <a:prstGeom prst="rect">
            <a:avLst/>
          </a:prstGeom>
          <a:ln w="0">
            <a:noFill/>
          </a:ln>
        </p:spPr>
      </p:pic>
      <p:sp>
        <p:nvSpPr>
          <p:cNvPr id="83" name=""/>
          <p:cNvSpPr/>
          <p:nvPr/>
        </p:nvSpPr>
        <p:spPr>
          <a:xfrm>
            <a:off x="2514600" y="1828800"/>
            <a:ext cx="228600" cy="45720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84" name="PlaceHolder 2"/>
          <p:cNvSpPr>
            <a:spLocks noGrp="1"/>
          </p:cNvSpPr>
          <p:nvPr>
            <p:ph/>
          </p:nvPr>
        </p:nvSpPr>
        <p:spPr>
          <a:xfrm>
            <a:off x="1371600" y="2286000"/>
            <a:ext cx="3886200" cy="685800"/>
          </a:xfrm>
          <a:prstGeom prst="rect">
            <a:avLst/>
          </a:prstGeom>
          <a:noFill/>
          <a:ln w="0">
            <a:solidFill>
              <a:srgbClr val="3465a4"/>
            </a:solid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pc="-1" strike="noStrike">
                <a:latin typeface="Arial"/>
              </a:rPr>
              <a:t>Hoover over template and click on “</a:t>
            </a:r>
            <a:r>
              <a:rPr b="1" lang="en-US" sz="2000" spc="-1" strike="noStrike">
                <a:latin typeface="Arial"/>
              </a:rPr>
              <a:t>Add Template</a:t>
            </a:r>
            <a:r>
              <a:rPr b="0" lang="en-US" sz="2000" spc="-1" strike="noStrike">
                <a:latin typeface="Arial"/>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 descr=""/>
          <p:cNvPicPr/>
          <p:nvPr/>
        </p:nvPicPr>
        <p:blipFill>
          <a:blip r:embed="rId1"/>
          <a:stretch/>
        </p:blipFill>
        <p:spPr>
          <a:xfrm>
            <a:off x="4800600" y="0"/>
            <a:ext cx="4762080" cy="5400360"/>
          </a:xfrm>
          <a:prstGeom prst="rect">
            <a:avLst/>
          </a:prstGeom>
          <a:ln w="0">
            <a:noFill/>
          </a:ln>
        </p:spPr>
      </p:pic>
      <p:cxnSp>
        <p:nvCxnSpPr>
          <p:cNvPr id="86" name=""/>
          <p:cNvCxnSpPr/>
          <p:nvPr/>
        </p:nvCxnSpPr>
        <p:spPr>
          <a:xfrm flipV="1">
            <a:off x="3670200" y="457200"/>
            <a:ext cx="1587960" cy="6120"/>
          </a:xfrm>
          <a:prstGeom prst="straightConnector1">
            <a:avLst/>
          </a:prstGeom>
          <a:ln w="0">
            <a:noFill/>
          </a:ln>
        </p:spPr>
      </p:cxnSp>
      <p:sp>
        <p:nvSpPr>
          <p:cNvPr id="87" name=""/>
          <p:cNvSpPr txBox="1"/>
          <p:nvPr/>
        </p:nvSpPr>
        <p:spPr>
          <a:xfrm>
            <a:off x="685800" y="228600"/>
            <a:ext cx="2971800" cy="274680"/>
          </a:xfrm>
          <a:prstGeom prst="rect">
            <a:avLst/>
          </a:prstGeom>
          <a:noFill/>
          <a:ln w="0">
            <a:solidFill>
              <a:srgbClr val="000000"/>
            </a:solidFill>
            <a:prstDash val="sysDot"/>
          </a:ln>
        </p:spPr>
        <p:txBody>
          <a:bodyPr lIns="90000" rIns="90000" tIns="45000" bIns="45000" anchor="t">
            <a:noAutofit/>
          </a:bodyPr>
          <a:p>
            <a:r>
              <a:rPr b="0" lang="en-US" sz="1300" spc="-1" strike="noStrike">
                <a:latin typeface="Arial"/>
              </a:rPr>
              <a:t>Name of Template Playload for device</a:t>
            </a:r>
            <a:endParaRPr b="0" lang="en-US" sz="1300" spc="-1" strike="noStrike">
              <a:latin typeface="Arial"/>
            </a:endParaRPr>
          </a:p>
        </p:txBody>
      </p:sp>
      <p:sp>
        <p:nvSpPr>
          <p:cNvPr id="88" name=""/>
          <p:cNvSpPr/>
          <p:nvPr/>
        </p:nvSpPr>
        <p:spPr>
          <a:xfrm>
            <a:off x="3657600" y="1371600"/>
            <a:ext cx="1828800" cy="0"/>
          </a:xfrm>
          <a:prstGeom prst="line">
            <a:avLst/>
          </a:prstGeom>
          <a:ln w="0">
            <a:noFill/>
          </a:ln>
        </p:spPr>
        <p:style>
          <a:lnRef idx="0"/>
          <a:fillRef idx="0"/>
          <a:effectRef idx="0"/>
          <a:fontRef idx="minor"/>
        </p:style>
      </p:sp>
      <p:sp>
        <p:nvSpPr>
          <p:cNvPr id="89" name=""/>
          <p:cNvSpPr txBox="1"/>
          <p:nvPr/>
        </p:nvSpPr>
        <p:spPr>
          <a:xfrm>
            <a:off x="457200" y="1043280"/>
            <a:ext cx="3200400" cy="556920"/>
          </a:xfrm>
          <a:prstGeom prst="rect">
            <a:avLst/>
          </a:prstGeom>
          <a:noFill/>
          <a:ln w="0">
            <a:solidFill>
              <a:srgbClr val="000000"/>
            </a:solidFill>
            <a:prstDash val="sysDot"/>
          </a:ln>
        </p:spPr>
        <p:txBody>
          <a:bodyPr lIns="90000" rIns="90000" tIns="45000" bIns="45000" anchor="t">
            <a:noAutofit/>
          </a:bodyPr>
          <a:p>
            <a:r>
              <a:rPr b="0" lang="en-US" sz="1100" spc="-1" strike="noStrike">
                <a:latin typeface="Arial"/>
              </a:rPr>
              <a:t>Click “Add Bacnet Object ” to add bacnet Object field</a:t>
            </a:r>
            <a:endParaRPr b="0" lang="en-US" sz="1100" spc="-1" strike="noStrike">
              <a:latin typeface="Arial"/>
            </a:endParaRPr>
          </a:p>
        </p:txBody>
      </p:sp>
      <p:sp>
        <p:nvSpPr>
          <p:cNvPr id="90" name=""/>
          <p:cNvSpPr/>
          <p:nvPr/>
        </p:nvSpPr>
        <p:spPr>
          <a:xfrm>
            <a:off x="3657600" y="1600200"/>
            <a:ext cx="1828800" cy="914400"/>
          </a:xfrm>
          <a:prstGeom prst="line">
            <a:avLst/>
          </a:prstGeom>
          <a:ln w="0">
            <a:noFill/>
          </a:ln>
        </p:spPr>
        <p:style>
          <a:lnRef idx="0"/>
          <a:fillRef idx="0"/>
          <a:effectRef idx="0"/>
          <a:fontRef idx="minor"/>
        </p:style>
      </p:sp>
      <p:sp>
        <p:nvSpPr>
          <p:cNvPr id="91" name=""/>
          <p:cNvSpPr txBox="1"/>
          <p:nvPr/>
        </p:nvSpPr>
        <p:spPr>
          <a:xfrm>
            <a:off x="3886200" y="914400"/>
            <a:ext cx="914400" cy="457200"/>
          </a:xfrm>
          <a:prstGeom prst="rect">
            <a:avLst/>
          </a:prstGeom>
          <a:noFill/>
          <a:ln w="0">
            <a:noFill/>
          </a:ln>
        </p:spPr>
        <p:txBody>
          <a:bodyPr lIns="90000" rIns="90000" tIns="45000" bIns="45000" anchor="t">
            <a:noAutofit/>
          </a:bodyPr>
          <a:p>
            <a:r>
              <a:rPr b="0" lang="en-US" sz="1800" spc="-1" strike="noStrike">
                <a:latin typeface="Arial"/>
              </a:rPr>
              <a:t>1. click</a:t>
            </a:r>
            <a:endParaRPr b="0" lang="en-US" sz="1800" spc="-1" strike="noStrike">
              <a:latin typeface="Arial"/>
            </a:endParaRPr>
          </a:p>
        </p:txBody>
      </p:sp>
      <p:sp>
        <p:nvSpPr>
          <p:cNvPr id="92" name=""/>
          <p:cNvSpPr txBox="1"/>
          <p:nvPr/>
        </p:nvSpPr>
        <p:spPr>
          <a:xfrm>
            <a:off x="4114800" y="1629000"/>
            <a:ext cx="1828800" cy="428400"/>
          </a:xfrm>
          <a:prstGeom prst="rect">
            <a:avLst/>
          </a:prstGeom>
          <a:noFill/>
          <a:ln w="0">
            <a:noFill/>
          </a:ln>
        </p:spPr>
        <p:txBody>
          <a:bodyPr lIns="90000" rIns="90000" tIns="45000" bIns="45000" anchor="t">
            <a:noAutofit/>
          </a:bodyPr>
          <a:p>
            <a:r>
              <a:rPr b="0" lang="en-US" sz="1400" spc="-1" strike="noStrike">
                <a:latin typeface="Arial"/>
              </a:rPr>
              <a:t>2. Field pops out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5067720" y="914400"/>
            <a:ext cx="4533480" cy="3200400"/>
          </a:xfrm>
          <a:prstGeom prst="rect">
            <a:avLst/>
          </a:prstGeom>
          <a:ln w="0">
            <a:noFill/>
          </a:ln>
        </p:spPr>
      </p:pic>
      <p:sp>
        <p:nvSpPr>
          <p:cNvPr id="94" name="PlaceHolder 1"/>
          <p:cNvSpPr>
            <a:spLocks noGrp="1"/>
          </p:cNvSpPr>
          <p:nvPr>
            <p:ph/>
          </p:nvPr>
        </p:nvSpPr>
        <p:spPr>
          <a:xfrm>
            <a:off x="457200" y="1371600"/>
            <a:ext cx="2062800" cy="2286000"/>
          </a:xfrm>
          <a:prstGeom prst="rect">
            <a:avLst/>
          </a:prstGeom>
          <a:noFill/>
          <a:ln w="0">
            <a:solidFill>
              <a:srgbClr val="3465a4"/>
            </a:solidFill>
            <a:prstDash val="sysDot"/>
          </a:ln>
        </p:spPr>
        <p:txBody>
          <a:bodyPr lIns="0" rIns="0" tIns="0" bIns="0" anchor="t">
            <a:normAutofit/>
          </a:bodyPr>
          <a:p>
            <a:pPr marL="432000" indent="-324000">
              <a:spcBef>
                <a:spcPts val="1417"/>
              </a:spcBef>
              <a:buClr>
                <a:srgbClr val="000000"/>
              </a:buClr>
              <a:buSzPct val="45000"/>
              <a:buFont typeface="Wingdings" charset="2"/>
              <a:buChar char=""/>
            </a:pPr>
            <a:r>
              <a:rPr b="0" lang="en-US" sz="2100" spc="-1" strike="noStrike">
                <a:latin typeface="Arial"/>
              </a:rPr>
              <a:t>{</a:t>
            </a:r>
            <a:endParaRPr b="0" lang="en-US" sz="2100" spc="-1" strike="noStrike">
              <a:latin typeface="Arial"/>
            </a:endParaRPr>
          </a:p>
          <a:p>
            <a:pPr marL="432000" indent="-324000">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temp”:23,</a:t>
            </a:r>
            <a:endParaRPr b="0" lang="en-US" sz="2100" spc="-1" strike="noStrike">
              <a:latin typeface="Arial"/>
            </a:endParaRPr>
          </a:p>
          <a:p>
            <a:pPr marL="432000" indent="-324000">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hum”:51,</a:t>
            </a:r>
            <a:endParaRPr b="0" lang="en-US" sz="2100" spc="-1" strike="noStrike">
              <a:latin typeface="Arial"/>
            </a:endParaRPr>
          </a:p>
          <a:p>
            <a:pPr marL="432000" indent="-324000">
              <a:spcBef>
                <a:spcPts val="1417"/>
              </a:spcBef>
              <a:buClr>
                <a:srgbClr val="000000"/>
              </a:buClr>
              <a:buSzPct val="45000"/>
              <a:buFont typeface="Wingdings" charset="2"/>
              <a:buChar char=""/>
            </a:pPr>
            <a:r>
              <a:rPr b="0" lang="en-US" sz="2100" spc="-1" strike="noStrike">
                <a:latin typeface="Arial"/>
              </a:rPr>
              <a:t>  “</a:t>
            </a:r>
            <a:r>
              <a:rPr b="0" lang="en-US" sz="2100" spc="-1" strike="noStrike">
                <a:latin typeface="Arial"/>
              </a:rPr>
              <a:t>occ”:true</a:t>
            </a:r>
            <a:endParaRPr b="0" lang="en-US" sz="2100" spc="-1" strike="noStrike">
              <a:latin typeface="Arial"/>
            </a:endParaRPr>
          </a:p>
          <a:p>
            <a:pPr marL="432000" indent="-324000">
              <a:spcBef>
                <a:spcPts val="1417"/>
              </a:spcBef>
              <a:buClr>
                <a:srgbClr val="000000"/>
              </a:buClr>
              <a:buSzPct val="45000"/>
              <a:buFont typeface="Wingdings" charset="2"/>
              <a:buChar char=""/>
            </a:pPr>
            <a:r>
              <a:rPr b="0" lang="en-US" sz="2100" spc="-1" strike="noStrike">
                <a:latin typeface="Arial"/>
              </a:rPr>
              <a:t>}</a:t>
            </a:r>
            <a:endParaRPr b="0" lang="en-US" sz="2100" spc="-1" strike="noStrike">
              <a:latin typeface="Arial"/>
            </a:endParaRPr>
          </a:p>
        </p:txBody>
      </p:sp>
      <p:sp>
        <p:nvSpPr>
          <p:cNvPr id="95" name=""/>
          <p:cNvSpPr/>
          <p:nvPr/>
        </p:nvSpPr>
        <p:spPr>
          <a:xfrm>
            <a:off x="2286000" y="2057400"/>
            <a:ext cx="3200400" cy="0"/>
          </a:xfrm>
          <a:prstGeom prst="line">
            <a:avLst/>
          </a:prstGeom>
          <a:ln w="0">
            <a:noFill/>
          </a:ln>
        </p:spPr>
        <p:style>
          <a:lnRef idx="0"/>
          <a:fillRef idx="0"/>
          <a:effectRef idx="0"/>
          <a:fontRef idx="minor"/>
        </p:style>
      </p:sp>
      <p:sp>
        <p:nvSpPr>
          <p:cNvPr id="96" name=""/>
          <p:cNvSpPr/>
          <p:nvPr/>
        </p:nvSpPr>
        <p:spPr>
          <a:xfrm>
            <a:off x="2286000" y="2514600"/>
            <a:ext cx="3200400" cy="0"/>
          </a:xfrm>
          <a:prstGeom prst="line">
            <a:avLst/>
          </a:prstGeom>
          <a:ln w="0">
            <a:noFill/>
          </a:ln>
        </p:spPr>
        <p:style>
          <a:lnRef idx="0"/>
          <a:fillRef idx="0"/>
          <a:effectRef idx="0"/>
          <a:fontRef idx="minor"/>
        </p:style>
      </p:sp>
      <p:sp>
        <p:nvSpPr>
          <p:cNvPr id="97" name=""/>
          <p:cNvSpPr/>
          <p:nvPr/>
        </p:nvSpPr>
        <p:spPr>
          <a:xfrm>
            <a:off x="2286000" y="2971800"/>
            <a:ext cx="3200400" cy="0"/>
          </a:xfrm>
          <a:prstGeom prst="line">
            <a:avLst/>
          </a:prstGeom>
          <a:ln w="0">
            <a:noFill/>
          </a:ln>
        </p:spPr>
        <p:style>
          <a:lnRef idx="0"/>
          <a:fillRef idx="0"/>
          <a:effectRef idx="0"/>
          <a:fontRef idx="minor"/>
        </p:style>
      </p:sp>
      <p:sp>
        <p:nvSpPr>
          <p:cNvPr id="98" name=""/>
          <p:cNvSpPr txBox="1"/>
          <p:nvPr/>
        </p:nvSpPr>
        <p:spPr>
          <a:xfrm>
            <a:off x="685800" y="228600"/>
            <a:ext cx="4572000" cy="1114200"/>
          </a:xfrm>
          <a:prstGeom prst="rect">
            <a:avLst/>
          </a:prstGeom>
          <a:noFill/>
          <a:ln w="0">
            <a:noFill/>
          </a:ln>
        </p:spPr>
        <p:txBody>
          <a:bodyPr lIns="90000" rIns="90000" tIns="45000" bIns="45000" anchor="t">
            <a:noAutofit/>
          </a:bodyPr>
          <a:p>
            <a:r>
              <a:rPr b="1" lang="en-US" sz="1800" spc="-1" strike="noStrike">
                <a:latin typeface="Arial"/>
              </a:rPr>
              <a:t>Important Note: </a:t>
            </a:r>
            <a:r>
              <a:rPr b="0" lang="en-US" sz="1800" spc="-1" strike="noStrike">
                <a:latin typeface="Arial"/>
              </a:rPr>
              <a:t>make sure the API fields names match template field name!</a:t>
            </a:r>
            <a:endParaRPr b="0" lang="en-US" sz="1800" spc="-1" strike="noStrike">
              <a:latin typeface="Arial"/>
            </a:endParaRPr>
          </a:p>
        </p:txBody>
      </p:sp>
      <p:sp>
        <p:nvSpPr>
          <p:cNvPr id="99" name=""/>
          <p:cNvSpPr txBox="1"/>
          <p:nvPr/>
        </p:nvSpPr>
        <p:spPr>
          <a:xfrm>
            <a:off x="0" y="4372200"/>
            <a:ext cx="7315200" cy="1114200"/>
          </a:xfrm>
          <a:prstGeom prst="rect">
            <a:avLst/>
          </a:prstGeom>
          <a:noFill/>
          <a:ln w="0">
            <a:noFill/>
          </a:ln>
        </p:spPr>
        <p:txBody>
          <a:bodyPr lIns="90000" rIns="90000" tIns="45000" bIns="45000" anchor="t">
            <a:noAutofit/>
          </a:bodyPr>
          <a:p>
            <a:r>
              <a:rPr b="0" lang="en-US" sz="1800" spc="-1" strike="noStrike">
                <a:latin typeface="Arial"/>
              </a:rPr>
              <a:t>Analog Object,Analog Value,Analog Input – Use for Numeric Values</a:t>
            </a:r>
            <a:endParaRPr b="0" lang="en-US" sz="1800" spc="-1" strike="noStrike">
              <a:latin typeface="Arial"/>
            </a:endParaRPr>
          </a:p>
          <a:p>
            <a:r>
              <a:rPr b="0" lang="en-US" sz="1800" spc="-1" strike="noStrike">
                <a:latin typeface="Arial"/>
              </a:rPr>
              <a:t> </a:t>
            </a:r>
            <a:endParaRPr b="0" lang="en-US" sz="1800" spc="-1" strike="noStrike">
              <a:latin typeface="Arial"/>
            </a:endParaRPr>
          </a:p>
          <a:p>
            <a:pPr>
              <a:lnSpc>
                <a:spcPct val="100000"/>
              </a:lnSpc>
              <a:buNone/>
            </a:pPr>
            <a:r>
              <a:rPr b="0" lang="en-US" sz="1800" spc="-1" strike="noStrike">
                <a:latin typeface="Arial"/>
              </a:rPr>
              <a:t>Binary Object,Binary Value,Binary Input – Use for Binary Values </a:t>
            </a:r>
            <a:endParaRPr b="0" lang="en-US" sz="1800" spc="-1" strike="noStrike">
              <a:latin typeface="Arial"/>
            </a:endParaRPr>
          </a:p>
        </p:txBody>
      </p:sp>
      <p:sp>
        <p:nvSpPr>
          <p:cNvPr id="100" name=""/>
          <p:cNvSpPr/>
          <p:nvPr/>
        </p:nvSpPr>
        <p:spPr>
          <a:xfrm flipH="1" flipV="1">
            <a:off x="7543800" y="4114800"/>
            <a:ext cx="228600" cy="228600"/>
          </a:xfrm>
          <a:prstGeom prst="line">
            <a:avLst/>
          </a:prstGeom>
          <a:ln w="0">
            <a:noFill/>
          </a:ln>
        </p:spPr>
        <p:style>
          <a:lnRef idx="0"/>
          <a:fillRef idx="0"/>
          <a:effectRef idx="0"/>
          <a:fontRef idx="minor"/>
        </p:style>
      </p:sp>
      <p:sp>
        <p:nvSpPr>
          <p:cNvPr id="101" name=""/>
          <p:cNvSpPr txBox="1"/>
          <p:nvPr/>
        </p:nvSpPr>
        <p:spPr>
          <a:xfrm>
            <a:off x="7772400" y="4343400"/>
            <a:ext cx="2057400" cy="1882080"/>
          </a:xfrm>
          <a:prstGeom prst="rect">
            <a:avLst/>
          </a:prstGeom>
          <a:noFill/>
          <a:ln w="0">
            <a:noFill/>
          </a:ln>
        </p:spPr>
        <p:txBody>
          <a:bodyPr lIns="90000" rIns="90000" tIns="45000" bIns="45000" anchor="t">
            <a:noAutofit/>
          </a:bodyPr>
          <a:p>
            <a:r>
              <a:rPr b="0" lang="en-US" sz="1800" spc="-1" strike="noStrike">
                <a:latin typeface="Arial"/>
              </a:rPr>
              <a:t>Click Submit after your done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 descr=""/>
          <p:cNvPicPr/>
          <p:nvPr/>
        </p:nvPicPr>
        <p:blipFill>
          <a:blip r:embed="rId1"/>
          <a:stretch/>
        </p:blipFill>
        <p:spPr>
          <a:xfrm>
            <a:off x="2134080" y="685800"/>
            <a:ext cx="6781320" cy="5029200"/>
          </a:xfrm>
          <a:prstGeom prst="rect">
            <a:avLst/>
          </a:prstGeom>
          <a:ln w="0">
            <a:noFill/>
          </a:ln>
        </p:spPr>
      </p:pic>
      <p:sp>
        <p:nvSpPr>
          <p:cNvPr id="103" name=""/>
          <p:cNvSpPr txBox="1"/>
          <p:nvPr/>
        </p:nvSpPr>
        <p:spPr>
          <a:xfrm>
            <a:off x="685800" y="284760"/>
            <a:ext cx="7086600" cy="858240"/>
          </a:xfrm>
          <a:prstGeom prst="rect">
            <a:avLst/>
          </a:prstGeom>
          <a:noFill/>
          <a:ln w="0">
            <a:noFill/>
          </a:ln>
        </p:spPr>
        <p:txBody>
          <a:bodyPr lIns="90000" rIns="90000" tIns="45000" bIns="45000" anchor="t">
            <a:noAutofit/>
          </a:bodyPr>
          <a:p>
            <a:r>
              <a:rPr b="0" lang="en-US" sz="1800" spc="-1" strike="noStrike">
                <a:latin typeface="Arial"/>
              </a:rPr>
              <a:t>After you click submit you will see it list in template device list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4515120" y="228600"/>
            <a:ext cx="4857480" cy="5029200"/>
          </a:xfrm>
          <a:prstGeom prst="rect">
            <a:avLst/>
          </a:prstGeom>
          <a:ln w="0">
            <a:noFill/>
          </a:ln>
        </p:spPr>
      </p:pic>
      <p:sp>
        <p:nvSpPr>
          <p:cNvPr id="105" name=""/>
          <p:cNvSpPr/>
          <p:nvPr/>
        </p:nvSpPr>
        <p:spPr>
          <a:xfrm>
            <a:off x="5257800" y="1600200"/>
            <a:ext cx="228600" cy="45720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106" name=""/>
          <p:cNvSpPr txBox="1"/>
          <p:nvPr/>
        </p:nvSpPr>
        <p:spPr>
          <a:xfrm>
            <a:off x="4553640" y="2086200"/>
            <a:ext cx="3675960" cy="657000"/>
          </a:xfrm>
          <a:prstGeom prst="rect">
            <a:avLst/>
          </a:prstGeom>
          <a:noFill/>
          <a:ln w="0">
            <a:noFill/>
          </a:ln>
        </p:spPr>
        <p:txBody>
          <a:bodyPr lIns="90000" rIns="90000" tIns="45000" bIns="45000" anchor="t">
            <a:noAutofit/>
          </a:bodyPr>
          <a:p>
            <a:r>
              <a:rPr b="0" lang="en-US" sz="2000" spc="-1" strike="noStrike">
                <a:latin typeface="Arial"/>
              </a:rPr>
              <a:t>Hoover over template and click on “</a:t>
            </a:r>
            <a:r>
              <a:rPr b="1" lang="en-US" sz="2000" spc="-1" strike="noStrike">
                <a:latin typeface="Arial"/>
              </a:rPr>
              <a:t>Add Device</a:t>
            </a:r>
            <a:r>
              <a:rPr b="0" lang="en-US" sz="2000" spc="-1" strike="noStrike">
                <a:latin typeface="Arial"/>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Introduction  </a:t>
            </a:r>
            <a:endParaRPr b="0" lang="en-US" sz="4400" spc="-1" strike="noStrike">
              <a:latin typeface="Arial"/>
            </a:endParaRPr>
          </a:p>
        </p:txBody>
      </p:sp>
      <p:sp>
        <p:nvSpPr>
          <p:cNvPr id="44" name="PlaceHolder 2"/>
          <p:cNvSpPr>
            <a:spLocks noGrp="1"/>
          </p:cNvSpPr>
          <p:nvPr>
            <p:ph/>
          </p:nvPr>
        </p:nvSpPr>
        <p:spPr>
          <a:xfrm>
            <a:off x="504000" y="1326600"/>
            <a:ext cx="8640000" cy="164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i="1" lang="en-US" sz="3200" spc="-1" strike="noStrike">
                <a:latin typeface="Arial"/>
              </a:rPr>
              <a:t> </a:t>
            </a:r>
            <a:endParaRPr b="0" lang="en-US" sz="3200" spc="-1" strike="noStrike">
              <a:latin typeface="Arial"/>
            </a:endParaRPr>
          </a:p>
        </p:txBody>
      </p:sp>
      <p:sp>
        <p:nvSpPr>
          <p:cNvPr id="45" name=""/>
          <p:cNvSpPr txBox="1"/>
          <p:nvPr/>
        </p:nvSpPr>
        <p:spPr>
          <a:xfrm>
            <a:off x="685800" y="1143000"/>
            <a:ext cx="8915400" cy="1600200"/>
          </a:xfrm>
          <a:prstGeom prst="rect">
            <a:avLst/>
          </a:prstGeom>
          <a:noFill/>
          <a:ln w="0">
            <a:noFill/>
          </a:ln>
        </p:spPr>
        <p:txBody>
          <a:bodyPr lIns="90000" rIns="90000" tIns="45000" bIns="45000" anchor="t">
            <a:noAutofit/>
          </a:bodyPr>
          <a:p>
            <a:r>
              <a:rPr b="0" lang="en-US" sz="1800" spc="-1" strike="noStrike">
                <a:latin typeface="Arial"/>
              </a:rPr>
              <a:t>BacnetAPIServer</a:t>
            </a:r>
            <a:r>
              <a:rPr b="0" lang="en-US" sz="1600" spc="-1" strike="noStrike">
                <a:latin typeface="Arial"/>
              </a:rPr>
              <a:t> is an open-source tool that bridges the gap between REST APIs and BACnet systems. It seamlessly translates API calls into BACnet objects, making them readily available for building automation control. Designed to integrate with NodeRED, BacnetAPIServer simplifies the conversion of NodeRED logic into BACnet Objects, streamlining BACnet integration for developers.</a:t>
            </a:r>
            <a:endParaRPr b="0" lang="en-US" sz="1600" spc="-1" strike="noStrike">
              <a:latin typeface="Arial"/>
            </a:endParaRPr>
          </a:p>
          <a:p>
            <a:endParaRPr b="0" lang="en-US" sz="1000" spc="-1" strike="noStrike">
              <a:latin typeface="Arial"/>
            </a:endParaRPr>
          </a:p>
        </p:txBody>
      </p:sp>
      <p:pic>
        <p:nvPicPr>
          <p:cNvPr id="46" name="" descr=""/>
          <p:cNvPicPr/>
          <p:nvPr/>
        </p:nvPicPr>
        <p:blipFill>
          <a:blip r:embed="rId1"/>
          <a:stretch/>
        </p:blipFill>
        <p:spPr>
          <a:xfrm>
            <a:off x="1143000" y="2514600"/>
            <a:ext cx="7419600" cy="28573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 descr=""/>
          <p:cNvPicPr/>
          <p:nvPr/>
        </p:nvPicPr>
        <p:blipFill>
          <a:blip r:embed="rId1"/>
          <a:stretch/>
        </p:blipFill>
        <p:spPr>
          <a:xfrm>
            <a:off x="5029200" y="685800"/>
            <a:ext cx="3945600" cy="3429000"/>
          </a:xfrm>
          <a:prstGeom prst="rect">
            <a:avLst/>
          </a:prstGeom>
          <a:ln w="0">
            <a:noFill/>
          </a:ln>
        </p:spPr>
      </p:pic>
      <p:sp>
        <p:nvSpPr>
          <p:cNvPr id="108" name=""/>
          <p:cNvSpPr/>
          <p:nvPr/>
        </p:nvSpPr>
        <p:spPr>
          <a:xfrm>
            <a:off x="2971800" y="1371600"/>
            <a:ext cx="2286000" cy="0"/>
          </a:xfrm>
          <a:prstGeom prst="line">
            <a:avLst/>
          </a:prstGeom>
          <a:ln w="0">
            <a:noFill/>
          </a:ln>
        </p:spPr>
        <p:style>
          <a:lnRef idx="0"/>
          <a:fillRef idx="0"/>
          <a:effectRef idx="0"/>
          <a:fontRef idx="minor"/>
        </p:style>
      </p:sp>
      <p:sp>
        <p:nvSpPr>
          <p:cNvPr id="109" name=""/>
          <p:cNvSpPr/>
          <p:nvPr/>
        </p:nvSpPr>
        <p:spPr>
          <a:xfrm>
            <a:off x="2514600" y="2057400"/>
            <a:ext cx="2971800" cy="0"/>
          </a:xfrm>
          <a:prstGeom prst="line">
            <a:avLst/>
          </a:prstGeom>
          <a:ln w="0">
            <a:noFill/>
          </a:ln>
        </p:spPr>
        <p:style>
          <a:lnRef idx="0"/>
          <a:fillRef idx="0"/>
          <a:effectRef idx="0"/>
          <a:fontRef idx="minor"/>
        </p:style>
      </p:sp>
      <p:sp>
        <p:nvSpPr>
          <p:cNvPr id="110" name=""/>
          <p:cNvSpPr/>
          <p:nvPr/>
        </p:nvSpPr>
        <p:spPr>
          <a:xfrm>
            <a:off x="4114800" y="2971800"/>
            <a:ext cx="2057400" cy="0"/>
          </a:xfrm>
          <a:prstGeom prst="line">
            <a:avLst/>
          </a:prstGeom>
          <a:ln w="0">
            <a:noFill/>
          </a:ln>
        </p:spPr>
        <p:style>
          <a:lnRef idx="0"/>
          <a:fillRef idx="0"/>
          <a:effectRef idx="0"/>
          <a:fontRef idx="minor"/>
        </p:style>
      </p:sp>
      <p:sp>
        <p:nvSpPr>
          <p:cNvPr id="111" name=""/>
          <p:cNvSpPr txBox="1"/>
          <p:nvPr/>
        </p:nvSpPr>
        <p:spPr>
          <a:xfrm>
            <a:off x="0" y="1143000"/>
            <a:ext cx="2743200" cy="457200"/>
          </a:xfrm>
          <a:prstGeom prst="rect">
            <a:avLst/>
          </a:prstGeom>
          <a:noFill/>
          <a:ln w="0">
            <a:noFill/>
          </a:ln>
        </p:spPr>
        <p:txBody>
          <a:bodyPr lIns="90000" rIns="90000" tIns="45000" bIns="45000" anchor="t">
            <a:noAutofit/>
          </a:bodyPr>
          <a:p>
            <a:r>
              <a:rPr b="0" lang="en-US" sz="1600" spc="-1" strike="noStrike">
                <a:latin typeface="Arial"/>
              </a:rPr>
              <a:t>Name of Device/EndPoint </a:t>
            </a:r>
            <a:endParaRPr b="0" lang="en-US" sz="1600" spc="-1" strike="noStrike">
              <a:latin typeface="Arial"/>
            </a:endParaRPr>
          </a:p>
        </p:txBody>
      </p:sp>
      <p:sp>
        <p:nvSpPr>
          <p:cNvPr id="112" name=""/>
          <p:cNvSpPr txBox="1"/>
          <p:nvPr/>
        </p:nvSpPr>
        <p:spPr>
          <a:xfrm>
            <a:off x="0" y="1828800"/>
            <a:ext cx="2743200" cy="457200"/>
          </a:xfrm>
          <a:prstGeom prst="rect">
            <a:avLst/>
          </a:prstGeom>
          <a:noFill/>
          <a:ln w="0">
            <a:noFill/>
          </a:ln>
        </p:spPr>
        <p:txBody>
          <a:bodyPr lIns="90000" rIns="90000" tIns="45000" bIns="45000" anchor="t">
            <a:noAutofit/>
          </a:bodyPr>
          <a:p>
            <a:r>
              <a:rPr b="0" lang="en-US" sz="1600" spc="-1" strike="noStrike">
                <a:latin typeface="Arial"/>
              </a:rPr>
              <a:t>Select Device Template </a:t>
            </a:r>
            <a:endParaRPr b="0" lang="en-US" sz="1600" spc="-1" strike="noStrike">
              <a:latin typeface="Arial"/>
            </a:endParaRPr>
          </a:p>
        </p:txBody>
      </p:sp>
      <p:sp>
        <p:nvSpPr>
          <p:cNvPr id="113" name=""/>
          <p:cNvSpPr txBox="1"/>
          <p:nvPr/>
        </p:nvSpPr>
        <p:spPr>
          <a:xfrm>
            <a:off x="2514600" y="2743200"/>
            <a:ext cx="2743200" cy="457200"/>
          </a:xfrm>
          <a:prstGeom prst="rect">
            <a:avLst/>
          </a:prstGeom>
          <a:noFill/>
          <a:ln w="0">
            <a:noFill/>
          </a:ln>
        </p:spPr>
        <p:txBody>
          <a:bodyPr lIns="90000" rIns="90000" tIns="45000" bIns="45000" anchor="t">
            <a:noAutofit/>
          </a:bodyPr>
          <a:p>
            <a:r>
              <a:rPr b="0" lang="en-US" sz="1600" spc="-1" strike="noStrike">
                <a:latin typeface="Arial"/>
              </a:rPr>
              <a:t>Click </a:t>
            </a:r>
            <a:r>
              <a:rPr b="1" lang="en-US" sz="1600" spc="-1" strike="noStrike">
                <a:latin typeface="Arial"/>
              </a:rPr>
              <a:t>Submit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p:nvPr>
        </p:nvSpPr>
        <p:spPr>
          <a:xfrm>
            <a:off x="116280" y="149760"/>
            <a:ext cx="32004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After Click submit it will take you to device list</a:t>
            </a:r>
            <a:endParaRPr b="0" lang="en-US" sz="3200" spc="-1" strike="noStrike">
              <a:latin typeface="Arial"/>
            </a:endParaRPr>
          </a:p>
        </p:txBody>
      </p:sp>
      <p:pic>
        <p:nvPicPr>
          <p:cNvPr id="115" name="" descr=""/>
          <p:cNvPicPr/>
          <p:nvPr/>
        </p:nvPicPr>
        <p:blipFill>
          <a:blip r:embed="rId1"/>
          <a:stretch/>
        </p:blipFill>
        <p:spPr>
          <a:xfrm>
            <a:off x="2743200" y="360"/>
            <a:ext cx="7391160" cy="54860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2800" spc="-1" strike="noStrike">
                <a:latin typeface="Arial"/>
              </a:rPr>
              <a:t>Using Curl to POST Request to send API Data</a:t>
            </a:r>
            <a:endParaRPr b="0" lang="en-US" sz="2800" spc="-1" strike="noStrike">
              <a:latin typeface="Arial"/>
            </a:endParaRPr>
          </a:p>
        </p:txBody>
      </p:sp>
      <p:sp>
        <p:nvSpPr>
          <p:cNvPr id="11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i="1" lang="en-US" sz="1800" spc="-1" strike="noStrike">
                <a:latin typeface="Arial"/>
              </a:rPr>
              <a:t>curl -X POST -H "Content-Type: application/json" -d '{"temp":91,"hum":52,"occ":true}' http://192.168.0.88:7007/device/EcoSensor1?token=39cfd7cc742</a:t>
            </a:r>
            <a:endParaRPr b="0" lang="en-US" sz="18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196560"/>
            <a:ext cx="9071640" cy="946440"/>
          </a:xfrm>
          <a:prstGeom prst="rect">
            <a:avLst/>
          </a:prstGeom>
          <a:noFill/>
          <a:ln w="0">
            <a:noFill/>
          </a:ln>
        </p:spPr>
        <p:txBody>
          <a:bodyPr lIns="0" rIns="0" tIns="0" bIns="0" anchor="ctr">
            <a:noAutofit/>
          </a:bodyPr>
          <a:p>
            <a:pPr algn="ctr">
              <a:buNone/>
            </a:pPr>
            <a:r>
              <a:rPr b="1" lang="en-US" sz="3200" spc="-1" strike="noStrike">
                <a:latin typeface="Arial"/>
              </a:rPr>
              <a:t>Integrating NodeRed and BacnetAPI Server</a:t>
            </a:r>
            <a:endParaRPr b="0" lang="en-US" sz="3200" spc="-1" strike="noStrike">
              <a:latin typeface="Arial"/>
            </a:endParaRPr>
          </a:p>
        </p:txBody>
      </p:sp>
      <p:sp>
        <p:nvSpPr>
          <p:cNvPr id="119" name=""/>
          <p:cNvSpPr txBox="1"/>
          <p:nvPr/>
        </p:nvSpPr>
        <p:spPr>
          <a:xfrm>
            <a:off x="685800" y="1371600"/>
            <a:ext cx="8001000" cy="346320"/>
          </a:xfrm>
          <a:prstGeom prst="rect">
            <a:avLst/>
          </a:prstGeom>
          <a:noFill/>
          <a:ln w="0">
            <a:noFill/>
          </a:ln>
        </p:spPr>
        <p:txBody>
          <a:bodyPr lIns="90000" rIns="90000" tIns="45000" bIns="45000" anchor="t">
            <a:noAutofit/>
          </a:bodyPr>
          <a:p>
            <a:r>
              <a:rPr b="0" lang="en-US" sz="1800" spc="-1" strike="noStrike">
                <a:latin typeface="Arial"/>
              </a:rPr>
              <a:t>1. Login into NodeRed </a:t>
            </a:r>
            <a:endParaRPr b="0" lang="en-US" sz="1800" spc="-1" strike="noStrike">
              <a:latin typeface="Arial"/>
            </a:endParaRPr>
          </a:p>
        </p:txBody>
      </p:sp>
      <p:sp>
        <p:nvSpPr>
          <p:cNvPr id="120" name=""/>
          <p:cNvSpPr txBox="1"/>
          <p:nvPr/>
        </p:nvSpPr>
        <p:spPr>
          <a:xfrm>
            <a:off x="685800" y="1828800"/>
            <a:ext cx="4343400" cy="346320"/>
          </a:xfrm>
          <a:prstGeom prst="rect">
            <a:avLst/>
          </a:prstGeom>
          <a:noFill/>
          <a:ln w="0">
            <a:noFill/>
          </a:ln>
        </p:spPr>
        <p:txBody>
          <a:bodyPr lIns="90000" rIns="90000" tIns="45000" bIns="45000" anchor="t">
            <a:noAutofit/>
          </a:bodyPr>
          <a:p>
            <a:r>
              <a:rPr b="0" lang="en-US" sz="1800" spc="-1" strike="noStrike">
                <a:latin typeface="Arial"/>
              </a:rPr>
              <a:t>2. Start a new flow</a:t>
            </a:r>
            <a:endParaRPr b="0" lang="en-US" sz="1800" spc="-1" strike="noStrike">
              <a:latin typeface="Arial"/>
            </a:endParaRPr>
          </a:p>
        </p:txBody>
      </p:sp>
      <p:pic>
        <p:nvPicPr>
          <p:cNvPr id="121" name="" descr=""/>
          <p:cNvPicPr/>
          <p:nvPr/>
        </p:nvPicPr>
        <p:blipFill>
          <a:blip r:embed="rId1"/>
          <a:stretch/>
        </p:blipFill>
        <p:spPr>
          <a:xfrm>
            <a:off x="685800" y="2446200"/>
            <a:ext cx="8458200" cy="2811600"/>
          </a:xfrm>
          <a:prstGeom prst="rect">
            <a:avLst/>
          </a:prstGeom>
          <a:ln w="0">
            <a:noFill/>
          </a:ln>
        </p:spPr>
      </p:pic>
      <p:sp>
        <p:nvSpPr>
          <p:cNvPr id="122" name=""/>
          <p:cNvSpPr/>
          <p:nvPr/>
        </p:nvSpPr>
        <p:spPr>
          <a:xfrm>
            <a:off x="8458200" y="2514600"/>
            <a:ext cx="457200" cy="388800"/>
          </a:xfrm>
          <a:prstGeom prst="ellipse">
            <a:avLst/>
          </a:prstGeom>
          <a:noFill/>
          <a:ln w="0">
            <a:noFill/>
          </a:ln>
        </p:spPr>
        <p:style>
          <a:lnRef idx="0"/>
          <a:fillRef idx="0"/>
          <a:effectRef idx="0"/>
          <a:fontRef idx="minor"/>
        </p:style>
      </p:sp>
      <p:sp>
        <p:nvSpPr>
          <p:cNvPr id="123" name=""/>
          <p:cNvSpPr/>
          <p:nvPr/>
        </p:nvSpPr>
        <p:spPr>
          <a:xfrm flipH="1">
            <a:off x="7772400" y="2903400"/>
            <a:ext cx="914400" cy="754200"/>
          </a:xfrm>
          <a:prstGeom prst="line">
            <a:avLst/>
          </a:prstGeom>
          <a:ln w="0">
            <a:noFill/>
          </a:ln>
        </p:spPr>
        <p:style>
          <a:lnRef idx="0"/>
          <a:fillRef idx="0"/>
          <a:effectRef idx="0"/>
          <a:fontRef idx="minor"/>
        </p:style>
      </p:sp>
      <p:sp>
        <p:nvSpPr>
          <p:cNvPr id="124" name=""/>
          <p:cNvSpPr txBox="1"/>
          <p:nvPr/>
        </p:nvSpPr>
        <p:spPr>
          <a:xfrm>
            <a:off x="4800600" y="3429000"/>
            <a:ext cx="2971800" cy="457200"/>
          </a:xfrm>
          <a:prstGeom prst="rect">
            <a:avLst/>
          </a:prstGeom>
          <a:noFill/>
          <a:ln w="0">
            <a:solidFill>
              <a:srgbClr val="000000"/>
            </a:solidFill>
          </a:ln>
        </p:spPr>
        <p:txBody>
          <a:bodyPr lIns="90000" rIns="90000" tIns="45000" bIns="45000" anchor="t">
            <a:noAutofit/>
          </a:bodyPr>
          <a:p>
            <a:r>
              <a:rPr b="0" lang="en-US" sz="1800" spc="-1" strike="noStrike">
                <a:latin typeface="Arial"/>
              </a:rPr>
              <a:t>Click </a:t>
            </a:r>
            <a:r>
              <a:rPr b="1" lang="en-US" sz="1100" spc="-1" strike="noStrike">
                <a:latin typeface="Arial"/>
              </a:rPr>
              <a:t>+</a:t>
            </a:r>
            <a:r>
              <a:rPr b="0" lang="en-US" sz="1800" spc="-1" strike="noStrike">
                <a:latin typeface="Arial"/>
              </a:rPr>
              <a:t> button to start flow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 descr=""/>
          <p:cNvPicPr/>
          <p:nvPr/>
        </p:nvPicPr>
        <p:blipFill>
          <a:blip r:embed="rId1"/>
          <a:stretch/>
        </p:blipFill>
        <p:spPr>
          <a:xfrm>
            <a:off x="207360" y="1143000"/>
            <a:ext cx="10079640" cy="2291040"/>
          </a:xfrm>
          <a:prstGeom prst="rect">
            <a:avLst/>
          </a:prstGeom>
          <a:ln w="0">
            <a:noFill/>
          </a:ln>
        </p:spPr>
      </p:pic>
      <p:sp>
        <p:nvSpPr>
          <p:cNvPr id="126" name=""/>
          <p:cNvSpPr/>
          <p:nvPr/>
        </p:nvSpPr>
        <p:spPr>
          <a:xfrm>
            <a:off x="0" y="685800"/>
            <a:ext cx="5943600" cy="3200400"/>
          </a:xfrm>
          <a:prstGeom prst="rect">
            <a:avLst/>
          </a:prstGeom>
          <a:noFill/>
          <a:ln w="0">
            <a:noFill/>
          </a:ln>
          <a:effectLst>
            <a:outerShdw dist="101823" dir="2700000" blurRad="0" rotWithShape="0">
              <a:srgbClr val="808080"/>
            </a:outerShdw>
          </a:effectLst>
        </p:spPr>
        <p:style>
          <a:lnRef idx="0"/>
          <a:fillRef idx="0"/>
          <a:effectRef idx="0"/>
          <a:fontRef idx="minor"/>
        </p:style>
      </p:sp>
      <p:sp>
        <p:nvSpPr>
          <p:cNvPr id="127" name=""/>
          <p:cNvSpPr txBox="1"/>
          <p:nvPr/>
        </p:nvSpPr>
        <p:spPr>
          <a:xfrm>
            <a:off x="685800" y="5029200"/>
            <a:ext cx="2971800" cy="346320"/>
          </a:xfrm>
          <a:prstGeom prst="rect">
            <a:avLst/>
          </a:prstGeom>
          <a:noFill/>
          <a:ln w="0">
            <a:noFill/>
          </a:ln>
        </p:spPr>
        <p:txBody>
          <a:bodyPr lIns="90000" rIns="90000" tIns="45000" bIns="45000" anchor="t">
            <a:noAutofit/>
          </a:bodyPr>
          <a:p>
            <a:r>
              <a:rPr b="0" lang="en-US" sz="1800" spc="-1" strike="noStrike">
                <a:solidFill>
                  <a:srgbClr val="c9211e"/>
                </a:solidFill>
                <a:latin typeface="Arial"/>
              </a:rPr>
              <a:t>NodeRed Logic</a:t>
            </a:r>
            <a:endParaRPr b="0" lang="en-US" sz="1800" spc="-1" strike="noStrike">
              <a:solidFill>
                <a:srgbClr val="c9211e"/>
              </a:solidFill>
              <a:latin typeface="Arial"/>
            </a:endParaRPr>
          </a:p>
        </p:txBody>
      </p:sp>
      <p:sp>
        <p:nvSpPr>
          <p:cNvPr id="128" name=""/>
          <p:cNvSpPr/>
          <p:nvPr/>
        </p:nvSpPr>
        <p:spPr>
          <a:xfrm>
            <a:off x="1600200" y="3657600"/>
            <a:ext cx="457200" cy="114300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solidFill>
            <a:srgbClr val="ff4000"/>
          </a:solidFill>
          <a:ln w="0">
            <a:noFill/>
          </a:ln>
        </p:spPr>
        <p:style>
          <a:lnRef idx="0"/>
          <a:fillRef idx="0"/>
          <a:effectRef idx="0"/>
          <a:fontRef idx="minor"/>
        </p:style>
      </p:sp>
      <p:sp>
        <p:nvSpPr>
          <p:cNvPr id="129" name=""/>
          <p:cNvSpPr/>
          <p:nvPr/>
        </p:nvSpPr>
        <p:spPr>
          <a:xfrm>
            <a:off x="6858000" y="2743200"/>
            <a:ext cx="228600" cy="45720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130" name=""/>
          <p:cNvSpPr/>
          <p:nvPr/>
        </p:nvSpPr>
        <p:spPr>
          <a:xfrm>
            <a:off x="1828800" y="3886200"/>
            <a:ext cx="457200" cy="91440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131" name=""/>
          <p:cNvSpPr/>
          <p:nvPr/>
        </p:nvSpPr>
        <p:spPr>
          <a:xfrm>
            <a:off x="6858000" y="2286000"/>
            <a:ext cx="457200" cy="137160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solidFill>
            <a:srgbClr val="2a6099"/>
          </a:solidFill>
          <a:ln w="0">
            <a:noFill/>
          </a:ln>
        </p:spPr>
        <p:style>
          <a:lnRef idx="0"/>
          <a:fillRef idx="0"/>
          <a:effectRef idx="0"/>
          <a:fontRef idx="minor"/>
        </p:style>
      </p:sp>
      <p:sp>
        <p:nvSpPr>
          <p:cNvPr id="132" name=""/>
          <p:cNvSpPr/>
          <p:nvPr/>
        </p:nvSpPr>
        <p:spPr>
          <a:xfrm>
            <a:off x="228600" y="457200"/>
            <a:ext cx="5715000" cy="2971800"/>
          </a:xfrm>
          <a:prstGeom prst="rect">
            <a:avLst/>
          </a:prstGeom>
          <a:noFill/>
          <a:ln w="0">
            <a:solidFill>
              <a:srgbClr val="ff0000"/>
            </a:solidFill>
          </a:ln>
        </p:spPr>
        <p:style>
          <a:lnRef idx="0"/>
          <a:fillRef idx="0"/>
          <a:effectRef idx="0"/>
          <a:fontRef idx="minor"/>
        </p:style>
      </p:sp>
      <p:sp>
        <p:nvSpPr>
          <p:cNvPr id="133" name=""/>
          <p:cNvSpPr txBox="1"/>
          <p:nvPr/>
        </p:nvSpPr>
        <p:spPr>
          <a:xfrm>
            <a:off x="5943600" y="4114800"/>
            <a:ext cx="3429000" cy="602280"/>
          </a:xfrm>
          <a:prstGeom prst="rect">
            <a:avLst/>
          </a:prstGeom>
          <a:noFill/>
          <a:ln w="0">
            <a:noFill/>
          </a:ln>
        </p:spPr>
        <p:txBody>
          <a:bodyPr lIns="90000" rIns="90000" tIns="45000" bIns="45000" anchor="t">
            <a:noAutofit/>
          </a:bodyPr>
          <a:p>
            <a:r>
              <a:rPr b="0" lang="en-US" sz="1800" spc="-1" strike="noStrike">
                <a:solidFill>
                  <a:srgbClr val="2a6099"/>
                </a:solidFill>
                <a:latin typeface="Arial"/>
              </a:rPr>
              <a:t>3. Sends JSON data to BacnetAPI Server endpoint</a:t>
            </a:r>
            <a:endParaRPr b="0" lang="en-US" sz="1800" spc="-1" strike="noStrike">
              <a:solidFill>
                <a:srgbClr val="2a6099"/>
              </a:solidFill>
              <a:latin typeface="Arial"/>
            </a:endParaRPr>
          </a:p>
        </p:txBody>
      </p:sp>
      <p:sp>
        <p:nvSpPr>
          <p:cNvPr id="134" name=""/>
          <p:cNvSpPr/>
          <p:nvPr/>
        </p:nvSpPr>
        <p:spPr>
          <a:xfrm>
            <a:off x="2286000" y="3886200"/>
            <a:ext cx="1371600" cy="457200"/>
          </a:xfrm>
          <a:prstGeom prst="rect">
            <a:avLst/>
          </a:prstGeom>
          <a:noFill/>
          <a:ln w="0">
            <a:noFill/>
          </a:ln>
        </p:spPr>
        <p:style>
          <a:lnRef idx="0"/>
          <a:fillRef idx="0"/>
          <a:effectRef idx="0"/>
          <a:fontRef idx="minor"/>
        </p:style>
      </p:sp>
      <p:sp>
        <p:nvSpPr>
          <p:cNvPr id="135" name=""/>
          <p:cNvSpPr txBox="1"/>
          <p:nvPr/>
        </p:nvSpPr>
        <p:spPr>
          <a:xfrm>
            <a:off x="2743200" y="4343400"/>
            <a:ext cx="2286000" cy="602280"/>
          </a:xfrm>
          <a:prstGeom prst="rect">
            <a:avLst/>
          </a:prstGeom>
          <a:noFill/>
          <a:ln w="0">
            <a:noFill/>
          </a:ln>
        </p:spPr>
        <p:txBody>
          <a:bodyPr lIns="90000" rIns="90000" tIns="45000" bIns="45000" anchor="t">
            <a:noAutofit/>
          </a:bodyPr>
          <a:p>
            <a:r>
              <a:rPr b="0" lang="en-US" sz="1800" spc="-1" strike="noStrike">
                <a:solidFill>
                  <a:srgbClr val="ff4000"/>
                </a:solidFill>
                <a:latin typeface="Arial"/>
              </a:rPr>
              <a:t>1. Create NodeRed Logic </a:t>
            </a:r>
            <a:endParaRPr b="0" lang="en-US" sz="1800" spc="-1" strike="noStrike">
              <a:solidFill>
                <a:srgbClr val="ff4000"/>
              </a:solidFill>
              <a:latin typeface="Arial"/>
            </a:endParaRPr>
          </a:p>
        </p:txBody>
      </p:sp>
      <p:sp>
        <p:nvSpPr>
          <p:cNvPr id="136" name=""/>
          <p:cNvSpPr txBox="1"/>
          <p:nvPr/>
        </p:nvSpPr>
        <p:spPr>
          <a:xfrm>
            <a:off x="3886200" y="714600"/>
            <a:ext cx="1828800" cy="1114200"/>
          </a:xfrm>
          <a:prstGeom prst="rect">
            <a:avLst/>
          </a:prstGeom>
          <a:noFill/>
          <a:ln w="0">
            <a:noFill/>
          </a:ln>
        </p:spPr>
        <p:txBody>
          <a:bodyPr lIns="90000" rIns="90000" tIns="45000" bIns="45000" anchor="t">
            <a:noAutofit/>
          </a:bodyPr>
          <a:p>
            <a:r>
              <a:rPr b="0" lang="en-US" sz="1800" spc="-1" strike="noStrike">
                <a:solidFill>
                  <a:srgbClr val="e8a202"/>
                </a:solidFill>
                <a:latin typeface="Arial"/>
              </a:rPr>
              <a:t>2.Convert the logic to JSON</a:t>
            </a:r>
            <a:endParaRPr b="0" lang="en-US" sz="1800" spc="-1" strike="noStrike">
              <a:solidFill>
                <a:srgbClr val="e8a202"/>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0"/>
            <a:ext cx="9071640" cy="946440"/>
          </a:xfrm>
          <a:prstGeom prst="rect">
            <a:avLst/>
          </a:prstGeom>
          <a:noFill/>
          <a:ln w="0">
            <a:noFill/>
          </a:ln>
        </p:spPr>
        <p:txBody>
          <a:bodyPr lIns="0" rIns="0" tIns="0" bIns="0" anchor="ctr">
            <a:noAutofit/>
          </a:bodyPr>
          <a:p>
            <a:pPr algn="ctr">
              <a:buNone/>
            </a:pPr>
            <a:r>
              <a:rPr b="0" lang="en-US" sz="2400" spc="-1" strike="noStrike">
                <a:latin typeface="Arial"/>
              </a:rPr>
              <a:t>How to send JSON Payload to BacnetAPIServer API endpoint</a:t>
            </a:r>
            <a:endParaRPr b="0" lang="en-US" sz="2400" spc="-1" strike="noStrike">
              <a:latin typeface="Arial"/>
            </a:endParaRPr>
          </a:p>
        </p:txBody>
      </p:sp>
      <p:pic>
        <p:nvPicPr>
          <p:cNvPr id="138" name="" descr=""/>
          <p:cNvPicPr/>
          <p:nvPr/>
        </p:nvPicPr>
        <p:blipFill>
          <a:blip r:embed="rId1"/>
          <a:stretch/>
        </p:blipFill>
        <p:spPr>
          <a:xfrm>
            <a:off x="5486400" y="685800"/>
            <a:ext cx="4248360" cy="4572000"/>
          </a:xfrm>
          <a:prstGeom prst="rect">
            <a:avLst/>
          </a:prstGeom>
          <a:ln w="0">
            <a:noFill/>
          </a:ln>
        </p:spPr>
      </p:pic>
      <p:sp>
        <p:nvSpPr>
          <p:cNvPr id="139" name=""/>
          <p:cNvSpPr/>
          <p:nvPr/>
        </p:nvSpPr>
        <p:spPr>
          <a:xfrm flipH="1">
            <a:off x="4114800" y="1828800"/>
            <a:ext cx="1600200" cy="0"/>
          </a:xfrm>
          <a:prstGeom prst="line">
            <a:avLst/>
          </a:prstGeom>
          <a:ln w="0">
            <a:noFill/>
          </a:ln>
        </p:spPr>
        <p:style>
          <a:lnRef idx="0"/>
          <a:fillRef idx="0"/>
          <a:effectRef idx="0"/>
          <a:fontRef idx="minor"/>
        </p:style>
      </p:sp>
      <p:sp>
        <p:nvSpPr>
          <p:cNvPr id="140" name=""/>
          <p:cNvSpPr/>
          <p:nvPr/>
        </p:nvSpPr>
        <p:spPr>
          <a:xfrm>
            <a:off x="1600200" y="1371600"/>
            <a:ext cx="4343400" cy="228600"/>
          </a:xfrm>
          <a:prstGeom prst="line">
            <a:avLst/>
          </a:prstGeom>
          <a:ln w="0">
            <a:noFill/>
          </a:ln>
        </p:spPr>
        <p:style>
          <a:lnRef idx="0"/>
          <a:fillRef idx="0"/>
          <a:effectRef idx="0"/>
          <a:fontRef idx="minor"/>
        </p:style>
      </p:sp>
      <p:sp>
        <p:nvSpPr>
          <p:cNvPr id="141" name=""/>
          <p:cNvSpPr/>
          <p:nvPr/>
        </p:nvSpPr>
        <p:spPr>
          <a:xfrm>
            <a:off x="457200" y="1371600"/>
            <a:ext cx="1371600" cy="228600"/>
          </a:xfrm>
          <a:prstGeom prst="line">
            <a:avLst/>
          </a:prstGeom>
          <a:ln w="0">
            <a:noFill/>
          </a:ln>
        </p:spPr>
        <p:style>
          <a:lnRef idx="0"/>
          <a:fillRef idx="0"/>
          <a:effectRef idx="0"/>
          <a:fontRef idx="minor"/>
        </p:style>
      </p:sp>
      <p:sp>
        <p:nvSpPr>
          <p:cNvPr id="142" name=""/>
          <p:cNvSpPr/>
          <p:nvPr/>
        </p:nvSpPr>
        <p:spPr>
          <a:xfrm flipV="1">
            <a:off x="2057400" y="1143000"/>
            <a:ext cx="0" cy="228600"/>
          </a:xfrm>
          <a:prstGeom prst="line">
            <a:avLst/>
          </a:prstGeom>
          <a:ln w="0">
            <a:noFill/>
          </a:ln>
        </p:spPr>
        <p:style>
          <a:lnRef idx="0"/>
          <a:fillRef idx="0"/>
          <a:effectRef idx="0"/>
          <a:fontRef idx="minor"/>
        </p:style>
      </p:sp>
      <p:sp>
        <p:nvSpPr>
          <p:cNvPr id="143" name=""/>
          <p:cNvSpPr/>
          <p:nvPr/>
        </p:nvSpPr>
        <p:spPr>
          <a:xfrm>
            <a:off x="457200" y="1600200"/>
            <a:ext cx="2514600" cy="0"/>
          </a:xfrm>
          <a:prstGeom prst="line">
            <a:avLst/>
          </a:prstGeom>
          <a:ln w="0">
            <a:noFill/>
          </a:ln>
        </p:spPr>
        <p:style>
          <a:lnRef idx="0"/>
          <a:fillRef idx="0"/>
          <a:effectRef idx="0"/>
          <a:fontRef idx="minor"/>
        </p:style>
      </p:sp>
      <p:sp>
        <p:nvSpPr>
          <p:cNvPr id="144" name=""/>
          <p:cNvSpPr/>
          <p:nvPr/>
        </p:nvSpPr>
        <p:spPr>
          <a:xfrm>
            <a:off x="3429000" y="1600200"/>
            <a:ext cx="2286000" cy="0"/>
          </a:xfrm>
          <a:prstGeom prst="line">
            <a:avLst/>
          </a:prstGeom>
          <a:ln w="0">
            <a:solidFill>
              <a:srgbClr val="000000"/>
            </a:solidFill>
            <a:tailEnd len="med" type="triangle" w="med"/>
          </a:ln>
        </p:spPr>
        <p:style>
          <a:lnRef idx="0"/>
          <a:fillRef idx="0"/>
          <a:effectRef idx="0"/>
          <a:fontRef idx="minor"/>
        </p:style>
      </p:sp>
      <p:sp>
        <p:nvSpPr>
          <p:cNvPr id="145" name=""/>
          <p:cNvSpPr txBox="1"/>
          <p:nvPr/>
        </p:nvSpPr>
        <p:spPr>
          <a:xfrm>
            <a:off x="457200" y="1371600"/>
            <a:ext cx="2743200" cy="602280"/>
          </a:xfrm>
          <a:prstGeom prst="rect">
            <a:avLst/>
          </a:prstGeom>
          <a:noFill/>
          <a:ln w="0">
            <a:noFill/>
          </a:ln>
        </p:spPr>
        <p:txBody>
          <a:bodyPr lIns="90000" rIns="90000" tIns="45000" bIns="45000" anchor="t">
            <a:noAutofit/>
          </a:bodyPr>
          <a:p>
            <a:r>
              <a:rPr b="0" lang="en-US" sz="1400" spc="-1" strike="noStrike">
                <a:latin typeface="Arial"/>
              </a:rPr>
              <a:t>2. Set Method to POST</a:t>
            </a:r>
            <a:endParaRPr b="0" lang="en-US" sz="1400" spc="-1" strike="noStrike">
              <a:latin typeface="Arial"/>
            </a:endParaRPr>
          </a:p>
        </p:txBody>
      </p:sp>
      <p:sp>
        <p:nvSpPr>
          <p:cNvPr id="146" name=""/>
          <p:cNvSpPr/>
          <p:nvPr/>
        </p:nvSpPr>
        <p:spPr>
          <a:xfrm>
            <a:off x="3429000" y="2057400"/>
            <a:ext cx="2286000" cy="0"/>
          </a:xfrm>
          <a:prstGeom prst="line">
            <a:avLst/>
          </a:prstGeom>
          <a:ln w="0">
            <a:solidFill>
              <a:srgbClr val="000000"/>
            </a:solidFill>
            <a:tailEnd len="med" type="triangle" w="med"/>
          </a:ln>
        </p:spPr>
        <p:style>
          <a:lnRef idx="0"/>
          <a:fillRef idx="0"/>
          <a:effectRef idx="0"/>
          <a:fontRef idx="minor"/>
        </p:style>
      </p:sp>
      <p:sp>
        <p:nvSpPr>
          <p:cNvPr id="147" name=""/>
          <p:cNvSpPr txBox="1"/>
          <p:nvPr/>
        </p:nvSpPr>
        <p:spPr>
          <a:xfrm>
            <a:off x="457200" y="1973880"/>
            <a:ext cx="2743200" cy="489960"/>
          </a:xfrm>
          <a:prstGeom prst="rect">
            <a:avLst/>
          </a:prstGeom>
          <a:noFill/>
          <a:ln w="0">
            <a:noFill/>
          </a:ln>
        </p:spPr>
        <p:txBody>
          <a:bodyPr lIns="90000" rIns="90000" tIns="45000" bIns="45000" anchor="t">
            <a:noAutofit/>
          </a:bodyPr>
          <a:p>
            <a:r>
              <a:rPr b="0" lang="en-US" sz="1400" spc="-1" strike="noStrike">
                <a:latin typeface="Arial"/>
              </a:rPr>
              <a:t>3. Enter the URL for the Endpoint,along with the token </a:t>
            </a:r>
            <a:endParaRPr b="0" lang="en-US" sz="1400" spc="-1" strike="noStrike">
              <a:latin typeface="Arial"/>
            </a:endParaRPr>
          </a:p>
        </p:txBody>
      </p:sp>
      <p:sp>
        <p:nvSpPr>
          <p:cNvPr id="148" name=""/>
          <p:cNvSpPr txBox="1"/>
          <p:nvPr/>
        </p:nvSpPr>
        <p:spPr>
          <a:xfrm>
            <a:off x="228600" y="4233240"/>
            <a:ext cx="4800600" cy="845640"/>
          </a:xfrm>
          <a:prstGeom prst="rect">
            <a:avLst/>
          </a:prstGeom>
          <a:noFill/>
          <a:ln w="0">
            <a:noFill/>
          </a:ln>
        </p:spPr>
        <p:txBody>
          <a:bodyPr lIns="90000" rIns="90000" tIns="45000" bIns="45000" anchor="t">
            <a:noAutofit/>
          </a:bodyPr>
          <a:p>
            <a:r>
              <a:rPr b="0" lang="en-US" sz="1100" spc="-1" strike="noStrike">
                <a:latin typeface="Arial"/>
              </a:rPr>
              <a:t>http://localhost:7007/device/EcoSensor1?token=39cfd7cc742</a:t>
            </a:r>
            <a:endParaRPr b="0" lang="en-US" sz="1100" spc="-1" strike="noStrike">
              <a:latin typeface="Arial"/>
            </a:endParaRPr>
          </a:p>
          <a:p>
            <a:r>
              <a:rPr b="0" lang="en-US" sz="1100" spc="-1" strike="noStrike">
                <a:latin typeface="Arial"/>
              </a:rPr>
              <a:t>http://192.168.0.88:7007/device/EcoSensor1?token=39cfd7cc742</a:t>
            </a:r>
            <a:endParaRPr b="0" lang="en-US" sz="1100" spc="-1" strike="noStrike">
              <a:latin typeface="Arial"/>
            </a:endParaRPr>
          </a:p>
          <a:p>
            <a:endParaRPr b="0" lang="en-US" sz="1000" spc="-1" strike="noStrike">
              <a:latin typeface="Arial"/>
            </a:endParaRPr>
          </a:p>
        </p:txBody>
      </p:sp>
      <p:sp>
        <p:nvSpPr>
          <p:cNvPr id="149" name=""/>
          <p:cNvSpPr txBox="1"/>
          <p:nvPr/>
        </p:nvSpPr>
        <p:spPr>
          <a:xfrm>
            <a:off x="261720" y="4014720"/>
            <a:ext cx="1600200" cy="245880"/>
          </a:xfrm>
          <a:prstGeom prst="rect">
            <a:avLst/>
          </a:prstGeom>
          <a:noFill/>
          <a:ln w="0">
            <a:noFill/>
          </a:ln>
        </p:spPr>
        <p:txBody>
          <a:bodyPr lIns="90000" rIns="90000" tIns="45000" bIns="45000" anchor="t">
            <a:noAutofit/>
          </a:bodyPr>
          <a:p>
            <a:r>
              <a:rPr b="0" lang="en-US" sz="1100" spc="-1" strike="noStrike">
                <a:latin typeface="Arial"/>
              </a:rPr>
              <a:t>Example:</a:t>
            </a:r>
            <a:endParaRPr b="0" lang="en-US" sz="1100" spc="-1" strike="noStrike">
              <a:latin typeface="Arial"/>
            </a:endParaRPr>
          </a:p>
        </p:txBody>
      </p:sp>
      <p:sp>
        <p:nvSpPr>
          <p:cNvPr id="150" name=""/>
          <p:cNvSpPr txBox="1"/>
          <p:nvPr/>
        </p:nvSpPr>
        <p:spPr>
          <a:xfrm>
            <a:off x="457200" y="2625480"/>
            <a:ext cx="3657600" cy="290160"/>
          </a:xfrm>
          <a:prstGeom prst="rect">
            <a:avLst/>
          </a:prstGeom>
          <a:noFill/>
          <a:ln w="0">
            <a:noFill/>
          </a:ln>
        </p:spPr>
        <p:txBody>
          <a:bodyPr lIns="90000" rIns="90000" tIns="45000" bIns="45000" anchor="t">
            <a:noAutofit/>
          </a:bodyPr>
          <a:p>
            <a:r>
              <a:rPr b="0" lang="en-US" sz="1400" spc="-1" strike="noStrike">
                <a:latin typeface="Arial"/>
              </a:rPr>
              <a:t>URL Format:</a:t>
            </a:r>
            <a:endParaRPr b="0" lang="en-US" sz="1400" spc="-1" strike="noStrike">
              <a:latin typeface="Arial"/>
            </a:endParaRPr>
          </a:p>
        </p:txBody>
      </p:sp>
      <p:sp>
        <p:nvSpPr>
          <p:cNvPr id="151" name=""/>
          <p:cNvSpPr txBox="1"/>
          <p:nvPr/>
        </p:nvSpPr>
        <p:spPr>
          <a:xfrm>
            <a:off x="457200" y="2915640"/>
            <a:ext cx="4572000" cy="489960"/>
          </a:xfrm>
          <a:prstGeom prst="rect">
            <a:avLst/>
          </a:prstGeom>
          <a:noFill/>
          <a:ln w="0">
            <a:noFill/>
          </a:ln>
        </p:spPr>
        <p:txBody>
          <a:bodyPr lIns="90000" rIns="90000" tIns="45000" bIns="45000" anchor="t">
            <a:noAutofit/>
          </a:bodyPr>
          <a:p>
            <a:r>
              <a:rPr b="0" lang="en-US" sz="1200" spc="-1" strike="noStrike">
                <a:latin typeface="Arial"/>
              </a:rPr>
              <a:t>http://&lt;IP Address&gt;/device/&lt;deviceName&gt;?token=&lt;key&gt;</a:t>
            </a:r>
            <a:endParaRPr b="0" lang="en-US" sz="1200" spc="-1" strike="noStrike">
              <a:latin typeface="Arial"/>
            </a:endParaRPr>
          </a:p>
        </p:txBody>
      </p:sp>
      <p:sp>
        <p:nvSpPr>
          <p:cNvPr id="152" name=""/>
          <p:cNvSpPr txBox="1"/>
          <p:nvPr/>
        </p:nvSpPr>
        <p:spPr>
          <a:xfrm>
            <a:off x="228600" y="3429000"/>
            <a:ext cx="4800600" cy="401400"/>
          </a:xfrm>
          <a:prstGeom prst="rect">
            <a:avLst/>
          </a:prstGeom>
          <a:noFill/>
          <a:ln w="0">
            <a:noFill/>
          </a:ln>
        </p:spPr>
        <p:txBody>
          <a:bodyPr lIns="90000" rIns="90000" tIns="45000" bIns="45000" anchor="t">
            <a:noAutofit/>
          </a:bodyPr>
          <a:p>
            <a:r>
              <a:rPr b="1" lang="en-US" sz="1100" spc="-1" strike="noStrike">
                <a:latin typeface="Arial"/>
              </a:rPr>
              <a:t>Important Note</a:t>
            </a:r>
            <a:r>
              <a:rPr b="0" lang="en-US" sz="1100" spc="-1" strike="noStrike">
                <a:latin typeface="Arial"/>
              </a:rPr>
              <a:t>:Get token in “</a:t>
            </a:r>
            <a:r>
              <a:rPr b="1" lang="en-US" sz="1100" spc="-1" strike="noStrike">
                <a:latin typeface="Arial"/>
              </a:rPr>
              <a:t>bacnet server settings</a:t>
            </a:r>
            <a:r>
              <a:rPr b="0" lang="en-US" sz="1100" spc="-1" strike="noStrike">
                <a:latin typeface="Arial"/>
              </a:rPr>
              <a:t>” →</a:t>
            </a:r>
            <a:r>
              <a:rPr b="1" lang="en-US" sz="1100" spc="-1" strike="noStrike">
                <a:latin typeface="Arial"/>
              </a:rPr>
              <a:t>apiToken</a:t>
            </a:r>
            <a:r>
              <a:rPr b="0" lang="en-US" sz="1100" spc="-1" strike="noStrike">
                <a:latin typeface="Arial"/>
              </a:rPr>
              <a:t> in BacnetWebPortal </a:t>
            </a:r>
            <a:endParaRPr b="0" lang="en-US" sz="1100" spc="-1" strike="noStrike">
              <a:latin typeface="Arial"/>
            </a:endParaRPr>
          </a:p>
        </p:txBody>
      </p:sp>
      <p:pic>
        <p:nvPicPr>
          <p:cNvPr id="153" name="" descr=""/>
          <p:cNvPicPr/>
          <p:nvPr/>
        </p:nvPicPr>
        <p:blipFill>
          <a:blip r:embed="rId2"/>
          <a:stretch/>
        </p:blipFill>
        <p:spPr>
          <a:xfrm>
            <a:off x="3571560" y="694080"/>
            <a:ext cx="1906560" cy="704520"/>
          </a:xfrm>
          <a:prstGeom prst="rect">
            <a:avLst/>
          </a:prstGeom>
          <a:ln w="0">
            <a:noFill/>
          </a:ln>
        </p:spPr>
      </p:pic>
      <p:sp>
        <p:nvSpPr>
          <p:cNvPr id="154" name=""/>
          <p:cNvSpPr txBox="1"/>
          <p:nvPr/>
        </p:nvSpPr>
        <p:spPr>
          <a:xfrm>
            <a:off x="457200" y="914400"/>
            <a:ext cx="2743200" cy="602280"/>
          </a:xfrm>
          <a:prstGeom prst="rect">
            <a:avLst/>
          </a:prstGeom>
          <a:noFill/>
          <a:ln w="0">
            <a:noFill/>
          </a:ln>
        </p:spPr>
        <p:txBody>
          <a:bodyPr lIns="90000" rIns="90000" tIns="45000" bIns="45000" anchor="t">
            <a:noAutofit/>
          </a:bodyPr>
          <a:p>
            <a:r>
              <a:rPr b="0" lang="en-US" sz="1400" spc="-1" strike="noStrike">
                <a:latin typeface="Arial"/>
              </a:rPr>
              <a:t>1.Click “</a:t>
            </a:r>
            <a:r>
              <a:rPr b="1" lang="en-US" sz="1400" spc="-1" strike="noStrike">
                <a:latin typeface="Arial"/>
              </a:rPr>
              <a:t>http request</a:t>
            </a:r>
            <a:r>
              <a:rPr b="0" lang="en-US" sz="1400" spc="-1" strike="noStrike">
                <a:latin typeface="Arial"/>
              </a:rPr>
              <a:t>”</a:t>
            </a:r>
            <a:endParaRPr b="0" lang="en-US" sz="1400" spc="-1" strike="noStrike">
              <a:latin typeface="Arial"/>
            </a:endParaRPr>
          </a:p>
        </p:txBody>
      </p:sp>
      <p:sp>
        <p:nvSpPr>
          <p:cNvPr id="155" name=""/>
          <p:cNvSpPr txBox="1"/>
          <p:nvPr/>
        </p:nvSpPr>
        <p:spPr>
          <a:xfrm>
            <a:off x="457200" y="4996440"/>
            <a:ext cx="2743200" cy="290160"/>
          </a:xfrm>
          <a:prstGeom prst="rect">
            <a:avLst/>
          </a:prstGeom>
          <a:noFill/>
          <a:ln w="0">
            <a:noFill/>
          </a:ln>
        </p:spPr>
        <p:txBody>
          <a:bodyPr lIns="90000" rIns="90000" tIns="45000" bIns="45000" anchor="t">
            <a:noAutofit/>
          </a:bodyPr>
          <a:p>
            <a:r>
              <a:rPr b="0" lang="en-US" sz="1400" spc="-1" strike="noStrike">
                <a:latin typeface="Arial"/>
              </a:rPr>
              <a:t>4. Click “</a:t>
            </a:r>
            <a:r>
              <a:rPr b="1" lang="en-US" sz="1400" spc="-1" strike="noStrike">
                <a:latin typeface="Arial"/>
              </a:rPr>
              <a:t>Done</a:t>
            </a:r>
            <a:r>
              <a:rPr b="0" lang="en-US" sz="1400" spc="-1" strike="noStrike">
                <a:latin typeface="Arial"/>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1"/>
          <a:stretch/>
        </p:blipFill>
        <p:spPr>
          <a:xfrm>
            <a:off x="-55440" y="59760"/>
            <a:ext cx="10058400" cy="5670000"/>
          </a:xfrm>
          <a:prstGeom prst="rect">
            <a:avLst/>
          </a:prstGeom>
          <a:ln w="0">
            <a:noFill/>
          </a:ln>
        </p:spPr>
      </p:pic>
      <p:sp>
        <p:nvSpPr>
          <p:cNvPr id="157" name=""/>
          <p:cNvSpPr/>
          <p:nvPr/>
        </p:nvSpPr>
        <p:spPr>
          <a:xfrm>
            <a:off x="2971800" y="3886200"/>
            <a:ext cx="2057400" cy="0"/>
          </a:xfrm>
          <a:prstGeom prst="line">
            <a:avLst/>
          </a:prstGeom>
          <a:ln w="0">
            <a:noFill/>
          </a:ln>
        </p:spPr>
        <p:style>
          <a:lnRef idx="0"/>
          <a:fillRef idx="0"/>
          <a:effectRef idx="0"/>
          <a:fontRef idx="minor"/>
        </p:style>
      </p:sp>
      <p:sp>
        <p:nvSpPr>
          <p:cNvPr id="158" name=""/>
          <p:cNvSpPr/>
          <p:nvPr/>
        </p:nvSpPr>
        <p:spPr>
          <a:xfrm>
            <a:off x="3114720" y="3934440"/>
            <a:ext cx="2057400" cy="0"/>
          </a:xfrm>
          <a:prstGeom prst="line">
            <a:avLst/>
          </a:prstGeom>
          <a:ln w="0">
            <a:solidFill>
              <a:srgbClr val="000000"/>
            </a:solidFill>
            <a:tailEnd len="med" type="triangle" w="med"/>
          </a:ln>
        </p:spPr>
        <p:style>
          <a:lnRef idx="0"/>
          <a:fillRef idx="0"/>
          <a:effectRef idx="0"/>
          <a:fontRef idx="minor"/>
        </p:style>
      </p:sp>
      <p:sp>
        <p:nvSpPr>
          <p:cNvPr id="159" name=""/>
          <p:cNvSpPr txBox="1"/>
          <p:nvPr/>
        </p:nvSpPr>
        <p:spPr>
          <a:xfrm>
            <a:off x="457200" y="3429000"/>
            <a:ext cx="2657520" cy="1371600"/>
          </a:xfrm>
          <a:prstGeom prst="rect">
            <a:avLst/>
          </a:prstGeom>
          <a:noFill/>
          <a:ln w="0">
            <a:solidFill>
              <a:srgbClr val="000000"/>
            </a:solidFill>
          </a:ln>
        </p:spPr>
        <p:txBody>
          <a:bodyPr lIns="90000" rIns="90000" tIns="45000" bIns="45000" anchor="t">
            <a:noAutofit/>
          </a:bodyPr>
          <a:p>
            <a:r>
              <a:rPr b="0" lang="en-US" sz="1800" spc="-1" strike="noStrike">
                <a:latin typeface="Arial"/>
              </a:rPr>
              <a:t>Once the API Data is push to the endpoint, it will appear in the “Active API” table in the homepage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74160"/>
            <a:ext cx="8868600" cy="1068840"/>
          </a:xfrm>
          <a:prstGeom prst="rect">
            <a:avLst/>
          </a:prstGeom>
          <a:noFill/>
          <a:ln w="0">
            <a:noFill/>
          </a:ln>
        </p:spPr>
        <p:txBody>
          <a:bodyPr lIns="0" rIns="0" tIns="0" bIns="0" anchor="ctr">
            <a:noAutofit/>
          </a:bodyPr>
          <a:p>
            <a:pPr algn="ctr">
              <a:buNone/>
            </a:pPr>
            <a:r>
              <a:rPr b="0" lang="en-US" sz="2400" spc="-1" strike="noStrike">
                <a:latin typeface="Arial"/>
              </a:rPr>
              <a:t>Bacnet Point Format</a:t>
            </a:r>
            <a:endParaRPr b="0" lang="en-US" sz="2400" spc="-1" strike="noStrike">
              <a:latin typeface="Arial"/>
            </a:endParaRPr>
          </a:p>
        </p:txBody>
      </p:sp>
      <p:pic>
        <p:nvPicPr>
          <p:cNvPr id="161" name="" descr=""/>
          <p:cNvPicPr/>
          <p:nvPr/>
        </p:nvPicPr>
        <p:blipFill>
          <a:blip r:embed="rId1"/>
          <a:stretch/>
        </p:blipFill>
        <p:spPr>
          <a:xfrm>
            <a:off x="4800600" y="962280"/>
            <a:ext cx="4495320" cy="3838320"/>
          </a:xfrm>
          <a:prstGeom prst="rect">
            <a:avLst/>
          </a:prstGeom>
          <a:ln w="0">
            <a:noFill/>
          </a:ln>
        </p:spPr>
      </p:pic>
      <p:sp>
        <p:nvSpPr>
          <p:cNvPr id="162" name=""/>
          <p:cNvSpPr txBox="1"/>
          <p:nvPr/>
        </p:nvSpPr>
        <p:spPr>
          <a:xfrm>
            <a:off x="457200" y="1371600"/>
            <a:ext cx="3429000" cy="1114200"/>
          </a:xfrm>
          <a:prstGeom prst="rect">
            <a:avLst/>
          </a:prstGeom>
          <a:noFill/>
          <a:ln w="0">
            <a:noFill/>
          </a:ln>
        </p:spPr>
        <p:txBody>
          <a:bodyPr lIns="90000" rIns="90000" tIns="45000" bIns="45000" anchor="t">
            <a:noAutofit/>
          </a:bodyPr>
          <a:p>
            <a:r>
              <a:rPr b="0" lang="en-US" sz="1800" spc="-1" strike="noStrike">
                <a:latin typeface="Arial"/>
              </a:rPr>
              <a:t>Bacnet Point Format:</a:t>
            </a:r>
            <a:endParaRPr b="0" lang="en-US" sz="1800" spc="-1" strike="noStrike">
              <a:latin typeface="Arial"/>
            </a:endParaRPr>
          </a:p>
          <a:p>
            <a:endParaRPr b="0" lang="en-US" sz="1800" spc="-1" strike="noStrike">
              <a:latin typeface="Arial"/>
            </a:endParaRPr>
          </a:p>
          <a:p>
            <a:r>
              <a:rPr b="0" i="1" lang="en-US" sz="1800" spc="-1" strike="noStrike">
                <a:latin typeface="Arial"/>
              </a:rPr>
              <a:t>&lt;DeviceName&gt;&lt;Measurment&gt;</a:t>
            </a:r>
            <a:endParaRPr b="0" lang="en-US" sz="1800" spc="-1" strike="noStrike">
              <a:latin typeface="Arial"/>
            </a:endParaRPr>
          </a:p>
          <a:p>
            <a:endParaRPr b="0" lang="en-US" sz="1800" spc="-1" strike="noStrike">
              <a:latin typeface="Arial"/>
            </a:endParaRPr>
          </a:p>
        </p:txBody>
      </p:sp>
      <p:sp>
        <p:nvSpPr>
          <p:cNvPr id="163" name=""/>
          <p:cNvSpPr txBox="1"/>
          <p:nvPr/>
        </p:nvSpPr>
        <p:spPr>
          <a:xfrm>
            <a:off x="5639400" y="1032120"/>
            <a:ext cx="3097800" cy="346320"/>
          </a:xfrm>
          <a:prstGeom prst="rect">
            <a:avLst/>
          </a:prstGeom>
          <a:noFill/>
          <a:ln w="0">
            <a:noFill/>
          </a:ln>
        </p:spPr>
        <p:txBody>
          <a:bodyPr lIns="90000" rIns="90000" tIns="45000" bIns="45000" anchor="t">
            <a:noAutofit/>
          </a:bodyPr>
          <a:p>
            <a:r>
              <a:rPr b="0" lang="en-US" sz="1800" spc="-1" strike="noStrike">
                <a:latin typeface="Arial"/>
              </a:rPr>
              <a:t>How it looks like in SkySpark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00960" y="2057400"/>
            <a:ext cx="9071640" cy="946440"/>
          </a:xfrm>
          <a:prstGeom prst="rect">
            <a:avLst/>
          </a:prstGeom>
          <a:noFill/>
          <a:ln w="0">
            <a:noFill/>
          </a:ln>
        </p:spPr>
        <p:txBody>
          <a:bodyPr lIns="0" rIns="0" tIns="0" bIns="0" anchor="ctr">
            <a:noAutofit/>
          </a:bodyPr>
          <a:p>
            <a:pPr algn="ctr">
              <a:buNone/>
            </a:pPr>
            <a:r>
              <a:rPr b="0" lang="en-US" sz="4400" spc="-1" strike="noStrike">
                <a:latin typeface="Arial"/>
              </a:rPr>
              <a:t>Than</a:t>
            </a:r>
            <a:r>
              <a:rPr b="0" lang="en-US" sz="4400" spc="-1" strike="noStrike">
                <a:latin typeface="Arial"/>
              </a:rPr>
              <a:t>k You </a:t>
            </a:r>
            <a:endParaRPr b="0" lang="en-US" sz="4400" spc="-1" strike="noStrike">
              <a:latin typeface="Arial"/>
            </a:endParaRPr>
          </a:p>
        </p:txBody>
      </p:sp>
      <p:sp>
        <p:nvSpPr>
          <p:cNvPr id="165" name=""/>
          <p:cNvSpPr txBox="1"/>
          <p:nvPr/>
        </p:nvSpPr>
        <p:spPr>
          <a:xfrm>
            <a:off x="1600200" y="2140920"/>
            <a:ext cx="7315200" cy="602280"/>
          </a:xfrm>
          <a:prstGeom prst="rect">
            <a:avLst/>
          </a:prstGeom>
          <a:noFill/>
          <a:ln w="0">
            <a:noFill/>
          </a:ln>
        </p:spPr>
        <p:txBody>
          <a:bodyPr lIns="90000" rIns="90000" tIns="45000" bIns="45000" anchor="t">
            <a:noAutofit/>
          </a:bodyPr>
          <a:p>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Setup BacnetAPIServer </a:t>
            </a:r>
            <a:endParaRPr b="0" lang="en-US" sz="4400" spc="-1" strike="noStrike">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Link to Setup instructions :</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1"/>
              </a:rPr>
              <a:t>https://github.com/selvadurai/BacnetAPIServer</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1568160"/>
            <a:ext cx="9071640" cy="946440"/>
          </a:xfrm>
          <a:prstGeom prst="rect">
            <a:avLst/>
          </a:prstGeom>
          <a:noFill/>
          <a:ln w="0">
            <a:noFill/>
          </a:ln>
        </p:spPr>
        <p:txBody>
          <a:bodyPr lIns="0" rIns="0" tIns="0" bIns="0" anchor="ctr">
            <a:noAutofit/>
          </a:bodyPr>
          <a:p>
            <a:pPr algn="ctr">
              <a:buNone/>
            </a:pPr>
            <a:r>
              <a:rPr b="0" lang="en-US" sz="4400" spc="-1" strike="noStrike">
                <a:latin typeface="Arial"/>
              </a:rPr>
              <a:t>BacnetAPIServer Storyboard</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p:nvPr>
        </p:nvSpPr>
        <p:spPr>
          <a:xfrm>
            <a:off x="228600" y="228600"/>
            <a:ext cx="9601200" cy="1143000"/>
          </a:xfrm>
          <a:prstGeom prst="rect">
            <a:avLst/>
          </a:prstGeom>
          <a:noFill/>
          <a:ln w="0">
            <a:noFill/>
          </a:ln>
        </p:spPr>
        <p:txBody>
          <a:bodyPr lIns="0" rIns="0" tIns="0" bIns="0" anchor="t">
            <a:normAutofit fontScale="48000"/>
          </a:bodyPr>
          <a:p>
            <a:pPr marL="432000" indent="-324000">
              <a:spcBef>
                <a:spcPts val="1417"/>
              </a:spcBef>
              <a:buClr>
                <a:srgbClr val="000000"/>
              </a:buClr>
              <a:buSzPct val="45000"/>
              <a:buFont typeface="Wingdings" charset="2"/>
              <a:buChar char=""/>
            </a:pPr>
            <a:r>
              <a:rPr b="0" lang="en-US" sz="3200" spc="-1" strike="noStrike">
                <a:latin typeface="Arial"/>
              </a:rPr>
              <a:t>1. Enter </a:t>
            </a:r>
            <a:r>
              <a:rPr b="0" i="1" lang="en-US" sz="3200" spc="-1" strike="noStrike">
                <a:latin typeface="Arial"/>
              </a:rPr>
              <a:t>http:&lt;IP Address&gt;:3000</a:t>
            </a:r>
            <a:r>
              <a:rPr b="0" lang="en-US" sz="3200" spc="-1" strike="noStrike">
                <a:latin typeface="Arial"/>
              </a:rPr>
              <a:t> in the browser</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2. Default </a:t>
            </a:r>
            <a:r>
              <a:rPr b="0" i="1" lang="en-US" sz="3200" spc="-1" strike="noStrike">
                <a:latin typeface="Arial"/>
              </a:rPr>
              <a:t>username:</a:t>
            </a:r>
            <a:r>
              <a:rPr b="1" i="1" lang="en-US" sz="3200" spc="-1" strike="noStrike">
                <a:latin typeface="Arial"/>
              </a:rPr>
              <a:t>admin</a:t>
            </a:r>
            <a:r>
              <a:rPr b="0" lang="en-US" sz="3200" spc="-1" strike="noStrike">
                <a:latin typeface="Arial"/>
              </a:rPr>
              <a:t> and </a:t>
            </a:r>
            <a:r>
              <a:rPr b="0" i="1" lang="en-US" sz="3200" spc="-1" strike="noStrike">
                <a:latin typeface="Arial"/>
              </a:rPr>
              <a:t>password:</a:t>
            </a:r>
            <a:r>
              <a:rPr b="1" i="1" lang="en-US" sz="3200" spc="-1" strike="noStrike">
                <a:latin typeface="Arial"/>
              </a:rPr>
              <a:t>admin</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pic>
        <p:nvPicPr>
          <p:cNvPr id="51" name="" descr=""/>
          <p:cNvPicPr/>
          <p:nvPr/>
        </p:nvPicPr>
        <p:blipFill>
          <a:blip r:embed="rId1"/>
          <a:stretch/>
        </p:blipFill>
        <p:spPr>
          <a:xfrm>
            <a:off x="457200" y="914400"/>
            <a:ext cx="8467200" cy="4181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 descr=""/>
          <p:cNvPicPr/>
          <p:nvPr/>
        </p:nvPicPr>
        <p:blipFill>
          <a:blip r:embed="rId1"/>
          <a:stretch/>
        </p:blipFill>
        <p:spPr>
          <a:xfrm>
            <a:off x="914400" y="685800"/>
            <a:ext cx="7772400" cy="4800600"/>
          </a:xfrm>
          <a:prstGeom prst="rect">
            <a:avLst/>
          </a:prstGeom>
          <a:ln w="0">
            <a:noFill/>
          </a:ln>
        </p:spPr>
      </p:pic>
      <p:sp>
        <p:nvSpPr>
          <p:cNvPr id="53" name=""/>
          <p:cNvSpPr txBox="1"/>
          <p:nvPr/>
        </p:nvSpPr>
        <p:spPr>
          <a:xfrm>
            <a:off x="228600" y="110880"/>
            <a:ext cx="3200400" cy="346320"/>
          </a:xfrm>
          <a:prstGeom prst="rect">
            <a:avLst/>
          </a:prstGeom>
          <a:noFill/>
          <a:ln w="0">
            <a:noFill/>
          </a:ln>
        </p:spPr>
        <p:txBody>
          <a:bodyPr lIns="90000" rIns="90000" tIns="45000" bIns="45000" anchor="t">
            <a:noAutofit/>
          </a:bodyPr>
          <a:p>
            <a:r>
              <a:rPr b="0" lang="en-US" sz="1800" spc="-1" strike="noStrike">
                <a:latin typeface="Arial"/>
              </a:rPr>
              <a:t>Main Page</a:t>
            </a:r>
            <a:endParaRPr b="0" lang="en-US" sz="1800" spc="-1" strike="noStrike">
              <a:latin typeface="Arial"/>
            </a:endParaRPr>
          </a:p>
        </p:txBody>
      </p:sp>
      <p:sp>
        <p:nvSpPr>
          <p:cNvPr id="54" name=""/>
          <p:cNvSpPr/>
          <p:nvPr/>
        </p:nvSpPr>
        <p:spPr>
          <a:xfrm>
            <a:off x="4343400" y="1371600"/>
            <a:ext cx="228600" cy="45720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55" name=""/>
          <p:cNvSpPr txBox="1"/>
          <p:nvPr/>
        </p:nvSpPr>
        <p:spPr>
          <a:xfrm>
            <a:off x="2743200" y="1828800"/>
            <a:ext cx="2057400" cy="858240"/>
          </a:xfrm>
          <a:prstGeom prst="rect">
            <a:avLst/>
          </a:prstGeom>
          <a:noFill/>
          <a:ln w="0">
            <a:noFill/>
          </a:ln>
        </p:spPr>
        <p:txBody>
          <a:bodyPr lIns="90000" rIns="90000" tIns="45000" bIns="45000" anchor="t">
            <a:noAutofit/>
          </a:bodyPr>
          <a:p>
            <a:r>
              <a:rPr b="0" lang="en-US" sz="1800" spc="-1" strike="noStrike">
                <a:latin typeface="Arial"/>
              </a:rPr>
              <a:t>Click “</a:t>
            </a:r>
            <a:r>
              <a:rPr b="1" i="1" lang="en-US" sz="1800" spc="-1" strike="noStrike">
                <a:latin typeface="Arial"/>
              </a:rPr>
              <a:t>Edit User</a:t>
            </a:r>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6800" y="0"/>
            <a:ext cx="1782000" cy="685800"/>
          </a:xfrm>
          <a:prstGeom prst="rect">
            <a:avLst/>
          </a:prstGeom>
          <a:noFill/>
          <a:ln w="0">
            <a:noFill/>
          </a:ln>
        </p:spPr>
        <p:txBody>
          <a:bodyPr lIns="0" rIns="0" tIns="0" bIns="0" anchor="ctr">
            <a:noAutofit/>
          </a:bodyPr>
          <a:p>
            <a:pPr algn="ctr">
              <a:buNone/>
            </a:pPr>
            <a:r>
              <a:rPr b="0" lang="en-US" sz="1800" spc="-1" strike="noStrike">
                <a:latin typeface="Arial"/>
              </a:rPr>
              <a:t>Edit User Page</a:t>
            </a:r>
            <a:endParaRPr b="0" lang="en-US" sz="1800" spc="-1" strike="noStrike">
              <a:latin typeface="Arial"/>
            </a:endParaRPr>
          </a:p>
        </p:txBody>
      </p:sp>
      <p:pic>
        <p:nvPicPr>
          <p:cNvPr id="57" name="" descr=""/>
          <p:cNvPicPr/>
          <p:nvPr/>
        </p:nvPicPr>
        <p:blipFill>
          <a:blip r:embed="rId1"/>
          <a:stretch/>
        </p:blipFill>
        <p:spPr>
          <a:xfrm>
            <a:off x="3429000" y="752760"/>
            <a:ext cx="6378840" cy="3133440"/>
          </a:xfrm>
          <a:prstGeom prst="rect">
            <a:avLst/>
          </a:prstGeom>
          <a:ln w="0">
            <a:noFill/>
          </a:ln>
        </p:spPr>
      </p:pic>
      <p:sp>
        <p:nvSpPr>
          <p:cNvPr id="58" name=""/>
          <p:cNvSpPr txBox="1"/>
          <p:nvPr/>
        </p:nvSpPr>
        <p:spPr>
          <a:xfrm>
            <a:off x="0" y="714600"/>
            <a:ext cx="2514600" cy="1114200"/>
          </a:xfrm>
          <a:prstGeom prst="rect">
            <a:avLst/>
          </a:prstGeom>
          <a:noFill/>
          <a:ln w="0">
            <a:noFill/>
          </a:ln>
        </p:spPr>
        <p:txBody>
          <a:bodyPr lIns="90000" rIns="90000" tIns="45000" bIns="45000" anchor="t">
            <a:noAutofit/>
          </a:bodyPr>
          <a:p>
            <a:r>
              <a:rPr b="0" lang="en-US" sz="1800" spc="-1" strike="noStrike">
                <a:latin typeface="Arial"/>
              </a:rPr>
              <a:t>1. The edit page allow you to change the username and password</a:t>
            </a:r>
            <a:endParaRPr b="0" lang="en-US" sz="1800" spc="-1" strike="noStrike">
              <a:latin typeface="Arial"/>
            </a:endParaRPr>
          </a:p>
        </p:txBody>
      </p:sp>
      <p:sp>
        <p:nvSpPr>
          <p:cNvPr id="59" name=""/>
          <p:cNvSpPr txBox="1"/>
          <p:nvPr/>
        </p:nvSpPr>
        <p:spPr>
          <a:xfrm>
            <a:off x="0" y="2057400"/>
            <a:ext cx="3429000" cy="1370160"/>
          </a:xfrm>
          <a:prstGeom prst="rect">
            <a:avLst/>
          </a:prstGeom>
          <a:noFill/>
          <a:ln w="0">
            <a:noFill/>
          </a:ln>
        </p:spPr>
        <p:txBody>
          <a:bodyPr lIns="90000" rIns="90000" tIns="45000" bIns="45000" anchor="t">
            <a:noAutofit/>
          </a:bodyPr>
          <a:p>
            <a:r>
              <a:rPr b="0" lang="en-US" sz="1800" spc="-1" strike="noStrike">
                <a:latin typeface="Arial"/>
              </a:rPr>
              <a:t>For example if I want change my username to linux and password to pokemon</a:t>
            </a:r>
            <a:endParaRPr b="0" lang="en-US" sz="1800" spc="-1" strike="noStrike">
              <a:latin typeface="Arial"/>
            </a:endParaRPr>
          </a:p>
        </p:txBody>
      </p:sp>
      <p:sp>
        <p:nvSpPr>
          <p:cNvPr id="60" name=""/>
          <p:cNvSpPr txBox="1"/>
          <p:nvPr/>
        </p:nvSpPr>
        <p:spPr>
          <a:xfrm>
            <a:off x="0" y="3200400"/>
            <a:ext cx="3200400" cy="1114200"/>
          </a:xfrm>
          <a:prstGeom prst="rect">
            <a:avLst/>
          </a:prstGeom>
          <a:noFill/>
          <a:ln w="0">
            <a:noFill/>
          </a:ln>
        </p:spPr>
        <p:txBody>
          <a:bodyPr lIns="90000" rIns="90000" tIns="45000" bIns="45000" anchor="t">
            <a:noAutofit/>
          </a:bodyPr>
          <a:p>
            <a:r>
              <a:rPr b="0" lang="en-US" sz="1800" spc="-1" strike="noStrike">
                <a:latin typeface="Arial"/>
              </a:rPr>
              <a:t>Username:</a:t>
            </a:r>
            <a:r>
              <a:rPr b="1" i="1" lang="en-US" sz="1800" spc="-1" strike="noStrike">
                <a:latin typeface="Arial"/>
              </a:rPr>
              <a:t>linux</a:t>
            </a:r>
            <a:endParaRPr b="0" lang="en-US" sz="1800" spc="-1" strike="noStrike">
              <a:latin typeface="Arial"/>
            </a:endParaRPr>
          </a:p>
          <a:p>
            <a:r>
              <a:rPr b="0" lang="en-US" sz="1800" spc="-1" strike="noStrike">
                <a:latin typeface="Arial"/>
              </a:rPr>
              <a:t>New password:</a:t>
            </a:r>
            <a:r>
              <a:rPr b="1" i="1" lang="en-US" sz="1800" spc="-1" strike="noStrike">
                <a:latin typeface="Arial"/>
              </a:rPr>
              <a:t>pokemon</a:t>
            </a:r>
            <a:endParaRPr b="0" lang="en-US" sz="1800" spc="-1" strike="noStrike">
              <a:latin typeface="Arial"/>
            </a:endParaRPr>
          </a:p>
          <a:p>
            <a:r>
              <a:rPr b="0" lang="en-US" sz="1800" spc="-1" strike="noStrike">
                <a:latin typeface="Arial"/>
              </a:rPr>
              <a:t>Confirm password:</a:t>
            </a:r>
            <a:r>
              <a:rPr b="1" i="1" lang="en-US" sz="1800" spc="-1" strike="noStrike">
                <a:latin typeface="Arial"/>
              </a:rPr>
              <a:t>pokemon</a:t>
            </a:r>
            <a:endParaRPr b="0" lang="en-US" sz="1800" spc="-1" strike="noStrike">
              <a:latin typeface="Arial"/>
            </a:endParaRPr>
          </a:p>
        </p:txBody>
      </p:sp>
      <p:sp>
        <p:nvSpPr>
          <p:cNvPr id="61" name=""/>
          <p:cNvSpPr txBox="1"/>
          <p:nvPr/>
        </p:nvSpPr>
        <p:spPr>
          <a:xfrm>
            <a:off x="0" y="4426920"/>
            <a:ext cx="4800600" cy="602280"/>
          </a:xfrm>
          <a:prstGeom prst="rect">
            <a:avLst/>
          </a:prstGeom>
          <a:noFill/>
          <a:ln w="0">
            <a:noFill/>
          </a:ln>
        </p:spPr>
        <p:txBody>
          <a:bodyPr lIns="90000" rIns="90000" tIns="45000" bIns="45000" anchor="t">
            <a:noAutofit/>
          </a:bodyPr>
          <a:p>
            <a:r>
              <a:rPr b="0" lang="en-US" sz="1800" spc="-1" strike="noStrike">
                <a:latin typeface="Arial"/>
              </a:rPr>
              <a:t>2. Then click “</a:t>
            </a:r>
            <a:r>
              <a:rPr b="1" i="1" lang="en-US" sz="1800" spc="-1" strike="noStrike">
                <a:latin typeface="Arial"/>
              </a:rPr>
              <a:t>Update User</a:t>
            </a:r>
            <a:r>
              <a:rPr b="0" lang="en-US" sz="1800" spc="-1" strike="noStrike">
                <a:latin typeface="Arial"/>
              </a:rPr>
              <a:t>” and restart the service  or restart the edge device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 descr=""/>
          <p:cNvPicPr/>
          <p:nvPr/>
        </p:nvPicPr>
        <p:blipFill>
          <a:blip r:embed="rId1"/>
          <a:stretch/>
        </p:blipFill>
        <p:spPr>
          <a:xfrm>
            <a:off x="2286000" y="685800"/>
            <a:ext cx="7772400" cy="4800600"/>
          </a:xfrm>
          <a:prstGeom prst="rect">
            <a:avLst/>
          </a:prstGeom>
          <a:ln w="0">
            <a:noFill/>
          </a:ln>
        </p:spPr>
      </p:pic>
      <p:sp>
        <p:nvSpPr>
          <p:cNvPr id="63" name=""/>
          <p:cNvSpPr/>
          <p:nvPr/>
        </p:nvSpPr>
        <p:spPr>
          <a:xfrm>
            <a:off x="4800600" y="1371600"/>
            <a:ext cx="228600" cy="457200"/>
          </a:xfrm>
          <a:custGeom>
            <a:avLst/>
            <a:gdLst/>
            <a:ahLst/>
            <a:rect l="l" t="t" r="r" b="b"/>
            <a:pathLst>
              <a:path w="21600" h="21600">
                <a:moveTo>
                  <a:pt x="5400" y="21600"/>
                </a:moveTo>
                <a:lnTo>
                  <a:pt x="5400" y="5400"/>
                </a:lnTo>
                <a:lnTo>
                  <a:pt x="0" y="5400"/>
                </a:lnTo>
                <a:lnTo>
                  <a:pt x="10800" y="0"/>
                </a:lnTo>
                <a:lnTo>
                  <a:pt x="21600" y="5400"/>
                </a:lnTo>
                <a:lnTo>
                  <a:pt x="16200" y="5400"/>
                </a:lnTo>
                <a:lnTo>
                  <a:pt x="16200" y="21600"/>
                </a:lnTo>
                <a:close/>
              </a:path>
            </a:pathLst>
          </a:custGeom>
          <a:noFill/>
          <a:ln w="0">
            <a:noFill/>
          </a:ln>
        </p:spPr>
        <p:style>
          <a:lnRef idx="0"/>
          <a:fillRef idx="0"/>
          <a:effectRef idx="0"/>
          <a:fontRef idx="minor"/>
        </p:style>
      </p:sp>
      <p:sp>
        <p:nvSpPr>
          <p:cNvPr id="64" name=""/>
          <p:cNvSpPr txBox="1"/>
          <p:nvPr/>
        </p:nvSpPr>
        <p:spPr>
          <a:xfrm>
            <a:off x="3411720" y="1952640"/>
            <a:ext cx="2760480" cy="561960"/>
          </a:xfrm>
          <a:prstGeom prst="rect">
            <a:avLst/>
          </a:prstGeom>
          <a:noFill/>
          <a:ln w="0">
            <a:solidFill>
              <a:srgbClr val="000000"/>
            </a:solidFill>
          </a:ln>
        </p:spPr>
        <p:txBody>
          <a:bodyPr lIns="90000" rIns="90000" tIns="45000" bIns="45000" anchor="t">
            <a:noAutofit/>
          </a:bodyPr>
          <a:p>
            <a:r>
              <a:rPr b="0" lang="en-US" sz="1400" spc="-1" strike="noStrike">
                <a:latin typeface="Arial"/>
              </a:rPr>
              <a:t>Click</a:t>
            </a:r>
            <a:r>
              <a:rPr b="1" i="1" lang="en-US" sz="1400" spc="-1" strike="noStrike">
                <a:latin typeface="Arial"/>
              </a:rPr>
              <a:t> “Bacnet Server Settings</a:t>
            </a:r>
            <a:r>
              <a:rPr b="0" lang="en-US" sz="1400" spc="-1" strike="noStrike">
                <a:latin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32040"/>
            <a:ext cx="4068000" cy="946440"/>
          </a:xfrm>
          <a:prstGeom prst="rect">
            <a:avLst/>
          </a:prstGeom>
          <a:noFill/>
          <a:ln w="0">
            <a:noFill/>
          </a:ln>
        </p:spPr>
        <p:txBody>
          <a:bodyPr lIns="0" rIns="0" tIns="0" bIns="0" anchor="ctr">
            <a:noAutofit/>
          </a:bodyPr>
          <a:p>
            <a:pPr algn="ctr">
              <a:buNone/>
            </a:pPr>
            <a:r>
              <a:rPr b="0" lang="en-US" sz="2000" spc="-1" strike="noStrike">
                <a:latin typeface="Arial"/>
              </a:rPr>
              <a:t>BacnetServer Settings</a:t>
            </a:r>
            <a:endParaRPr b="0" lang="en-US" sz="2000" spc="-1" strike="noStrike">
              <a:latin typeface="Arial"/>
            </a:endParaRPr>
          </a:p>
        </p:txBody>
      </p:sp>
      <p:pic>
        <p:nvPicPr>
          <p:cNvPr id="66" name="" descr=""/>
          <p:cNvPicPr/>
          <p:nvPr/>
        </p:nvPicPr>
        <p:blipFill>
          <a:blip r:embed="rId1"/>
          <a:stretch/>
        </p:blipFill>
        <p:spPr>
          <a:xfrm>
            <a:off x="3886200" y="685800"/>
            <a:ext cx="6095520" cy="4800600"/>
          </a:xfrm>
          <a:prstGeom prst="rect">
            <a:avLst/>
          </a:prstGeom>
          <a:ln w="0">
            <a:noFill/>
          </a:ln>
        </p:spPr>
      </p:pic>
      <p:sp>
        <p:nvSpPr>
          <p:cNvPr id="67" name=""/>
          <p:cNvSpPr txBox="1"/>
          <p:nvPr/>
        </p:nvSpPr>
        <p:spPr>
          <a:xfrm>
            <a:off x="0" y="685800"/>
            <a:ext cx="3886200" cy="2394000"/>
          </a:xfrm>
          <a:prstGeom prst="rect">
            <a:avLst/>
          </a:prstGeom>
          <a:noFill/>
          <a:ln w="0">
            <a:noFill/>
          </a:ln>
        </p:spPr>
        <p:txBody>
          <a:bodyPr lIns="90000" rIns="90000" tIns="45000" bIns="45000" anchor="t">
            <a:noAutofit/>
          </a:bodyPr>
          <a:p>
            <a:r>
              <a:rPr b="0" lang="en-US" sz="1800" spc="-1" strike="noStrike">
                <a:latin typeface="Arial"/>
              </a:rPr>
              <a:t>In the Bacnet Server Settings  Page</a:t>
            </a:r>
            <a:endParaRPr b="0" lang="en-US" sz="1800" spc="-1" strike="noStrike">
              <a:latin typeface="Arial"/>
            </a:endParaRPr>
          </a:p>
          <a:p>
            <a:r>
              <a:rPr b="0" lang="en-US" sz="1800" spc="-1" strike="noStrike">
                <a:latin typeface="Arial"/>
              </a:rPr>
              <a:t>Users can change:</a:t>
            </a:r>
            <a:endParaRPr b="0" lang="en-US" sz="1800" spc="-1" strike="noStrike">
              <a:latin typeface="Arial"/>
            </a:endParaRPr>
          </a:p>
          <a:p>
            <a:endParaRPr b="0" lang="en-US" sz="1800" spc="-1" strike="noStrike">
              <a:latin typeface="Arial"/>
            </a:endParaRPr>
          </a:p>
          <a:p>
            <a:r>
              <a:rPr b="0" lang="en-US" sz="1800" spc="-1" strike="noStrike">
                <a:latin typeface="Arial"/>
              </a:rPr>
              <a:t>1. IP Address</a:t>
            </a:r>
            <a:endParaRPr b="0" lang="en-US" sz="1800" spc="-1" strike="noStrike">
              <a:latin typeface="Arial"/>
            </a:endParaRPr>
          </a:p>
          <a:p>
            <a:r>
              <a:rPr b="0" lang="en-US" sz="1800" spc="-1" strike="noStrike">
                <a:latin typeface="Arial"/>
              </a:rPr>
              <a:t>2. Subnet Mask</a:t>
            </a:r>
            <a:endParaRPr b="0" lang="en-US" sz="1800" spc="-1" strike="noStrike">
              <a:latin typeface="Arial"/>
            </a:endParaRPr>
          </a:p>
          <a:p>
            <a:r>
              <a:rPr b="0" lang="en-US" sz="1800" spc="-1" strike="noStrike">
                <a:latin typeface="Arial"/>
              </a:rPr>
              <a:t>3. Network Prefix</a:t>
            </a:r>
            <a:endParaRPr b="0" lang="en-US" sz="1800" spc="-1" strike="noStrike">
              <a:latin typeface="Arial"/>
            </a:endParaRPr>
          </a:p>
          <a:p>
            <a:r>
              <a:rPr b="0" lang="en-US" sz="1800" spc="-1" strike="noStrike">
                <a:latin typeface="Arial"/>
              </a:rPr>
              <a:t>4. Bacnet Port</a:t>
            </a:r>
            <a:endParaRPr b="0" lang="en-US" sz="1800" spc="-1" strike="noStrike">
              <a:latin typeface="Arial"/>
            </a:endParaRPr>
          </a:p>
          <a:p>
            <a:r>
              <a:rPr b="0" lang="en-US" sz="1800" spc="-1" strike="noStrike">
                <a:latin typeface="Arial"/>
              </a:rPr>
              <a:t>5. Instance ID</a:t>
            </a:r>
            <a:endParaRPr b="0" lang="en-US" sz="1800" spc="-1" strike="noStrike">
              <a:latin typeface="Arial"/>
            </a:endParaRPr>
          </a:p>
          <a:p>
            <a:r>
              <a:rPr b="0" lang="en-US" sz="1800" spc="-1" strike="noStrike">
                <a:latin typeface="Arial"/>
              </a:rPr>
              <a:t>6. Bacnet Server Name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2024-05-28T20:36:42Z</dcterms:created>
  <dc:creator/>
  <dc:description/>
  <dc:language>en-US</dc:language>
  <cp:lastModifiedBy/>
  <dcterms:modified xsi:type="dcterms:W3CDTF">2024-06-05T22:09:01Z</dcterms:modified>
  <cp:revision>3</cp:revision>
  <dc:subject/>
  <dc:title/>
</cp:coreProperties>
</file>