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theme/theme1.xml" ContentType="application/vnd.openxmlformats-officedocument.theme+xml"/>
  <Override PartName="/ppt/_rels/presentation.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193388DA-3153-43C8-8DA7-758A83E92D31}"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562636DA-E8D4-476B-BC23-C438CB7DAB83}"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BE5F6C9B-C0D2-4E50-9556-F33D418A3FFA}"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5040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357120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638040" y="132660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5040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357120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6638040" y="3044160"/>
            <a:ext cx="2920680" cy="156816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EC54A3F5-9E6B-4C2C-9187-6BF74CB63EFA}"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ED7F52A-5279-4131-A250-9A3BB12E8F97}"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ECE97BC3-00E7-4D96-8077-400724AAC082}"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1559B95-7036-414D-95DE-3A8EE11F6E7D}"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E54AE79-C6A9-4889-B302-6660659FFA7D}"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EDC8D2A3-BD44-4BB8-8797-A644A17B7C13}"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515268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50400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0568628A-A931-43D8-985F-81A992584048}"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504000" y="1326600"/>
            <a:ext cx="4426920" cy="328824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5152680" y="304416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4EE3F903-2141-4526-92AF-55D1CD13C56B}"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50400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5152680" y="1326600"/>
            <a:ext cx="4426920" cy="156816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504000" y="3044160"/>
            <a:ext cx="9071640" cy="156816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D384609B-B5B7-4D4C-8E49-0D5AAC1B14A6}"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algn="r">
              <a:buNone/>
              <a:defRPr b="0" lang="en-US" sz="1400" spc="-1" strike="noStrike">
                <a:latin typeface="Times New Roman"/>
              </a:defRPr>
            </a:lvl1pPr>
          </a:lstStyle>
          <a:p>
            <a:pPr algn="r">
              <a:buNone/>
            </a:pPr>
            <a:fld id="{F40045C1-8F37-4161-90C9-29DE79CF0530}"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xml"/>
</Relationships>
</file>

<file path=ppt/slides/_rels/slide1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3.xml"/>
</Relationships>
</file>

<file path=ppt/slides/_rels/slide1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3.xml"/>
</Relationships>
</file>

<file path=ppt/slides/_rels/slide1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9.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Introduction to Tree Data Structures</a:t>
            </a:r>
            <a:endParaRPr b="0" lang="en-US" sz="4400" spc="-1" strike="noStrike">
              <a:latin typeface="Arial"/>
            </a:endParaRPr>
          </a:p>
        </p:txBody>
      </p:sp>
      <p:pic>
        <p:nvPicPr>
          <p:cNvPr id="42" name="" descr=""/>
          <p:cNvPicPr/>
          <p:nvPr/>
        </p:nvPicPr>
        <p:blipFill>
          <a:blip r:embed="rId1"/>
          <a:stretch/>
        </p:blipFill>
        <p:spPr>
          <a:xfrm>
            <a:off x="1600200" y="1188360"/>
            <a:ext cx="6400800" cy="406944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65" name="" descr=""/>
          <p:cNvPicPr/>
          <p:nvPr/>
        </p:nvPicPr>
        <p:blipFill>
          <a:blip r:embed="rId1"/>
          <a:stretch/>
        </p:blipFill>
        <p:spPr>
          <a:xfrm>
            <a:off x="207360" y="0"/>
            <a:ext cx="10079640" cy="56696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Binary Search Tree</a:t>
            </a:r>
            <a:endParaRPr b="0" lang="en-US" sz="4400" spc="-1" strike="noStrike">
              <a:latin typeface="Arial"/>
            </a:endParaRPr>
          </a:p>
        </p:txBody>
      </p:sp>
      <p:sp>
        <p:nvSpPr>
          <p:cNvPr id="67" name="PlaceHolder 2"/>
          <p:cNvSpPr>
            <a:spLocks noGrp="1"/>
          </p:cNvSpPr>
          <p:nvPr>
            <p:ph/>
          </p:nvPr>
        </p:nvSpPr>
        <p:spPr>
          <a:xfrm>
            <a:off x="504000" y="1326600"/>
            <a:ext cx="9071640" cy="2788200"/>
          </a:xfrm>
          <a:prstGeom prst="rect">
            <a:avLst/>
          </a:prstGeom>
          <a:noFill/>
          <a:ln w="0">
            <a:noFill/>
          </a:ln>
        </p:spPr>
        <p:txBody>
          <a:bodyPr lIns="0" rIns="0" tIns="0" bIns="0" anchor="t">
            <a:normAutofit fontScale="96000"/>
          </a:bodyPr>
          <a:p>
            <a:pPr marL="432000" indent="-324000">
              <a:spcBef>
                <a:spcPts val="1417"/>
              </a:spcBef>
              <a:buClr>
                <a:srgbClr val="000000"/>
              </a:buClr>
              <a:buSzPct val="45000"/>
              <a:buFont typeface="Wingdings" charset="2"/>
              <a:buChar char=""/>
            </a:pPr>
            <a:r>
              <a:rPr b="0" lang="en-US" sz="3200" spc="-1" strike="noStrike">
                <a:latin typeface="Arial"/>
              </a:rPr>
              <a:t>A binary search tree is a binary tree data structure in which the value of each node is greater than or equal to the values of all the nodes in its left subtree and less than or equal to the values of all the nodes in its right subtree.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Binary Search Tree is a binary tree</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28600"/>
            <a:ext cx="9071640" cy="946440"/>
          </a:xfrm>
          <a:prstGeom prst="rect">
            <a:avLst/>
          </a:prstGeom>
          <a:noFill/>
          <a:ln w="0">
            <a:noFill/>
          </a:ln>
        </p:spPr>
        <p:txBody>
          <a:bodyPr lIns="0" rIns="0" tIns="0" bIns="0" anchor="ctr">
            <a:noAutofit/>
          </a:bodyPr>
          <a:p>
            <a:pPr algn="ctr">
              <a:buNone/>
            </a:pPr>
            <a:r>
              <a:rPr b="0" lang="en-US" sz="4400" spc="-1" strike="noStrike">
                <a:latin typeface="Arial"/>
              </a:rPr>
              <a:t>Binary Search Tree</a:t>
            </a:r>
            <a:endParaRPr b="0" lang="en-US" sz="4400" spc="-1" strike="noStrike">
              <a:latin typeface="Arial"/>
            </a:endParaRPr>
          </a:p>
        </p:txBody>
      </p:sp>
      <p:pic>
        <p:nvPicPr>
          <p:cNvPr id="69" name="" descr=""/>
          <p:cNvPicPr/>
          <p:nvPr/>
        </p:nvPicPr>
        <p:blipFill>
          <a:blip r:embed="rId1"/>
          <a:stretch/>
        </p:blipFill>
        <p:spPr>
          <a:xfrm>
            <a:off x="2514600" y="1095840"/>
            <a:ext cx="4800600" cy="41619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Time complexity of BST</a:t>
            </a:r>
            <a:endParaRPr b="0" lang="en-US" sz="4400" spc="-1" strike="noStrike">
              <a:latin typeface="Arial"/>
            </a:endParaRPr>
          </a:p>
        </p:txBody>
      </p:sp>
      <p:pic>
        <p:nvPicPr>
          <p:cNvPr id="71" name="" descr=""/>
          <p:cNvPicPr/>
          <p:nvPr/>
        </p:nvPicPr>
        <p:blipFill>
          <a:blip r:embed="rId1"/>
          <a:stretch/>
        </p:blipFill>
        <p:spPr>
          <a:xfrm>
            <a:off x="5943600" y="1600200"/>
            <a:ext cx="2037960" cy="2476080"/>
          </a:xfrm>
          <a:prstGeom prst="rect">
            <a:avLst/>
          </a:prstGeom>
          <a:ln w="0">
            <a:noFill/>
          </a:ln>
        </p:spPr>
      </p:pic>
      <p:sp>
        <p:nvSpPr>
          <p:cNvPr id="72" name=""/>
          <p:cNvSpPr txBox="1"/>
          <p:nvPr/>
        </p:nvSpPr>
        <p:spPr>
          <a:xfrm>
            <a:off x="4800600" y="1172520"/>
            <a:ext cx="2971800" cy="346320"/>
          </a:xfrm>
          <a:prstGeom prst="rect">
            <a:avLst/>
          </a:prstGeom>
          <a:noFill/>
          <a:ln w="0">
            <a:noFill/>
          </a:ln>
        </p:spPr>
        <p:txBody>
          <a:bodyPr lIns="90000" rIns="90000" tIns="45000" bIns="45000" anchor="t">
            <a:noAutofit/>
          </a:bodyPr>
          <a:p>
            <a:r>
              <a:rPr b="0" lang="en-US" sz="1800" spc="-1" strike="noStrike">
                <a:latin typeface="Arial"/>
              </a:rPr>
              <a:t>Insert:1,2,3,4,5,6,7</a:t>
            </a:r>
            <a:endParaRPr b="0" lang="en-US" sz="1800" spc="-1" strike="noStrike">
              <a:latin typeface="Arial"/>
            </a:endParaRPr>
          </a:p>
        </p:txBody>
      </p:sp>
      <p:pic>
        <p:nvPicPr>
          <p:cNvPr id="73" name="" descr=""/>
          <p:cNvPicPr/>
          <p:nvPr/>
        </p:nvPicPr>
        <p:blipFill>
          <a:blip r:embed="rId2"/>
          <a:stretch/>
        </p:blipFill>
        <p:spPr>
          <a:xfrm>
            <a:off x="1255680" y="4313880"/>
            <a:ext cx="6219360" cy="1304640"/>
          </a:xfrm>
          <a:prstGeom prst="rect">
            <a:avLst/>
          </a:prstGeom>
          <a:ln w="0">
            <a:noFill/>
          </a:ln>
        </p:spPr>
      </p:pic>
      <p:pic>
        <p:nvPicPr>
          <p:cNvPr id="74" name="" descr=""/>
          <p:cNvPicPr/>
          <p:nvPr/>
        </p:nvPicPr>
        <p:blipFill>
          <a:blip r:embed="rId3"/>
          <a:stretch/>
        </p:blipFill>
        <p:spPr>
          <a:xfrm>
            <a:off x="504000" y="1143000"/>
            <a:ext cx="3839400" cy="301032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529560" y="0"/>
            <a:ext cx="9071640" cy="946440"/>
          </a:xfrm>
          <a:prstGeom prst="rect">
            <a:avLst/>
          </a:prstGeom>
          <a:noFill/>
          <a:ln w="0">
            <a:noFill/>
          </a:ln>
        </p:spPr>
        <p:txBody>
          <a:bodyPr lIns="0" rIns="0" tIns="0" bIns="0" anchor="ctr">
            <a:noAutofit/>
          </a:bodyPr>
          <a:p>
            <a:pPr algn="ctr">
              <a:buNone/>
            </a:pPr>
            <a:r>
              <a:rPr b="0" lang="en-US" sz="3200" spc="-1" strike="noStrike">
                <a:latin typeface="Arial"/>
              </a:rPr>
              <a:t>Self Balancing BST Trees</a:t>
            </a:r>
            <a:endParaRPr b="0" lang="en-US" sz="3200" spc="-1" strike="noStrike">
              <a:latin typeface="Arial"/>
            </a:endParaRPr>
          </a:p>
        </p:txBody>
      </p:sp>
      <p:pic>
        <p:nvPicPr>
          <p:cNvPr id="76" name="" descr=""/>
          <p:cNvPicPr/>
          <p:nvPr/>
        </p:nvPicPr>
        <p:blipFill>
          <a:blip r:embed="rId1"/>
          <a:stretch/>
        </p:blipFill>
        <p:spPr>
          <a:xfrm>
            <a:off x="114480" y="1371600"/>
            <a:ext cx="3771720" cy="4086000"/>
          </a:xfrm>
          <a:prstGeom prst="rect">
            <a:avLst/>
          </a:prstGeom>
          <a:ln w="0">
            <a:noFill/>
          </a:ln>
        </p:spPr>
      </p:pic>
      <p:pic>
        <p:nvPicPr>
          <p:cNvPr id="77" name="" descr=""/>
          <p:cNvPicPr/>
          <p:nvPr/>
        </p:nvPicPr>
        <p:blipFill>
          <a:blip r:embed="rId2"/>
          <a:stretch/>
        </p:blipFill>
        <p:spPr>
          <a:xfrm>
            <a:off x="4114800" y="1402920"/>
            <a:ext cx="3200400" cy="4083480"/>
          </a:xfrm>
          <a:prstGeom prst="rect">
            <a:avLst/>
          </a:prstGeom>
          <a:ln w="0">
            <a:noFill/>
          </a:ln>
        </p:spPr>
      </p:pic>
      <p:sp>
        <p:nvSpPr>
          <p:cNvPr id="78" name=""/>
          <p:cNvSpPr txBox="1"/>
          <p:nvPr/>
        </p:nvSpPr>
        <p:spPr>
          <a:xfrm>
            <a:off x="1143000" y="796680"/>
            <a:ext cx="2057400" cy="346320"/>
          </a:xfrm>
          <a:prstGeom prst="rect">
            <a:avLst/>
          </a:prstGeom>
          <a:noFill/>
          <a:ln w="0">
            <a:noFill/>
          </a:ln>
        </p:spPr>
        <p:txBody>
          <a:bodyPr lIns="90000" rIns="90000" tIns="45000" bIns="45000" anchor="t">
            <a:noAutofit/>
          </a:bodyPr>
          <a:p>
            <a:r>
              <a:rPr b="1" lang="en-US" sz="1800" spc="-1" strike="noStrike">
                <a:latin typeface="Arial"/>
              </a:rPr>
              <a:t>AVL</a:t>
            </a:r>
            <a:endParaRPr b="0" lang="en-US" sz="1800" spc="-1" strike="noStrike">
              <a:latin typeface="Arial"/>
            </a:endParaRPr>
          </a:p>
        </p:txBody>
      </p:sp>
      <p:sp>
        <p:nvSpPr>
          <p:cNvPr id="79" name=""/>
          <p:cNvSpPr txBox="1"/>
          <p:nvPr/>
        </p:nvSpPr>
        <p:spPr>
          <a:xfrm>
            <a:off x="5029200" y="769320"/>
            <a:ext cx="2057400" cy="602280"/>
          </a:xfrm>
          <a:prstGeom prst="rect">
            <a:avLst/>
          </a:prstGeom>
          <a:noFill/>
          <a:ln w="0">
            <a:noFill/>
          </a:ln>
        </p:spPr>
        <p:txBody>
          <a:bodyPr lIns="90000" rIns="90000" tIns="45000" bIns="45000" anchor="t">
            <a:noAutofit/>
          </a:bodyPr>
          <a:p>
            <a:r>
              <a:rPr b="1" lang="en-US" sz="1800" spc="-1" strike="noStrike">
                <a:latin typeface="Arial"/>
              </a:rPr>
              <a:t>Red and Black</a:t>
            </a:r>
            <a:endParaRPr b="0" lang="en-US" sz="1800" spc="-1" strike="noStrike">
              <a:latin typeface="Arial"/>
            </a:endParaRPr>
          </a:p>
        </p:txBody>
      </p:sp>
      <p:pic>
        <p:nvPicPr>
          <p:cNvPr id="80" name="" descr=""/>
          <p:cNvPicPr/>
          <p:nvPr/>
        </p:nvPicPr>
        <p:blipFill>
          <a:blip r:embed="rId3"/>
          <a:stretch/>
        </p:blipFill>
        <p:spPr>
          <a:xfrm>
            <a:off x="7336800" y="1981440"/>
            <a:ext cx="2743200" cy="213336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B-TREE</a:t>
            </a:r>
            <a:endParaRPr b="0" lang="en-US" sz="4400" spc="-1" strike="noStrike">
              <a:latin typeface="Arial"/>
            </a:endParaRPr>
          </a:p>
        </p:txBody>
      </p:sp>
      <p:sp>
        <p:nvSpPr>
          <p:cNvPr id="82" name=""/>
          <p:cNvSpPr txBox="1"/>
          <p:nvPr/>
        </p:nvSpPr>
        <p:spPr>
          <a:xfrm>
            <a:off x="69120" y="1176840"/>
            <a:ext cx="10217880" cy="1566360"/>
          </a:xfrm>
          <a:prstGeom prst="rect">
            <a:avLst/>
          </a:prstGeom>
          <a:noFill/>
          <a:ln w="0">
            <a:noFill/>
          </a:ln>
        </p:spPr>
        <p:txBody>
          <a:bodyPr lIns="90000" rIns="90000" tIns="45000" bIns="45000" anchor="t">
            <a:noAutofit/>
          </a:bodyPr>
          <a:p>
            <a:r>
              <a:rPr b="0" lang="en-US" sz="2600" spc="-1" strike="noStrike">
                <a:latin typeface="Arial"/>
              </a:rPr>
              <a:t>A B-tree is a self-balancing tree data structure that can store multiple values per node and is designed to reduce the number of disk accesses required to locate a particular piece of data, making it efficient for use in file systems and databases.</a:t>
            </a:r>
            <a:endParaRPr b="0" lang="en-US" sz="2600" spc="-1" strike="noStrike">
              <a:latin typeface="Arial"/>
            </a:endParaRPr>
          </a:p>
        </p:txBody>
      </p:sp>
      <p:pic>
        <p:nvPicPr>
          <p:cNvPr id="83" name="" descr=""/>
          <p:cNvPicPr/>
          <p:nvPr/>
        </p:nvPicPr>
        <p:blipFill>
          <a:blip r:embed="rId1"/>
          <a:stretch/>
        </p:blipFill>
        <p:spPr>
          <a:xfrm>
            <a:off x="2200680" y="2971800"/>
            <a:ext cx="6257520" cy="251460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286000"/>
            <a:ext cx="9071640" cy="946440"/>
          </a:xfrm>
          <a:prstGeom prst="rect">
            <a:avLst/>
          </a:prstGeom>
          <a:noFill/>
          <a:ln w="0">
            <a:noFill/>
          </a:ln>
        </p:spPr>
        <p:txBody>
          <a:bodyPr lIns="0" rIns="0" tIns="0" bIns="0" anchor="ctr">
            <a:noAutofit/>
          </a:bodyPr>
          <a:p>
            <a:pPr algn="ctr">
              <a:buNone/>
            </a:pPr>
            <a:r>
              <a:rPr b="0" lang="en-US" sz="4400" spc="-1" strike="noStrike">
                <a:latin typeface="Arial"/>
              </a:rPr>
              <a:t>Thank you for watching</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What is a Tree Data Structure</a:t>
            </a:r>
            <a:endParaRPr b="0" lang="en-US" sz="4400" spc="-1" strike="noStrike">
              <a:latin typeface="Arial"/>
            </a:endParaRPr>
          </a:p>
        </p:txBody>
      </p:sp>
      <p:sp>
        <p:nvSpPr>
          <p:cNvPr id="44" name="PlaceHolder 2"/>
          <p:cNvSpPr>
            <a:spLocks noGrp="1"/>
          </p:cNvSpPr>
          <p:nvPr>
            <p:ph/>
          </p:nvPr>
        </p:nvSpPr>
        <p:spPr>
          <a:xfrm>
            <a:off x="504000" y="1326600"/>
            <a:ext cx="9071640" cy="3288240"/>
          </a:xfrm>
          <a:prstGeom prst="rect">
            <a:avLst/>
          </a:prstGeom>
          <a:noFill/>
          <a:ln w="0">
            <a:noFill/>
          </a:ln>
        </p:spPr>
        <p:txBody>
          <a:bodyPr lIns="0" rIns="0" tIns="0" bIns="0" anchor="t">
            <a:normAutofit fontScale="83000"/>
          </a:bodyPr>
          <a:p>
            <a:pPr marL="432000" indent="-324000">
              <a:spcBef>
                <a:spcPts val="1417"/>
              </a:spcBef>
              <a:buClr>
                <a:srgbClr val="000000"/>
              </a:buClr>
              <a:buSzPct val="45000"/>
              <a:buFont typeface="Wingdings" charset="2"/>
              <a:buChar char=""/>
            </a:pPr>
            <a:r>
              <a:rPr b="0" lang="en-US" sz="3200" spc="-1" strike="noStrike">
                <a:latin typeface="Arial"/>
              </a:rPr>
              <a:t>A tree data structure is a hierarchical structure that is used to represent and organize data in a way that is easy to navigate and search. </a:t>
            </a:r>
            <a:endParaRPr b="0" lang="en-US" sz="3200" spc="-1" strike="noStrike">
              <a:latin typeface="Arial"/>
            </a:endParaRPr>
          </a:p>
          <a:p>
            <a:pPr marL="432000" indent="-324000">
              <a:spcBef>
                <a:spcPts val="1417"/>
              </a:spcBef>
              <a:buClr>
                <a:srgbClr val="000000"/>
              </a:buClr>
              <a:buSzPct val="45000"/>
              <a:buFont typeface="Wingdings" charset="2"/>
              <a:buChar char=""/>
            </a:pP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It’s a non linear Data Structure</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It’s faster to search for data than a linked list and an array. </a:t>
            </a:r>
            <a:endParaRPr b="0" lang="en-US" sz="3200" spc="-1" strike="noStrike">
              <a:latin typeface="Arial"/>
            </a:endParaRPr>
          </a:p>
          <a:p>
            <a:pPr marL="432000" indent="-324000">
              <a:spcBef>
                <a:spcPts val="1417"/>
              </a:spcBef>
              <a:buClr>
                <a:srgbClr val="000000"/>
              </a:buClr>
              <a:buSzPct val="45000"/>
              <a:buFont typeface="Wingdings" charset="2"/>
              <a:buChar char=""/>
            </a:pPr>
            <a:r>
              <a:rPr b="0" lang="en-US" sz="3200" spc="-1" strike="noStrike">
                <a:latin typeface="Arial"/>
              </a:rPr>
              <a:t>Organizes Data better than array and linked list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2040"/>
            <a:ext cx="9071640" cy="94644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6" name="PlaceHolder 2"/>
          <p:cNvSpPr>
            <a:spLocks noGrp="1"/>
          </p:cNvSpPr>
          <p:nvPr>
            <p:ph/>
          </p:nvPr>
        </p:nvSpPr>
        <p:spPr>
          <a:xfrm>
            <a:off x="504000" y="1326600"/>
            <a:ext cx="9071640" cy="3288240"/>
          </a:xfrm>
          <a:prstGeom prst="rect">
            <a:avLst/>
          </a:prstGeom>
          <a:noFill/>
          <a:ln w="0">
            <a:noFill/>
          </a:ln>
        </p:spPr>
        <p:txBody>
          <a:bodyPr lIns="0" rIns="0" tIns="0" bIns="0" anchor="t">
            <a:normAutofit/>
          </a:bodyPr>
          <a:p>
            <a:endParaRPr b="0" lang="en-US" sz="3200" spc="-1" strike="noStrike">
              <a:latin typeface="Arial"/>
            </a:endParaRPr>
          </a:p>
        </p:txBody>
      </p:sp>
      <p:pic>
        <p:nvPicPr>
          <p:cNvPr id="47" name="" descr=""/>
          <p:cNvPicPr/>
          <p:nvPr/>
        </p:nvPicPr>
        <p:blipFill>
          <a:blip r:embed="rId1"/>
          <a:stretch/>
        </p:blipFill>
        <p:spPr>
          <a:xfrm>
            <a:off x="0" y="0"/>
            <a:ext cx="10080000" cy="55591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300960" y="0"/>
            <a:ext cx="9071640" cy="717840"/>
          </a:xfrm>
          <a:prstGeom prst="rect">
            <a:avLst/>
          </a:prstGeom>
          <a:noFill/>
          <a:ln w="0">
            <a:noFill/>
          </a:ln>
        </p:spPr>
        <p:txBody>
          <a:bodyPr lIns="0" rIns="0" tIns="0" bIns="0" anchor="ctr">
            <a:noAutofit/>
          </a:bodyPr>
          <a:p>
            <a:pPr algn="ctr">
              <a:buNone/>
            </a:pPr>
            <a:r>
              <a:rPr b="0" lang="en-US" sz="4400" spc="-1" strike="noStrike">
                <a:latin typeface="Arial"/>
              </a:rPr>
              <a:t>Binary Tree</a:t>
            </a:r>
            <a:endParaRPr b="0" lang="en-US" sz="4400" spc="-1" strike="noStrike">
              <a:latin typeface="Arial"/>
            </a:endParaRPr>
          </a:p>
        </p:txBody>
      </p:sp>
      <p:pic>
        <p:nvPicPr>
          <p:cNvPr id="49" name="" descr=""/>
          <p:cNvPicPr/>
          <p:nvPr/>
        </p:nvPicPr>
        <p:blipFill>
          <a:blip r:embed="rId1"/>
          <a:stretch/>
        </p:blipFill>
        <p:spPr>
          <a:xfrm>
            <a:off x="4114800" y="1600200"/>
            <a:ext cx="3600000" cy="4074480"/>
          </a:xfrm>
          <a:prstGeom prst="rect">
            <a:avLst/>
          </a:prstGeom>
          <a:ln w="0">
            <a:noFill/>
          </a:ln>
        </p:spPr>
      </p:pic>
      <p:sp>
        <p:nvSpPr>
          <p:cNvPr id="50" name=""/>
          <p:cNvSpPr txBox="1"/>
          <p:nvPr/>
        </p:nvSpPr>
        <p:spPr>
          <a:xfrm>
            <a:off x="457200" y="717840"/>
            <a:ext cx="8915400" cy="770040"/>
          </a:xfrm>
          <a:prstGeom prst="rect">
            <a:avLst/>
          </a:prstGeom>
          <a:noFill/>
          <a:ln w="0">
            <a:noFill/>
          </a:ln>
        </p:spPr>
        <p:txBody>
          <a:bodyPr lIns="90000" rIns="90000" tIns="45000" bIns="45000" anchor="t">
            <a:noAutofit/>
          </a:bodyPr>
          <a:p>
            <a:r>
              <a:rPr b="0" lang="en-US" sz="2400" spc="-1" strike="noStrike">
                <a:latin typeface="Arial"/>
              </a:rPr>
              <a:t>A Binary tree is a tree data structure where each node has at most two children, referred to as the left child and the right child</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1" name="" descr=""/>
          <p:cNvPicPr/>
          <p:nvPr/>
        </p:nvPicPr>
        <p:blipFill>
          <a:blip r:embed="rId1"/>
          <a:stretch/>
        </p:blipFill>
        <p:spPr>
          <a:xfrm>
            <a:off x="2286000" y="0"/>
            <a:ext cx="4707000" cy="566964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529560" y="-32040"/>
            <a:ext cx="9071640" cy="946440"/>
          </a:xfrm>
          <a:prstGeom prst="rect">
            <a:avLst/>
          </a:prstGeom>
          <a:noFill/>
          <a:ln w="0">
            <a:noFill/>
          </a:ln>
        </p:spPr>
        <p:txBody>
          <a:bodyPr lIns="0" rIns="0" tIns="0" bIns="0" anchor="ctr">
            <a:noAutofit/>
          </a:bodyPr>
          <a:p>
            <a:pPr algn="ctr">
              <a:buNone/>
            </a:pPr>
            <a:r>
              <a:rPr b="0" lang="en-US" sz="4400" spc="-1" strike="noStrike">
                <a:latin typeface="Arial"/>
              </a:rPr>
              <a:t>Strict/Full Binary Tree</a:t>
            </a:r>
            <a:endParaRPr b="0" lang="en-US" sz="4400" spc="-1" strike="noStrike">
              <a:latin typeface="Arial"/>
            </a:endParaRPr>
          </a:p>
        </p:txBody>
      </p:sp>
      <p:sp>
        <p:nvSpPr>
          <p:cNvPr id="53" name="PlaceHolder 2"/>
          <p:cNvSpPr>
            <a:spLocks noGrp="1"/>
          </p:cNvSpPr>
          <p:nvPr>
            <p:ph/>
          </p:nvPr>
        </p:nvSpPr>
        <p:spPr>
          <a:xfrm>
            <a:off x="529560" y="826560"/>
            <a:ext cx="9071640" cy="1688040"/>
          </a:xfrm>
          <a:prstGeom prst="rect">
            <a:avLst/>
          </a:prstGeom>
          <a:noFill/>
          <a:ln w="0">
            <a:noFill/>
          </a:ln>
        </p:spPr>
        <p:txBody>
          <a:bodyPr lIns="0" rIns="0" tIns="0" bIns="0" anchor="t">
            <a:normAutofit fontScale="96000"/>
          </a:bodyPr>
          <a:p>
            <a:pPr marL="432000" indent="-324000">
              <a:spcBef>
                <a:spcPts val="1417"/>
              </a:spcBef>
              <a:buClr>
                <a:srgbClr val="000000"/>
              </a:buClr>
              <a:buSzPct val="45000"/>
              <a:buFont typeface="Wingdings" charset="2"/>
              <a:buChar char=""/>
            </a:pPr>
            <a:r>
              <a:rPr b="0" lang="en-US" sz="3200" spc="-1" strike="noStrike">
                <a:latin typeface="Arial"/>
              </a:rPr>
              <a:t>A strict binary tree is a type of binary tree in which every node has exactly two children, except for the leaf nodes (which have no children).</a:t>
            </a:r>
            <a:endParaRPr b="0" lang="en-US" sz="3200" spc="-1" strike="noStrike">
              <a:latin typeface="Arial"/>
            </a:endParaRPr>
          </a:p>
        </p:txBody>
      </p:sp>
      <p:pic>
        <p:nvPicPr>
          <p:cNvPr id="54" name="" descr=""/>
          <p:cNvPicPr/>
          <p:nvPr/>
        </p:nvPicPr>
        <p:blipFill>
          <a:blip r:embed="rId1"/>
          <a:stretch/>
        </p:blipFill>
        <p:spPr>
          <a:xfrm>
            <a:off x="2057400" y="2286000"/>
            <a:ext cx="4114800" cy="315504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529560" y="0"/>
            <a:ext cx="9071640" cy="685800"/>
          </a:xfrm>
          <a:prstGeom prst="rect">
            <a:avLst/>
          </a:prstGeom>
          <a:noFill/>
          <a:ln w="0">
            <a:noFill/>
          </a:ln>
        </p:spPr>
        <p:txBody>
          <a:bodyPr lIns="0" rIns="0" tIns="0" bIns="0" anchor="ctr">
            <a:noAutofit/>
          </a:bodyPr>
          <a:p>
            <a:pPr algn="ctr">
              <a:buNone/>
            </a:pPr>
            <a:r>
              <a:rPr b="0" lang="en-US" sz="4400" spc="-1" strike="noStrike">
                <a:latin typeface="Arial"/>
              </a:rPr>
              <a:t>Strict/Full Binary Tree Example</a:t>
            </a:r>
            <a:endParaRPr b="0" lang="en-US" sz="4400" spc="-1" strike="noStrike">
              <a:latin typeface="Arial"/>
            </a:endParaRPr>
          </a:p>
        </p:txBody>
      </p:sp>
      <p:pic>
        <p:nvPicPr>
          <p:cNvPr id="56" name="" descr=""/>
          <p:cNvPicPr/>
          <p:nvPr/>
        </p:nvPicPr>
        <p:blipFill>
          <a:blip r:embed="rId1"/>
          <a:stretch/>
        </p:blipFill>
        <p:spPr>
          <a:xfrm>
            <a:off x="2286000" y="914400"/>
            <a:ext cx="5486400" cy="434340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Complete Binary Tree</a:t>
            </a:r>
            <a:endParaRPr b="0" lang="en-US" sz="4400" spc="-1" strike="noStrike">
              <a:latin typeface="Arial"/>
            </a:endParaRPr>
          </a:p>
        </p:txBody>
      </p:sp>
      <p:sp>
        <p:nvSpPr>
          <p:cNvPr id="58" name="PlaceHolder 2"/>
          <p:cNvSpPr>
            <a:spLocks noGrp="1"/>
          </p:cNvSpPr>
          <p:nvPr>
            <p:ph/>
          </p:nvPr>
        </p:nvSpPr>
        <p:spPr>
          <a:xfrm>
            <a:off x="685800" y="1172520"/>
            <a:ext cx="9071640" cy="1645200"/>
          </a:xfrm>
          <a:prstGeom prst="rect">
            <a:avLst/>
          </a:prstGeom>
          <a:noFill/>
          <a:ln w="0">
            <a:noFill/>
          </a:ln>
        </p:spPr>
        <p:txBody>
          <a:bodyPr lIns="0" rIns="0" tIns="0" bIns="0" anchor="t">
            <a:normAutofit fontScale="91000"/>
          </a:bodyPr>
          <a:p>
            <a:pPr marL="432000" indent="-324000">
              <a:spcBef>
                <a:spcPts val="1417"/>
              </a:spcBef>
              <a:buClr>
                <a:srgbClr val="000000"/>
              </a:buClr>
              <a:buSzPct val="45000"/>
              <a:buFont typeface="Wingdings" charset="2"/>
              <a:buChar char=""/>
            </a:pPr>
            <a:r>
              <a:rPr b="0" lang="en-US" sz="3200" spc="-1" strike="noStrike">
                <a:latin typeface="Arial"/>
              </a:rPr>
              <a:t>A complete binary tree is a binary tree in which every level of the tree is completely filled, except possibly for the last level, which is filled from left to right.</a:t>
            </a:r>
            <a:endParaRPr b="0" lang="en-US" sz="3200" spc="-1" strike="noStrike">
              <a:latin typeface="Arial"/>
            </a:endParaRPr>
          </a:p>
        </p:txBody>
      </p:sp>
      <p:pic>
        <p:nvPicPr>
          <p:cNvPr id="59" name="" descr=""/>
          <p:cNvPicPr/>
          <p:nvPr/>
        </p:nvPicPr>
        <p:blipFill>
          <a:blip r:embed="rId1"/>
          <a:stretch/>
        </p:blipFill>
        <p:spPr>
          <a:xfrm>
            <a:off x="1600200" y="2971800"/>
            <a:ext cx="6533640" cy="239040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algn="ctr">
              <a:buNone/>
            </a:pPr>
            <a:r>
              <a:rPr b="0" lang="en-US" sz="4400" spc="-1" strike="noStrike">
                <a:latin typeface="Arial"/>
              </a:rPr>
              <a:t>Perfect Binary Tree</a:t>
            </a:r>
            <a:endParaRPr b="0" lang="en-US" sz="4400" spc="-1" strike="noStrike">
              <a:latin typeface="Arial"/>
            </a:endParaRPr>
          </a:p>
        </p:txBody>
      </p:sp>
      <p:sp>
        <p:nvSpPr>
          <p:cNvPr id="61" name="PlaceHolder 2"/>
          <p:cNvSpPr>
            <a:spLocks noGrp="1"/>
          </p:cNvSpPr>
          <p:nvPr>
            <p:ph/>
          </p:nvPr>
        </p:nvSpPr>
        <p:spPr>
          <a:xfrm>
            <a:off x="529560" y="1143000"/>
            <a:ext cx="9071640" cy="1416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A perfect binary tree is a binary tree in which all interior nodes have two children, and all leaf nodes are at the same depth or level.</a:t>
            </a:r>
            <a:endParaRPr b="0" lang="en-US" sz="3200" spc="-1" strike="noStrike">
              <a:latin typeface="Arial"/>
            </a:endParaRPr>
          </a:p>
        </p:txBody>
      </p:sp>
      <p:pic>
        <p:nvPicPr>
          <p:cNvPr id="62" name="" descr=""/>
          <p:cNvPicPr/>
          <p:nvPr/>
        </p:nvPicPr>
        <p:blipFill>
          <a:blip r:embed="rId1"/>
          <a:stretch/>
        </p:blipFill>
        <p:spPr>
          <a:xfrm>
            <a:off x="3657600" y="2743200"/>
            <a:ext cx="4572000" cy="27432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75</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2023-02-26T18:12:22Z</dcterms:created>
  <dc:creator/>
  <dc:description/>
  <dc:language>en-US</dc:language>
  <cp:lastModifiedBy/>
  <dcterms:modified xsi:type="dcterms:W3CDTF">2023-02-26T21:42:59Z</dcterms:modified>
  <cp:revision>4</cp:revision>
  <dc:subject/>
  <dc:title/>
</cp:coreProperties>
</file>