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</p:sldMasterIdLst>
  <p:sldIdLst>
    <p:sldId id="256" r:id="rId2"/>
    <p:sldId id="257" r:id="rId3"/>
    <p:sldId id="273" r:id="rId4"/>
    <p:sldId id="260" r:id="rId5"/>
    <p:sldId id="267" r:id="rId6"/>
    <p:sldId id="268" r:id="rId7"/>
    <p:sldId id="264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>
      <p:cViewPr>
        <p:scale>
          <a:sx n="80" d="100"/>
          <a:sy n="80" d="100"/>
        </p:scale>
        <p:origin x="152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3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38C5-E614-4C48-9D00-21215F9B5244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D925-EC85-4990-A6EA-747F3ED561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.png"/><Relationship Id="rId3" Type="http://schemas.openxmlformats.org/officeDocument/2006/relationships/hyperlink" Target="http://www.blog.google/products/admob/firebase-expands-to-become-unified-app/" TargetMode="External"/><Relationship Id="rId21" Type="http://schemas.microsoft.com/office/2007/relationships/hdphoto" Target="../media/hdphoto2.wdp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2.jpe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www.logolynx.com/topic/java+language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348880"/>
            <a:ext cx="6428445" cy="905318"/>
          </a:xfrm>
        </p:spPr>
        <p:txBody>
          <a:bodyPr/>
          <a:lstStyle/>
          <a:p>
            <a:r>
              <a:rPr lang="en-IN" dirty="0">
                <a:latin typeface="+mn-lt"/>
              </a:rPr>
              <a:t>Digital ID Card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cs typeface="Arial Narrow" panose="020B0604020202020204" pitchFamily="34" charset="0"/>
              </a:rPr>
              <a:t>Team CodeBridge</a:t>
            </a:r>
            <a:endParaRPr lang="en-US" dirty="0">
              <a:cs typeface="Arial Narrow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4C1AC-6626-9C4F-B06A-16F2897AE352}"/>
              </a:ext>
            </a:extLst>
          </p:cNvPr>
          <p:cNvSpPr txBox="1"/>
          <p:nvPr/>
        </p:nvSpPr>
        <p:spPr>
          <a:xfrm>
            <a:off x="3522674" y="1397722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T&amp;I Functions Q2 Hackathon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Standard Chartered Bank New 2021 Vector Logo - Logowik.com">
            <a:extLst>
              <a:ext uri="{FF2B5EF4-FFF2-40B4-BE49-F238E27FC236}">
                <a16:creationId xmlns:a16="http://schemas.microsoft.com/office/drawing/2014/main" id="{BB02028C-32CF-41F9-940C-22F1EDE75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3" r="992" b="25503"/>
          <a:stretch/>
        </p:blipFill>
        <p:spPr bwMode="auto">
          <a:xfrm>
            <a:off x="7524328" y="0"/>
            <a:ext cx="1619672" cy="6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Rockwell" panose="02060603020205020403" pitchFamily="18" charset="77"/>
              </a:rPr>
              <a:t>Introduction</a:t>
            </a:r>
            <a:endParaRPr lang="en-US"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Access to SCB premises at present is controlled manually via physical ID card, consuming significant plastic, paper and other resources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brand refresh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with the new logo has created the need for refreshed ID cards for employees and visitors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Our bank’s core value of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‘Do the Right Thing’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envisages an alternate approach to the environmental impact of plastic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digital approach with high security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features will ensure that physical ID card verification is not needed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addition to the benefits of carbon footprint reduction we are looking at improving upon operational overheads while setting up/migrating office premises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Standard Chartered Bank New 2021 Vector Logo - Logowik.com">
            <a:extLst>
              <a:ext uri="{FF2B5EF4-FFF2-40B4-BE49-F238E27FC236}">
                <a16:creationId xmlns:a16="http://schemas.microsoft.com/office/drawing/2014/main" id="{5B282E31-7EFA-43D8-B317-6F7B882F2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3" r="992" b="25503"/>
          <a:stretch/>
        </p:blipFill>
        <p:spPr bwMode="auto">
          <a:xfrm>
            <a:off x="7524328" y="0"/>
            <a:ext cx="1619672" cy="6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81505E-2A0D-4545-82A0-E9D4E8191BAB}"/>
              </a:ext>
            </a:extLst>
          </p:cNvPr>
          <p:cNvSpPr/>
          <p:nvPr/>
        </p:nvSpPr>
        <p:spPr>
          <a:xfrm>
            <a:off x="3260066" y="2056791"/>
            <a:ext cx="2088232" cy="2880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2890D-F069-4891-8579-83D185A1C21F}"/>
              </a:ext>
            </a:extLst>
          </p:cNvPr>
          <p:cNvSpPr/>
          <p:nvPr/>
        </p:nvSpPr>
        <p:spPr>
          <a:xfrm>
            <a:off x="6264981" y="2066668"/>
            <a:ext cx="2088232" cy="2880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DB615C-B7E5-417F-8CE8-F0CC08BC779E}"/>
              </a:ext>
            </a:extLst>
          </p:cNvPr>
          <p:cNvSpPr/>
          <p:nvPr/>
        </p:nvSpPr>
        <p:spPr>
          <a:xfrm>
            <a:off x="3810312" y="692696"/>
            <a:ext cx="3956785" cy="108012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840ECF-CAAF-4540-8138-60055EC1D1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261" t="35832" r="19276" b="35978"/>
          <a:stretch/>
        </p:blipFill>
        <p:spPr>
          <a:xfrm>
            <a:off x="5381882" y="354043"/>
            <a:ext cx="1080121" cy="288032"/>
          </a:xfrm>
          <a:prstGeom prst="rect">
            <a:avLst/>
          </a:prstGeom>
        </p:spPr>
      </p:pic>
      <p:pic>
        <p:nvPicPr>
          <p:cNvPr id="7" name="Picture 4" descr="SwiftUI &amp; Firestore/Firebase - Fullstack: SwiftUI">
            <a:extLst>
              <a:ext uri="{FF2B5EF4-FFF2-40B4-BE49-F238E27FC236}">
                <a16:creationId xmlns:a16="http://schemas.microsoft.com/office/drawing/2014/main" id="{9AF29752-06B3-4EA5-9C27-968D8E3EC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6" t="25790" r="74809" b="21585"/>
          <a:stretch/>
        </p:blipFill>
        <p:spPr bwMode="auto">
          <a:xfrm>
            <a:off x="4139950" y="764704"/>
            <a:ext cx="576064" cy="6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base Android Series: Storage. Welcome to another article of Firebase… |  by Francisco García Sierra | ProAndroidDev">
            <a:extLst>
              <a:ext uri="{FF2B5EF4-FFF2-40B4-BE49-F238E27FC236}">
                <a16:creationId xmlns:a16="http://schemas.microsoft.com/office/drawing/2014/main" id="{8BBB8799-7542-44B1-A7DF-B5D1459B8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3" t="34980" r="13676" b="39987"/>
          <a:stretch/>
        </p:blipFill>
        <p:spPr bwMode="auto">
          <a:xfrm>
            <a:off x="5381882" y="1370358"/>
            <a:ext cx="1206342" cy="26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Firebase Android Series: Storage. Welcome to another article of Firebase… |  by Francisco García Sierra | ProAndroidDev">
            <a:extLst>
              <a:ext uri="{FF2B5EF4-FFF2-40B4-BE49-F238E27FC236}">
                <a16:creationId xmlns:a16="http://schemas.microsoft.com/office/drawing/2014/main" id="{B7C35EEF-6D09-4B1A-A48C-1C87EFC63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t="22464" r="68037" b="24901"/>
          <a:stretch/>
        </p:blipFill>
        <p:spPr bwMode="auto">
          <a:xfrm>
            <a:off x="5743457" y="745491"/>
            <a:ext cx="452979" cy="59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OAuth2 Authentication in NodeJS · LoginRadius Engineering">
            <a:extLst>
              <a:ext uri="{FF2B5EF4-FFF2-40B4-BE49-F238E27FC236}">
                <a16:creationId xmlns:a16="http://schemas.microsoft.com/office/drawing/2014/main" id="{98898444-F900-4D2F-9EFA-2D6A9894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959" y="3610340"/>
            <a:ext cx="584558" cy="44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daptive Multi-Factor Authentication (MFA) Solutions | CyberArk">
            <a:extLst>
              <a:ext uri="{FF2B5EF4-FFF2-40B4-BE49-F238E27FC236}">
                <a16:creationId xmlns:a16="http://schemas.microsoft.com/office/drawing/2014/main" id="{61354047-FFC0-4676-96D3-E93C84A0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89" y="2282692"/>
            <a:ext cx="717901" cy="61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4D0B4C-3B10-4C4B-B7B8-E2977F56D2C5}"/>
              </a:ext>
            </a:extLst>
          </p:cNvPr>
          <p:cNvSpPr/>
          <p:nvPr/>
        </p:nvSpPr>
        <p:spPr>
          <a:xfrm>
            <a:off x="1296429" y="2066668"/>
            <a:ext cx="1512168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54F1B-07FC-4A2B-B495-D15902AE53C4}"/>
              </a:ext>
            </a:extLst>
          </p:cNvPr>
          <p:cNvSpPr txBox="1"/>
          <p:nvPr/>
        </p:nvSpPr>
        <p:spPr>
          <a:xfrm>
            <a:off x="1517783" y="2818686"/>
            <a:ext cx="106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Custom 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27677-D4BF-4A6F-AF18-28E25C6543B7}"/>
              </a:ext>
            </a:extLst>
          </p:cNvPr>
          <p:cNvSpPr txBox="1"/>
          <p:nvPr/>
        </p:nvSpPr>
        <p:spPr>
          <a:xfrm>
            <a:off x="1278984" y="162864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Authentication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42B3C-2AC5-4A22-B819-70411AF7EE75}"/>
              </a:ext>
            </a:extLst>
          </p:cNvPr>
          <p:cNvSpPr/>
          <p:nvPr/>
        </p:nvSpPr>
        <p:spPr>
          <a:xfrm>
            <a:off x="1368436" y="2107284"/>
            <a:ext cx="1368152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B992F-5A6E-4B27-A1D4-B03340F03944}"/>
              </a:ext>
            </a:extLst>
          </p:cNvPr>
          <p:cNvSpPr txBox="1"/>
          <p:nvPr/>
        </p:nvSpPr>
        <p:spPr>
          <a:xfrm>
            <a:off x="1433178" y="2066668"/>
            <a:ext cx="1080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Employee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35C6F5-B912-4404-A0E2-44D6E17A5C04}"/>
              </a:ext>
            </a:extLst>
          </p:cNvPr>
          <p:cNvSpPr/>
          <p:nvPr/>
        </p:nvSpPr>
        <p:spPr>
          <a:xfrm>
            <a:off x="1368436" y="3354134"/>
            <a:ext cx="1368152" cy="15208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92B61-AC52-41EB-8B8D-DE4D95167B54}"/>
              </a:ext>
            </a:extLst>
          </p:cNvPr>
          <p:cNvSpPr txBox="1"/>
          <p:nvPr/>
        </p:nvSpPr>
        <p:spPr>
          <a:xfrm>
            <a:off x="1433178" y="3313518"/>
            <a:ext cx="1080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Visitor</a:t>
            </a:r>
          </a:p>
        </p:txBody>
      </p:sp>
      <p:pic>
        <p:nvPicPr>
          <p:cNvPr id="1040" name="Picture 16" descr="Microsoft MFA FAQ – Sentrian IT Support Centre">
            <a:extLst>
              <a:ext uri="{FF2B5EF4-FFF2-40B4-BE49-F238E27FC236}">
                <a16:creationId xmlns:a16="http://schemas.microsoft.com/office/drawing/2014/main" id="{4941803E-EA4C-4ECA-AB3F-197647436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1" t="29870" r="12373" b="34344"/>
          <a:stretch/>
        </p:blipFill>
        <p:spPr bwMode="auto">
          <a:xfrm>
            <a:off x="1459004" y="4233552"/>
            <a:ext cx="1128237" cy="30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E34C40-01DD-4E8D-A293-87C9F8B0CAFC}"/>
              </a:ext>
            </a:extLst>
          </p:cNvPr>
          <p:cNvSpPr txBox="1"/>
          <p:nvPr/>
        </p:nvSpPr>
        <p:spPr>
          <a:xfrm>
            <a:off x="3449403" y="2112562"/>
            <a:ext cx="18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App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A7038-3111-46F3-90FD-EC1F263FE49E}"/>
              </a:ext>
            </a:extLst>
          </p:cNvPr>
          <p:cNvSpPr txBox="1"/>
          <p:nvPr/>
        </p:nvSpPr>
        <p:spPr>
          <a:xfrm>
            <a:off x="6530093" y="2128223"/>
            <a:ext cx="18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Scanner App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910597C-36D7-431C-85E8-702E83A6935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24459" t="6901" r="17444"/>
          <a:stretch/>
        </p:blipFill>
        <p:spPr>
          <a:xfrm>
            <a:off x="3378262" y="4471724"/>
            <a:ext cx="432050" cy="4121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EA993DB-BCA9-446E-A316-12781CFADF4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24459" t="6901" r="17444"/>
          <a:stretch/>
        </p:blipFill>
        <p:spPr>
          <a:xfrm>
            <a:off x="6384013" y="4400466"/>
            <a:ext cx="432050" cy="412133"/>
          </a:xfrm>
          <a:prstGeom prst="rect">
            <a:avLst/>
          </a:prstGeom>
        </p:spPr>
      </p:pic>
      <p:pic>
        <p:nvPicPr>
          <p:cNvPr id="1042" name="Picture 18" descr="Authentication Icons - Download Free Vector Icons | Noun Project">
            <a:extLst>
              <a:ext uri="{FF2B5EF4-FFF2-40B4-BE49-F238E27FC236}">
                <a16:creationId xmlns:a16="http://schemas.microsoft.com/office/drawing/2014/main" id="{7D0D0A47-5E2B-4574-985B-DA1023642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15661" r="19819" b="14935"/>
          <a:stretch/>
        </p:blipFill>
        <p:spPr bwMode="auto">
          <a:xfrm>
            <a:off x="3611317" y="2823104"/>
            <a:ext cx="420135" cy="4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B52BA1-4349-4E42-9B24-6DB5E707618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06" y="2816945"/>
            <a:ext cx="343168" cy="461218"/>
          </a:xfrm>
          <a:prstGeom prst="rect">
            <a:avLst/>
          </a:prstGeom>
        </p:spPr>
      </p:pic>
      <p:pic>
        <p:nvPicPr>
          <p:cNvPr id="1048" name="Picture 24" descr="Id Card Security Card Icon Vector Design Template Stock Illustration -  Download Image Now - iStock">
            <a:extLst>
              <a:ext uri="{FF2B5EF4-FFF2-40B4-BE49-F238E27FC236}">
                <a16:creationId xmlns:a16="http://schemas.microsoft.com/office/drawing/2014/main" id="{5566405B-7BC8-4EC0-82C0-2921A8CAE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21009" r="10200" b="21872"/>
          <a:stretch/>
        </p:blipFill>
        <p:spPr bwMode="auto">
          <a:xfrm>
            <a:off x="3931792" y="3829005"/>
            <a:ext cx="799354" cy="59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9E94ED-6FCE-4665-8E0E-650BD858A083}"/>
              </a:ext>
            </a:extLst>
          </p:cNvPr>
          <p:cNvSpPr/>
          <p:nvPr/>
        </p:nvSpPr>
        <p:spPr>
          <a:xfrm>
            <a:off x="3378262" y="2597794"/>
            <a:ext cx="886247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4A323-C8F1-4040-AC02-C7604D940E4C}"/>
              </a:ext>
            </a:extLst>
          </p:cNvPr>
          <p:cNvSpPr txBox="1"/>
          <p:nvPr/>
        </p:nvSpPr>
        <p:spPr>
          <a:xfrm>
            <a:off x="3378262" y="2567813"/>
            <a:ext cx="1013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Auth Module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8DB9372-02B9-46FC-B7C7-D4E97E5E4B8E}"/>
              </a:ext>
            </a:extLst>
          </p:cNvPr>
          <p:cNvSpPr/>
          <p:nvPr/>
        </p:nvSpPr>
        <p:spPr>
          <a:xfrm>
            <a:off x="4402260" y="2600705"/>
            <a:ext cx="869156" cy="7818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A06E92-CEDE-4893-8171-B6F1966C2414}"/>
              </a:ext>
            </a:extLst>
          </p:cNvPr>
          <p:cNvSpPr txBox="1"/>
          <p:nvPr/>
        </p:nvSpPr>
        <p:spPr>
          <a:xfrm>
            <a:off x="4385169" y="2570724"/>
            <a:ext cx="1013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QR Module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6ECC7EF-F0B0-4208-A51F-AA0CC5AE815E}"/>
              </a:ext>
            </a:extLst>
          </p:cNvPr>
          <p:cNvSpPr/>
          <p:nvPr/>
        </p:nvSpPr>
        <p:spPr>
          <a:xfrm>
            <a:off x="3694899" y="3644834"/>
            <a:ext cx="122941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328E40-DD60-4B08-8CCD-6286841A4381}"/>
              </a:ext>
            </a:extLst>
          </p:cNvPr>
          <p:cNvSpPr txBox="1"/>
          <p:nvPr/>
        </p:nvSpPr>
        <p:spPr>
          <a:xfrm>
            <a:off x="3694898" y="3614853"/>
            <a:ext cx="1229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Display Module</a:t>
            </a:r>
          </a:p>
        </p:txBody>
      </p:sp>
      <p:pic>
        <p:nvPicPr>
          <p:cNvPr id="1050" name="Picture 26" descr="17,707 BEST Qr Code Icon IMAGES, STOCK PHOTOS &amp; VECTORS | Adobe Stock">
            <a:extLst>
              <a:ext uri="{FF2B5EF4-FFF2-40B4-BE49-F238E27FC236}">
                <a16:creationId xmlns:a16="http://schemas.microsoft.com/office/drawing/2014/main" id="{8BA467D8-4AF7-43EF-B2E3-9DE4EC017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t="-1" r="19841" b="8406"/>
          <a:stretch/>
        </p:blipFill>
        <p:spPr bwMode="auto">
          <a:xfrm>
            <a:off x="6553952" y="2746909"/>
            <a:ext cx="572714" cy="56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823FF49-44E3-4250-A849-E209142A5745}"/>
              </a:ext>
            </a:extLst>
          </p:cNvPr>
          <p:cNvSpPr/>
          <p:nvPr/>
        </p:nvSpPr>
        <p:spPr>
          <a:xfrm>
            <a:off x="6377765" y="2564881"/>
            <a:ext cx="886247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821E9D-6F3D-4D7A-BCAE-09AFEDCF031A}"/>
              </a:ext>
            </a:extLst>
          </p:cNvPr>
          <p:cNvSpPr txBox="1"/>
          <p:nvPr/>
        </p:nvSpPr>
        <p:spPr>
          <a:xfrm>
            <a:off x="6377765" y="2534900"/>
            <a:ext cx="1013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Scan Module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D657680-F854-45BA-BC43-E00A917B5C45}"/>
              </a:ext>
            </a:extLst>
          </p:cNvPr>
          <p:cNvSpPr/>
          <p:nvPr/>
        </p:nvSpPr>
        <p:spPr>
          <a:xfrm>
            <a:off x="7414043" y="2595314"/>
            <a:ext cx="869156" cy="78186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BD851D-4174-4B8E-9DCE-A38BC3F03E9D}"/>
              </a:ext>
            </a:extLst>
          </p:cNvPr>
          <p:cNvSpPr txBox="1"/>
          <p:nvPr/>
        </p:nvSpPr>
        <p:spPr>
          <a:xfrm>
            <a:off x="7396952" y="2565333"/>
            <a:ext cx="101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Verification Module</a:t>
            </a:r>
          </a:p>
        </p:txBody>
      </p:sp>
      <p:pic>
        <p:nvPicPr>
          <p:cNvPr id="1052" name="Picture 28" descr="Verification Icons - Download Free Vector Icons | Noun Project">
            <a:extLst>
              <a:ext uri="{FF2B5EF4-FFF2-40B4-BE49-F238E27FC236}">
                <a16:creationId xmlns:a16="http://schemas.microsoft.com/office/drawing/2014/main" id="{B93AF143-C836-428F-9EE7-9EAA4472E0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0" b="5612"/>
          <a:stretch/>
        </p:blipFill>
        <p:spPr bwMode="auto">
          <a:xfrm>
            <a:off x="7654180" y="2964011"/>
            <a:ext cx="387820" cy="39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4" descr="Id Card Security Card Icon Vector Design Template Stock Illustration -  Download Image Now - iStock">
            <a:extLst>
              <a:ext uri="{FF2B5EF4-FFF2-40B4-BE49-F238E27FC236}">
                <a16:creationId xmlns:a16="http://schemas.microsoft.com/office/drawing/2014/main" id="{1A70437D-53BD-4020-9CB5-2A47CD986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0" t="21009" r="10200" b="21872"/>
          <a:stretch/>
        </p:blipFill>
        <p:spPr bwMode="auto">
          <a:xfrm>
            <a:off x="6967743" y="3795876"/>
            <a:ext cx="799354" cy="59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3130AAC-0DD7-496F-9DD1-E2AA0B679106}"/>
              </a:ext>
            </a:extLst>
          </p:cNvPr>
          <p:cNvSpPr/>
          <p:nvPr/>
        </p:nvSpPr>
        <p:spPr>
          <a:xfrm>
            <a:off x="6730850" y="3611705"/>
            <a:ext cx="122941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39BE0D-5F9D-48CF-9F4A-CE552D120D6E}"/>
              </a:ext>
            </a:extLst>
          </p:cNvPr>
          <p:cNvSpPr txBox="1"/>
          <p:nvPr/>
        </p:nvSpPr>
        <p:spPr>
          <a:xfrm>
            <a:off x="6730849" y="3581724"/>
            <a:ext cx="1229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Display Module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438073-8D6B-47AD-871E-52F0D8CCB662}"/>
              </a:ext>
            </a:extLst>
          </p:cNvPr>
          <p:cNvCxnSpPr>
            <a:cxnSpLocks/>
          </p:cNvCxnSpPr>
          <p:nvPr/>
        </p:nvCxnSpPr>
        <p:spPr>
          <a:xfrm>
            <a:off x="2808597" y="3068311"/>
            <a:ext cx="451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97B9BB-0F64-4895-86C2-44F3640B3630}"/>
              </a:ext>
            </a:extLst>
          </p:cNvPr>
          <p:cNvCxnSpPr>
            <a:cxnSpLocks/>
          </p:cNvCxnSpPr>
          <p:nvPr/>
        </p:nvCxnSpPr>
        <p:spPr>
          <a:xfrm flipH="1">
            <a:off x="2819789" y="3861074"/>
            <a:ext cx="429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C221522-E8A3-4AAF-AAC7-A442E3EDDEBE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3554194" y="1232756"/>
            <a:ext cx="256119" cy="8265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Guidelines on JSON responses for RESTful services | by Sunit Parekh | Medium">
            <a:extLst>
              <a:ext uri="{FF2B5EF4-FFF2-40B4-BE49-F238E27FC236}">
                <a16:creationId xmlns:a16="http://schemas.microsoft.com/office/drawing/2014/main" id="{32954727-2F86-4D00-9D89-032FA6CD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74" y="4482181"/>
            <a:ext cx="432050" cy="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Guidelines on JSON responses for RESTful services | by Sunit Parekh | Medium">
            <a:extLst>
              <a:ext uri="{FF2B5EF4-FFF2-40B4-BE49-F238E27FC236}">
                <a16:creationId xmlns:a16="http://schemas.microsoft.com/office/drawing/2014/main" id="{49A40EA7-8EDA-4ABF-896B-3B6641B7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96" y="4432182"/>
            <a:ext cx="432050" cy="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8BB7DA8-F26A-4C46-A8AA-C12BDAF578B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767097" y="1232756"/>
            <a:ext cx="265112" cy="8339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1A0AF4A-82F1-4039-9F1C-B37C824C0739}"/>
              </a:ext>
            </a:extLst>
          </p:cNvPr>
          <p:cNvSpPr txBox="1"/>
          <p:nvPr/>
        </p:nvSpPr>
        <p:spPr>
          <a:xfrm>
            <a:off x="3199171" y="1344833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APIs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E932B7-A995-4A90-85A7-B3220C4C83F5}"/>
              </a:ext>
            </a:extLst>
          </p:cNvPr>
          <p:cNvSpPr txBox="1"/>
          <p:nvPr/>
        </p:nvSpPr>
        <p:spPr>
          <a:xfrm>
            <a:off x="8129944" y="1348706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APIs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42CFFC3-6577-47AC-9174-AD9F5487FC32}"/>
              </a:ext>
            </a:extLst>
          </p:cNvPr>
          <p:cNvSpPr/>
          <p:nvPr/>
        </p:nvSpPr>
        <p:spPr>
          <a:xfrm>
            <a:off x="395536" y="5264534"/>
            <a:ext cx="4176464" cy="15488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b="1" u="sng" dirty="0"/>
              <a:t>Cloud Hosted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Firestore</a:t>
            </a:r>
            <a:r>
              <a:rPr lang="en-IN" sz="1400" dirty="0"/>
              <a:t> Asynchronous NOSQL DB for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Firebase cloud hosted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API based data and metadata access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3F49109-DA3C-4152-A7A2-C03641A7583D}"/>
              </a:ext>
            </a:extLst>
          </p:cNvPr>
          <p:cNvSpPr/>
          <p:nvPr/>
        </p:nvSpPr>
        <p:spPr>
          <a:xfrm>
            <a:off x="4845358" y="5264142"/>
            <a:ext cx="4176464" cy="15492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b="1" u="sng" dirty="0"/>
              <a:t>Other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Verification module based on 30 sec auto secret key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SHA 256 encrypted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MVC architecture for plug and play into any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7A893C8E-D6AA-4DBB-ACDA-90A50615E0E7}"/>
              </a:ext>
            </a:extLst>
          </p:cNvPr>
          <p:cNvSpPr txBox="1">
            <a:spLocks/>
          </p:cNvSpPr>
          <p:nvPr/>
        </p:nvSpPr>
        <p:spPr>
          <a:xfrm>
            <a:off x="0" y="-3941"/>
            <a:ext cx="3199171" cy="465982"/>
          </a:xfrm>
          <a:prstGeom prst="rect">
            <a:avLst/>
          </a:prstGeom>
          <a:solidFill>
            <a:srgbClr val="F3960E"/>
          </a:solidFill>
        </p:spPr>
        <p:txBody>
          <a:bodyPr>
            <a:normAutofit fontScale="97500"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13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>
                <a:solidFill>
                  <a:schemeClr val="bg1"/>
                </a:solidFill>
                <a:latin typeface="+mn-lt"/>
              </a:rPr>
              <a:t>Solution Architecture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0" name="Picture 2" descr="Standard Chartered Bank New 2021 Vector Logo - Logowik.com">
            <a:extLst>
              <a:ext uri="{FF2B5EF4-FFF2-40B4-BE49-F238E27FC236}">
                <a16:creationId xmlns:a16="http://schemas.microsoft.com/office/drawing/2014/main" id="{E193F02C-DCA1-44C5-99F1-58593F09B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3" r="992" b="25503"/>
          <a:stretch/>
        </p:blipFill>
        <p:spPr bwMode="auto">
          <a:xfrm>
            <a:off x="7549010" y="0"/>
            <a:ext cx="1594990" cy="5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E30BD0B-DECC-40EB-9D58-8E4B5EA4E8D6}"/>
              </a:ext>
            </a:extLst>
          </p:cNvPr>
          <p:cNvSpPr/>
          <p:nvPr/>
        </p:nvSpPr>
        <p:spPr>
          <a:xfrm>
            <a:off x="60749" y="2210409"/>
            <a:ext cx="1112753" cy="96102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SCB Active Directory</a:t>
            </a:r>
          </a:p>
        </p:txBody>
      </p:sp>
      <p:pic>
        <p:nvPicPr>
          <p:cNvPr id="1054" name="Picture 30" descr="Firebase Cloud Function - Javatpoint">
            <a:extLst>
              <a:ext uri="{FF2B5EF4-FFF2-40B4-BE49-F238E27FC236}">
                <a16:creationId xmlns:a16="http://schemas.microsoft.com/office/drawing/2014/main" id="{007F228F-C0C0-4249-BA27-AD9257C89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50" b="18019"/>
          <a:stretch/>
        </p:blipFill>
        <p:spPr bwMode="auto">
          <a:xfrm>
            <a:off x="6846119" y="799509"/>
            <a:ext cx="638017" cy="58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SwiftUI &amp; Firestore/Firebase - Fullstack: SwiftUI">
            <a:extLst>
              <a:ext uri="{FF2B5EF4-FFF2-40B4-BE49-F238E27FC236}">
                <a16:creationId xmlns:a16="http://schemas.microsoft.com/office/drawing/2014/main" id="{461FE224-F86E-4607-A921-C0AD5566E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34363" r="9070" b="31273"/>
          <a:stretch/>
        </p:blipFill>
        <p:spPr bwMode="auto">
          <a:xfrm>
            <a:off x="3922416" y="1395183"/>
            <a:ext cx="1228580" cy="21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30" descr="Firebase Cloud Function - Javatpoint">
            <a:extLst>
              <a:ext uri="{FF2B5EF4-FFF2-40B4-BE49-F238E27FC236}">
                <a16:creationId xmlns:a16="http://schemas.microsoft.com/office/drawing/2014/main" id="{3057F67B-14A0-4398-AF28-9B4A179340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15" t="83932"/>
          <a:stretch/>
        </p:blipFill>
        <p:spPr bwMode="auto">
          <a:xfrm>
            <a:off x="6772918" y="1388372"/>
            <a:ext cx="880202" cy="28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0F0F9292-3109-4565-A960-DCE6A11E3E27}"/>
              </a:ext>
            </a:extLst>
          </p:cNvPr>
          <p:cNvSpPr/>
          <p:nvPr/>
        </p:nvSpPr>
        <p:spPr>
          <a:xfrm>
            <a:off x="3976458" y="188640"/>
            <a:ext cx="868900" cy="32111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PSHR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21C4419-8642-4BC5-BDBC-065E3A7285EE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4845358" y="349199"/>
            <a:ext cx="412066" cy="320617"/>
          </a:xfrm>
          <a:prstGeom prst="bentConnector3">
            <a:avLst>
              <a:gd name="adj1" fmla="val 98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8FC9EC-DF50-4571-9CE1-AA4168F666A7}"/>
              </a:ext>
            </a:extLst>
          </p:cNvPr>
          <p:cNvCxnSpPr>
            <a:stCxn id="79" idx="3"/>
            <a:endCxn id="12" idx="1"/>
          </p:cNvCxnSpPr>
          <p:nvPr/>
        </p:nvCxnSpPr>
        <p:spPr>
          <a:xfrm flipV="1">
            <a:off x="1173502" y="2683348"/>
            <a:ext cx="194934" cy="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7686" y="1214422"/>
            <a:ext cx="4357718" cy="524862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Uses Firebase db -  real time  scalable, asynchronous NOSQL based db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Multiple login options - Login via SCB bank ID’s / Google sign in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Enhanced security against tailgating by dynamic QR code generation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Entry log at individual user level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 descr="Standard Chartered Bank New 2021 Vector Logo - Logowik.com">
            <a:extLst>
              <a:ext uri="{FF2B5EF4-FFF2-40B4-BE49-F238E27FC236}">
                <a16:creationId xmlns:a16="http://schemas.microsoft.com/office/drawing/2014/main" id="{110932C7-6EBC-4E63-90E3-1283552A6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3" r="992" b="25503"/>
          <a:stretch/>
        </p:blipFill>
        <p:spPr bwMode="auto">
          <a:xfrm>
            <a:off x="7524328" y="0"/>
            <a:ext cx="1619672" cy="6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ployee credentia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1988840"/>
            <a:ext cx="2286016" cy="4572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Employee details page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7802" y="1988840"/>
            <a:ext cx="2286015" cy="4572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75756" y="149651"/>
            <a:ext cx="4392488" cy="737804"/>
          </a:xfrm>
          <a:prstGeom prst="rect">
            <a:avLst/>
          </a:prstGeom>
          <a:solidFill>
            <a:srgbClr val="F3960E"/>
          </a:solidFill>
        </p:spPr>
        <p:txBody>
          <a:bodyPr vert="horz" lIns="228600" tIns="228600" rIns="228600" bIns="228600" rtlCol="0" anchor="ctr">
            <a:normAutofit fontScale="90000" lnSpcReduction="20000"/>
          </a:bodyPr>
          <a:lstStyle/>
          <a:p>
            <a:pPr marL="0" marR="0" lvl="0" indent="0" algn="ctr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-113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Digita</a:t>
            </a:r>
            <a:r>
              <a:rPr lang="en-IN" sz="2800" spc="-113" dirty="0">
                <a:solidFill>
                  <a:schemeClr val="bg1"/>
                </a:solidFill>
                <a:ea typeface="+mj-ea"/>
                <a:cs typeface="+mj-cs"/>
              </a:rPr>
              <a:t>l ID card app</a:t>
            </a:r>
            <a:endParaRPr kumimoji="0" lang="en-US" sz="2800" b="0" i="0" u="none" strike="noStrike" kern="1200" cap="none" spc="-113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3" name="Content Placeholder 3" descr="History of login.jpeg">
            <a:extLst>
              <a:ext uri="{FF2B5EF4-FFF2-40B4-BE49-F238E27FC236}">
                <a16:creationId xmlns:a16="http://schemas.microsoft.com/office/drawing/2014/main" id="{9B6B8351-9703-4D67-8ED4-7FA5A4C74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738" y="1988840"/>
            <a:ext cx="2248394" cy="4572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604B4B-C419-471B-A74F-4CE8F4FE10A9}"/>
              </a:ext>
            </a:extLst>
          </p:cNvPr>
          <p:cNvSpPr/>
          <p:nvPr/>
        </p:nvSpPr>
        <p:spPr>
          <a:xfrm>
            <a:off x="467544" y="970094"/>
            <a:ext cx="2286016" cy="802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tx1"/>
                </a:solidFill>
              </a:rPr>
              <a:t>Login Module with bank id login for employees and external authentication for visitors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5138CE-809B-4159-9439-4DE8B15329BD}"/>
              </a:ext>
            </a:extLst>
          </p:cNvPr>
          <p:cNvSpPr/>
          <p:nvPr/>
        </p:nvSpPr>
        <p:spPr>
          <a:xfrm>
            <a:off x="3451343" y="980728"/>
            <a:ext cx="2286016" cy="802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tx1"/>
                </a:solidFill>
              </a:rPr>
              <a:t>Digital ID card view with QR code generated based on secret key which expires in 30 seconds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592B99-73CC-42C8-A0E6-B2091D80C37B}"/>
              </a:ext>
            </a:extLst>
          </p:cNvPr>
          <p:cNvSpPr/>
          <p:nvPr/>
        </p:nvSpPr>
        <p:spPr>
          <a:xfrm>
            <a:off x="6390440" y="980728"/>
            <a:ext cx="2286016" cy="802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tx1"/>
                </a:solidFill>
              </a:rPr>
              <a:t>History view with Location and timestamp</a:t>
            </a:r>
          </a:p>
        </p:txBody>
      </p:sp>
      <p:pic>
        <p:nvPicPr>
          <p:cNvPr id="17" name="Picture 2" descr="Standard Chartered Bank New 2021 Vector Logo - Logowik.com">
            <a:extLst>
              <a:ext uri="{FF2B5EF4-FFF2-40B4-BE49-F238E27FC236}">
                <a16:creationId xmlns:a16="http://schemas.microsoft.com/office/drawing/2014/main" id="{88D61F03-CB3A-417E-95F2-23C86B21E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3" r="992" b="25503"/>
          <a:stretch/>
        </p:blipFill>
        <p:spPr bwMode="auto">
          <a:xfrm>
            <a:off x="7524328" y="0"/>
            <a:ext cx="1619672" cy="6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anner App landing page_with Loc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1" y="1809296"/>
            <a:ext cx="2214577" cy="4572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anner app scan id button page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8992" y="1809296"/>
            <a:ext cx="2214578" cy="45720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260240" y="116632"/>
            <a:ext cx="3883396" cy="686643"/>
          </a:xfrm>
          <a:prstGeom prst="rect">
            <a:avLst/>
          </a:prstGeom>
          <a:solidFill>
            <a:srgbClr val="F3960E"/>
          </a:solidFill>
        </p:spPr>
        <p:txBody>
          <a:bodyPr vert="horz" lIns="228600" tIns="228600" rIns="228600" bIns="228600" rtlCol="0" anchor="ctr">
            <a:normAutofit fontScale="92500" lnSpcReduction="10000"/>
          </a:bodyPr>
          <a:lstStyle/>
          <a:p>
            <a:pPr marL="0" marR="0" lvl="0" indent="0" algn="ctr" defTabSz="6858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-113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</a:t>
            </a:r>
            <a:r>
              <a:rPr lang="en-IN" sz="2000" spc="-113" dirty="0">
                <a:solidFill>
                  <a:schemeClr val="bg1"/>
                </a:solidFill>
                <a:ea typeface="+mj-ea"/>
                <a:cs typeface="+mj-cs"/>
              </a:rPr>
              <a:t>canner App</a:t>
            </a:r>
            <a:endParaRPr kumimoji="0" lang="en-US" sz="2000" b="0" i="0" u="none" strike="noStrike" kern="1200" cap="none" spc="-113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772816"/>
            <a:ext cx="235745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F14FDD-FEEB-492D-85F0-75E0E28DFCB0}"/>
              </a:ext>
            </a:extLst>
          </p:cNvPr>
          <p:cNvSpPr/>
          <p:nvPr/>
        </p:nvSpPr>
        <p:spPr>
          <a:xfrm>
            <a:off x="642911" y="886684"/>
            <a:ext cx="2214577" cy="802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tx1"/>
                </a:solidFill>
              </a:rPr>
              <a:t>Scan location to be entered for capturing the location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53F89C-A27A-4041-8AA6-97D8E6E676E4}"/>
              </a:ext>
            </a:extLst>
          </p:cNvPr>
          <p:cNvSpPr/>
          <p:nvPr/>
        </p:nvSpPr>
        <p:spPr>
          <a:xfrm>
            <a:off x="3437543" y="898086"/>
            <a:ext cx="2214577" cy="802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tx1"/>
                </a:solidFill>
              </a:rPr>
              <a:t>Scan location shown for reference and initiate QR Scanner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ED7961-6A78-4162-868B-27AFAD99FBBE}"/>
              </a:ext>
            </a:extLst>
          </p:cNvPr>
          <p:cNvSpPr/>
          <p:nvPr/>
        </p:nvSpPr>
        <p:spPr>
          <a:xfrm>
            <a:off x="6205062" y="898086"/>
            <a:ext cx="2214577" cy="802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100" dirty="0">
                <a:solidFill>
                  <a:schemeClr val="tx1"/>
                </a:solidFill>
              </a:rPr>
              <a:t>Successful scan is shown with a representative view and verification visual cue</a:t>
            </a:r>
          </a:p>
        </p:txBody>
      </p:sp>
      <p:pic>
        <p:nvPicPr>
          <p:cNvPr id="13" name="Picture 2" descr="Standard Chartered Bank New 2021 Vector Logo - Logowik.com">
            <a:extLst>
              <a:ext uri="{FF2B5EF4-FFF2-40B4-BE49-F238E27FC236}">
                <a16:creationId xmlns:a16="http://schemas.microsoft.com/office/drawing/2014/main" id="{63CDE742-5006-4061-A6FB-70D4B96A5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3" r="992" b="25503"/>
          <a:stretch/>
        </p:blipFill>
        <p:spPr bwMode="auto">
          <a:xfrm>
            <a:off x="7524328" y="0"/>
            <a:ext cx="1619672" cy="6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Coupling the Digital ID application with the SCB active directory for a seamless login experience for SCB employees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Integration with Bank visitor approval mechanism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Integration with ForgeRock MFA for additional security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iOS App and BYOD integration.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Provision for part-time/support staff and vehicle parking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Temperature &amp; SpO2 level check</a:t>
            </a:r>
          </a:p>
        </p:txBody>
      </p:sp>
      <p:pic>
        <p:nvPicPr>
          <p:cNvPr id="4" name="Picture 2" descr="Standard Chartered Bank New 2021 Vector Logo - Logowik.com">
            <a:extLst>
              <a:ext uri="{FF2B5EF4-FFF2-40B4-BE49-F238E27FC236}">
                <a16:creationId xmlns:a16="http://schemas.microsoft.com/office/drawing/2014/main" id="{6264C56A-619F-4538-9A0B-C27F55ED1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3" r="992" b="25503"/>
          <a:stretch/>
        </p:blipFill>
        <p:spPr bwMode="auto">
          <a:xfrm>
            <a:off x="7524328" y="0"/>
            <a:ext cx="1619672" cy="6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03186"/>
            <a:ext cx="8007063" cy="5248622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7422" y="2928934"/>
            <a:ext cx="4386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You!!</a:t>
            </a:r>
          </a:p>
        </p:txBody>
      </p:sp>
      <p:pic>
        <p:nvPicPr>
          <p:cNvPr id="6" name="Picture 2" descr="Standard Chartered Bank New 2021 Vector Logo - Logowik.com">
            <a:extLst>
              <a:ext uri="{FF2B5EF4-FFF2-40B4-BE49-F238E27FC236}">
                <a16:creationId xmlns:a16="http://schemas.microsoft.com/office/drawing/2014/main" id="{C0717E6D-9426-4173-A80B-FD74B3D2A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3" r="992" b="25503"/>
          <a:stretch/>
        </p:blipFill>
        <p:spPr bwMode="auto">
          <a:xfrm>
            <a:off x="7524328" y="0"/>
            <a:ext cx="1619672" cy="60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{B5FA252F-542B-A943-9519-06BC2CEF49FD}tf16401369</Template>
  <TotalTime>752</TotalTime>
  <Words>357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Rockwell</vt:lpstr>
      <vt:lpstr>Times New Roman</vt:lpstr>
      <vt:lpstr>Wingdings</vt:lpstr>
      <vt:lpstr>Atlas</vt:lpstr>
      <vt:lpstr>Digital ID Card</vt:lpstr>
      <vt:lpstr>Introduction</vt:lpstr>
      <vt:lpstr>PowerPoint Presentation</vt:lpstr>
      <vt:lpstr>Features</vt:lpstr>
      <vt:lpstr>PowerPoint Presentation</vt:lpstr>
      <vt:lpstr>PowerPoint Presentation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umamaheswari P</cp:lastModifiedBy>
  <cp:revision>65</cp:revision>
  <dcterms:created xsi:type="dcterms:W3CDTF">2021-07-17T07:41:18Z</dcterms:created>
  <dcterms:modified xsi:type="dcterms:W3CDTF">2021-07-18T05:38:13Z</dcterms:modified>
</cp:coreProperties>
</file>