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5" r:id="rId5"/>
    <p:sldId id="376" r:id="rId6"/>
    <p:sldId id="365" r:id="rId7"/>
    <p:sldId id="377" r:id="rId8"/>
    <p:sldId id="375" r:id="rId9"/>
    <p:sldId id="366" r:id="rId10"/>
    <p:sldId id="378" r:id="rId11"/>
    <p:sldId id="367" r:id="rId12"/>
    <p:sldId id="379" r:id="rId13"/>
    <p:sldId id="380" r:id="rId14"/>
    <p:sldId id="381" r:id="rId15"/>
    <p:sldId id="382" r:id="rId16"/>
    <p:sldId id="370" r:id="rId17"/>
    <p:sldId id="383" r:id="rId18"/>
    <p:sldId id="371" r:id="rId19"/>
    <p:sldId id="280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esh Jagannathan" initials="rJ" lastIdx="18" clrIdx="0"/>
  <p:cmAuthor id="1" name="Selvaraji Gounder, Dhanasekaran(Cognizant)" initials="SG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317" autoAdjust="0"/>
  </p:normalViewPr>
  <p:slideViewPr>
    <p:cSldViewPr snapToGrid="0">
      <p:cViewPr varScale="1">
        <p:scale>
          <a:sx n="109" d="100"/>
          <a:sy n="109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7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6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34621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11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7" y="1144582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6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21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55" y="389888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5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3"/>
            <a:ext cx="9160968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1"/>
            <a:ext cx="9144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61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45" y="1509060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1 at 4.03.33 P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r="14234"/>
          <a:stretch/>
        </p:blipFill>
        <p:spPr>
          <a:xfrm>
            <a:off x="0" y="0"/>
            <a:ext cx="9144000" cy="6316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61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45" y="1509060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5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3"/>
            <a:ext cx="9144000" cy="520571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1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9" y="3629157"/>
            <a:ext cx="3616147" cy="60725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7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6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9" y="3629157"/>
            <a:ext cx="3616147" cy="60725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7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6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70551"/>
          <a:stretch/>
        </p:blipFill>
        <p:spPr>
          <a:xfrm>
            <a:off x="0" y="3198247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43206" r="-2877"/>
          <a:stretch/>
        </p:blipFill>
        <p:spPr>
          <a:xfrm>
            <a:off x="2681032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4" t="25546" b="56623"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904080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346215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7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6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552106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8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8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8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8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07" y="330261"/>
            <a:ext cx="8459701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63" y="1138801"/>
            <a:ext cx="8376303" cy="9962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07" y="2496497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7" y="1136119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50"/>
            <a:ext cx="3975294" cy="49768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71" y="330261"/>
            <a:ext cx="8458637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21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7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5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2014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4"/>
            <a:ext cx="440354" cy="433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71" y="330261"/>
            <a:ext cx="8382437" cy="60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8" y="6400803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49" r:id="rId3"/>
    <p:sldLayoutId id="2147483671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6" r:id="rId11"/>
    <p:sldLayoutId id="2147483673" r:id="rId12"/>
    <p:sldLayoutId id="2147483663" r:id="rId13"/>
    <p:sldLayoutId id="2147483677" r:id="rId14"/>
    <p:sldLayoutId id="2147483664" r:id="rId15"/>
    <p:sldLayoutId id="2147483670" r:id="rId16"/>
    <p:sldLayoutId id="2147483669" r:id="rId17"/>
    <p:sldLayoutId id="2147483667" r:id="rId18"/>
    <p:sldLayoutId id="2147483672" r:id="rId19"/>
    <p:sldLayoutId id="2147483678" r:id="rId20"/>
    <p:sldLayoutId id="2147483679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3346215"/>
            <a:ext cx="8572500" cy="58477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TTMS Simplification</a:t>
            </a:r>
            <a:endParaRPr lang="en-US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smtClean="0"/>
              <a:t>Proposed </a:t>
            </a:r>
            <a:r>
              <a:rPr lang="en-US" sz="2400" b="1" dirty="0"/>
              <a:t>Solution – Solution Highlights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781" y="1130748"/>
            <a:ext cx="8350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Proven, Simple to implement framework – Jersey to Hold REST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Spring Framework will act as the foundation framework for integrating various external entities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Jboss Provided HornetQ will be implemented with multiple queues for each message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HornetQ will address scalability requirements by implementing Clustered Queues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Failover / backup queues will be implemented by HornetQ to achieve zero or near to zero downtime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Asynchronous MDB Listeners will be configured to be activated to process business logic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REST services will utilize  HTTP Multi Part contents feature for sending file attachments to TTMS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Redwood Scheduler will be used to launch file load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DB2 Load will be utilized to transform and load huge volume of batch data to appropriate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EIG Data Power will be configured with Message Queues to process inbound feeds from NVS &amp; NPPS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Service definition for web services exposed by TTMS will be fused through EIG Data 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Neon Drivers will be utilized for store &amp; retrieve the details from Transit, SEDB &amp; VDW database. Neon is a thin driver proprietary to IBM which facilitates connectivity to DB2 tables.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Vessel ETA WS call configured in the ICE layer will post message to the TTMS queue for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Call Sequence &amp; Error prone transactions will be logged to DB and instance response will be sent 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/>
              <a:t>  Failure transactions will be re-processed on periodic intervals..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672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905999"/>
            <a:ext cx="4572000" cy="4376051"/>
          </a:xfrm>
          <a:prstGeom prst="rect">
            <a:avLst/>
          </a:prstGeom>
          <a:noFill/>
          <a:ln w="44450" cmpd="thickThin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2424550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029200" y="5472550"/>
            <a:ext cx="6096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2805550"/>
            <a:ext cx="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28055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2805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280555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0" y="280555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4400" y="2805550"/>
            <a:ext cx="0" cy="381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 rot="16200000">
            <a:off x="36643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Shipment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 rot="16200000">
            <a:off x="41215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Processing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 rot="5400000">
            <a:off x="4350123" y="3421874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Summary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 rot="5400000">
            <a:off x="4578723" y="3421874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Events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 rot="16200000">
            <a:off x="48073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Shipments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 rot="16200000">
            <a:off x="5035923" y="3421873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Inspections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 rot="16200000">
            <a:off x="4305302" y="5434449"/>
            <a:ext cx="914400" cy="228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Transit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 rot="16200000">
            <a:off x="38929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Accrual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 rot="16200000">
            <a:off x="4007225" y="5441172"/>
            <a:ext cx="914400" cy="215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Vessel ETA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 rot="16200000">
            <a:off x="55693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Shipping Schedule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3086100" y="391045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71800" y="4235878"/>
            <a:ext cx="591829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HornetQ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3048000" y="2881750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43200" y="341515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SEDB – DB2</a:t>
            </a:r>
            <a:endParaRPr lang="en-US" sz="9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2362200" y="5228354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0" y="576621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Transit – DB2</a:t>
            </a:r>
            <a:endParaRPr lang="en-US" sz="9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3200400" y="3034150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5715000" y="5323450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78824" y="5822668"/>
            <a:ext cx="101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VDW </a:t>
            </a:r>
          </a:p>
          <a:p>
            <a:pPr algn="ctr"/>
            <a:r>
              <a:rPr lang="en-US" sz="900" dirty="0" smtClean="0"/>
              <a:t>Staging – DB2</a:t>
            </a:r>
            <a:endParaRPr lang="en-US" sz="9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5867400" y="5475850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2514600" y="5380754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2209800" y="1281550"/>
            <a:ext cx="304800" cy="762000"/>
            <a:chOff x="2133600" y="1752600"/>
            <a:chExt cx="381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2133600" y="1752600"/>
              <a:ext cx="381000" cy="18288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838159" y="2555459"/>
              <a:ext cx="1031822" cy="2885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NPPS</a:t>
              </a:r>
              <a:endParaRPr lang="en-US" sz="900" dirty="0"/>
            </a:p>
          </p:txBody>
        </p:sp>
      </p:grpSp>
      <p:sp>
        <p:nvSpPr>
          <p:cNvPr id="42" name="Rectangle 41"/>
          <p:cNvSpPr/>
          <p:nvPr/>
        </p:nvSpPr>
        <p:spPr>
          <a:xfrm rot="5400000">
            <a:off x="4152900" y="202069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17899" y="2348350"/>
            <a:ext cx="63030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Redwood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3104397" y="2020690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348350"/>
            <a:ext cx="62549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DB2 Load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495800" y="2805550"/>
            <a:ext cx="0" cy="1524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3719950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EJB MDB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>
            <a:stCxn id="25" idx="1"/>
            <a:endCxn id="49" idx="2"/>
          </p:cNvCxnSpPr>
          <p:nvPr/>
        </p:nvCxnSpPr>
        <p:spPr>
          <a:xfrm flipV="1">
            <a:off x="3238500" y="40247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1052950"/>
            <a:ext cx="762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NVS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2" name="Straight Connector 51"/>
          <p:cNvCxnSpPr>
            <a:stCxn id="25" idx="3"/>
            <a:endCxn id="140" idx="1"/>
          </p:cNvCxnSpPr>
          <p:nvPr/>
        </p:nvCxnSpPr>
        <p:spPr>
          <a:xfrm flipH="1">
            <a:off x="2933700" y="4481950"/>
            <a:ext cx="3048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15000" y="4481950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NEON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/>
          <p:cNvCxnSpPr>
            <a:stCxn id="49" idx="3"/>
          </p:cNvCxnSpPr>
          <p:nvPr/>
        </p:nvCxnSpPr>
        <p:spPr>
          <a:xfrm>
            <a:off x="3657600" y="38723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810000" y="311035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581400" y="3110350"/>
            <a:ext cx="228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429000" y="2805550"/>
            <a:ext cx="26670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14800" y="4481950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CXF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9200" y="4481950"/>
            <a:ext cx="6096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Jackson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3429000" y="4710550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25" idx="3"/>
            <a:endCxn id="61" idx="1"/>
          </p:cNvCxnSpPr>
          <p:nvPr/>
        </p:nvCxnSpPr>
        <p:spPr>
          <a:xfrm>
            <a:off x="3238500" y="4481950"/>
            <a:ext cx="3048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57600" y="4405750"/>
            <a:ext cx="304800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962400" y="440575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38600" y="4405750"/>
            <a:ext cx="2286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038600" y="4862950"/>
            <a:ext cx="1600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38600" y="4405750"/>
            <a:ext cx="0" cy="457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24600" y="4405750"/>
            <a:ext cx="0" cy="838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172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96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244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2400" y="547255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1800" y="60782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71800" y="592580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/>
          </p:cNvSpPr>
          <p:nvPr/>
        </p:nvSpPr>
        <p:spPr>
          <a:xfrm rot="16200000">
            <a:off x="5340723" y="3421874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Payment Voucher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/>
          <p:cNvCxnSpPr>
            <a:endCxn id="21" idx="1"/>
          </p:cNvCxnSpPr>
          <p:nvPr/>
        </p:nvCxnSpPr>
        <p:spPr>
          <a:xfrm flipV="1">
            <a:off x="4762500" y="6005950"/>
            <a:ext cx="3" cy="8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 rot="16200000">
            <a:off x="4616824" y="5441172"/>
            <a:ext cx="914401" cy="215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VDW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029200" y="4862950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895600" y="1052950"/>
            <a:ext cx="4495800" cy="7620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10200" y="1205350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Web Service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95800" y="1052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Data Power</a:t>
            </a:r>
            <a:endParaRPr lang="en-US" sz="1000" b="1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4876800" y="2195950"/>
            <a:ext cx="1459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jBoss Application Server</a:t>
            </a:r>
            <a:endParaRPr lang="en-US" sz="1000" b="1" i="1" dirty="0"/>
          </a:p>
        </p:txBody>
      </p:sp>
      <p:sp>
        <p:nvSpPr>
          <p:cNvPr id="96" name="Rectangle 95"/>
          <p:cNvSpPr/>
          <p:nvPr/>
        </p:nvSpPr>
        <p:spPr>
          <a:xfrm>
            <a:off x="3124200" y="1205350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Message Bridge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36270" y="1281550"/>
            <a:ext cx="1092530" cy="2590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54975" y="1129150"/>
            <a:ext cx="6858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TESS</a:t>
            </a:r>
            <a:endParaRPr lang="en-US" sz="1050" dirty="0"/>
          </a:p>
        </p:txBody>
      </p:sp>
      <p:sp>
        <p:nvSpPr>
          <p:cNvPr id="102" name="Rectangle 101"/>
          <p:cNvSpPr/>
          <p:nvPr/>
        </p:nvSpPr>
        <p:spPr>
          <a:xfrm>
            <a:off x="819397" y="1586350"/>
            <a:ext cx="93320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Federation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19397" y="2119750"/>
            <a:ext cx="93320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Identity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9397" y="2957950"/>
            <a:ext cx="93320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OAM Access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05" name="Straight Connector 104"/>
          <p:cNvCxnSpPr>
            <a:stCxn id="40" idx="0"/>
            <a:endCxn id="96" idx="1"/>
          </p:cNvCxnSpPr>
          <p:nvPr/>
        </p:nvCxnSpPr>
        <p:spPr>
          <a:xfrm flipV="1">
            <a:off x="2743200" y="1433950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51" idx="3"/>
            <a:endCxn id="96" idx="1"/>
          </p:cNvCxnSpPr>
          <p:nvPr/>
        </p:nvCxnSpPr>
        <p:spPr>
          <a:xfrm>
            <a:off x="2743200" y="1205350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438400" y="196735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38400" y="4405750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438400" y="196735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581400" y="16625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0400" y="3649700"/>
            <a:ext cx="1143000" cy="2438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239000" y="3497300"/>
            <a:ext cx="685800" cy="228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ICL</a:t>
            </a:r>
            <a:endParaRPr lang="en-US" sz="1050" dirty="0"/>
          </a:p>
        </p:txBody>
      </p:sp>
      <p:sp>
        <p:nvSpPr>
          <p:cNvPr id="113" name="Rectangle 112"/>
          <p:cNvSpPr/>
          <p:nvPr/>
        </p:nvSpPr>
        <p:spPr>
          <a:xfrm>
            <a:off x="7162800" y="44879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Queue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62800" y="5173700"/>
            <a:ext cx="8382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REST Client Services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/>
          <p:cNvCxnSpPr>
            <a:stCxn id="113" idx="2"/>
            <a:endCxn id="114" idx="0"/>
          </p:cNvCxnSpPr>
          <p:nvPr/>
        </p:nvCxnSpPr>
        <p:spPr>
          <a:xfrm>
            <a:off x="7581900" y="4868900"/>
            <a:ext cx="0" cy="3048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24400" y="748150"/>
            <a:ext cx="2819400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543800" y="748150"/>
            <a:ext cx="0" cy="26670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724400" y="748150"/>
            <a:ext cx="0" cy="3048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343400" y="748150"/>
            <a:ext cx="0" cy="304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219200" y="748150"/>
            <a:ext cx="3124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219200" y="748150"/>
            <a:ext cx="0" cy="3810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400800" y="1433950"/>
            <a:ext cx="0" cy="1219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886200" y="2653150"/>
            <a:ext cx="2667000" cy="35388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3124200" y="900550"/>
            <a:ext cx="685800" cy="228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EIG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5638800" y="74815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REST WS over SSL  &gt;&gt; </a:t>
            </a:r>
            <a:endParaRPr lang="en-US" sz="1000" b="1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348563" y="488075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SAML Over HTTP &gt;&gt; </a:t>
            </a:r>
            <a:endParaRPr lang="en-US" sz="1000" b="1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40525" y="11771"/>
            <a:ext cx="8870121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TTMS Simplification Architecture – Alternative Solution, Apache CXF</a:t>
            </a:r>
          </a:p>
        </p:txBody>
      </p:sp>
      <p:sp>
        <p:nvSpPr>
          <p:cNvPr id="140" name="Flowchart: Magnetic Disk 139"/>
          <p:cNvSpPr/>
          <p:nvPr/>
        </p:nvSpPr>
        <p:spPr>
          <a:xfrm>
            <a:off x="2819400" y="4710550"/>
            <a:ext cx="228600" cy="60960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162800" y="3878300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SFTP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6172200" y="1433950"/>
            <a:ext cx="228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477000" y="1205350"/>
            <a:ext cx="7620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SFTP Gateway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6934200" y="4068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934200" y="1662550"/>
            <a:ext cx="0" cy="240625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781800" y="16625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Magnetic Disk 147"/>
          <p:cNvSpPr/>
          <p:nvPr/>
        </p:nvSpPr>
        <p:spPr>
          <a:xfrm>
            <a:off x="3124200" y="4939150"/>
            <a:ext cx="228600" cy="6096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25" idx="3"/>
            <a:endCxn id="148" idx="1"/>
          </p:cNvCxnSpPr>
          <p:nvPr/>
        </p:nvCxnSpPr>
        <p:spPr>
          <a:xfrm>
            <a:off x="3238500" y="4481950"/>
            <a:ext cx="0" cy="45720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657600" y="4253350"/>
            <a:ext cx="2438400" cy="0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9436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6388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10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51816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49530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7244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44958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267200" y="4100950"/>
            <a:ext cx="0" cy="304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6096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58674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55626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334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1054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48768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6482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4196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4191000" y="4100950"/>
            <a:ext cx="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143000" y="67195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620000" y="671950"/>
            <a:ext cx="0" cy="27432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143000" y="671950"/>
            <a:ext cx="0" cy="457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667000" y="23483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667000" y="23483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2667000" y="3110350"/>
            <a:ext cx="3048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ultidocument 153"/>
          <p:cNvSpPr/>
          <p:nvPr/>
        </p:nvSpPr>
        <p:spPr>
          <a:xfrm>
            <a:off x="2590800" y="2653150"/>
            <a:ext cx="304800" cy="304800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2667000" y="295795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638800" y="5243950"/>
            <a:ext cx="685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638800" y="4862950"/>
            <a:ext cx="0" cy="381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715000" y="4862950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Spring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2590800" y="2043550"/>
            <a:ext cx="41910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590800" y="2043550"/>
            <a:ext cx="0" cy="609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891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Alternative Solution – Solution Highlights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655" y="1167347"/>
            <a:ext cx="8409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i="1" dirty="0"/>
              <a:t> </a:t>
            </a:r>
            <a:r>
              <a:rPr lang="en-US" sz="1400" dirty="0"/>
              <a:t>Spring Framework will act as the foundation framework for integrating various external entities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Apache CXF with Jackson will serve the purpose of fulfilling REST service requirements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Single Consolidated </a:t>
            </a:r>
            <a:r>
              <a:rPr lang="en-US" sz="1400" dirty="0" err="1"/>
              <a:t>HornetQ</a:t>
            </a:r>
            <a:r>
              <a:rPr lang="en-US" sz="1400" dirty="0"/>
              <a:t> will be implemented with multiple queues for each message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</a:t>
            </a:r>
            <a:r>
              <a:rPr lang="en-US" sz="1400" dirty="0" err="1"/>
              <a:t>HornetQ</a:t>
            </a:r>
            <a:r>
              <a:rPr lang="en-US" sz="1400" dirty="0"/>
              <a:t> will address scalability requirements by implementing Clustered Queues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Asynchronous MDB Listeners will be configured to be activated to process business logic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Redwood Scheduler will be used to launch file load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Data Power will be enabling ICL to transfer files through SFP to TTMS 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DB2 Load will be utilized to transform and load huge volume of batch data to appropriate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EIG Data Power will be configured with Message Queues to process inbound feeds from NVS &amp; </a:t>
            </a:r>
            <a:r>
              <a:rPr lang="en-US" sz="1400" dirty="0" smtClean="0"/>
              <a:t>     NPPS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Service definition for web services exposed by TTMS will be fused through EIG Data 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Neon Drivers will be utilized for store &amp; retrieve the details from Transit, SEDB &amp; VDW database. Neon is a thin driver proprietary to IBM which facilitates connectivity to DB2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Vessel ETA WS call configured in the ICE layer will post message to the TTMS queue for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All incoming Web service requests from ICL will be logged first in the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 Redwood will pickup the records and do the processing and failure notifications will be sent passively</a:t>
            </a:r>
          </a:p>
        </p:txBody>
      </p:sp>
    </p:spTree>
    <p:extLst>
      <p:ext uri="{BB962C8B-B14F-4D97-AF65-F5344CB8AC3E}">
        <p14:creationId xmlns:p14="http://schemas.microsoft.com/office/powerpoint/2010/main" val="39222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07" y="223386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Solution Comparison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92015"/>
              </p:ext>
            </p:extLst>
          </p:nvPr>
        </p:nvGraphicFramePr>
        <p:xfrm>
          <a:off x="276100" y="705354"/>
          <a:ext cx="8610600" cy="5592218"/>
        </p:xfrm>
        <a:graphic>
          <a:graphicData uri="http://schemas.openxmlformats.org/drawingml/2006/table">
            <a:tbl>
              <a:tblPr firstRow="1" bandRow="1"/>
              <a:tblGrid>
                <a:gridCol w="2688342"/>
                <a:gridCol w="123875"/>
                <a:gridCol w="3030973"/>
                <a:gridCol w="2767410"/>
              </a:tblGrid>
              <a:tr h="347171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Critical / Focused Features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Pros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Cons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569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smtClean="0"/>
                        <a:t>ICL</a:t>
                      </a:r>
                      <a:r>
                        <a:rPr lang="en-US" sz="1100" b="0" i="1" baseline="0" dirty="0" smtClean="0"/>
                        <a:t> – TMS Web Services Integration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254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81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Jersey REST</a:t>
                      </a:r>
                      <a:r>
                        <a:rPr lang="en-US" sz="1100" i="0" baseline="0" dirty="0" smtClean="0"/>
                        <a:t> &amp; Moxy, Spring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dirty="0" smtClean="0"/>
                        <a:t>Proven &amp; Leading framework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dirty="0" smtClean="0"/>
                        <a:t>Spring</a:t>
                      </a:r>
                      <a:r>
                        <a:rPr lang="en-US" sz="1100" i="1" baseline="0" dirty="0" smtClean="0"/>
                        <a:t> eases integration with MQ &amp; JAX-RS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Easy to implement Web Services with Jersey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Automatic JSON conversion with Jackson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Featured array conversion with Moxy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Easier TESS integration through Spring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Handling attachments through REST will not be as effective as</a:t>
                      </a:r>
                      <a:r>
                        <a:rPr lang="en-US" sz="1100" baseline="0" dirty="0" smtClean="0"/>
                        <a:t> SOAP-MTOM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41929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CXF REST, Jackson, Spring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Effective Pre &amp; Post Processing (CXF)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i="1" baseline="0" dirty="0" smtClean="0"/>
                        <a:t>Pluggable Security Layers to Web Services (CXF)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Time to market</a:t>
                      </a:r>
                      <a:r>
                        <a:rPr lang="en-US" sz="1100" baseline="0" dirty="0" smtClean="0"/>
                        <a:t> is little higher considering the configuration requirements.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567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Message Sequencing &amp; Ensuring High Availability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77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HornetQ with Multiple End points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Provide failover capability hence ensures high availability ( Messages will be replicated across fail over queues 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Hence independent messages are processed separately it will ensure high performance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Message usage will be distributed hence will avoid memory leaks at peak load scenarios.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Configuration is easier hence HornetQ is the jBOSS native implementation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No Sequencing will be required hence there wont be any downtime.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May see additional permission requirements to install required software in cluster nodes.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Implementation is little difficult comparing other scenarios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2428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Single</a:t>
                      </a:r>
                      <a:r>
                        <a:rPr lang="en-US" sz="1100" i="0" baseline="0" dirty="0" smtClean="0"/>
                        <a:t> Consolidated Queue with HornetQ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Reliable, as no message will be processed in uneven order hence sequence will be maintained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Message sequencing will be taken care automatically hence message posting will be in sequence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dirty="0" smtClean="0"/>
                        <a:t> Processing will be delayed a bit hence the queue length will be more hence everything is pumped in one queue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307" y="223386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Solution Comparison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3166"/>
              </p:ext>
            </p:extLst>
          </p:nvPr>
        </p:nvGraphicFramePr>
        <p:xfrm>
          <a:off x="142504" y="712518"/>
          <a:ext cx="8847117" cy="5579622"/>
        </p:xfrm>
        <a:graphic>
          <a:graphicData uri="http://schemas.openxmlformats.org/drawingml/2006/table">
            <a:tbl>
              <a:tblPr firstRow="1" bandRow="1"/>
              <a:tblGrid>
                <a:gridCol w="2762185"/>
                <a:gridCol w="127278"/>
                <a:gridCol w="3114228"/>
                <a:gridCol w="2843426"/>
              </a:tblGrid>
              <a:tr h="297616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Critical / Focused Features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Pros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Cons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254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8747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Batch Processing Incoming Feeds</a:t>
                      </a:r>
                      <a:endParaRPr lang="en-US" sz="11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254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57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Receive files as attachment,</a:t>
                      </a:r>
                      <a:r>
                        <a:rPr lang="en-US" sz="1200" i="0" baseline="0" dirty="0" smtClean="0"/>
                        <a:t> store to disk. Redwood scheduler will launch the process to load the data. DB2Load package will parse &amp; load data to DB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Will meet high volume processing, performance expectations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Reliable and will be faster due to native DB processing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No need to create separate Inserts/Update Statements Manually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Avoids creating dynamic SQLs through java which will save us from strange scenarios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Won’t create Blocking IO</a:t>
                      </a:r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May not have fine control of success &amp; failure of transactions during inserts &amp; Updates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1198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i="0" dirty="0" smtClean="0"/>
                        <a:t>Transmit files directly from ICL to TMS through SFTP and notify TTMS upon successful transmission using</a:t>
                      </a:r>
                      <a:r>
                        <a:rPr lang="en-US" sz="1200" i="0" baseline="0" dirty="0" smtClean="0"/>
                        <a:t> JAX-RS</a:t>
                      </a:r>
                      <a:endParaRPr lang="en-US" sz="12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FTP will be much faster comparing all above approach in transferring files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DB2Load will be much faster in transforming data &amp; executing against the DB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Will completely avoid complex java processing of object constructions, Execution Etc.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Fine Grained access, security privileges must be established for executing shell scripts.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616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Web Service</a:t>
                      </a:r>
                      <a:r>
                        <a:rPr lang="en-US" sz="1200" i="1" baseline="0" dirty="0" smtClean="0"/>
                        <a:t> Message Sequence &amp; Error Handling</a:t>
                      </a:r>
                      <a:endParaRPr lang="en-US" sz="1200" i="1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</a:tr>
              <a:tr h="7901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i="0" dirty="0" smtClean="0"/>
                        <a:t>Supplementary tables with real-time  WS</a:t>
                      </a:r>
                      <a:r>
                        <a:rPr lang="en-US" sz="1100" i="0" baseline="0" dirty="0" smtClean="0"/>
                        <a:t> </a:t>
                      </a:r>
                      <a:r>
                        <a:rPr lang="en-US" sz="1100" i="0" dirty="0" smtClean="0"/>
                        <a:t>Notification. Neon for Accessing DB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Flow restricts to store suspected error prone calls alone to supplementary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 Hence processing successful records instantly it will reduce backlogs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i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/>
                        <a:t>Unexpected system failures could add more number of transactions to the overall pending list.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</a:tr>
              <a:tr h="11823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 smtClean="0"/>
                        <a:t>Store &amp; Proceed with Error Queue  - Passive Error Notification.</a:t>
                      </a:r>
                      <a:r>
                        <a:rPr lang="en-US" sz="1100" i="0" baseline="0" dirty="0" smtClean="0"/>
                        <a:t> HarnetQ for error queue implementation &amp; MDB  for listeners</a:t>
                      </a:r>
                      <a:endParaRPr lang="en-US" sz="1100" i="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100" dirty="0" smtClean="0"/>
                        <a:t>Streamlined flow for handing success, failure cases separately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Will add database overhead hence it adds all successful /  failure cases to the database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Additional querying mechanism &amp; process to fetch and process  the data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C0504D"/>
                      </a:solidFill>
                    </a:lnL>
                    <a:lnR w="12700" cmpd="sng">
                      <a:solidFill>
                        <a:srgbClr val="C0504D"/>
                      </a:solidFill>
                    </a:lnR>
                    <a:lnT w="12700" cmpd="sng">
                      <a:solidFill>
                        <a:srgbClr val="C0504D"/>
                      </a:solidFill>
                    </a:lnT>
                    <a:lnB w="12700" cmpd="sng">
                      <a:solidFill>
                        <a:srgbClr val="C0504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2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Recommendations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40880" y="535577"/>
            <a:ext cx="1815737" cy="37882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Updated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Appendix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040880" y="535577"/>
            <a:ext cx="1815737" cy="37882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Updated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71675"/>
            <a:ext cx="210929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70C0"/>
                </a:solidFill>
              </a:rPr>
              <a:t>Technical Assumptions</a:t>
            </a:r>
            <a:endParaRPr lang="en-US" sz="1600" b="1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52675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Framework selected should align with the Toyota's architecture roadmap &amp; strategies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TTMS REST services will rely on integrated TESS authentication &amp; authorization mechanism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SSL over HTTP will be utilized between ICL-TTMS communication vice versa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Cross domain security integration will be established between ICL-TESS to utilize SAML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Data power will be enabling to accept incoming SFTP requires for file transfers from ICL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DP will take the responsibility to transform &amp; enrichment of contents send by TTMS &amp; ICL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Existing queues will be decommissioned to adopt complete full-fledged usage of the proposed TTMS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 Adequate failover queue configuration will be made available as part of the TTMS infrastructure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100" smtClean="0">
                <a:latin typeface="Calibri" panose="020F0502020204030204" pitchFamily="34" charset="0"/>
              </a:rPr>
              <a:pPr/>
              <a:t>2</a:t>
            </a:fld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37465" y="450238"/>
            <a:ext cx="8459701" cy="426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Calibri" panose="020F0502020204030204" pitchFamily="34" charset="0"/>
              </a:rPr>
              <a:t>Agenda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66082"/>
              </p:ext>
            </p:extLst>
          </p:nvPr>
        </p:nvGraphicFramePr>
        <p:xfrm>
          <a:off x="1849582" y="1441099"/>
          <a:ext cx="6096000" cy="3708400"/>
        </p:xfrm>
        <a:graphic>
          <a:graphicData uri="http://schemas.openxmlformats.org/drawingml/2006/table">
            <a:tbl>
              <a:tblPr/>
              <a:tblGrid>
                <a:gridCol w="457200"/>
                <a:gridCol w="56388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Our Understanding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Engagement Objectives &amp; Scope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– Is System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To – Be System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Execution Approach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Test Strategy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Technical Solution : Option 1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Technical Solution : Option 2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Solution Comparison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B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822" y="346165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Our Understanding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48" y="896587"/>
            <a:ext cx="796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TTMS is a key business application for TMS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Current challenges faced by TTMS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High Licensing cost for OTM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Require only 10-20% of the offered services from OTM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No Real time data flow between OTM and the downstream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Existing Interfacing layer between OTM and dependent applications is not efficient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Integration with ICL with improved performance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327564" y="3633849"/>
            <a:ext cx="4702628" cy="172192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Holder for Event flow in TTMS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Engagement Objectives and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010" y="1038726"/>
            <a:ext cx="820347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Analyzing the prospects of migrating to ICL from OTM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Identify </a:t>
            </a:r>
            <a:r>
              <a:rPr lang="en-US" sz="1400" dirty="0"/>
              <a:t>the inbound stream of data </a:t>
            </a:r>
            <a:r>
              <a:rPr lang="en-US" sz="1400" dirty="0" smtClean="0"/>
              <a:t>flowing in </a:t>
            </a:r>
            <a:r>
              <a:rPr lang="en-US" sz="1400" dirty="0"/>
              <a:t>from various </a:t>
            </a:r>
            <a:r>
              <a:rPr lang="en-US" sz="1400" dirty="0" smtClean="0"/>
              <a:t>Up-stream </a:t>
            </a:r>
            <a:r>
              <a:rPr lang="en-US" sz="1400" dirty="0"/>
              <a:t>systems to </a:t>
            </a:r>
            <a:r>
              <a:rPr lang="en-US" sz="1400" dirty="0" smtClean="0"/>
              <a:t>OTM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the outbound stream of data flowing from </a:t>
            </a:r>
            <a:r>
              <a:rPr lang="en-US" sz="1400" dirty="0" smtClean="0"/>
              <a:t>OTM to </a:t>
            </a:r>
            <a:r>
              <a:rPr lang="en-US" sz="1400" dirty="0"/>
              <a:t>various </a:t>
            </a:r>
            <a:r>
              <a:rPr lang="en-US" sz="1400" dirty="0" smtClean="0"/>
              <a:t>Down-stream </a:t>
            </a:r>
            <a:r>
              <a:rPr lang="en-US" sz="1400" dirty="0"/>
              <a:t>applications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Design the To-be architecture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Developing the required </a:t>
            </a:r>
            <a:r>
              <a:rPr lang="en-US" sz="1400" dirty="0"/>
              <a:t>Web services/Interface layer to help with the existing data </a:t>
            </a:r>
            <a:r>
              <a:rPr lang="en-US" sz="1400" dirty="0" smtClean="0"/>
              <a:t>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Parallel Validation of the As-Is and To-Be system to ensure data correctness</a:t>
            </a:r>
          </a:p>
          <a:p>
            <a:pPr lvl="0"/>
            <a:endParaRPr lang="en-US" sz="1400" dirty="0" smtClean="0"/>
          </a:p>
          <a:p>
            <a:pPr lv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64275" y="3036439"/>
            <a:ext cx="32657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In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Continuity of Data flow to SEDB </a:t>
            </a:r>
            <a:r>
              <a:rPr lang="en-US" sz="1400" dirty="0"/>
              <a:t>tables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Continuity of Data flow to other Mainframe tables likes Transit, Accrual, Vouchers, VDW </a:t>
            </a:r>
            <a:r>
              <a:rPr lang="en-US" sz="1400" dirty="0" err="1" smtClean="0"/>
              <a:t>etc</a:t>
            </a:r>
            <a:r>
              <a:rPr lang="en-US" sz="1400" dirty="0" smtClean="0"/>
              <a:t> used by downstream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Introducing a new and advanced Interfacing layer using Web services to achieve real time data flow.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Triggering </a:t>
            </a:r>
            <a:r>
              <a:rPr lang="en-US" sz="1400" dirty="0"/>
              <a:t>the web services based on Business 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8649" y="3036439"/>
            <a:ext cx="32657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O</a:t>
            </a:r>
            <a:r>
              <a:rPr lang="en-US" u="sng" dirty="0" smtClean="0"/>
              <a:t>ut of  </a:t>
            </a:r>
            <a:r>
              <a:rPr lang="en-US" u="sng" dirty="0"/>
              <a:t>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flow between ICL and Carriers 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Generation of Hyperion Reports using BDM tables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Inbound Flow of Data to ICL from ETA (NAP and CBU </a:t>
            </a:r>
            <a:r>
              <a:rPr lang="en-US" sz="1400" dirty="0" err="1" smtClean="0">
                <a:solidFill>
                  <a:srgbClr val="FF0000"/>
                </a:solidFill>
              </a:rPr>
              <a:t>Procon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971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646" y="308750"/>
            <a:ext cx="8459701" cy="60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</a:rPr>
              <a:t>As-Is System</a:t>
            </a:r>
            <a:endParaRPr lang="en-IN" sz="2400" b="1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820" y="927469"/>
            <a:ext cx="1776548" cy="3735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924" y="1476105"/>
            <a:ext cx="1110343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NVS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923" y="2481945"/>
            <a:ext cx="1110343" cy="862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NPPS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924" y="3801294"/>
            <a:ext cx="1110342" cy="5355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B2B / Carriers </a:t>
            </a:r>
            <a:r>
              <a:rPr lang="en-US" sz="1100" dirty="0">
                <a:solidFill>
                  <a:prstClr val="black"/>
                </a:solidFill>
              </a:rPr>
              <a:t>(Mainframe)</a:t>
            </a:r>
          </a:p>
        </p:txBody>
      </p:sp>
      <p:sp>
        <p:nvSpPr>
          <p:cNvPr id="12" name="Can 11"/>
          <p:cNvSpPr/>
          <p:nvPr/>
        </p:nvSpPr>
        <p:spPr>
          <a:xfrm>
            <a:off x="738050" y="4983480"/>
            <a:ext cx="1071154" cy="87521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Shipments Events DB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67745" y="927469"/>
            <a:ext cx="757646" cy="36184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9287" y="1293218"/>
            <a:ext cx="757646" cy="28738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WAS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42017" y="1626318"/>
            <a:ext cx="2076994" cy="16589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OTM</a:t>
            </a:r>
          </a:p>
        </p:txBody>
      </p:sp>
      <p:sp>
        <p:nvSpPr>
          <p:cNvPr id="16" name="Can 15"/>
          <p:cNvSpPr/>
          <p:nvPr/>
        </p:nvSpPr>
        <p:spPr>
          <a:xfrm>
            <a:off x="6844937" y="3631473"/>
            <a:ext cx="1071154" cy="87521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Business Data Model</a:t>
            </a:r>
          </a:p>
        </p:txBody>
      </p:sp>
      <p:sp>
        <p:nvSpPr>
          <p:cNvPr id="17" name="Rectangle 16"/>
          <p:cNvSpPr/>
          <p:nvPr/>
        </p:nvSpPr>
        <p:spPr>
          <a:xfrm rot="5400000">
            <a:off x="6364880" y="3607524"/>
            <a:ext cx="1325872" cy="3735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45910" y="4939935"/>
            <a:ext cx="1476103" cy="5355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Mainframe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06933" y="5616621"/>
            <a:ext cx="1110342" cy="42059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Down Stream Applications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55368" y="1704705"/>
            <a:ext cx="1079981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749040" y="1978711"/>
            <a:ext cx="1046559" cy="1534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04459" y="2159710"/>
            <a:ext cx="113755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6933" y="1863250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</a:rPr>
              <a:t>HTTP Post</a:t>
            </a:r>
          </a:p>
        </p:txBody>
      </p:sp>
      <p:cxnSp>
        <p:nvCxnSpPr>
          <p:cNvPr id="24" name="Straight Arrow Connector 23"/>
          <p:cNvCxnSpPr>
            <a:stCxn id="12" idx="0"/>
            <a:endCxn id="11" idx="2"/>
          </p:cNvCxnSpPr>
          <p:nvPr/>
        </p:nvCxnSpPr>
        <p:spPr>
          <a:xfrm flipH="1" flipV="1">
            <a:off x="1267095" y="4336871"/>
            <a:ext cx="6532" cy="8654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7380514" y="3285302"/>
            <a:ext cx="0" cy="5649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8" idx="0"/>
          </p:cNvCxnSpPr>
          <p:nvPr/>
        </p:nvCxnSpPr>
        <p:spPr>
          <a:xfrm>
            <a:off x="7380514" y="4506685"/>
            <a:ext cx="3448" cy="4332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/>
          <p:cNvCxnSpPr>
            <a:stCxn id="18" idx="2"/>
            <a:endCxn id="19" idx="3"/>
          </p:cNvCxnSpPr>
          <p:nvPr/>
        </p:nvCxnSpPr>
        <p:spPr>
          <a:xfrm rot="5400000">
            <a:off x="6774916" y="5217872"/>
            <a:ext cx="351406" cy="866687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204459" y="3095904"/>
            <a:ext cx="11375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3"/>
          <p:cNvCxnSpPr>
            <a:endCxn id="12" idx="4"/>
          </p:cNvCxnSpPr>
          <p:nvPr/>
        </p:nvCxnSpPr>
        <p:spPr>
          <a:xfrm rot="10800000" flipV="1">
            <a:off x="1809205" y="3428998"/>
            <a:ext cx="3042557" cy="1992087"/>
          </a:xfrm>
          <a:prstGeom prst="bentConnector3">
            <a:avLst>
              <a:gd name="adj1" fmla="val 1951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66"/>
          <p:cNvCxnSpPr>
            <a:stCxn id="12" idx="2"/>
            <a:endCxn id="9" idx="1"/>
          </p:cNvCxnSpPr>
          <p:nvPr/>
        </p:nvCxnSpPr>
        <p:spPr>
          <a:xfrm rot="10800000">
            <a:off x="711924" y="1704706"/>
            <a:ext cx="26126" cy="3716381"/>
          </a:xfrm>
          <a:prstGeom prst="bentConnector3">
            <a:avLst>
              <a:gd name="adj1" fmla="val 1874983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6"/>
          <p:cNvCxnSpPr>
            <a:stCxn id="12" idx="2"/>
            <a:endCxn id="10" idx="1"/>
          </p:cNvCxnSpPr>
          <p:nvPr/>
        </p:nvCxnSpPr>
        <p:spPr>
          <a:xfrm rot="10800000">
            <a:off x="711924" y="2913018"/>
            <a:ext cx="26127" cy="2508068"/>
          </a:xfrm>
          <a:prstGeom prst="bentConnector3">
            <a:avLst>
              <a:gd name="adj1" fmla="val 1874911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6"/>
          <p:cNvCxnSpPr>
            <a:stCxn id="12" idx="2"/>
            <a:endCxn id="11" idx="1"/>
          </p:cNvCxnSpPr>
          <p:nvPr/>
        </p:nvCxnSpPr>
        <p:spPr>
          <a:xfrm rot="10800000">
            <a:off x="711924" y="4069084"/>
            <a:ext cx="26126" cy="1352003"/>
          </a:xfrm>
          <a:prstGeom prst="bentConnector3">
            <a:avLst>
              <a:gd name="adj1" fmla="val 1874979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Multidocument 32"/>
          <p:cNvSpPr/>
          <p:nvPr/>
        </p:nvSpPr>
        <p:spPr>
          <a:xfrm rot="16200000">
            <a:off x="2685987" y="1937715"/>
            <a:ext cx="1802686" cy="513691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ESB Queues</a:t>
            </a:r>
          </a:p>
        </p:txBody>
      </p:sp>
      <p:sp>
        <p:nvSpPr>
          <p:cNvPr id="34" name="Flowchart: Multidocument 33"/>
          <p:cNvSpPr/>
          <p:nvPr/>
        </p:nvSpPr>
        <p:spPr>
          <a:xfrm rot="16200000">
            <a:off x="4488507" y="1911623"/>
            <a:ext cx="1110357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Inbound Queues</a:t>
            </a:r>
          </a:p>
        </p:txBody>
      </p:sp>
      <p:sp>
        <p:nvSpPr>
          <p:cNvPr id="35" name="Flowchart: Multidocument 34"/>
          <p:cNvSpPr/>
          <p:nvPr/>
        </p:nvSpPr>
        <p:spPr>
          <a:xfrm rot="16200000">
            <a:off x="4488507" y="3148256"/>
            <a:ext cx="1110357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Outbound Queues</a:t>
            </a:r>
          </a:p>
        </p:txBody>
      </p:sp>
      <p:sp>
        <p:nvSpPr>
          <p:cNvPr id="36" name="Flowchart: Multidocument 35"/>
          <p:cNvSpPr/>
          <p:nvPr/>
        </p:nvSpPr>
        <p:spPr>
          <a:xfrm>
            <a:off x="2695358" y="5616621"/>
            <a:ext cx="1946365" cy="49617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smtClean="0">
                <a:solidFill>
                  <a:prstClr val="black"/>
                </a:solidFill>
              </a:rPr>
              <a:t>VEHNVS.VESSELETA .PROCESS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63"/>
          <p:cNvCxnSpPr>
            <a:stCxn id="35" idx="1"/>
            <a:endCxn id="36" idx="3"/>
          </p:cNvCxnSpPr>
          <p:nvPr/>
        </p:nvCxnSpPr>
        <p:spPr>
          <a:xfrm rot="5400000">
            <a:off x="3886112" y="4707133"/>
            <a:ext cx="1913187" cy="401963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Internal Storage 38"/>
          <p:cNvSpPr/>
          <p:nvPr/>
        </p:nvSpPr>
        <p:spPr>
          <a:xfrm>
            <a:off x="8183880" y="3687810"/>
            <a:ext cx="901337" cy="762547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</a:rPr>
              <a:t>Hyperion Reports</a:t>
            </a:r>
          </a:p>
        </p:txBody>
      </p:sp>
      <p:cxnSp>
        <p:nvCxnSpPr>
          <p:cNvPr id="40" name="Straight Arrow Connector 66"/>
          <p:cNvCxnSpPr>
            <a:stCxn id="16" idx="4"/>
            <a:endCxn id="39" idx="1"/>
          </p:cNvCxnSpPr>
          <p:nvPr/>
        </p:nvCxnSpPr>
        <p:spPr>
          <a:xfrm>
            <a:off x="7916091" y="4069079"/>
            <a:ext cx="267789" cy="5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928097" y="774500"/>
            <a:ext cx="113755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894895" y="1013158"/>
            <a:ext cx="113755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22013" y="51289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Inbound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67510" y="101315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Outbound</a:t>
            </a:r>
          </a:p>
        </p:txBody>
      </p:sp>
    </p:spTree>
    <p:extLst>
      <p:ext uri="{BB962C8B-B14F-4D97-AF65-F5344CB8AC3E}">
        <p14:creationId xmlns:p14="http://schemas.microsoft.com/office/powerpoint/2010/main" val="8306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Process 87"/>
          <p:cNvSpPr/>
          <p:nvPr/>
        </p:nvSpPr>
        <p:spPr>
          <a:xfrm>
            <a:off x="2627234" y="2031449"/>
            <a:ext cx="3264738" cy="4140751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TTMS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825982" y="2422272"/>
            <a:ext cx="2867243" cy="3636128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Mainframe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To-Be System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78820" y="774499"/>
            <a:ext cx="1776548" cy="5424426"/>
          </a:xfrm>
          <a:prstGeom prst="rect">
            <a:avLst/>
          </a:prstGeom>
          <a:gradFill rotWithShape="1">
            <a:gsLst>
              <a:gs pos="0">
                <a:srgbClr val="4A6617">
                  <a:tint val="50000"/>
                  <a:satMod val="300000"/>
                </a:srgbClr>
              </a:gs>
              <a:gs pos="35000">
                <a:srgbClr val="4A6617">
                  <a:tint val="37000"/>
                  <a:satMod val="300000"/>
                </a:srgbClr>
              </a:gs>
              <a:gs pos="100000">
                <a:srgbClr val="4A66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A66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TMS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1924" y="1476105"/>
            <a:ext cx="1110343" cy="457200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NVS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11923" y="2481945"/>
            <a:ext cx="1110343" cy="862146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NPPS</a:t>
            </a:r>
          </a:p>
        </p:txBody>
      </p:sp>
      <p:sp>
        <p:nvSpPr>
          <p:cNvPr id="92" name="Can 91"/>
          <p:cNvSpPr/>
          <p:nvPr/>
        </p:nvSpPr>
        <p:spPr>
          <a:xfrm>
            <a:off x="3709848" y="2703213"/>
            <a:ext cx="1071154" cy="875212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Shipments Events DB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315898" y="512890"/>
            <a:ext cx="1476106" cy="1171152"/>
          </a:xfrm>
          <a:prstGeom prst="rect">
            <a:avLst/>
          </a:prstGeom>
          <a:gradFill rotWithShape="1">
            <a:gsLst>
              <a:gs pos="0">
                <a:srgbClr val="9C5252">
                  <a:tint val="50000"/>
                  <a:satMod val="300000"/>
                </a:srgbClr>
              </a:gs>
              <a:gs pos="35000">
                <a:srgbClr val="9C5252">
                  <a:tint val="37000"/>
                  <a:satMod val="300000"/>
                </a:srgbClr>
              </a:gs>
              <a:gs pos="100000">
                <a:srgbClr val="9C525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C525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Outbound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42017" y="1293219"/>
            <a:ext cx="2076994" cy="3451866"/>
          </a:xfrm>
          <a:prstGeom prst="rect">
            <a:avLst/>
          </a:prstGeom>
          <a:gradFill rotWithShape="1">
            <a:gsLst>
              <a:gs pos="0">
                <a:srgbClr val="4A6617">
                  <a:tint val="50000"/>
                  <a:satMod val="300000"/>
                </a:srgbClr>
              </a:gs>
              <a:gs pos="35000">
                <a:srgbClr val="4A6617">
                  <a:tint val="37000"/>
                  <a:satMod val="300000"/>
                </a:srgbClr>
              </a:gs>
              <a:gs pos="100000">
                <a:srgbClr val="4A661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A661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ICL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45910" y="5624288"/>
            <a:ext cx="1476103" cy="535577"/>
          </a:xfrm>
          <a:prstGeom prst="rect">
            <a:avLst/>
          </a:prstGeom>
          <a:gradFill rotWithShape="1">
            <a:gsLst>
              <a:gs pos="0">
                <a:srgbClr val="9C5252">
                  <a:tint val="50000"/>
                  <a:satMod val="300000"/>
                </a:srgbClr>
              </a:gs>
              <a:gs pos="35000">
                <a:srgbClr val="9C5252">
                  <a:tint val="37000"/>
                  <a:satMod val="300000"/>
                </a:srgbClr>
              </a:gs>
              <a:gs pos="100000">
                <a:srgbClr val="9C525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C525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Carriers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166531" y="1013158"/>
            <a:ext cx="1149367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/>
          <p:cNvCxnSpPr>
            <a:stCxn id="94" idx="2"/>
            <a:endCxn id="95" idx="0"/>
          </p:cNvCxnSpPr>
          <p:nvPr/>
        </p:nvCxnSpPr>
        <p:spPr>
          <a:xfrm rot="16200000" flipH="1">
            <a:off x="6942637" y="5182962"/>
            <a:ext cx="879203" cy="344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6"/>
          <p:cNvCxnSpPr/>
          <p:nvPr/>
        </p:nvCxnSpPr>
        <p:spPr>
          <a:xfrm rot="10800000">
            <a:off x="1822266" y="1712318"/>
            <a:ext cx="1887582" cy="1209698"/>
          </a:xfrm>
          <a:prstGeom prst="bentConnector3">
            <a:avLst>
              <a:gd name="adj1" fmla="val 6761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6"/>
          <p:cNvCxnSpPr>
            <a:stCxn id="92" idx="2"/>
          </p:cNvCxnSpPr>
          <p:nvPr/>
        </p:nvCxnSpPr>
        <p:spPr>
          <a:xfrm rot="10800000">
            <a:off x="1822266" y="3138647"/>
            <a:ext cx="1887582" cy="217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17754" y="1600200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Order / Shipments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817753" y="2212015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Bulk Planning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5342" y="2845558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Deviation Request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25341" y="3457373"/>
            <a:ext cx="1110343" cy="4572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Invoice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58000" y="4066972"/>
            <a:ext cx="1110343" cy="529013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Online Logistics Report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315898" y="753769"/>
            <a:ext cx="124585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NAP CPU PROCON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ALLOCATION /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CHANGE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DEALER INFO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VEHICLE INFO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/>
              </a:rPr>
              <a:t>EVENTS</a:t>
            </a:r>
          </a:p>
          <a:p>
            <a:pPr defTabSz="914400"/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1" name="Straight Arrow Connector 81"/>
          <p:cNvCxnSpPr>
            <a:endCxn id="94" idx="0"/>
          </p:cNvCxnSpPr>
          <p:nvPr/>
        </p:nvCxnSpPr>
        <p:spPr>
          <a:xfrm>
            <a:off x="4800600" y="1013158"/>
            <a:ext cx="2579914" cy="280061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>
            <a:off x="3918913" y="4516071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Accrual</a:t>
            </a:r>
          </a:p>
        </p:txBody>
      </p:sp>
      <p:sp>
        <p:nvSpPr>
          <p:cNvPr id="114" name="Can 113"/>
          <p:cNvSpPr/>
          <p:nvPr/>
        </p:nvSpPr>
        <p:spPr>
          <a:xfrm>
            <a:off x="4800600" y="4084998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Shipping schedule</a:t>
            </a:r>
          </a:p>
        </p:txBody>
      </p:sp>
      <p:sp>
        <p:nvSpPr>
          <p:cNvPr id="115" name="Can 114"/>
          <p:cNvSpPr/>
          <p:nvPr/>
        </p:nvSpPr>
        <p:spPr>
          <a:xfrm>
            <a:off x="3120011" y="5132767"/>
            <a:ext cx="757052" cy="624308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Voucher</a:t>
            </a:r>
          </a:p>
        </p:txBody>
      </p:sp>
      <p:sp>
        <p:nvSpPr>
          <p:cNvPr id="116" name="Flowchart: Multidocument 115"/>
          <p:cNvSpPr/>
          <p:nvPr/>
        </p:nvSpPr>
        <p:spPr>
          <a:xfrm>
            <a:off x="4486599" y="5222515"/>
            <a:ext cx="1075403" cy="658328"/>
          </a:xfrm>
          <a:prstGeom prst="flowChartMultidocument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Message Queues</a:t>
            </a:r>
          </a:p>
        </p:txBody>
      </p:sp>
      <p:cxnSp>
        <p:nvCxnSpPr>
          <p:cNvPr id="118" name="Elbow Connector 117"/>
          <p:cNvCxnSpPr>
            <a:stCxn id="95" idx="3"/>
            <a:endCxn id="94" idx="3"/>
          </p:cNvCxnSpPr>
          <p:nvPr/>
        </p:nvCxnSpPr>
        <p:spPr>
          <a:xfrm flipV="1">
            <a:off x="8122013" y="3019152"/>
            <a:ext cx="296998" cy="2872925"/>
          </a:xfrm>
          <a:prstGeom prst="bentConnector3">
            <a:avLst>
              <a:gd name="adj1" fmla="val 17697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477" y="3953774"/>
            <a:ext cx="1110343" cy="862146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VDW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36373" y="5046818"/>
            <a:ext cx="1085894" cy="495155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FTPR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36373" y="5682350"/>
            <a:ext cx="1092427" cy="457200"/>
          </a:xfrm>
          <a:prstGeom prst="rect">
            <a:avLst/>
          </a:prstGeom>
          <a:gradFill rotWithShape="1">
            <a:gsLst>
              <a:gs pos="0">
                <a:srgbClr val="758085">
                  <a:tint val="50000"/>
                  <a:satMod val="300000"/>
                </a:srgbClr>
              </a:gs>
              <a:gs pos="35000">
                <a:srgbClr val="758085">
                  <a:tint val="37000"/>
                  <a:satMod val="300000"/>
                </a:srgbClr>
              </a:gs>
              <a:gs pos="100000">
                <a:srgbClr val="75808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5808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PeopleSoft</a:t>
            </a:r>
          </a:p>
        </p:txBody>
      </p: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>
            <a:off x="1278649" y="4815920"/>
            <a:ext cx="671" cy="2308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1" idx="0"/>
          </p:cNvCxnSpPr>
          <p:nvPr/>
        </p:nvCxnSpPr>
        <p:spPr>
          <a:xfrm>
            <a:off x="1279320" y="5541973"/>
            <a:ext cx="3267" cy="140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n 123"/>
          <p:cNvSpPr/>
          <p:nvPr/>
        </p:nvSpPr>
        <p:spPr>
          <a:xfrm>
            <a:off x="2996865" y="4074094"/>
            <a:ext cx="770354" cy="633766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VDW Staging</a:t>
            </a:r>
          </a:p>
        </p:txBody>
      </p:sp>
      <p:cxnSp>
        <p:nvCxnSpPr>
          <p:cNvPr id="125" name="Straight Arrow Connector 124"/>
          <p:cNvCxnSpPr>
            <a:stCxn id="124" idx="2"/>
            <a:endCxn id="119" idx="3"/>
          </p:cNvCxnSpPr>
          <p:nvPr/>
        </p:nvCxnSpPr>
        <p:spPr>
          <a:xfrm flipH="1" flipV="1">
            <a:off x="1833820" y="4384847"/>
            <a:ext cx="1163045" cy="613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5" idx="2"/>
          </p:cNvCxnSpPr>
          <p:nvPr/>
        </p:nvCxnSpPr>
        <p:spPr>
          <a:xfrm flipH="1">
            <a:off x="1833820" y="5444921"/>
            <a:ext cx="1286191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3" idx="2"/>
          </p:cNvCxnSpPr>
          <p:nvPr/>
        </p:nvCxnSpPr>
        <p:spPr>
          <a:xfrm rot="10800000" flipV="1">
            <a:off x="1822265" y="4828224"/>
            <a:ext cx="2096648" cy="356461"/>
          </a:xfrm>
          <a:prstGeom prst="bentConnector3">
            <a:avLst>
              <a:gd name="adj1" fmla="val 7152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an 127"/>
          <p:cNvSpPr/>
          <p:nvPr/>
        </p:nvSpPr>
        <p:spPr>
          <a:xfrm>
            <a:off x="3918914" y="4057464"/>
            <a:ext cx="757052" cy="292570"/>
          </a:xfrm>
          <a:prstGeom prst="can">
            <a:avLst/>
          </a:prstGeom>
          <a:solidFill>
            <a:srgbClr val="2F5897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Transit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928097" y="774500"/>
            <a:ext cx="1137558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7894895" y="1013158"/>
            <a:ext cx="1137558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22013" y="51289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Inbound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067510" y="101315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Outbound</a:t>
            </a:r>
          </a:p>
        </p:txBody>
      </p:sp>
      <p:cxnSp>
        <p:nvCxnSpPr>
          <p:cNvPr id="167" name="Elbow Connector 166"/>
          <p:cNvCxnSpPr>
            <a:stCxn id="94" idx="1"/>
            <a:endCxn id="112" idx="3"/>
          </p:cNvCxnSpPr>
          <p:nvPr/>
        </p:nvCxnSpPr>
        <p:spPr>
          <a:xfrm rot="10800000" flipV="1">
            <a:off x="5693225" y="3019152"/>
            <a:ext cx="648792" cy="1221184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Execution Approach and Deliverables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650" y="1058086"/>
            <a:ext cx="8648892" cy="3489976"/>
            <a:chOff x="404426" y="1871260"/>
            <a:chExt cx="7575323" cy="1260803"/>
          </a:xfrm>
        </p:grpSpPr>
        <p:sp>
          <p:nvSpPr>
            <p:cNvPr id="5" name="Freeform 4"/>
            <p:cNvSpPr/>
            <p:nvPr/>
          </p:nvSpPr>
          <p:spPr>
            <a:xfrm rot="16200000">
              <a:off x="389763" y="1885925"/>
              <a:ext cx="1079994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4" bIns="840533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Elaboration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  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14560" y="1871261"/>
              <a:ext cx="782748" cy="107999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TO BE Use Case Creation</a:t>
              </a:r>
              <a:endParaRPr lang="en-US" sz="1050" dirty="0">
                <a:solidFill>
                  <a:srgbClr val="002060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POC for Technical Solutions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Test Strategy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SAD 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IDD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ASD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ADD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&lt;&lt;check with Testing Team&gt;&gt;</a:t>
              </a:r>
              <a:endParaRPr lang="en-US" sz="1050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16200000">
              <a:off x="1477205" y="1885925"/>
              <a:ext cx="1079996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2" rIns="31114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Design &amp; Development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Flowchart: Extract 16"/>
            <p:cNvSpPr/>
            <p:nvPr/>
          </p:nvSpPr>
          <p:spPr>
            <a:xfrm rot="5400000">
              <a:off x="1383749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1702002" y="1871261"/>
              <a:ext cx="782748" cy="1079994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Develop </a:t>
              </a:r>
              <a:r>
                <a:rPr lang="en-US" sz="1050" dirty="0">
                  <a:solidFill>
                    <a:srgbClr val="002060"/>
                  </a:solidFill>
                </a:rPr>
                <a:t>Code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Perform UT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Junit, </a:t>
              </a:r>
              <a:r>
                <a:rPr lang="en-US" sz="1050" dirty="0" err="1" smtClean="0">
                  <a:solidFill>
                    <a:srgbClr val="002060"/>
                  </a:solidFill>
                </a:rPr>
                <a:t>Veracode</a:t>
              </a:r>
              <a:r>
                <a:rPr lang="en-US" sz="1050" dirty="0" smtClean="0">
                  <a:solidFill>
                    <a:srgbClr val="002060"/>
                  </a:solidFill>
                </a:rPr>
                <a:t> 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 </a:t>
              </a:r>
              <a:r>
                <a:rPr lang="en-US" sz="1050" dirty="0" smtClean="0">
                  <a:solidFill>
                    <a:srgbClr val="002060"/>
                  </a:solidFill>
                </a:rPr>
                <a:t>CAST Adoption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Toyota Build Farm for continuous integration and deployment</a:t>
              </a:r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2564647" y="1885924"/>
              <a:ext cx="1079995" cy="1050668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5" bIns="840533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System Testing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Flowchart: Extract 23"/>
            <p:cNvSpPr/>
            <p:nvPr/>
          </p:nvSpPr>
          <p:spPr>
            <a:xfrm rot="5400000">
              <a:off x="2471191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2789445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Parallel Testing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Functional </a:t>
              </a:r>
              <a:r>
                <a:rPr lang="en-US" sz="1050" dirty="0" smtClean="0">
                  <a:solidFill>
                    <a:srgbClr val="002060"/>
                  </a:solidFill>
                </a:rPr>
                <a:t>Testing</a:t>
              </a:r>
              <a:endParaRPr lang="en-US" sz="1050" dirty="0">
                <a:solidFill>
                  <a:srgbClr val="002060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Automation</a:t>
              </a:r>
              <a:endParaRPr lang="en-US" sz="1050" dirty="0">
                <a:solidFill>
                  <a:srgbClr val="002060"/>
                </a:solidFill>
              </a:endParaRP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rgbClr val="002060"/>
                  </a:solidFill>
                </a:rPr>
                <a:t>TTMS </a:t>
              </a:r>
              <a:r>
                <a:rPr lang="en-US" sz="1050" dirty="0">
                  <a:solidFill>
                    <a:srgbClr val="002060"/>
                  </a:solidFill>
                </a:rPr>
                <a:t>Regression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UAT Instruction</a:t>
              </a:r>
            </a:p>
          </p:txBody>
        </p:sp>
        <p:sp>
          <p:nvSpPr>
            <p:cNvPr id="26" name="Freeform 25"/>
            <p:cNvSpPr/>
            <p:nvPr/>
          </p:nvSpPr>
          <p:spPr>
            <a:xfrm rot="16200000">
              <a:off x="3652090" y="1885923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4" tIns="24004" rIns="31115" bIns="840534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Performance Testing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Flowchart: Extract 26"/>
            <p:cNvSpPr/>
            <p:nvPr/>
          </p:nvSpPr>
          <p:spPr>
            <a:xfrm rot="5400000">
              <a:off x="3558633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3876887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Test Scripting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Test Execution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Execute </a:t>
              </a:r>
              <a:r>
                <a:rPr lang="en-US" sz="1050" dirty="0" smtClean="0">
                  <a:solidFill>
                    <a:srgbClr val="002060"/>
                  </a:solidFill>
                </a:rPr>
                <a:t>TTMS </a:t>
              </a:r>
              <a:r>
                <a:rPr lang="en-US" sz="1050" dirty="0">
                  <a:solidFill>
                    <a:srgbClr val="002060"/>
                  </a:solidFill>
                </a:rPr>
                <a:t>Regression suite for performance testing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4739533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3" rIns="31115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User Acceptance/ Parallel Validation 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Flowchart: Extract 30"/>
            <p:cNvSpPr/>
            <p:nvPr/>
          </p:nvSpPr>
          <p:spPr>
            <a:xfrm rot="5400000">
              <a:off x="4646076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964329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UAT Support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Defect Triaging and fixing</a:t>
              </a:r>
            </a:p>
          </p:txBody>
        </p:sp>
        <p:sp>
          <p:nvSpPr>
            <p:cNvPr id="33" name="Freeform 32"/>
            <p:cNvSpPr/>
            <p:nvPr/>
          </p:nvSpPr>
          <p:spPr>
            <a:xfrm rot="16200000">
              <a:off x="5826975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2" rIns="31115" bIns="840536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Go-Live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Flowchart: Extract 36"/>
            <p:cNvSpPr/>
            <p:nvPr/>
          </p:nvSpPr>
          <p:spPr>
            <a:xfrm rot="5400000">
              <a:off x="5733518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051771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Deployment Plan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Deployment documentation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Perform deployment in production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Sanity Testing</a:t>
              </a:r>
            </a:p>
          </p:txBody>
        </p:sp>
        <p:sp>
          <p:nvSpPr>
            <p:cNvPr id="39" name="Freeform 38"/>
            <p:cNvSpPr/>
            <p:nvPr/>
          </p:nvSpPr>
          <p:spPr>
            <a:xfrm rot="16200000">
              <a:off x="6914418" y="1885922"/>
              <a:ext cx="1079994" cy="1050669"/>
            </a:xfrm>
            <a:custGeom>
              <a:avLst/>
              <a:gdLst>
                <a:gd name="connsiteX0" fmla="*/ 0 w 1050668"/>
                <a:gd name="connsiteY0" fmla="*/ 52533 h 1260802"/>
                <a:gd name="connsiteX1" fmla="*/ 52533 w 1050668"/>
                <a:gd name="connsiteY1" fmla="*/ 0 h 1260802"/>
                <a:gd name="connsiteX2" fmla="*/ 998135 w 1050668"/>
                <a:gd name="connsiteY2" fmla="*/ 0 h 1260802"/>
                <a:gd name="connsiteX3" fmla="*/ 1050668 w 1050668"/>
                <a:gd name="connsiteY3" fmla="*/ 52533 h 1260802"/>
                <a:gd name="connsiteX4" fmla="*/ 1050668 w 1050668"/>
                <a:gd name="connsiteY4" fmla="*/ 1208269 h 1260802"/>
                <a:gd name="connsiteX5" fmla="*/ 998135 w 1050668"/>
                <a:gd name="connsiteY5" fmla="*/ 1260802 h 1260802"/>
                <a:gd name="connsiteX6" fmla="*/ 52533 w 1050668"/>
                <a:gd name="connsiteY6" fmla="*/ 1260802 h 1260802"/>
                <a:gd name="connsiteX7" fmla="*/ 0 w 1050668"/>
                <a:gd name="connsiteY7" fmla="*/ 1208269 h 1260802"/>
                <a:gd name="connsiteX8" fmla="*/ 0 w 1050668"/>
                <a:gd name="connsiteY8" fmla="*/ 52533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668" h="1260802">
                  <a:moveTo>
                    <a:pt x="1006890" y="1"/>
                  </a:moveTo>
                  <a:cubicBezTo>
                    <a:pt x="1031068" y="1"/>
                    <a:pt x="1050668" y="28225"/>
                    <a:pt x="1050668" y="63040"/>
                  </a:cubicBezTo>
                  <a:lnTo>
                    <a:pt x="1050668" y="1197762"/>
                  </a:lnTo>
                  <a:cubicBezTo>
                    <a:pt x="1050668" y="1232577"/>
                    <a:pt x="1031068" y="1260801"/>
                    <a:pt x="1006890" y="1260801"/>
                  </a:cubicBezTo>
                  <a:lnTo>
                    <a:pt x="43778" y="1260801"/>
                  </a:lnTo>
                  <a:cubicBezTo>
                    <a:pt x="19600" y="1260801"/>
                    <a:pt x="0" y="1232577"/>
                    <a:pt x="0" y="1197762"/>
                  </a:cubicBezTo>
                  <a:lnTo>
                    <a:pt x="0" y="63040"/>
                  </a:lnTo>
                  <a:cubicBezTo>
                    <a:pt x="0" y="28225"/>
                    <a:pt x="19600" y="1"/>
                    <a:pt x="43778" y="1"/>
                  </a:cubicBezTo>
                  <a:lnTo>
                    <a:pt x="1006890" y="1"/>
                  </a:lnTo>
                  <a:close/>
                </a:path>
              </a:pathLst>
            </a:custGeom>
            <a:gradFill>
              <a:gsLst>
                <a:gs pos="0">
                  <a:srgbClr val="5E9EFF"/>
                </a:gs>
                <a:gs pos="5000">
                  <a:srgbClr val="85C2FF"/>
                </a:gs>
                <a:gs pos="10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943" tIns="24003" rIns="31116" bIns="840535" numCol="1" spcCol="1270" anchor="t" anchorCtr="0">
              <a:noAutofit/>
            </a:bodyPr>
            <a:lstStyle/>
            <a:p>
              <a:pPr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srgbClr val="000000"/>
                  </a:solidFill>
                </a:rPr>
                <a:t>Warranty Support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lowchart: Extract 39"/>
            <p:cNvSpPr/>
            <p:nvPr/>
          </p:nvSpPr>
          <p:spPr>
            <a:xfrm rot="5400000">
              <a:off x="6820960" y="2636506"/>
              <a:ext cx="185142" cy="157600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7139214" y="1871261"/>
              <a:ext cx="782748" cy="1260802"/>
            </a:xfrm>
            <a:custGeom>
              <a:avLst/>
              <a:gdLst>
                <a:gd name="connsiteX0" fmla="*/ 0 w 782748"/>
                <a:gd name="connsiteY0" fmla="*/ 0 h 1260802"/>
                <a:gd name="connsiteX1" fmla="*/ 782748 w 782748"/>
                <a:gd name="connsiteY1" fmla="*/ 0 h 1260802"/>
                <a:gd name="connsiteX2" fmla="*/ 782748 w 782748"/>
                <a:gd name="connsiteY2" fmla="*/ 1260802 h 1260802"/>
                <a:gd name="connsiteX3" fmla="*/ 0 w 782748"/>
                <a:gd name="connsiteY3" fmla="*/ 1260802 h 1260802"/>
                <a:gd name="connsiteX4" fmla="*/ 0 w 782748"/>
                <a:gd name="connsiteY4" fmla="*/ 0 h 12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748" h="1260802">
                  <a:moveTo>
                    <a:pt x="0" y="0"/>
                  </a:moveTo>
                  <a:lnTo>
                    <a:pt x="782748" y="0"/>
                  </a:lnTo>
                  <a:lnTo>
                    <a:pt x="782748" y="1260802"/>
                  </a:lnTo>
                  <a:lnTo>
                    <a:pt x="0" y="12608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003" rIns="0" bIns="0" numCol="1" spcCol="1270" anchor="t" anchorCtr="0">
              <a:noAutofit/>
            </a:bodyPr>
            <a:lstStyle/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Post Production Support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Incident resolution</a:t>
              </a:r>
            </a:p>
            <a:p>
              <a:pPr marL="91440" indent="-9144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002060"/>
                  </a:solidFill>
                </a:rPr>
                <a:t>Defect triaging and fix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250760" y="4144488"/>
            <a:ext cx="8606908" cy="31855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Deliverables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62636" y="4553350"/>
            <a:ext cx="1157582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AS IS and TOBE Use Case, </a:t>
            </a:r>
            <a:r>
              <a:rPr lang="en-US" sz="1050" dirty="0">
                <a:solidFill>
                  <a:srgbClr val="002060"/>
                </a:solidFill>
              </a:rPr>
              <a:t>NFR, SAD</a:t>
            </a:r>
            <a:r>
              <a:rPr lang="en-US" sz="1050" dirty="0" smtClean="0">
                <a:solidFill>
                  <a:srgbClr val="002060"/>
                </a:solidFill>
              </a:rPr>
              <a:t>, IDD, ASD, ADD 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485954" y="4553350"/>
            <a:ext cx="115758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 Unit Tested Code, Test Logs 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709758" y="4553350"/>
            <a:ext cx="1193569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System Test Log, System tested code, Defect fixes, UAT Instruction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51310" y="4553350"/>
            <a:ext cx="1178030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Performance Testing Report, Performance Tuning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96529" y="4553350"/>
            <a:ext cx="1178030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UAT Support, Defect fixes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35955" y="4553350"/>
            <a:ext cx="119203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Deployment Document, Production deployment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69973" y="4553350"/>
            <a:ext cx="1192034" cy="1278765"/>
          </a:xfrm>
          <a:prstGeom prst="roundRect">
            <a:avLst/>
          </a:prstGeom>
          <a:gradFill flip="none" rotWithShape="1">
            <a:gsLst>
              <a:gs pos="0">
                <a:srgbClr val="DDEBCF"/>
              </a:gs>
              <a:gs pos="85000">
                <a:srgbClr val="9CB86E"/>
              </a:gs>
              <a:gs pos="100000">
                <a:srgbClr val="156B13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2060"/>
                </a:solidFill>
              </a:rPr>
              <a:t>Post Production Support</a:t>
            </a:r>
            <a:endParaRPr lang="en-US" sz="10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Test Strategy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548283" y="5828536"/>
            <a:ext cx="425450" cy="25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4402" y="836949"/>
            <a:ext cx="8869786" cy="5466558"/>
          </a:xfrm>
          <a:prstGeom prst="roundRect">
            <a:avLst>
              <a:gd name="adj" fmla="val 2260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76459" y="3733702"/>
            <a:ext cx="4114800" cy="1588"/>
          </a:xfrm>
          <a:prstGeom prst="line">
            <a:avLst/>
          </a:prstGeom>
          <a:noFill/>
          <a:ln w="9525" cap="flat" cmpd="sng" algn="ctr">
            <a:solidFill>
              <a:srgbClr val="EEECE1">
                <a:lumMod val="75000"/>
              </a:srgbClr>
            </a:solidFill>
            <a:prstDash val="sysDash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2293668" y="1512916"/>
            <a:ext cx="1773009" cy="45025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93668" y="2506073"/>
            <a:ext cx="1773009" cy="56019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293668" y="3439484"/>
            <a:ext cx="1773009" cy="2795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1382" y="2442608"/>
            <a:ext cx="1958503" cy="36718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1382" y="3387152"/>
            <a:ext cx="1958503" cy="36718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11382" y="4185160"/>
            <a:ext cx="1958503" cy="36718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11382" y="5063552"/>
            <a:ext cx="1958503" cy="36718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13267" y="1963166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Requirement walkthrough  to QA team 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1382" y="1512916"/>
            <a:ext cx="1958503" cy="36718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241832" y="1075493"/>
            <a:ext cx="2066925" cy="316639"/>
          </a:xfrm>
          <a:prstGeom prst="homePlate">
            <a:avLst/>
          </a:prstGeom>
          <a:gradFill rotWithShape="1">
            <a:gsLst>
              <a:gs pos="0">
                <a:srgbClr val="9BBB59">
                  <a:hueOff val="4500106"/>
                  <a:satOff val="-6752"/>
                  <a:lumOff val="-1098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4500106"/>
                  <a:satOff val="-6752"/>
                  <a:lumOff val="-1098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4500106"/>
                  <a:satOff val="-6752"/>
                  <a:lumOff val="-1098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/>
                <a:cs typeface="Arial" pitchFamily="34" charset="0"/>
              </a:rPr>
              <a:t>Test Planning &amp; Strategizing</a:t>
            </a:r>
          </a:p>
        </p:txBody>
      </p:sp>
      <p:sp>
        <p:nvSpPr>
          <p:cNvPr id="20" name="Chevron 19"/>
          <p:cNvSpPr/>
          <p:nvPr/>
        </p:nvSpPr>
        <p:spPr>
          <a:xfrm>
            <a:off x="2268855" y="1075493"/>
            <a:ext cx="1934286" cy="316639"/>
          </a:xfrm>
          <a:prstGeom prst="chevron">
            <a:avLst/>
          </a:prstGeom>
          <a:gradFill rotWithShape="1">
            <a:gsLst>
              <a:gs pos="0">
                <a:srgbClr val="9BBB59">
                  <a:hueOff val="6750158"/>
                  <a:satOff val="-10128"/>
                  <a:lumOff val="-1647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6750158"/>
                  <a:satOff val="-10128"/>
                  <a:lumOff val="-1647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6750158"/>
                  <a:satOff val="-10128"/>
                  <a:lumOff val="-1647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/>
                <a:cs typeface="Arial" pitchFamily="34" charset="0"/>
              </a:rPr>
              <a:t>Test Designing</a:t>
            </a:r>
          </a:p>
        </p:txBody>
      </p:sp>
      <p:sp>
        <p:nvSpPr>
          <p:cNvPr id="21" name="Chevron 20"/>
          <p:cNvSpPr/>
          <p:nvPr/>
        </p:nvSpPr>
        <p:spPr>
          <a:xfrm>
            <a:off x="4163237" y="1075493"/>
            <a:ext cx="3657600" cy="316639"/>
          </a:xfrm>
          <a:prstGeom prst="chevron">
            <a:avLst/>
          </a:prstGeom>
          <a:gradFill rotWithShape="1">
            <a:gsLst>
              <a:gs pos="0">
                <a:srgbClr val="9BBB59">
                  <a:hueOff val="9000211"/>
                  <a:satOff val="-13504"/>
                  <a:lumOff val="-2196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9000211"/>
                  <a:satOff val="-13504"/>
                  <a:lumOff val="-2196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9000211"/>
                  <a:satOff val="-13504"/>
                  <a:lumOff val="-2196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/>
                <a:cs typeface="Arial" pitchFamily="34" charset="0"/>
              </a:rPr>
              <a:t>Test Execution</a:t>
            </a:r>
          </a:p>
        </p:txBody>
      </p:sp>
      <p:sp>
        <p:nvSpPr>
          <p:cNvPr id="22" name="Chevron 21"/>
          <p:cNvSpPr/>
          <p:nvPr/>
        </p:nvSpPr>
        <p:spPr>
          <a:xfrm>
            <a:off x="7776620" y="1075493"/>
            <a:ext cx="1116225" cy="316639"/>
          </a:xfrm>
          <a:prstGeom prst="chevron">
            <a:avLst/>
          </a:prstGeom>
          <a:gradFill rotWithShape="1">
            <a:gsLst>
              <a:gs pos="0">
                <a:srgbClr val="9BBB59">
                  <a:hueOff val="11250264"/>
                  <a:satOff val="-16880"/>
                  <a:lumOff val="-2745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11250264"/>
                  <a:satOff val="-16880"/>
                  <a:lumOff val="-2745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11250264"/>
                  <a:satOff val="-16880"/>
                  <a:lumOff val="-2745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/>
                <a:cs typeface="Arial" pitchFamily="34" charset="0"/>
              </a:rPr>
              <a:t>Production Deployment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163448" y="3719624"/>
            <a:ext cx="4114800" cy="6066"/>
          </a:xfrm>
          <a:prstGeom prst="line">
            <a:avLst/>
          </a:prstGeom>
          <a:noFill/>
          <a:ln w="9525" cap="flat" cmpd="sng" algn="ctr">
            <a:solidFill>
              <a:srgbClr val="EEECE1">
                <a:lumMod val="75000"/>
              </a:srgbClr>
            </a:solidFill>
            <a:prstDash val="sysDash"/>
          </a:ln>
          <a:effectLst/>
        </p:spPr>
      </p:cxn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113267" y="2903858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requirement scoping and Analysis</a:t>
            </a:r>
          </a:p>
        </p:txBody>
      </p: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113267" y="3374204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Review requirements and estimate testing effort</a:t>
            </a:r>
          </a:p>
        </p:txBody>
      </p: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113267" y="3844550"/>
            <a:ext cx="19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Formulate test plan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113267" y="4176396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Walkthrough of Test plan with key project stakeholders</a:t>
            </a:r>
          </a:p>
        </p:txBody>
      </p:sp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113267" y="4646742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Devise master level and release specific test strategy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9096" y="5117086"/>
            <a:ext cx="19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Sign off on test plan / strategy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2217856" y="3452254"/>
            <a:ext cx="18312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Data Set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03141" y="5569145"/>
            <a:ext cx="4656864" cy="1524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Calibri"/>
                <a:cs typeface="Arial" pitchFamily="34" charset="0"/>
              </a:rPr>
              <a:t>Defect Management – Defect Reporting, Triage, Defect Fix Testing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03140" y="5777107"/>
            <a:ext cx="4656865" cy="1524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Calibri"/>
                <a:cs typeface="Arial" pitchFamily="34" charset="0"/>
              </a:rPr>
              <a:t>Deliverable Review, Audit and Sign off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03140" y="5985070"/>
            <a:ext cx="4656866" cy="1524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Calibri"/>
                <a:cs typeface="Arial" pitchFamily="34" charset="0"/>
              </a:rPr>
              <a:t>Quality Gate Check across each Phase of Testing Life Cycle</a:t>
            </a: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13267" y="1492820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Requirement gathering from Business </a:t>
            </a: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13267" y="2433512"/>
            <a:ext cx="1966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Requirement clarification to QA team </a:t>
            </a:r>
          </a:p>
        </p:txBody>
      </p:sp>
      <p:sp>
        <p:nvSpPr>
          <p:cNvPr id="36" name="TextBox 29"/>
          <p:cNvSpPr txBox="1">
            <a:spLocks noChangeArrowheads="1"/>
          </p:cNvSpPr>
          <p:nvPr/>
        </p:nvSpPr>
        <p:spPr bwMode="auto">
          <a:xfrm>
            <a:off x="2217856" y="1492820"/>
            <a:ext cx="18312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scenario   creation for the type of testing as applicable for AUT</a:t>
            </a:r>
          </a:p>
        </p:txBody>
      </p:sp>
      <p:sp>
        <p:nvSpPr>
          <p:cNvPr id="37" name="TextBox 29"/>
          <p:cNvSpPr txBox="1">
            <a:spLocks noChangeArrowheads="1"/>
          </p:cNvSpPr>
          <p:nvPr/>
        </p:nvSpPr>
        <p:spPr bwMode="auto">
          <a:xfrm>
            <a:off x="2206972" y="2155803"/>
            <a:ext cx="18312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scenario review</a:t>
            </a:r>
          </a:p>
        </p:txBody>
      </p:sp>
      <p:sp>
        <p:nvSpPr>
          <p:cNvPr id="38" name="TextBox 29"/>
          <p:cNvSpPr txBox="1">
            <a:spLocks noChangeArrowheads="1"/>
          </p:cNvSpPr>
          <p:nvPr/>
        </p:nvSpPr>
        <p:spPr bwMode="auto">
          <a:xfrm>
            <a:off x="2208164" y="2532789"/>
            <a:ext cx="18312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case  creation for the type of testing as applicable for AUT</a:t>
            </a:r>
          </a:p>
        </p:txBody>
      </p:sp>
      <p:sp>
        <p:nvSpPr>
          <p:cNvPr id="39" name="TextBox 29"/>
          <p:cNvSpPr txBox="1">
            <a:spLocks noChangeArrowheads="1"/>
          </p:cNvSpPr>
          <p:nvPr/>
        </p:nvSpPr>
        <p:spPr bwMode="auto">
          <a:xfrm>
            <a:off x="2206972" y="3125646"/>
            <a:ext cx="18312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1125" indent="-11112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Test case review 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5950900" y="3449857"/>
            <a:ext cx="3566160" cy="1588"/>
          </a:xfrm>
          <a:prstGeom prst="line">
            <a:avLst/>
          </a:prstGeom>
          <a:noFill/>
          <a:ln w="9525" cap="flat" cmpd="sng" algn="ctr">
            <a:solidFill>
              <a:srgbClr val="EEECE1">
                <a:lumMod val="75000"/>
              </a:srgbClr>
            </a:solidFill>
            <a:prstDash val="sysDash"/>
          </a:ln>
          <a:effectLst/>
        </p:spPr>
      </p:cxnSp>
      <p:sp>
        <p:nvSpPr>
          <p:cNvPr id="41" name="TextBox 35"/>
          <p:cNvSpPr txBox="1">
            <a:spLocks noChangeArrowheads="1"/>
          </p:cNvSpPr>
          <p:nvPr/>
        </p:nvSpPr>
        <p:spPr bwMode="auto">
          <a:xfrm>
            <a:off x="5680669" y="1523598"/>
            <a:ext cx="842291" cy="338554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0000"/>
                </a:solidFill>
                <a:latin typeface="Calibri"/>
                <a:cs typeface="Arial" charset="0"/>
              </a:rPr>
              <a:t>Build Deploy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0000"/>
                </a:solidFill>
                <a:latin typeface="Calibri"/>
                <a:cs typeface="Arial" charset="0"/>
              </a:rPr>
              <a:t>(</a:t>
            </a:r>
            <a:r>
              <a:rPr lang="en-US" sz="800" b="1" i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Unit  Tested)</a:t>
            </a:r>
            <a:endParaRPr lang="en-US" sz="800" b="1" i="1" kern="0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40346" y="2067983"/>
            <a:ext cx="1522445" cy="47380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BACC6">
                <a:lumMod val="75000"/>
              </a:srgb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F79646">
                    <a:lumMod val="75000"/>
                  </a:srgbClr>
                </a:solidFill>
                <a:latin typeface="Calibri"/>
                <a:cs typeface="Arial" pitchFamily="34" charset="0"/>
              </a:rPr>
              <a:t>Functional Testing</a:t>
            </a:r>
            <a:endParaRPr lang="en-US" sz="1000" b="1" kern="0" dirty="0">
              <a:solidFill>
                <a:srgbClr val="F79646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8017" y="3411713"/>
            <a:ext cx="1522445" cy="51122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BACC6">
                <a:lumMod val="75000"/>
              </a:srgb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r>
              <a:rPr lang="en-US" sz="1000" b="1" kern="0" dirty="0" smtClean="0">
                <a:solidFill>
                  <a:srgbClr val="F79646">
                    <a:lumMod val="75000"/>
                  </a:srgbClr>
                </a:solidFill>
                <a:latin typeface="Calibri"/>
                <a:cs typeface="Arial" pitchFamily="34" charset="0"/>
              </a:rPr>
              <a:t>Parallel Tool Testing</a:t>
            </a:r>
            <a:endParaRPr lang="en-US" sz="1000" b="1" kern="0" dirty="0">
              <a:solidFill>
                <a:srgbClr val="F79646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6018481" y="3322666"/>
            <a:ext cx="182880" cy="15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5" name="Rectangle 44"/>
          <p:cNvSpPr/>
          <p:nvPr/>
        </p:nvSpPr>
        <p:spPr>
          <a:xfrm rot="16200000">
            <a:off x="6089337" y="3555213"/>
            <a:ext cx="3306013" cy="304800"/>
          </a:xfrm>
          <a:prstGeom prst="rect">
            <a:avLst/>
          </a:prstGeom>
          <a:solidFill>
            <a:srgbClr val="EEECE1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>
              <a:defRPr/>
            </a:pPr>
            <a:r>
              <a:rPr lang="en-US" sz="10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pitchFamily="34" charset="0"/>
              </a:rPr>
              <a:t>Pre-Production Validation</a:t>
            </a:r>
          </a:p>
        </p:txBody>
      </p:sp>
      <p:sp>
        <p:nvSpPr>
          <p:cNvPr id="46" name="TextBox 90"/>
          <p:cNvSpPr txBox="1">
            <a:spLocks noChangeArrowheads="1"/>
          </p:cNvSpPr>
          <p:nvPr/>
        </p:nvSpPr>
        <p:spPr bwMode="auto">
          <a:xfrm>
            <a:off x="6929385" y="1677486"/>
            <a:ext cx="629752" cy="338554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0000"/>
                </a:solidFill>
                <a:latin typeface="Calibri"/>
                <a:cs typeface="Arial" charset="0"/>
              </a:rPr>
              <a:t>UAT Scenarios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863038" y="5063552"/>
            <a:ext cx="228823" cy="76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>
            <a:off x="7279737" y="4451275"/>
            <a:ext cx="3102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9" name="TextBox 99"/>
          <p:cNvSpPr txBox="1">
            <a:spLocks noChangeArrowheads="1"/>
          </p:cNvSpPr>
          <p:nvPr/>
        </p:nvSpPr>
        <p:spPr bwMode="auto">
          <a:xfrm>
            <a:off x="8136850" y="3695299"/>
            <a:ext cx="930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00000"/>
                </a:solidFill>
                <a:cs typeface="Arial" charset="0"/>
              </a:rPr>
              <a:t>Production Deployment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920455" y="3754332"/>
            <a:ext cx="269875" cy="15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1" name="TextBox 160"/>
          <p:cNvSpPr txBox="1">
            <a:spLocks noChangeArrowheads="1"/>
          </p:cNvSpPr>
          <p:nvPr/>
        </p:nvSpPr>
        <p:spPr bwMode="auto">
          <a:xfrm>
            <a:off x="7471647" y="1692875"/>
            <a:ext cx="692727" cy="338554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0000"/>
                </a:solidFill>
                <a:latin typeface="Calibri"/>
                <a:cs typeface="Arial" charset="0"/>
              </a:rPr>
              <a:t>Critical Test Scenarios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6009335" y="2626198"/>
            <a:ext cx="18288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5339553" y="4128595"/>
            <a:ext cx="1522445" cy="52213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BACC6">
                <a:lumMod val="75000"/>
              </a:srgb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r>
              <a:rPr lang="en-US" sz="1000" b="1" kern="0" dirty="0" smtClean="0">
                <a:solidFill>
                  <a:srgbClr val="F79646">
                    <a:lumMod val="75000"/>
                  </a:srgbClr>
                </a:solidFill>
                <a:latin typeface="Calibri"/>
                <a:cs typeface="Arial" pitchFamily="34" charset="0"/>
              </a:rPr>
              <a:t>Parallel Testing</a:t>
            </a:r>
            <a:endParaRPr lang="en-US" sz="1000" b="1" kern="0" dirty="0">
              <a:solidFill>
                <a:srgbClr val="F79646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021903" y="4033853"/>
            <a:ext cx="18288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" name="TextBox 38"/>
          <p:cNvSpPr txBox="1">
            <a:spLocks noChangeArrowheads="1"/>
          </p:cNvSpPr>
          <p:nvPr/>
        </p:nvSpPr>
        <p:spPr bwMode="auto">
          <a:xfrm>
            <a:off x="4062526" y="2628300"/>
            <a:ext cx="1106895" cy="7078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ICL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VDW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PeopleSoft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NPPS</a:t>
            </a:r>
            <a:endParaRPr lang="en-US" sz="800" b="1" i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5592338" y="3556294"/>
            <a:ext cx="3303847" cy="304800"/>
          </a:xfrm>
          <a:prstGeom prst="rect">
            <a:avLst/>
          </a:prstGeom>
          <a:solidFill>
            <a:srgbClr val="EEECE1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pitchFamily="34" charset="0"/>
              </a:rPr>
              <a:t>User Acceptance Testing</a:t>
            </a:r>
          </a:p>
        </p:txBody>
      </p:sp>
      <p:pic>
        <p:nvPicPr>
          <p:cNvPr id="57" name="Picture 3" descr="D:\Limi\Editable_work\icon\osw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51" y="3123357"/>
            <a:ext cx="808714" cy="6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Limi\Editable_work\icon\fb316e2c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59" y="1512916"/>
            <a:ext cx="372552" cy="3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38"/>
          <p:cNvSpPr txBox="1">
            <a:spLocks noChangeArrowheads="1"/>
          </p:cNvSpPr>
          <p:nvPr/>
        </p:nvSpPr>
        <p:spPr bwMode="auto">
          <a:xfrm>
            <a:off x="4066677" y="2027699"/>
            <a:ext cx="1106895" cy="58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800" b="1" i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Outbound 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Inbound 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SEDB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VDW staging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63251" y="2992271"/>
            <a:ext cx="174767" cy="15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 rot="5400000">
            <a:off x="6019095" y="1963166"/>
            <a:ext cx="18288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2" name="Right Brace 61"/>
          <p:cNvSpPr/>
          <p:nvPr/>
        </p:nvSpPr>
        <p:spPr bwMode="auto">
          <a:xfrm>
            <a:off x="5085527" y="2072696"/>
            <a:ext cx="155448" cy="46909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" charset="0"/>
            </a:endParaRPr>
          </a:p>
        </p:txBody>
      </p:sp>
      <p:sp>
        <p:nvSpPr>
          <p:cNvPr id="63" name="Right Brace 62"/>
          <p:cNvSpPr/>
          <p:nvPr/>
        </p:nvSpPr>
        <p:spPr bwMode="auto">
          <a:xfrm>
            <a:off x="5096624" y="2694514"/>
            <a:ext cx="145595" cy="59551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69421" y="2308594"/>
            <a:ext cx="174767" cy="15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338018" y="4831408"/>
            <a:ext cx="1522444" cy="52921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BACC6">
                <a:lumMod val="75000"/>
              </a:srgb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r>
              <a:rPr lang="en-US" sz="1000" b="1" kern="0" dirty="0" smtClean="0">
                <a:solidFill>
                  <a:srgbClr val="F79646">
                    <a:lumMod val="75000"/>
                  </a:srgbClr>
                </a:solidFill>
                <a:latin typeface="Calibri"/>
                <a:cs typeface="Arial" pitchFamily="34" charset="0"/>
              </a:rPr>
              <a:t>Performance Testing</a:t>
            </a:r>
            <a:endParaRPr lang="en-US" sz="1000" b="1" kern="0" dirty="0">
              <a:solidFill>
                <a:srgbClr val="F79646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13343" y="4670523"/>
            <a:ext cx="0" cy="1608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5347905" y="2717638"/>
            <a:ext cx="1522444" cy="52921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4BACC6">
                <a:lumMod val="75000"/>
              </a:srgb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r>
              <a:rPr lang="en-US" sz="1000" b="1" kern="0" dirty="0" smtClean="0">
                <a:solidFill>
                  <a:srgbClr val="F79646">
                    <a:lumMod val="75000"/>
                  </a:srgbClr>
                </a:solidFill>
                <a:latin typeface="Calibri"/>
                <a:cs typeface="Arial" pitchFamily="34" charset="0"/>
              </a:rPr>
              <a:t>Integration/End to End Testing</a:t>
            </a:r>
            <a:endParaRPr lang="en-US" sz="1000" b="1" kern="0" dirty="0">
              <a:solidFill>
                <a:srgbClr val="F79646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 flipV="1">
            <a:off x="2667000" y="226027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113047" y="1879275"/>
            <a:ext cx="4572000" cy="4419600"/>
          </a:xfrm>
          <a:prstGeom prst="rect">
            <a:avLst/>
          </a:prstGeom>
          <a:noFill/>
          <a:ln w="44450" cmpd="thickThin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657600" y="2260275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181600" y="5460675"/>
            <a:ext cx="3810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2672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/>
          </p:cNvSpPr>
          <p:nvPr/>
        </p:nvSpPr>
        <p:spPr>
          <a:xfrm rot="16200000">
            <a:off x="36643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Shipment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41215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Processing Plan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 rot="5400000">
            <a:off x="4350123" y="3333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Summary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4578723" y="3333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Vehicle Events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48073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Shipments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035923" y="3333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Rail Inspections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 rot="16200000">
            <a:off x="4184277" y="5238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Transit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 rot="16200000">
            <a:off x="38929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Accrual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 rot="16200000">
            <a:off x="3892923" y="5238798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Vessel ETA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 rot="16200000">
            <a:off x="55693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Shipping Schedule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3086100" y="38223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95600" y="4147803"/>
            <a:ext cx="617477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Hornet Q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26670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29718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32766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agnetic Disk 36"/>
          <p:cNvSpPr/>
          <p:nvPr/>
        </p:nvSpPr>
        <p:spPr>
          <a:xfrm>
            <a:off x="3048000" y="2793675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43200" y="332707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SEDB – DB2</a:t>
            </a:r>
            <a:endParaRPr lang="en-US" sz="90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2667000" y="5380011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90800" y="5917875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Transit – DB2</a:t>
            </a:r>
            <a:endParaRPr lang="en-US" sz="900" dirty="0"/>
          </a:p>
        </p:txBody>
      </p:sp>
      <p:sp>
        <p:nvSpPr>
          <p:cNvPr id="42" name="Flowchart: Magnetic Disk 41"/>
          <p:cNvSpPr/>
          <p:nvPr/>
        </p:nvSpPr>
        <p:spPr>
          <a:xfrm>
            <a:off x="3200400" y="2946075"/>
            <a:ext cx="304800" cy="3810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agnetic Disk 42"/>
          <p:cNvSpPr/>
          <p:nvPr/>
        </p:nvSpPr>
        <p:spPr>
          <a:xfrm>
            <a:off x="5715000" y="5079675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562600" y="570094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VDW </a:t>
            </a:r>
          </a:p>
          <a:p>
            <a:pPr algn="ctr"/>
            <a:r>
              <a:rPr lang="en-US" sz="900" dirty="0" smtClean="0"/>
              <a:t>Staging – DB2</a:t>
            </a:r>
            <a:endParaRPr lang="en-US" sz="9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5867400" y="5232075"/>
            <a:ext cx="304800" cy="406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gnetic Disk 46"/>
          <p:cNvSpPr/>
          <p:nvPr/>
        </p:nvSpPr>
        <p:spPr>
          <a:xfrm>
            <a:off x="2819400" y="5532411"/>
            <a:ext cx="289098" cy="38546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2209800" y="1193475"/>
            <a:ext cx="304800" cy="762000"/>
            <a:chOff x="2133600" y="1752600"/>
            <a:chExt cx="381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2133600" y="1752600"/>
              <a:ext cx="381000" cy="18288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838159" y="2555459"/>
              <a:ext cx="1031822" cy="2885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NPPS</a:t>
              </a:r>
              <a:endParaRPr lang="en-US" sz="900" dirty="0"/>
            </a:p>
          </p:txBody>
        </p:sp>
      </p:grpSp>
      <p:sp>
        <p:nvSpPr>
          <p:cNvPr id="75" name="Rectangle 74"/>
          <p:cNvSpPr/>
          <p:nvPr/>
        </p:nvSpPr>
        <p:spPr>
          <a:xfrm rot="5400000">
            <a:off x="4152900" y="18411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017899" y="2184075"/>
            <a:ext cx="63030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Redwood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3104397" y="1841175"/>
            <a:ext cx="3048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55908" y="2181843"/>
            <a:ext cx="625492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DB2 Load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667000" y="226027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819400" y="3631875"/>
            <a:ext cx="8382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EJB MDB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16" name="Straight Arrow Connector 115"/>
          <p:cNvCxnSpPr>
            <a:stCxn id="32" idx="1"/>
            <a:endCxn id="112" idx="2"/>
          </p:cNvCxnSpPr>
          <p:nvPr/>
        </p:nvCxnSpPr>
        <p:spPr>
          <a:xfrm flipV="1">
            <a:off x="3238500" y="39366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981200" y="964875"/>
            <a:ext cx="7620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NVS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37" name="Straight Connector 136"/>
          <p:cNvCxnSpPr>
            <a:stCxn id="32" idx="3"/>
            <a:endCxn id="34" idx="1"/>
          </p:cNvCxnSpPr>
          <p:nvPr/>
        </p:nvCxnSpPr>
        <p:spPr>
          <a:xfrm flipH="1">
            <a:off x="2781300" y="4393875"/>
            <a:ext cx="4572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798125" y="4241475"/>
            <a:ext cx="533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NEON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23" name="Straight Connector 222"/>
          <p:cNvCxnSpPr>
            <a:stCxn id="112" idx="3"/>
          </p:cNvCxnSpPr>
          <p:nvPr/>
        </p:nvCxnSpPr>
        <p:spPr>
          <a:xfrm>
            <a:off x="3657600" y="378427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3810000" y="302227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3581400" y="3022275"/>
            <a:ext cx="228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3429000" y="2717475"/>
            <a:ext cx="26670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2667000" y="3022275"/>
            <a:ext cx="304800" cy="0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079175" y="4241475"/>
            <a:ext cx="85164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REST EASY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969824" y="4241475"/>
            <a:ext cx="745175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JACKSON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8" name="Flowchart: Magnetic Disk 277"/>
          <p:cNvSpPr/>
          <p:nvPr/>
        </p:nvSpPr>
        <p:spPr>
          <a:xfrm>
            <a:off x="3581400" y="4622475"/>
            <a:ext cx="228600" cy="609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/>
          <p:cNvCxnSpPr>
            <a:stCxn id="32" idx="3"/>
            <a:endCxn id="278" idx="1"/>
          </p:cNvCxnSpPr>
          <p:nvPr/>
        </p:nvCxnSpPr>
        <p:spPr>
          <a:xfrm>
            <a:off x="3238500" y="4393875"/>
            <a:ext cx="4572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2" idx="3"/>
            <a:endCxn id="35" idx="1"/>
          </p:cNvCxnSpPr>
          <p:nvPr/>
        </p:nvCxnSpPr>
        <p:spPr>
          <a:xfrm flipH="1">
            <a:off x="3086100" y="4393875"/>
            <a:ext cx="1524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32" idx="3"/>
            <a:endCxn id="36" idx="1"/>
          </p:cNvCxnSpPr>
          <p:nvPr/>
        </p:nvCxnSpPr>
        <p:spPr>
          <a:xfrm>
            <a:off x="3238500" y="4393875"/>
            <a:ext cx="152400" cy="228600"/>
          </a:xfrm>
          <a:prstGeom prst="line">
            <a:avLst/>
          </a:prstGeom>
          <a:ln w="3175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657600" y="4241475"/>
            <a:ext cx="304800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3962400" y="4241475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038600" y="4165275"/>
            <a:ext cx="23514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38600" y="4622475"/>
            <a:ext cx="1600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038600" y="4165275"/>
            <a:ext cx="0" cy="457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6400800" y="4147803"/>
            <a:ext cx="0" cy="838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4267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4196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47244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49530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51816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5410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56388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6172200" y="40128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44196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47244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962400" y="5384475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590800" y="6148707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2590800" y="5765475"/>
            <a:ext cx="0" cy="38323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>
            <a:spLocks/>
          </p:cNvSpPr>
          <p:nvPr/>
        </p:nvSpPr>
        <p:spPr>
          <a:xfrm rot="16200000">
            <a:off x="5340723" y="3333799"/>
            <a:ext cx="1143000" cy="215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Payment Voucher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4800600" y="5917875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>
            <a:spLocks/>
          </p:cNvSpPr>
          <p:nvPr/>
        </p:nvSpPr>
        <p:spPr>
          <a:xfrm rot="16200000">
            <a:off x="4502523" y="5238799"/>
            <a:ext cx="1143000" cy="215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VDW</a:t>
            </a:r>
            <a:endParaRPr lang="en-US" sz="900" dirty="0">
              <a:solidFill>
                <a:schemeClr val="accent1"/>
              </a:solidFill>
            </a:endParaRPr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5029200" y="4622475"/>
            <a:ext cx="0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2895600" y="964875"/>
            <a:ext cx="3810000" cy="762000"/>
          </a:xfrm>
          <a:prstGeom prst="rect">
            <a:avLst/>
          </a:prstGeom>
          <a:noFill/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867400" y="1117275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Web Service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4495800" y="96487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Data Power</a:t>
            </a:r>
            <a:endParaRPr lang="en-US" sz="1000" b="1" i="1" dirty="0"/>
          </a:p>
        </p:txBody>
      </p:sp>
      <p:sp>
        <p:nvSpPr>
          <p:cNvPr id="374" name="TextBox 373"/>
          <p:cNvSpPr txBox="1"/>
          <p:nvPr/>
        </p:nvSpPr>
        <p:spPr>
          <a:xfrm>
            <a:off x="4876800" y="2107875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jBoss Application Server</a:t>
            </a:r>
            <a:endParaRPr lang="en-US" sz="1050" b="1" i="1" dirty="0"/>
          </a:p>
        </p:txBody>
      </p:sp>
      <p:sp>
        <p:nvSpPr>
          <p:cNvPr id="383" name="Rectangle 382"/>
          <p:cNvSpPr/>
          <p:nvPr/>
        </p:nvSpPr>
        <p:spPr>
          <a:xfrm>
            <a:off x="3124200" y="1117275"/>
            <a:ext cx="990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TTMS Message Bridge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48145" y="1193475"/>
            <a:ext cx="1080655" cy="2590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ounded Rectangle 387"/>
          <p:cNvSpPr/>
          <p:nvPr/>
        </p:nvSpPr>
        <p:spPr>
          <a:xfrm>
            <a:off x="966850" y="1041075"/>
            <a:ext cx="6858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TESS</a:t>
            </a:r>
            <a:endParaRPr lang="en-US" sz="1050" dirty="0"/>
          </a:p>
        </p:txBody>
      </p:sp>
      <p:sp>
        <p:nvSpPr>
          <p:cNvPr id="389" name="Rectangle 388"/>
          <p:cNvSpPr/>
          <p:nvPr/>
        </p:nvSpPr>
        <p:spPr>
          <a:xfrm>
            <a:off x="831273" y="1498275"/>
            <a:ext cx="92132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Federation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831273" y="2031675"/>
            <a:ext cx="92132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OIM Identity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831273" y="2869875"/>
            <a:ext cx="92132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OAM Access Management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393" name="Straight Connector 392"/>
          <p:cNvCxnSpPr>
            <a:stCxn id="54" idx="0"/>
            <a:endCxn id="383" idx="1"/>
          </p:cNvCxnSpPr>
          <p:nvPr/>
        </p:nvCxnSpPr>
        <p:spPr>
          <a:xfrm flipV="1">
            <a:off x="2743200" y="1345875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18" idx="3"/>
            <a:endCxn id="383" idx="1"/>
          </p:cNvCxnSpPr>
          <p:nvPr/>
        </p:nvCxnSpPr>
        <p:spPr>
          <a:xfrm>
            <a:off x="2743200" y="1117275"/>
            <a:ext cx="381000" cy="228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2438400" y="1879275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438400" y="4317675"/>
            <a:ext cx="3048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2438400" y="187927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3581400" y="15744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ounded Rectangle 408"/>
          <p:cNvSpPr/>
          <p:nvPr/>
        </p:nvSpPr>
        <p:spPr>
          <a:xfrm>
            <a:off x="7010400" y="4000025"/>
            <a:ext cx="1143000" cy="190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ounded Rectangle 409"/>
          <p:cNvSpPr/>
          <p:nvPr/>
        </p:nvSpPr>
        <p:spPr>
          <a:xfrm>
            <a:off x="7239000" y="3847625"/>
            <a:ext cx="685800" cy="228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ICL</a:t>
            </a:r>
            <a:endParaRPr lang="en-US" sz="1050" dirty="0"/>
          </a:p>
        </p:txBody>
      </p:sp>
      <p:sp>
        <p:nvSpPr>
          <p:cNvPr id="411" name="Rectangle 410"/>
          <p:cNvSpPr/>
          <p:nvPr/>
        </p:nvSpPr>
        <p:spPr>
          <a:xfrm>
            <a:off x="7162800" y="4304825"/>
            <a:ext cx="8382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Queue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162800" y="4990625"/>
            <a:ext cx="8382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REST Client Services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15" name="Straight Arrow Connector 414"/>
          <p:cNvCxnSpPr>
            <a:stCxn id="411" idx="2"/>
            <a:endCxn id="412" idx="0"/>
          </p:cNvCxnSpPr>
          <p:nvPr/>
        </p:nvCxnSpPr>
        <p:spPr>
          <a:xfrm>
            <a:off x="7581900" y="4685825"/>
            <a:ext cx="0" cy="30480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/>
          <p:nvPr/>
        </p:nvCxnSpPr>
        <p:spPr>
          <a:xfrm>
            <a:off x="4724400" y="660075"/>
            <a:ext cx="2819400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V="1">
            <a:off x="7543800" y="660075"/>
            <a:ext cx="0" cy="31242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 flipV="1">
            <a:off x="4724400" y="660075"/>
            <a:ext cx="0" cy="304800"/>
          </a:xfrm>
          <a:prstGeom prst="straightConnector1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 flipV="1">
            <a:off x="4343400" y="660075"/>
            <a:ext cx="0" cy="304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>
            <a:off x="1295400" y="660075"/>
            <a:ext cx="3048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1295400" y="660075"/>
            <a:ext cx="0" cy="3810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 flipV="1">
            <a:off x="6400800" y="1574475"/>
            <a:ext cx="0" cy="9144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/>
          <p:cNvSpPr/>
          <p:nvPr/>
        </p:nvSpPr>
        <p:spPr>
          <a:xfrm>
            <a:off x="3886200" y="2565075"/>
            <a:ext cx="2667000" cy="3505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ounded Rectangle 438"/>
          <p:cNvSpPr/>
          <p:nvPr/>
        </p:nvSpPr>
        <p:spPr>
          <a:xfrm>
            <a:off x="3124200" y="812475"/>
            <a:ext cx="685800" cy="228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EIG</a:t>
            </a:r>
            <a:endParaRPr lang="en-US" sz="1050" dirty="0"/>
          </a:p>
        </p:txBody>
      </p:sp>
      <p:sp>
        <p:nvSpPr>
          <p:cNvPr id="441" name="TextBox 440"/>
          <p:cNvSpPr txBox="1"/>
          <p:nvPr/>
        </p:nvSpPr>
        <p:spPr>
          <a:xfrm>
            <a:off x="5867400" y="660075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REST WS over SSL  &gt;&gt; </a:t>
            </a:r>
            <a:endParaRPr lang="en-US" sz="1000" b="1" i="1" dirty="0"/>
          </a:p>
        </p:txBody>
      </p:sp>
      <p:sp>
        <p:nvSpPr>
          <p:cNvPr id="443" name="TextBox 442"/>
          <p:cNvSpPr txBox="1"/>
          <p:nvPr/>
        </p:nvSpPr>
        <p:spPr>
          <a:xfrm>
            <a:off x="1371600" y="355275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&lt;&lt; SAML Over HTTP &gt;&gt; </a:t>
            </a:r>
            <a:endParaRPr lang="en-US" sz="1000" b="1" i="1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4196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8768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054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3340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626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8674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27174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638800" y="4622475"/>
            <a:ext cx="0" cy="381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638800" y="5003475"/>
            <a:ext cx="76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715000" y="4622475"/>
            <a:ext cx="6096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SPRING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19200" y="583875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20000" y="583875"/>
            <a:ext cx="0" cy="32004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219200" y="583875"/>
            <a:ext cx="0" cy="4572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ultidocument 134"/>
          <p:cNvSpPr/>
          <p:nvPr/>
        </p:nvSpPr>
        <p:spPr>
          <a:xfrm>
            <a:off x="2590800" y="2565075"/>
            <a:ext cx="304800" cy="304800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667000" y="286987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971800" y="2641275"/>
            <a:ext cx="32004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1722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436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495800" y="264127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2400" y="42446"/>
            <a:ext cx="7942687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>
              <a:spcBef>
                <a:spcPct val="0"/>
              </a:spcBef>
              <a:buNone/>
              <a:defRPr sz="2400" b="1">
                <a:solidFill>
                  <a:srgbClr val="0099C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TTMS Simplification Architecture – </a:t>
            </a:r>
            <a:r>
              <a:rPr lang="en-US" dirty="0" smtClean="0"/>
              <a:t>Technical  Solution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Jersey</a:t>
            </a:r>
          </a:p>
        </p:txBody>
      </p:sp>
    </p:spTree>
    <p:extLst>
      <p:ext uri="{BB962C8B-B14F-4D97-AF65-F5344CB8AC3E}">
        <p14:creationId xmlns:p14="http://schemas.microsoft.com/office/powerpoint/2010/main" val="284303474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_4x3">
  <a:themeElements>
    <a:clrScheme name="Custom 1">
      <a:dk1>
        <a:sysClr val="windowText" lastClr="000000"/>
      </a:dk1>
      <a:lt1>
        <a:srgbClr val="FFFFFF"/>
      </a:lt1>
      <a:dk2>
        <a:srgbClr val="2F5897"/>
      </a:dk2>
      <a:lt2>
        <a:srgbClr val="FFFFFF"/>
      </a:lt2>
      <a:accent1>
        <a:srgbClr val="4A6617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1C35F06DB4C40B42282A991608320" ma:contentTypeVersion="0" ma:contentTypeDescription="Create a new document." ma:contentTypeScope="" ma:versionID="ede9cb3192e325053deacf4c4c1cc9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16CDEA-3327-4A87-80A4-AD90DF04C8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B0FC5-3C56-4819-88DC-DBD781547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91637E-232F-4308-9B6C-AC0069AC550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Cognizant_4x3</Template>
  <TotalTime>9432</TotalTime>
  <Words>2024</Words>
  <Application>Microsoft Office PowerPoint</Application>
  <PresentationFormat>On-screen Show (4:3)</PresentationFormat>
  <Paragraphs>387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Cognizant_4x3</vt:lpstr>
      <vt:lpstr>PowerPoint Presentation</vt:lpstr>
      <vt:lpstr>PowerPoint Presentation</vt:lpstr>
      <vt:lpstr>Our Understanding</vt:lpstr>
      <vt:lpstr>Engagement Objectives and Scope</vt:lpstr>
      <vt:lpstr>As-Is System</vt:lpstr>
      <vt:lpstr>To-Be System</vt:lpstr>
      <vt:lpstr>Execution Approach and Deliverables</vt:lpstr>
      <vt:lpstr>Test Strategy</vt:lpstr>
      <vt:lpstr>PowerPoint Presentation</vt:lpstr>
      <vt:lpstr>Proposed Solution – Solution Highlights</vt:lpstr>
      <vt:lpstr>PowerPoint Presentation</vt:lpstr>
      <vt:lpstr>Alternative Solution – Solution Highlights</vt:lpstr>
      <vt:lpstr>Solution Comparison</vt:lpstr>
      <vt:lpstr>Solution Comparison</vt:lpstr>
      <vt:lpstr>Recommendations</vt:lpstr>
      <vt:lpstr>Thank You</vt:lpstr>
      <vt:lpstr>Appendix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Barmecha, Milap (Cognizant)</dc:creator>
  <cp:keywords> </cp:keywords>
  <cp:lastModifiedBy>Selva Ganeshan</cp:lastModifiedBy>
  <cp:revision>752</cp:revision>
  <dcterms:created xsi:type="dcterms:W3CDTF">2014-08-11T08:49:13Z</dcterms:created>
  <dcterms:modified xsi:type="dcterms:W3CDTF">2015-08-03T23:52:18Z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0x01010060D1C35F06DB4C40B42282A991608320</vt:lpwstr>
  </property>
  <property fmtid="{D5CDD505-2E9C-101B-9397-08002B2CF9AE}" pid="3" name="TitusGUID">
    <vt:lpwstr>b7720713-f068-469b-bfaf-d0d81fd1120c</vt:lpwstr>
  </property>
  <property fmtid="{D5CDD505-2E9C-101B-9397-08002B2CF9AE}" pid="4" name="xClassification">
    <vt:lpwstr> </vt:lpwstr>
  </property>
</Properties>
</file>