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2" r:id="rId2"/>
    <p:sldId id="256" r:id="rId3"/>
    <p:sldId id="257" r:id="rId4"/>
    <p:sldId id="265" r:id="rId5"/>
    <p:sldId id="258" r:id="rId6"/>
    <p:sldId id="266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1" autoAdjust="0"/>
  </p:normalViewPr>
  <p:slideViewPr>
    <p:cSldViewPr>
      <p:cViewPr>
        <p:scale>
          <a:sx n="200" d="100"/>
          <a:sy n="200" d="100"/>
        </p:scale>
        <p:origin x="2580" y="28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ss.redhat.com/documentation/en-US/JBoss_Enterprise_Application_Platform/6.1/html/Administration_and_Configuration_Guide/Configuring_the_HornetQ_Servers_for_Replication.html" TargetMode="External"/><Relationship Id="rId2" Type="http://schemas.openxmlformats.org/officeDocument/2006/relationships/hyperlink" Target="http://blog.x-aeon.com/2013/04/10/a-quick-message-queue-benchmark-activemq-rabbitmq-hornetq-qpid-apoll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rabbitmq.com/ha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971800"/>
            <a:ext cx="5492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Case : </a:t>
            </a:r>
          </a:p>
          <a:p>
            <a:endParaRPr lang="en-US" sz="2400" i="1" dirty="0" smtClean="0"/>
          </a:p>
          <a:p>
            <a:r>
              <a:rPr lang="en-US" sz="2400" i="1" dirty="0" smtClean="0"/>
              <a:t>“Web Service Sequencing &amp; Error Handling</a:t>
            </a:r>
            <a:endParaRPr lang="en-US" sz="2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24000" y="1828800"/>
            <a:ext cx="59398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" y="5983069"/>
            <a:ext cx="31406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by</a:t>
            </a:r>
          </a:p>
          <a:p>
            <a:endParaRPr lang="en-US" sz="1200" dirty="0" smtClean="0"/>
          </a:p>
          <a:p>
            <a:r>
              <a:rPr lang="en-US" sz="900" dirty="0" smtClean="0"/>
              <a:t>Ramaswamy, Prabhu – Architect, Technology Consulting Group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19200"/>
            <a:ext cx="508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Supplementary tables with real-time 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Store &amp; Process with Error Queues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9600"/>
            <a:ext cx="28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Solution Probabilities</a:t>
            </a:r>
            <a:endParaRPr lang="en-US" sz="2400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399" y="3505200"/>
          <a:ext cx="8763001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12048"/>
                <a:gridCol w="1194104"/>
                <a:gridCol w="1502205"/>
                <a:gridCol w="1011115"/>
                <a:gridCol w="1263894"/>
                <a:gridCol w="1179635"/>
              </a:tblGrid>
              <a:tr h="370840">
                <a:tc>
                  <a:txBody>
                    <a:bodyPr/>
                    <a:lstStyle/>
                    <a:p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Performance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Memory Mgmt.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Reliability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Time to Market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Configuration</a:t>
                      </a:r>
                      <a:endParaRPr lang="en-US" sz="105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Real</a:t>
                      </a:r>
                      <a:r>
                        <a:rPr lang="en-US" sz="1200" b="0" baseline="0" dirty="0" smtClean="0"/>
                        <a:t> Time Notification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Store &amp; Process</a:t>
                      </a:r>
                      <a:r>
                        <a:rPr lang="en-US" sz="1200" baseline="0" dirty="0" smtClean="0"/>
                        <a:t> with Error Queue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3927231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457200" y="2895600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Comparative Matrix</a:t>
            </a:r>
            <a:endParaRPr lang="en-US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38862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9624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3434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39624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9624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4422" y="4343400"/>
            <a:ext cx="257578" cy="22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3434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43434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4343400"/>
            <a:ext cx="228600" cy="26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669191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Approach #1  - </a:t>
            </a:r>
            <a:r>
              <a:rPr lang="en-US" sz="1600" b="1" u="sng" dirty="0" smtClean="0"/>
              <a:t>Supplementary Tables with Real Time Notification</a:t>
            </a:r>
            <a:endParaRPr lang="en-US" sz="1600" b="1" u="sng" dirty="0" smtClean="0"/>
          </a:p>
          <a:p>
            <a:endParaRPr lang="en-US" sz="1200" dirty="0" smtClean="0"/>
          </a:p>
          <a:p>
            <a:r>
              <a:rPr lang="en-US" sz="1200" dirty="0" smtClean="0"/>
              <a:t>Technology Pieces: </a:t>
            </a:r>
            <a:r>
              <a:rPr lang="en-US" sz="1200" dirty="0" smtClean="0"/>
              <a:t>JAX-RS, DB2 NEON Drivers, Spring Batch</a:t>
            </a:r>
            <a:endParaRPr lang="en-US" sz="1200" dirty="0" smtClean="0"/>
          </a:p>
          <a:p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TTMS application exposed multiple REST services expected to be called in the predefined order (i.e. WS1, WS2)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ICL Calls WS2 first and then WS1 next which should be considered as improper call sequence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TTMS REST service checks whether the relevant parent messages are already processed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If So, incoming request will be processed and transaction will be committed to the appropriate tables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If parent messages are not found then incoming record will be entered to Supplementary tables with reason ‘Improper Sequence’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In addition to the above WS will also return failure notification to the calling program i.e. ICL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In Case of exception message will be entered to </a:t>
            </a:r>
            <a:r>
              <a:rPr lang="en-US" sz="1200" dirty="0" smtClean="0"/>
              <a:t>Supplementary </a:t>
            </a:r>
            <a:r>
              <a:rPr lang="en-US" sz="1200" dirty="0" smtClean="0"/>
              <a:t>tables with the reason as ‘System Failure’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Response Excel should contain with proper reason codes of failures.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Predefined batch will be scheduled for every 1-2 minutes to see for any messages caused due to ‘System Failure’ and processed</a:t>
            </a:r>
          </a:p>
          <a:p>
            <a:endParaRPr lang="en-US" sz="1200" dirty="0" smtClean="0"/>
          </a:p>
          <a:p>
            <a:r>
              <a:rPr lang="en-US" sz="1200" b="1" dirty="0" smtClean="0"/>
              <a:t>Pros</a:t>
            </a:r>
            <a:r>
              <a:rPr lang="en-US" sz="1200" b="1" dirty="0" smtClean="0"/>
              <a:t>: </a:t>
            </a:r>
          </a:p>
          <a:p>
            <a:r>
              <a:rPr lang="en-US" sz="1200" dirty="0" smtClean="0"/>
              <a:t>    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Flow restricts to store suspected error prone calls alone to supplementary tables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Hence processing successful records instantly it will reduce backlogs</a:t>
            </a:r>
            <a:endParaRPr lang="en-US" sz="1200" dirty="0" smtClean="0"/>
          </a:p>
          <a:p>
            <a:r>
              <a:rPr lang="en-US" sz="1200" dirty="0" smtClean="0"/>
              <a:t>     </a:t>
            </a:r>
          </a:p>
          <a:p>
            <a:r>
              <a:rPr lang="en-US" sz="1200" b="1" dirty="0" smtClean="0"/>
              <a:t>Cons: </a:t>
            </a:r>
          </a:p>
          <a:p>
            <a:endParaRPr lang="en-US" sz="1200" dirty="0" smtClean="0"/>
          </a:p>
          <a:p>
            <a:r>
              <a:rPr lang="en-US" sz="1200" dirty="0" smtClean="0"/>
              <a:t>Unexpected system failures could add more number of transactions to the overall pending list.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838200" y="1777916"/>
            <a:ext cx="1981200" cy="304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566" y="685800"/>
            <a:ext cx="8068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Approach #1  - Supplementary Tables with Real Time </a:t>
            </a:r>
            <a:r>
              <a:rPr lang="en-US" b="1" u="sng" dirty="0" smtClean="0"/>
              <a:t>Notification</a:t>
            </a:r>
            <a:endParaRPr lang="en-US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1524000" y="2997116"/>
            <a:ext cx="381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006516"/>
            <a:ext cx="609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2235116"/>
            <a:ext cx="609600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endCxn id="7" idx="2"/>
          </p:cNvCxnSpPr>
          <p:nvPr/>
        </p:nvCxnSpPr>
        <p:spPr>
          <a:xfrm>
            <a:off x="1447800" y="2235116"/>
            <a:ext cx="0" cy="3048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1905000" y="2006516"/>
            <a:ext cx="609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05000" y="2235116"/>
            <a:ext cx="609600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endCxn id="17" idx="2"/>
          </p:cNvCxnSpPr>
          <p:nvPr/>
        </p:nvCxnSpPr>
        <p:spPr>
          <a:xfrm>
            <a:off x="2209800" y="2235116"/>
            <a:ext cx="0" cy="3048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1151906" y="3911516"/>
            <a:ext cx="609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151906" y="4140116"/>
            <a:ext cx="60960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endCxn id="20" idx="2"/>
          </p:cNvCxnSpPr>
          <p:nvPr/>
        </p:nvCxnSpPr>
        <p:spPr>
          <a:xfrm>
            <a:off x="1456706" y="4140116"/>
            <a:ext cx="0" cy="30480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913906" y="3911516"/>
            <a:ext cx="609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913906" y="4140116"/>
            <a:ext cx="60960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endCxn id="23" idx="2"/>
          </p:cNvCxnSpPr>
          <p:nvPr/>
        </p:nvCxnSpPr>
        <p:spPr>
          <a:xfrm>
            <a:off x="2218706" y="4140116"/>
            <a:ext cx="0" cy="30480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" y="2616116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Supplementary Tables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143000" y="4521116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Transaction Tables</a:t>
            </a:r>
            <a:endParaRPr lang="en-US" sz="1050" dirty="0"/>
          </a:p>
        </p:txBody>
      </p:sp>
      <p:sp>
        <p:nvSpPr>
          <p:cNvPr id="38" name="Can 37"/>
          <p:cNvSpPr/>
          <p:nvPr/>
        </p:nvSpPr>
        <p:spPr>
          <a:xfrm>
            <a:off x="1676400" y="3149516"/>
            <a:ext cx="381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81400" y="1777916"/>
            <a:ext cx="1219200" cy="304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3810000" y="2997116"/>
            <a:ext cx="7620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514600" y="215891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514600" y="421631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191000" y="2158916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24200" y="2158916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0" idx="0"/>
          </p:cNvCxnSpPr>
          <p:nvPr/>
        </p:nvCxnSpPr>
        <p:spPr>
          <a:xfrm>
            <a:off x="4191000" y="2768516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24200" y="4216316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91000" y="3759116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53535" y="3098885"/>
            <a:ext cx="7184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Is 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Sequence </a:t>
            </a:r>
          </a:p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Correct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33800" y="4444916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TTMS REST</a:t>
            </a:r>
            <a:endParaRPr lang="en-US" sz="1050" dirty="0"/>
          </a:p>
        </p:txBody>
      </p:sp>
      <p:sp>
        <p:nvSpPr>
          <p:cNvPr id="73" name="Rectangle 72"/>
          <p:cNvSpPr/>
          <p:nvPr/>
        </p:nvSpPr>
        <p:spPr>
          <a:xfrm>
            <a:off x="5341639" y="1777916"/>
            <a:ext cx="1219200" cy="304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10200" y="1854116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ICL Consumer</a:t>
            </a:r>
            <a:endParaRPr lang="en-US" sz="105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114800" y="1473116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14800" y="1473116"/>
            <a:ext cx="0" cy="3048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943600" y="147311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14800" y="5130716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114800" y="482591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5029200" y="3429000"/>
            <a:ext cx="304800" cy="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39579" y="1219200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WS Call</a:t>
            </a:r>
            <a:endParaRPr lang="en-US" sz="1050" dirty="0"/>
          </a:p>
        </p:txBody>
      </p:sp>
      <p:sp>
        <p:nvSpPr>
          <p:cNvPr id="92" name="TextBox 91"/>
          <p:cNvSpPr txBox="1"/>
          <p:nvPr/>
        </p:nvSpPr>
        <p:spPr>
          <a:xfrm>
            <a:off x="4267200" y="3759116"/>
            <a:ext cx="2792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Y</a:t>
            </a:r>
            <a:endParaRPr lang="en-US" sz="1050" dirty="0"/>
          </a:p>
        </p:txBody>
      </p:sp>
      <p:sp>
        <p:nvSpPr>
          <p:cNvPr id="93" name="TextBox 92"/>
          <p:cNvSpPr txBox="1"/>
          <p:nvPr/>
        </p:nvSpPr>
        <p:spPr>
          <a:xfrm>
            <a:off x="3886200" y="2692316"/>
            <a:ext cx="293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</a:t>
            </a:r>
            <a:endParaRPr lang="en-US" sz="1050" dirty="0"/>
          </a:p>
        </p:txBody>
      </p:sp>
      <p:sp>
        <p:nvSpPr>
          <p:cNvPr id="94" name="Rectangle 93"/>
          <p:cNvSpPr/>
          <p:nvPr/>
        </p:nvSpPr>
        <p:spPr>
          <a:xfrm>
            <a:off x="3581400" y="5511716"/>
            <a:ext cx="1219200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810000" y="5604302"/>
            <a:ext cx="805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Redwood </a:t>
            </a:r>
          </a:p>
          <a:p>
            <a:pPr algn="ctr"/>
            <a:r>
              <a:rPr lang="en-US" sz="1050" dirty="0" smtClean="0"/>
              <a:t>Scheduler</a:t>
            </a:r>
            <a:endParaRPr lang="en-US" sz="105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1828800" y="57912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828800" y="4876800"/>
            <a:ext cx="0" cy="914400"/>
          </a:xfrm>
          <a:prstGeom prst="line">
            <a:avLst/>
          </a:prstGeom>
          <a:ln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886200" y="4876800"/>
            <a:ext cx="0" cy="60960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800600" y="57912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400800" y="4876800"/>
            <a:ext cx="0" cy="914400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029200" y="34290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TextBox 45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69191"/>
            <a:ext cx="838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Approach </a:t>
            </a:r>
            <a:r>
              <a:rPr lang="en-US" sz="1200" b="1" u="sng" dirty="0" smtClean="0"/>
              <a:t>#2  </a:t>
            </a:r>
            <a:r>
              <a:rPr lang="en-US" sz="1200" b="1" u="sng" dirty="0" smtClean="0"/>
              <a:t>- </a:t>
            </a:r>
            <a:r>
              <a:rPr lang="en-US" sz="1200" b="1" u="sng" dirty="0" smtClean="0"/>
              <a:t>Store &amp; Proceed with Error Queue  - Passive Error Notification</a:t>
            </a:r>
            <a:endParaRPr lang="en-US" sz="1200" b="1" u="sng" dirty="0" smtClean="0"/>
          </a:p>
          <a:p>
            <a:endParaRPr lang="en-US" sz="1200" dirty="0" smtClean="0"/>
          </a:p>
          <a:p>
            <a:r>
              <a:rPr lang="en-US" sz="1200" dirty="0" smtClean="0"/>
              <a:t>Technology Pieces: </a:t>
            </a:r>
            <a:r>
              <a:rPr lang="en-US" sz="1200" dirty="0" smtClean="0"/>
              <a:t>JAX-RS, DB2 NEON Drivers, Spring Batch</a:t>
            </a:r>
            <a:endParaRPr lang="en-US" sz="1200" dirty="0" smtClean="0"/>
          </a:p>
          <a:p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TTMS application exposed multiple REST services expected to be called in the predefined order (i.e. WS1, WS2)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ICL Calls WS2 first and then WS1 next which should be considered as improper call sequence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All incoming messages will be logged to the supplementary tables for processing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Scheduled batch job will filter the messages to be processed in the sequential order based on the availability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If any intermediate messaging sequence is missing during the fetch, message will be send to error queue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smtClean="0"/>
              <a:t>If any failure happens during message processing then that also will be placed into the error queue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Error Queue listener once activated will make web service call to ICL to notify the failures online</a:t>
            </a:r>
          </a:p>
          <a:p>
            <a:endParaRPr lang="en-US" sz="1200" dirty="0" smtClean="0"/>
          </a:p>
          <a:p>
            <a:r>
              <a:rPr lang="en-US" sz="1200" b="1" dirty="0" smtClean="0"/>
              <a:t>Pros</a:t>
            </a:r>
            <a:r>
              <a:rPr lang="en-US" sz="1200" b="1" dirty="0" smtClean="0"/>
              <a:t>: </a:t>
            </a:r>
          </a:p>
          <a:p>
            <a:r>
              <a:rPr lang="en-US" sz="1200" dirty="0" smtClean="0"/>
              <a:t>     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Streamlined flow for handing success, failure cases separately</a:t>
            </a:r>
            <a:endParaRPr lang="en-US" sz="1200" dirty="0" smtClean="0"/>
          </a:p>
          <a:p>
            <a:r>
              <a:rPr lang="en-US" sz="1200" dirty="0" smtClean="0"/>
              <a:t>     </a:t>
            </a:r>
          </a:p>
          <a:p>
            <a:r>
              <a:rPr lang="en-US" sz="1200" b="1" dirty="0" smtClean="0"/>
              <a:t>Cons: </a:t>
            </a:r>
          </a:p>
          <a:p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Will add database overhead hence it adds all successful /  failure cases to the database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 Additional querying mechanism &amp; process to fetch and process  the data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581400" y="3352800"/>
            <a:ext cx="1219200" cy="711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838200" y="2413084"/>
            <a:ext cx="1981200" cy="304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566" y="685800"/>
            <a:ext cx="7704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Approach #2  </a:t>
            </a:r>
          </a:p>
          <a:p>
            <a:r>
              <a:rPr lang="en-US" b="1" u="sng" dirty="0" smtClean="0"/>
              <a:t> - Store </a:t>
            </a:r>
            <a:r>
              <a:rPr lang="en-US" b="1" u="sng" dirty="0" smtClean="0"/>
              <a:t>&amp; Proceed with Error </a:t>
            </a:r>
            <a:r>
              <a:rPr lang="en-US" b="1" u="sng" dirty="0" smtClean="0"/>
              <a:t>Queue Passive </a:t>
            </a:r>
            <a:r>
              <a:rPr lang="en-US" b="1" u="sng" dirty="0" smtClean="0"/>
              <a:t>Error Notification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1524000" y="3632284"/>
            <a:ext cx="381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641684"/>
            <a:ext cx="609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43000" y="2870284"/>
            <a:ext cx="609600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endCxn id="7" idx="2"/>
          </p:cNvCxnSpPr>
          <p:nvPr/>
        </p:nvCxnSpPr>
        <p:spPr>
          <a:xfrm>
            <a:off x="1447800" y="2870284"/>
            <a:ext cx="0" cy="3048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1905000" y="2641684"/>
            <a:ext cx="6096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905000" y="2870284"/>
            <a:ext cx="609600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endCxn id="17" idx="2"/>
          </p:cNvCxnSpPr>
          <p:nvPr/>
        </p:nvCxnSpPr>
        <p:spPr>
          <a:xfrm>
            <a:off x="2209800" y="2870284"/>
            <a:ext cx="0" cy="30480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1151906" y="4546684"/>
            <a:ext cx="609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1151906" y="4775284"/>
            <a:ext cx="60960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endCxn id="20" idx="2"/>
          </p:cNvCxnSpPr>
          <p:nvPr/>
        </p:nvCxnSpPr>
        <p:spPr>
          <a:xfrm>
            <a:off x="1456706" y="4775284"/>
            <a:ext cx="0" cy="30480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3" name="Rectangle 22"/>
          <p:cNvSpPr/>
          <p:nvPr/>
        </p:nvSpPr>
        <p:spPr>
          <a:xfrm>
            <a:off x="1913906" y="4546684"/>
            <a:ext cx="609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913906" y="4775284"/>
            <a:ext cx="609600" cy="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endCxn id="23" idx="2"/>
          </p:cNvCxnSpPr>
          <p:nvPr/>
        </p:nvCxnSpPr>
        <p:spPr>
          <a:xfrm>
            <a:off x="2218706" y="4775284"/>
            <a:ext cx="0" cy="304800"/>
          </a:xfrm>
          <a:prstGeom prst="lin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6" name="TextBox 25"/>
          <p:cNvSpPr txBox="1"/>
          <p:nvPr/>
        </p:nvSpPr>
        <p:spPr>
          <a:xfrm>
            <a:off x="1066800" y="3251284"/>
            <a:ext cx="15921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Supplementary Tables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143000" y="5156284"/>
            <a:ext cx="13805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Transaction Tables</a:t>
            </a:r>
            <a:endParaRPr lang="en-US" sz="1050" dirty="0"/>
          </a:p>
        </p:txBody>
      </p:sp>
      <p:sp>
        <p:nvSpPr>
          <p:cNvPr id="38" name="Can 37"/>
          <p:cNvSpPr/>
          <p:nvPr/>
        </p:nvSpPr>
        <p:spPr>
          <a:xfrm>
            <a:off x="1676400" y="3784684"/>
            <a:ext cx="3810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81400" y="2413084"/>
            <a:ext cx="1219200" cy="711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2514600" y="2794084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590800" y="4851484"/>
            <a:ext cx="533400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124200" y="279408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24200" y="4851484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114800" y="4114800"/>
            <a:ext cx="0" cy="73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810000" y="3505200"/>
            <a:ext cx="805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smtClean="0"/>
              <a:t>Redwood </a:t>
            </a:r>
          </a:p>
          <a:p>
            <a:pPr algn="ctr"/>
            <a:r>
              <a:rPr lang="en-US" sz="1050" dirty="0" smtClean="0"/>
              <a:t>Scheduler</a:t>
            </a:r>
            <a:endParaRPr lang="en-US" sz="1050" dirty="0"/>
          </a:p>
        </p:txBody>
      </p:sp>
      <p:sp>
        <p:nvSpPr>
          <p:cNvPr id="73" name="Rectangle 72"/>
          <p:cNvSpPr/>
          <p:nvPr/>
        </p:nvSpPr>
        <p:spPr>
          <a:xfrm>
            <a:off x="5341639" y="2413084"/>
            <a:ext cx="1219200" cy="3048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410200" y="2489284"/>
            <a:ext cx="11015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ICL Consumer</a:t>
            </a:r>
            <a:endParaRPr lang="en-US" sz="105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4114800" y="210828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114800" y="2108284"/>
            <a:ext cx="0" cy="3048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943600" y="2108284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114800" y="57912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114800" y="5562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43600" y="5461084"/>
            <a:ext cx="0" cy="330116"/>
          </a:xfrm>
          <a:prstGeom prst="line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39579" y="1854368"/>
            <a:ext cx="6944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WS Call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4572000" y="5867400"/>
            <a:ext cx="2255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WS Success / Failure Notification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3657600" y="2641684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TTMS REST</a:t>
            </a:r>
            <a:endParaRPr lang="en-US" sz="1050" dirty="0"/>
          </a:p>
        </p:txBody>
      </p:sp>
      <p:sp>
        <p:nvSpPr>
          <p:cNvPr id="54" name="Flowchart: Direct Access Storage 53"/>
          <p:cNvSpPr/>
          <p:nvPr/>
        </p:nvSpPr>
        <p:spPr>
          <a:xfrm>
            <a:off x="3200400" y="5181600"/>
            <a:ext cx="1295400" cy="3810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4267200" y="4114800"/>
            <a:ext cx="0" cy="990600"/>
          </a:xfrm>
          <a:prstGeom prst="line">
            <a:avLst/>
          </a:prstGeom>
          <a:ln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90800" y="5638800"/>
            <a:ext cx="15392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Process Status Queue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4417874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Reference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hlinkClick r:id="rId2"/>
              </a:rPr>
              <a:t>http://blog.x-aeon.com/2013/04/10/a-quick-message-queue-benchmark-activemq-rabbitmq-hornetq-qpid-apollo/</a:t>
            </a:r>
            <a:endParaRPr lang="en-US" sz="1200" dirty="0" smtClean="0"/>
          </a:p>
          <a:p>
            <a:r>
              <a:rPr lang="en-US" sz="1200" dirty="0" smtClean="0">
                <a:hlinkClick r:id="rId3"/>
              </a:rPr>
              <a:t>https://access.redhat.com/documentation/en-US/JBoss_Enterprise_Application_Platform/6.1/html/Administration_and_Configuration_Guide/Configuring_the_HornetQ_Servers_for_Replication.html</a:t>
            </a:r>
            <a:endParaRPr lang="en-US" sz="1200" dirty="0" smtClean="0"/>
          </a:p>
          <a:p>
            <a:r>
              <a:rPr lang="en-US" sz="1200" dirty="0" smtClean="0">
                <a:hlinkClick r:id="rId4"/>
              </a:rPr>
              <a:t>https://www.rabbitmq.com/ha.html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524470"/>
            <a:ext cx="256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 smtClean="0"/>
              <a:t>Final Recommendation(s)</a:t>
            </a: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6019800"/>
            <a:ext cx="1905000" cy="64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04800" y="6400800"/>
            <a:ext cx="5269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 smtClean="0"/>
              <a:t>Contents Consolidated &amp; Rendered by Ramaswamy, Prabhu – Technology Consulting Group</a:t>
            </a:r>
            <a:endParaRPr lang="en-US" sz="105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219200"/>
          <a:ext cx="8153400" cy="139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64873"/>
                <a:gridCol w="51885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Solution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Encouraging factors</a:t>
                      </a:r>
                      <a:endParaRPr 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Supplementary Tables with Real Time Notification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 Flow restricts to store suspected error prone calls alone to supplementary tables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 Hence processing successful records instantly it will reduce backlogs</a:t>
                      </a:r>
                      <a:endParaRPr 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Store &amp; Proceed with Error Queue  - Passive Error Notification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 smtClean="0"/>
                        <a:t> Streamlined flow for handing success, failure cases separately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2702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TTMS Proposal Solution Workshop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Discussions …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391</TotalTime>
  <Words>636</Words>
  <Application>Microsoft Office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Ramaswamy, Prabhu (Cognizant)</dc:creator>
  <cp:lastModifiedBy>376425</cp:lastModifiedBy>
  <cp:revision>192</cp:revision>
  <dcterms:created xsi:type="dcterms:W3CDTF">2006-08-16T00:00:00Z</dcterms:created>
  <dcterms:modified xsi:type="dcterms:W3CDTF">2015-07-22T13:02:19Z</dcterms:modified>
</cp:coreProperties>
</file>