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3" r:id="rId8"/>
    <p:sldId id="261"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91" autoAdjust="0"/>
  </p:normalViewPr>
  <p:slideViewPr>
    <p:cSldViewPr>
      <p:cViewPr varScale="1">
        <p:scale>
          <a:sx n="102" d="100"/>
          <a:sy n="102" d="100"/>
        </p:scale>
        <p:origin x="-2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971800"/>
            <a:ext cx="8211672" cy="1200329"/>
          </a:xfrm>
          <a:prstGeom prst="rect">
            <a:avLst/>
          </a:prstGeom>
          <a:noFill/>
        </p:spPr>
        <p:txBody>
          <a:bodyPr wrap="none" rtlCol="0">
            <a:spAutoFit/>
          </a:bodyPr>
          <a:lstStyle/>
          <a:p>
            <a:r>
              <a:rPr lang="en-US" sz="2400" i="1" dirty="0" smtClean="0"/>
              <a:t>Case : </a:t>
            </a:r>
          </a:p>
          <a:p>
            <a:endParaRPr lang="en-US" sz="2400" dirty="0" smtClean="0"/>
          </a:p>
          <a:p>
            <a:r>
              <a:rPr lang="en-US" sz="2400" dirty="0" smtClean="0"/>
              <a:t>“TTMS Inbound Flow – Batch File Processing, Possible Solutions”</a:t>
            </a:r>
            <a:endParaRPr lang="en-US" sz="2400" dirty="0"/>
          </a:p>
        </p:txBody>
      </p:sp>
      <p:sp>
        <p:nvSpPr>
          <p:cNvPr id="5" name="TextBox 4"/>
          <p:cNvSpPr txBox="1"/>
          <p:nvPr/>
        </p:nvSpPr>
        <p:spPr>
          <a:xfrm>
            <a:off x="1524000" y="1828800"/>
            <a:ext cx="5939896" cy="584775"/>
          </a:xfrm>
          <a:prstGeom prst="rect">
            <a:avLst/>
          </a:prstGeom>
          <a:noFill/>
        </p:spPr>
        <p:txBody>
          <a:bodyPr wrap="none" rtlCol="0">
            <a:spAutoFit/>
          </a:bodyPr>
          <a:lstStyle/>
          <a:p>
            <a:r>
              <a:rPr lang="en-US" sz="3200" dirty="0" smtClean="0">
                <a:solidFill>
                  <a:schemeClr val="tx2">
                    <a:lumMod val="60000"/>
                    <a:lumOff val="40000"/>
                  </a:schemeClr>
                </a:solidFill>
              </a:rPr>
              <a:t>TTMS Proposal Solution Workshop</a:t>
            </a:r>
            <a:endParaRPr lang="en-US" sz="3200" dirty="0">
              <a:solidFill>
                <a:schemeClr val="tx2">
                  <a:lumMod val="60000"/>
                  <a:lumOff val="40000"/>
                </a:schemeClr>
              </a:solidFill>
            </a:endParaRPr>
          </a:p>
        </p:txBody>
      </p:sp>
      <p:pic>
        <p:nvPicPr>
          <p:cNvPr id="6" name="Picture 8"/>
          <p:cNvPicPr>
            <a:picLocks noChangeAspect="1" noChangeArrowheads="1"/>
          </p:cNvPicPr>
          <p:nvPr/>
        </p:nvPicPr>
        <p:blipFill>
          <a:blip r:embed="rId2" cstate="print"/>
          <a:srcRect/>
          <a:stretch>
            <a:fillRect/>
          </a:stretch>
        </p:blipFill>
        <p:spPr bwMode="auto">
          <a:xfrm>
            <a:off x="6934200" y="6019800"/>
            <a:ext cx="1905000" cy="6461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219200"/>
            <a:ext cx="7683770" cy="1200329"/>
          </a:xfrm>
          <a:prstGeom prst="rect">
            <a:avLst/>
          </a:prstGeom>
          <a:noFill/>
        </p:spPr>
        <p:txBody>
          <a:bodyPr wrap="none" rtlCol="0">
            <a:spAutoFit/>
          </a:bodyPr>
          <a:lstStyle/>
          <a:p>
            <a:pPr marL="342900" indent="-342900">
              <a:buFont typeface="+mj-lt"/>
              <a:buAutoNum type="arabicPeriod"/>
            </a:pPr>
            <a:r>
              <a:rPr lang="en-US" dirty="0" smtClean="0"/>
              <a:t>Handle Processing As part of Web Service Response Directly</a:t>
            </a:r>
          </a:p>
          <a:p>
            <a:pPr marL="342900" indent="-342900">
              <a:buFont typeface="+mj-lt"/>
              <a:buAutoNum type="arabicPeriod"/>
            </a:pPr>
            <a:r>
              <a:rPr lang="en-US" dirty="0" smtClean="0"/>
              <a:t>Construct Dynamic Queries through java &amp; execute them using Neon Drivers</a:t>
            </a:r>
          </a:p>
          <a:p>
            <a:pPr marL="342900" indent="-342900">
              <a:buFont typeface="+mj-lt"/>
              <a:buAutoNum type="arabicPeriod"/>
            </a:pPr>
            <a:r>
              <a:rPr lang="en-US" dirty="0" smtClean="0"/>
              <a:t>Using Apache POI, Excel Macros</a:t>
            </a:r>
          </a:p>
          <a:p>
            <a:pPr marL="342900" indent="-342900">
              <a:buFont typeface="+mj-lt"/>
              <a:buAutoNum type="arabicPeriod"/>
            </a:pPr>
            <a:r>
              <a:rPr lang="en-US" dirty="0" smtClean="0"/>
              <a:t>Handle through DB2 Load / Import Packages</a:t>
            </a:r>
            <a:endParaRPr lang="en-US" dirty="0"/>
          </a:p>
        </p:txBody>
      </p:sp>
      <p:sp>
        <p:nvSpPr>
          <p:cNvPr id="5" name="TextBox 4"/>
          <p:cNvSpPr txBox="1"/>
          <p:nvPr/>
        </p:nvSpPr>
        <p:spPr>
          <a:xfrm>
            <a:off x="457200" y="609600"/>
            <a:ext cx="2839111" cy="461665"/>
          </a:xfrm>
          <a:prstGeom prst="rect">
            <a:avLst/>
          </a:prstGeom>
          <a:noFill/>
        </p:spPr>
        <p:txBody>
          <a:bodyPr wrap="none" rtlCol="0">
            <a:spAutoFit/>
          </a:bodyPr>
          <a:lstStyle/>
          <a:p>
            <a:r>
              <a:rPr lang="en-US" sz="2400" u="sng" dirty="0" smtClean="0"/>
              <a:t>Solution Probabilities</a:t>
            </a:r>
            <a:endParaRPr lang="en-US" sz="2400" u="sng" dirty="0"/>
          </a:p>
        </p:txBody>
      </p:sp>
      <p:graphicFrame>
        <p:nvGraphicFramePr>
          <p:cNvPr id="7" name="Table 6"/>
          <p:cNvGraphicFramePr>
            <a:graphicFrameLocks noGrp="1"/>
          </p:cNvGraphicFramePr>
          <p:nvPr/>
        </p:nvGraphicFramePr>
        <p:xfrm>
          <a:off x="609600" y="3733800"/>
          <a:ext cx="6934200" cy="2225040"/>
        </p:xfrm>
        <a:graphic>
          <a:graphicData uri="http://schemas.openxmlformats.org/drawingml/2006/table">
            <a:tbl>
              <a:tblPr firstRow="1" bandRow="1">
                <a:tableStyleId>{5C22544A-7EE6-4342-B048-85BDC9FD1C3A}</a:tableStyleId>
              </a:tblPr>
              <a:tblGrid>
                <a:gridCol w="1417320"/>
                <a:gridCol w="1417320"/>
                <a:gridCol w="1417320"/>
                <a:gridCol w="1417320"/>
                <a:gridCol w="1264920"/>
              </a:tblGrid>
              <a:tr h="370840">
                <a:tc>
                  <a:txBody>
                    <a:bodyPr/>
                    <a:lstStyle/>
                    <a:p>
                      <a:endParaRPr lang="en-US" sz="1200" b="0" dirty="0"/>
                    </a:p>
                  </a:txBody>
                  <a:tcPr/>
                </a:tc>
                <a:tc>
                  <a:txBody>
                    <a:bodyPr/>
                    <a:lstStyle/>
                    <a:p>
                      <a:r>
                        <a:rPr lang="en-US" sz="1200" b="0" dirty="0" smtClean="0"/>
                        <a:t>Performance</a:t>
                      </a:r>
                      <a:endParaRPr lang="en-US" sz="1200" b="0" dirty="0"/>
                    </a:p>
                  </a:txBody>
                  <a:tcPr/>
                </a:tc>
                <a:tc>
                  <a:txBody>
                    <a:bodyPr/>
                    <a:lstStyle/>
                    <a:p>
                      <a:r>
                        <a:rPr lang="en-US" sz="1200" b="0" dirty="0" smtClean="0"/>
                        <a:t>Memory Efficiency</a:t>
                      </a:r>
                      <a:endParaRPr lang="en-US" sz="1200" b="0" dirty="0"/>
                    </a:p>
                  </a:txBody>
                  <a:tcPr/>
                </a:tc>
                <a:tc>
                  <a:txBody>
                    <a:bodyPr/>
                    <a:lstStyle/>
                    <a:p>
                      <a:r>
                        <a:rPr lang="en-US" sz="1200" b="0" dirty="0" smtClean="0"/>
                        <a:t>Reliability</a:t>
                      </a:r>
                      <a:endParaRPr lang="en-US" sz="1200" b="0" dirty="0"/>
                    </a:p>
                  </a:txBody>
                  <a:tcPr/>
                </a:tc>
                <a:tc>
                  <a:txBody>
                    <a:bodyPr/>
                    <a:lstStyle/>
                    <a:p>
                      <a:r>
                        <a:rPr lang="en-US" sz="1200" b="0" dirty="0" smtClean="0"/>
                        <a:t>Reporting</a:t>
                      </a:r>
                      <a:endParaRPr lang="en-US" sz="1200" b="0" dirty="0"/>
                    </a:p>
                  </a:txBody>
                  <a:tcPr/>
                </a:tc>
              </a:tr>
              <a:tr h="370840">
                <a:tc>
                  <a:txBody>
                    <a:bodyPr/>
                    <a:lstStyle/>
                    <a:p>
                      <a:r>
                        <a:rPr lang="en-US" sz="1200" b="0" dirty="0" smtClean="0"/>
                        <a:t>All-in-One</a:t>
                      </a:r>
                      <a:endParaRPr lang="en-US" sz="1200" b="0" dirty="0"/>
                    </a:p>
                  </a:txBody>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a:p>
                  </a:txBody>
                  <a:tcPr>
                    <a:solidFill>
                      <a:schemeClr val="bg1"/>
                    </a:solidFill>
                  </a:tcPr>
                </a:tc>
                <a:tc>
                  <a:txBody>
                    <a:bodyPr/>
                    <a:lstStyle/>
                    <a:p>
                      <a:endParaRPr lang="en-US" sz="1200" b="0" dirty="0"/>
                    </a:p>
                  </a:txBody>
                  <a:tcPr>
                    <a:solidFill>
                      <a:schemeClr val="bg1"/>
                    </a:solidFill>
                  </a:tcPr>
                </a:tc>
              </a:tr>
              <a:tr h="370840">
                <a:tc>
                  <a:txBody>
                    <a:bodyPr/>
                    <a:lstStyle/>
                    <a:p>
                      <a:r>
                        <a:rPr lang="en-US" sz="1200" b="0" dirty="0" smtClean="0"/>
                        <a:t>Dynamic</a:t>
                      </a:r>
                      <a:r>
                        <a:rPr lang="en-US" sz="1200" b="0" baseline="0" dirty="0" smtClean="0"/>
                        <a:t> Query</a:t>
                      </a:r>
                      <a:endParaRPr lang="en-US" sz="1200" b="0" dirty="0"/>
                    </a:p>
                  </a:txBody>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a:p>
                  </a:txBody>
                  <a:tcPr>
                    <a:solidFill>
                      <a:schemeClr val="bg1"/>
                    </a:solidFill>
                  </a:tcPr>
                </a:tc>
                <a:tc>
                  <a:txBody>
                    <a:bodyPr/>
                    <a:lstStyle/>
                    <a:p>
                      <a:endParaRPr lang="en-US" sz="1200" b="0" dirty="0"/>
                    </a:p>
                  </a:txBody>
                  <a:tcPr>
                    <a:solidFill>
                      <a:schemeClr val="bg1"/>
                    </a:solidFill>
                  </a:tcPr>
                </a:tc>
              </a:tr>
              <a:tr h="370840">
                <a:tc>
                  <a:txBody>
                    <a:bodyPr/>
                    <a:lstStyle/>
                    <a:p>
                      <a:r>
                        <a:rPr lang="en-US" sz="1200" b="0" dirty="0" smtClean="0"/>
                        <a:t>Macro Utilities</a:t>
                      </a:r>
                      <a:endParaRPr lang="en-US" sz="1200" b="0" dirty="0"/>
                    </a:p>
                  </a:txBody>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a:p>
                  </a:txBody>
                  <a:tcPr>
                    <a:solidFill>
                      <a:schemeClr val="bg1"/>
                    </a:solidFill>
                  </a:tcPr>
                </a:tc>
                <a:tc>
                  <a:txBody>
                    <a:bodyPr/>
                    <a:lstStyle/>
                    <a:p>
                      <a:endParaRPr lang="en-US" sz="1200" b="0" dirty="0"/>
                    </a:p>
                  </a:txBody>
                  <a:tcPr>
                    <a:solidFill>
                      <a:schemeClr val="bg1"/>
                    </a:solidFill>
                  </a:tcPr>
                </a:tc>
              </a:tr>
              <a:tr h="370840">
                <a:tc>
                  <a:txBody>
                    <a:bodyPr/>
                    <a:lstStyle/>
                    <a:p>
                      <a:r>
                        <a:rPr lang="en-US" sz="1200" b="0" dirty="0" smtClean="0"/>
                        <a:t>DB2Load</a:t>
                      </a:r>
                      <a:endParaRPr lang="en-US" sz="1200" b="0" dirty="0"/>
                    </a:p>
                  </a:txBody>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r>
              <a:tr h="370840">
                <a:tc>
                  <a:txBody>
                    <a:bodyPr/>
                    <a:lstStyle/>
                    <a:p>
                      <a:r>
                        <a:rPr lang="en-US" sz="1200" b="0" dirty="0" smtClean="0"/>
                        <a:t>SFTP </a:t>
                      </a:r>
                      <a:r>
                        <a:rPr lang="en-US" sz="1200" b="0" i="1" dirty="0" smtClean="0"/>
                        <a:t>from</a:t>
                      </a:r>
                      <a:r>
                        <a:rPr lang="en-US" sz="1200" b="0" dirty="0" smtClean="0"/>
                        <a:t> ICL</a:t>
                      </a:r>
                      <a:endParaRPr lang="en-US" sz="1200" b="0" dirty="0"/>
                    </a:p>
                  </a:txBody>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c>
                  <a:txBody>
                    <a:bodyPr/>
                    <a:lstStyle/>
                    <a:p>
                      <a:endParaRPr lang="en-US" sz="1200" b="0" dirty="0"/>
                    </a:p>
                  </a:txBody>
                  <a:tcPr>
                    <a:solidFill>
                      <a:schemeClr val="bg1"/>
                    </a:solidFill>
                  </a:tcPr>
                </a:tc>
              </a:tr>
            </a:tbl>
          </a:graphicData>
        </a:graphic>
      </p:graphicFrame>
      <p:pic>
        <p:nvPicPr>
          <p:cNvPr id="3074" name="Picture 2"/>
          <p:cNvPicPr>
            <a:picLocks noChangeAspect="1" noChangeArrowheads="1"/>
          </p:cNvPicPr>
          <p:nvPr/>
        </p:nvPicPr>
        <p:blipFill>
          <a:blip r:embed="rId2" cstate="print"/>
          <a:srcRect/>
          <a:stretch>
            <a:fillRect/>
          </a:stretch>
        </p:blipFill>
        <p:spPr bwMode="auto">
          <a:xfrm>
            <a:off x="2514600" y="5257800"/>
            <a:ext cx="228600" cy="263769"/>
          </a:xfrm>
          <a:prstGeom prst="rect">
            <a:avLst/>
          </a:prstGeom>
          <a:noFill/>
          <a:ln w="9525">
            <a:noFill/>
            <a:miter lim="800000"/>
            <a:headEnd/>
            <a:tailEnd/>
          </a:ln>
        </p:spPr>
      </p:pic>
      <p:pic>
        <p:nvPicPr>
          <p:cNvPr id="9" name="Picture 2"/>
          <p:cNvPicPr>
            <a:picLocks noChangeAspect="1" noChangeArrowheads="1"/>
          </p:cNvPicPr>
          <p:nvPr/>
        </p:nvPicPr>
        <p:blipFill>
          <a:blip r:embed="rId2" cstate="print"/>
          <a:srcRect/>
          <a:stretch>
            <a:fillRect/>
          </a:stretch>
        </p:blipFill>
        <p:spPr bwMode="auto">
          <a:xfrm>
            <a:off x="3886200" y="5257800"/>
            <a:ext cx="228600" cy="263769"/>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a:stretch>
            <a:fillRect/>
          </a:stretch>
        </p:blipFill>
        <p:spPr bwMode="auto">
          <a:xfrm>
            <a:off x="5334000" y="5257800"/>
            <a:ext cx="228600" cy="263769"/>
          </a:xfrm>
          <a:prstGeom prst="rect">
            <a:avLst/>
          </a:prstGeom>
          <a:noFill/>
          <a:ln w="9525">
            <a:noFill/>
            <a:miter lim="800000"/>
            <a:headEnd/>
            <a:tailEnd/>
          </a:ln>
        </p:spPr>
      </p:pic>
      <p:pic>
        <p:nvPicPr>
          <p:cNvPr id="11" name="Picture 2"/>
          <p:cNvPicPr>
            <a:picLocks noChangeAspect="1" noChangeArrowheads="1"/>
          </p:cNvPicPr>
          <p:nvPr/>
        </p:nvPicPr>
        <p:blipFill>
          <a:blip r:embed="rId2" cstate="print"/>
          <a:srcRect/>
          <a:stretch>
            <a:fillRect/>
          </a:stretch>
        </p:blipFill>
        <p:spPr bwMode="auto">
          <a:xfrm>
            <a:off x="3886200" y="4876800"/>
            <a:ext cx="228600" cy="263769"/>
          </a:xfrm>
          <a:prstGeom prst="rect">
            <a:avLst/>
          </a:prstGeom>
          <a:noFill/>
          <a:ln w="9525">
            <a:noFill/>
            <a:miter lim="800000"/>
            <a:headEnd/>
            <a:tailEnd/>
          </a:ln>
        </p:spPr>
      </p:pic>
      <p:pic>
        <p:nvPicPr>
          <p:cNvPr id="12" name="Picture 2"/>
          <p:cNvPicPr>
            <a:picLocks noChangeAspect="1" noChangeArrowheads="1"/>
          </p:cNvPicPr>
          <p:nvPr/>
        </p:nvPicPr>
        <p:blipFill>
          <a:blip r:embed="rId2" cstate="print"/>
          <a:srcRect/>
          <a:stretch>
            <a:fillRect/>
          </a:stretch>
        </p:blipFill>
        <p:spPr bwMode="auto">
          <a:xfrm>
            <a:off x="6705600" y="4495800"/>
            <a:ext cx="228600" cy="263769"/>
          </a:xfrm>
          <a:prstGeom prst="rect">
            <a:avLst/>
          </a:prstGeom>
          <a:noFill/>
          <a:ln w="9525">
            <a:noFill/>
            <a:miter lim="800000"/>
            <a:headEnd/>
            <a:tailEnd/>
          </a:ln>
        </p:spPr>
      </p:pic>
      <p:pic>
        <p:nvPicPr>
          <p:cNvPr id="13" name="Picture 2"/>
          <p:cNvPicPr>
            <a:picLocks noChangeAspect="1" noChangeArrowheads="1"/>
          </p:cNvPicPr>
          <p:nvPr/>
        </p:nvPicPr>
        <p:blipFill>
          <a:blip r:embed="rId2" cstate="print"/>
          <a:srcRect/>
          <a:stretch>
            <a:fillRect/>
          </a:stretch>
        </p:blipFill>
        <p:spPr bwMode="auto">
          <a:xfrm>
            <a:off x="6705600" y="4876800"/>
            <a:ext cx="228600" cy="263769"/>
          </a:xfrm>
          <a:prstGeom prst="rect">
            <a:avLst/>
          </a:prstGeom>
          <a:noFill/>
          <a:ln w="9525">
            <a:noFill/>
            <a:miter lim="800000"/>
            <a:headEnd/>
            <a:tailEnd/>
          </a:ln>
        </p:spPr>
      </p:pic>
      <p:pic>
        <p:nvPicPr>
          <p:cNvPr id="14" name="Picture 2"/>
          <p:cNvPicPr>
            <a:picLocks noChangeAspect="1" noChangeArrowheads="1"/>
          </p:cNvPicPr>
          <p:nvPr/>
        </p:nvPicPr>
        <p:blipFill>
          <a:blip r:embed="rId2" cstate="print"/>
          <a:srcRect/>
          <a:stretch>
            <a:fillRect/>
          </a:stretch>
        </p:blipFill>
        <p:spPr bwMode="auto">
          <a:xfrm>
            <a:off x="6705600" y="4155831"/>
            <a:ext cx="228600" cy="263769"/>
          </a:xfrm>
          <a:prstGeom prst="rect">
            <a:avLst/>
          </a:prstGeom>
          <a:noFill/>
          <a:ln w="9525">
            <a:noFill/>
            <a:miter lim="800000"/>
            <a:headEnd/>
            <a:tailEnd/>
          </a:ln>
        </p:spPr>
      </p:pic>
      <p:pic>
        <p:nvPicPr>
          <p:cNvPr id="15" name="Picture 2"/>
          <p:cNvPicPr>
            <a:picLocks noChangeAspect="1" noChangeArrowheads="1"/>
          </p:cNvPicPr>
          <p:nvPr/>
        </p:nvPicPr>
        <p:blipFill>
          <a:blip r:embed="rId2" cstate="print"/>
          <a:srcRect/>
          <a:stretch>
            <a:fillRect/>
          </a:stretch>
        </p:blipFill>
        <p:spPr bwMode="auto">
          <a:xfrm>
            <a:off x="5334000" y="4495800"/>
            <a:ext cx="228600" cy="263769"/>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514600" y="4114800"/>
            <a:ext cx="223837" cy="271462"/>
          </a:xfrm>
          <a:prstGeom prst="rect">
            <a:avLst/>
          </a:prstGeom>
          <a:noFill/>
          <a:ln w="9525">
            <a:noFill/>
            <a:miter lim="800000"/>
            <a:headEnd/>
            <a:tailEnd/>
          </a:ln>
        </p:spPr>
      </p:pic>
      <p:pic>
        <p:nvPicPr>
          <p:cNvPr id="17" name="Picture 3"/>
          <p:cNvPicPr>
            <a:picLocks noChangeAspect="1" noChangeArrowheads="1"/>
          </p:cNvPicPr>
          <p:nvPr/>
        </p:nvPicPr>
        <p:blipFill>
          <a:blip r:embed="rId3" cstate="print"/>
          <a:srcRect/>
          <a:stretch>
            <a:fillRect/>
          </a:stretch>
        </p:blipFill>
        <p:spPr bwMode="auto">
          <a:xfrm>
            <a:off x="3886200" y="4114800"/>
            <a:ext cx="223837" cy="271462"/>
          </a:xfrm>
          <a:prstGeom prst="rect">
            <a:avLst/>
          </a:prstGeom>
          <a:noFill/>
          <a:ln w="9525">
            <a:noFill/>
            <a:miter lim="800000"/>
            <a:headEnd/>
            <a:tailEnd/>
          </a:ln>
        </p:spPr>
      </p:pic>
      <p:pic>
        <p:nvPicPr>
          <p:cNvPr id="18" name="Picture 3"/>
          <p:cNvPicPr>
            <a:picLocks noChangeAspect="1" noChangeArrowheads="1"/>
          </p:cNvPicPr>
          <p:nvPr/>
        </p:nvPicPr>
        <p:blipFill>
          <a:blip r:embed="rId3" cstate="print"/>
          <a:srcRect/>
          <a:stretch>
            <a:fillRect/>
          </a:stretch>
        </p:blipFill>
        <p:spPr bwMode="auto">
          <a:xfrm>
            <a:off x="2514600" y="4572000"/>
            <a:ext cx="223837" cy="271462"/>
          </a:xfrm>
          <a:prstGeom prst="rect">
            <a:avLst/>
          </a:prstGeom>
          <a:noFill/>
          <a:ln w="9525">
            <a:noFill/>
            <a:miter lim="800000"/>
            <a:headEnd/>
            <a:tailEnd/>
          </a:ln>
        </p:spPr>
      </p:pic>
      <p:pic>
        <p:nvPicPr>
          <p:cNvPr id="19" name="Picture 3"/>
          <p:cNvPicPr>
            <a:picLocks noChangeAspect="1" noChangeArrowheads="1"/>
          </p:cNvPicPr>
          <p:nvPr/>
        </p:nvPicPr>
        <p:blipFill>
          <a:blip r:embed="rId3" cstate="print"/>
          <a:srcRect/>
          <a:stretch>
            <a:fillRect/>
          </a:stretch>
        </p:blipFill>
        <p:spPr bwMode="auto">
          <a:xfrm>
            <a:off x="3886200" y="4529138"/>
            <a:ext cx="223837" cy="271462"/>
          </a:xfrm>
          <a:prstGeom prst="rect">
            <a:avLst/>
          </a:prstGeom>
          <a:noFill/>
          <a:ln w="9525">
            <a:noFill/>
            <a:miter lim="800000"/>
            <a:headEnd/>
            <a:tailEnd/>
          </a:ln>
        </p:spPr>
      </p:pic>
      <p:pic>
        <p:nvPicPr>
          <p:cNvPr id="20" name="Picture 2"/>
          <p:cNvPicPr>
            <a:picLocks noChangeAspect="1" noChangeArrowheads="1"/>
          </p:cNvPicPr>
          <p:nvPr/>
        </p:nvPicPr>
        <p:blipFill>
          <a:blip r:embed="rId2" cstate="print"/>
          <a:srcRect/>
          <a:stretch>
            <a:fillRect/>
          </a:stretch>
        </p:blipFill>
        <p:spPr bwMode="auto">
          <a:xfrm>
            <a:off x="5334000" y="4114800"/>
            <a:ext cx="228600" cy="263769"/>
          </a:xfrm>
          <a:prstGeom prst="rect">
            <a:avLst/>
          </a:prstGeom>
          <a:noFill/>
          <a:ln w="9525">
            <a:noFill/>
            <a:miter lim="800000"/>
            <a:headEnd/>
            <a:tailEnd/>
          </a:ln>
        </p:spPr>
      </p:pic>
      <p:pic>
        <p:nvPicPr>
          <p:cNvPr id="21" name="Picture 3"/>
          <p:cNvPicPr>
            <a:picLocks noChangeAspect="1" noChangeArrowheads="1"/>
          </p:cNvPicPr>
          <p:nvPr/>
        </p:nvPicPr>
        <p:blipFill>
          <a:blip r:embed="rId3" cstate="print"/>
          <a:srcRect/>
          <a:stretch>
            <a:fillRect/>
          </a:stretch>
        </p:blipFill>
        <p:spPr bwMode="auto">
          <a:xfrm>
            <a:off x="5334000" y="4876800"/>
            <a:ext cx="223837" cy="271462"/>
          </a:xfrm>
          <a:prstGeom prst="rect">
            <a:avLst/>
          </a:prstGeom>
          <a:noFill/>
          <a:ln w="9525">
            <a:noFill/>
            <a:miter lim="800000"/>
            <a:headEnd/>
            <a:tailEnd/>
          </a:ln>
        </p:spPr>
      </p:pic>
      <p:pic>
        <p:nvPicPr>
          <p:cNvPr id="22" name="Picture 3"/>
          <p:cNvPicPr>
            <a:picLocks noChangeAspect="1" noChangeArrowheads="1"/>
          </p:cNvPicPr>
          <p:nvPr/>
        </p:nvPicPr>
        <p:blipFill>
          <a:blip r:embed="rId3" cstate="print"/>
          <a:srcRect/>
          <a:stretch>
            <a:fillRect/>
          </a:stretch>
        </p:blipFill>
        <p:spPr bwMode="auto">
          <a:xfrm>
            <a:off x="6705600" y="5257800"/>
            <a:ext cx="223837" cy="271462"/>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2514600" y="4953000"/>
            <a:ext cx="257578" cy="228601"/>
          </a:xfrm>
          <a:prstGeom prst="rect">
            <a:avLst/>
          </a:prstGeom>
          <a:noFill/>
          <a:ln w="9525">
            <a:noFill/>
            <a:miter lim="800000"/>
            <a:headEnd/>
            <a:tailEnd/>
          </a:ln>
        </p:spPr>
      </p:pic>
      <p:sp>
        <p:nvSpPr>
          <p:cNvPr id="26" name="TextBox 25"/>
          <p:cNvSpPr txBox="1"/>
          <p:nvPr/>
        </p:nvSpPr>
        <p:spPr>
          <a:xfrm>
            <a:off x="533400" y="3200400"/>
            <a:ext cx="2045753" cy="369332"/>
          </a:xfrm>
          <a:prstGeom prst="rect">
            <a:avLst/>
          </a:prstGeom>
          <a:noFill/>
        </p:spPr>
        <p:txBody>
          <a:bodyPr wrap="none" rtlCol="0">
            <a:spAutoFit/>
          </a:bodyPr>
          <a:lstStyle/>
          <a:p>
            <a:r>
              <a:rPr lang="en-US" i="1" u="sng" dirty="0" smtClean="0"/>
              <a:t>Comparative Matrix</a:t>
            </a:r>
            <a:endParaRPr lang="en-US" i="1" u="sng" dirty="0"/>
          </a:p>
        </p:txBody>
      </p:sp>
      <p:sp>
        <p:nvSpPr>
          <p:cNvPr id="29" name="TextBox 28"/>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pic>
        <p:nvPicPr>
          <p:cNvPr id="3080" name="Picture 8"/>
          <p:cNvPicPr>
            <a:picLocks noChangeAspect="1" noChangeArrowheads="1"/>
          </p:cNvPicPr>
          <p:nvPr/>
        </p:nvPicPr>
        <p:blipFill>
          <a:blip r:embed="rId5" cstate="print"/>
          <a:srcRect/>
          <a:stretch>
            <a:fillRect/>
          </a:stretch>
        </p:blipFill>
        <p:spPr bwMode="auto">
          <a:xfrm>
            <a:off x="6934200" y="6019800"/>
            <a:ext cx="1905000" cy="646101"/>
          </a:xfrm>
          <a:prstGeom prst="rect">
            <a:avLst/>
          </a:prstGeom>
          <a:noFill/>
          <a:ln w="9525">
            <a:noFill/>
            <a:miter lim="800000"/>
            <a:headEnd/>
            <a:tailEnd/>
          </a:ln>
        </p:spPr>
      </p:pic>
      <p:sp>
        <p:nvSpPr>
          <p:cNvPr id="32" name="TextBox 31"/>
          <p:cNvSpPr txBox="1"/>
          <p:nvPr/>
        </p:nvSpPr>
        <p:spPr>
          <a:xfrm>
            <a:off x="533400" y="2667000"/>
            <a:ext cx="4634217" cy="307777"/>
          </a:xfrm>
          <a:prstGeom prst="rect">
            <a:avLst/>
          </a:prstGeom>
          <a:noFill/>
        </p:spPr>
        <p:txBody>
          <a:bodyPr wrap="none" rtlCol="0">
            <a:spAutoFit/>
          </a:bodyPr>
          <a:lstStyle/>
          <a:p>
            <a:r>
              <a:rPr lang="en-US" sz="1400" i="1" dirty="0" smtClean="0"/>
              <a:t>“welcome to add more probabilities to this list for discussion”</a:t>
            </a:r>
            <a:endParaRPr lang="en-US" sz="1400" i="1" dirty="0"/>
          </a:p>
        </p:txBody>
      </p:sp>
      <p:pic>
        <p:nvPicPr>
          <p:cNvPr id="3082" name="Picture 10"/>
          <p:cNvPicPr>
            <a:picLocks noChangeAspect="1" noChangeArrowheads="1"/>
          </p:cNvPicPr>
          <p:nvPr/>
        </p:nvPicPr>
        <p:blipFill>
          <a:blip r:embed="rId6" cstate="print"/>
          <a:srcRect/>
          <a:stretch>
            <a:fillRect/>
          </a:stretch>
        </p:blipFill>
        <p:spPr bwMode="auto">
          <a:xfrm>
            <a:off x="5105400" y="2667000"/>
            <a:ext cx="407894" cy="381000"/>
          </a:xfrm>
          <a:prstGeom prst="rect">
            <a:avLst/>
          </a:prstGeom>
          <a:noFill/>
          <a:ln w="9525">
            <a:noFill/>
            <a:miter lim="800000"/>
            <a:headEnd/>
            <a:tailEnd/>
          </a:ln>
        </p:spPr>
      </p:pic>
      <p:cxnSp>
        <p:nvCxnSpPr>
          <p:cNvPr id="28" name="Straight Connector 27"/>
          <p:cNvCxnSpPr/>
          <p:nvPr/>
        </p:nvCxnSpPr>
        <p:spPr>
          <a:xfrm>
            <a:off x="609600" y="5943600"/>
            <a:ext cx="693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43800" y="3733800"/>
            <a:ext cx="0" cy="2209800"/>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Picture 2"/>
          <p:cNvPicPr>
            <a:picLocks noChangeAspect="1" noChangeArrowheads="1"/>
          </p:cNvPicPr>
          <p:nvPr/>
        </p:nvPicPr>
        <p:blipFill>
          <a:blip r:embed="rId2" cstate="print"/>
          <a:srcRect/>
          <a:stretch>
            <a:fillRect/>
          </a:stretch>
        </p:blipFill>
        <p:spPr bwMode="auto">
          <a:xfrm>
            <a:off x="2514600" y="5603631"/>
            <a:ext cx="228600" cy="263769"/>
          </a:xfrm>
          <a:prstGeom prst="rect">
            <a:avLst/>
          </a:prstGeom>
          <a:noFill/>
          <a:ln w="9525">
            <a:noFill/>
            <a:miter lim="800000"/>
            <a:headEnd/>
            <a:tailEnd/>
          </a:ln>
        </p:spPr>
      </p:pic>
      <p:pic>
        <p:nvPicPr>
          <p:cNvPr id="34" name="Picture 2"/>
          <p:cNvPicPr>
            <a:picLocks noChangeAspect="1" noChangeArrowheads="1"/>
          </p:cNvPicPr>
          <p:nvPr/>
        </p:nvPicPr>
        <p:blipFill>
          <a:blip r:embed="rId2" cstate="print"/>
          <a:srcRect/>
          <a:stretch>
            <a:fillRect/>
          </a:stretch>
        </p:blipFill>
        <p:spPr bwMode="auto">
          <a:xfrm>
            <a:off x="3886200" y="5603631"/>
            <a:ext cx="228600" cy="263769"/>
          </a:xfrm>
          <a:prstGeom prst="rect">
            <a:avLst/>
          </a:prstGeom>
          <a:noFill/>
          <a:ln w="9525">
            <a:noFill/>
            <a:miter lim="800000"/>
            <a:headEnd/>
            <a:tailEnd/>
          </a:ln>
        </p:spPr>
      </p:pic>
      <p:pic>
        <p:nvPicPr>
          <p:cNvPr id="35" name="Picture 2"/>
          <p:cNvPicPr>
            <a:picLocks noChangeAspect="1" noChangeArrowheads="1"/>
          </p:cNvPicPr>
          <p:nvPr/>
        </p:nvPicPr>
        <p:blipFill>
          <a:blip r:embed="rId2" cstate="print"/>
          <a:srcRect/>
          <a:stretch>
            <a:fillRect/>
          </a:stretch>
        </p:blipFill>
        <p:spPr bwMode="auto">
          <a:xfrm>
            <a:off x="5334000" y="5603631"/>
            <a:ext cx="228600" cy="263769"/>
          </a:xfrm>
          <a:prstGeom prst="rect">
            <a:avLst/>
          </a:prstGeom>
          <a:noFill/>
          <a:ln w="9525">
            <a:noFill/>
            <a:miter lim="800000"/>
            <a:headEnd/>
            <a:tailEnd/>
          </a:ln>
        </p:spPr>
      </p:pic>
      <p:pic>
        <p:nvPicPr>
          <p:cNvPr id="36" name="Picture 3"/>
          <p:cNvPicPr>
            <a:picLocks noChangeAspect="1" noChangeArrowheads="1"/>
          </p:cNvPicPr>
          <p:nvPr/>
        </p:nvPicPr>
        <p:blipFill>
          <a:blip r:embed="rId3" cstate="print"/>
          <a:srcRect/>
          <a:stretch>
            <a:fillRect/>
          </a:stretch>
        </p:blipFill>
        <p:spPr bwMode="auto">
          <a:xfrm>
            <a:off x="6705600" y="5638800"/>
            <a:ext cx="223837" cy="271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69191"/>
            <a:ext cx="7785336" cy="3293209"/>
          </a:xfrm>
          <a:prstGeom prst="rect">
            <a:avLst/>
          </a:prstGeom>
          <a:noFill/>
        </p:spPr>
        <p:txBody>
          <a:bodyPr wrap="none" rtlCol="0">
            <a:spAutoFit/>
          </a:bodyPr>
          <a:lstStyle/>
          <a:p>
            <a:r>
              <a:rPr lang="en-US" sz="1600" b="1" u="sng" dirty="0" smtClean="0"/>
              <a:t>Approach #1  - All in One - Handle Processing As part of Web Service Response</a:t>
            </a:r>
          </a:p>
          <a:p>
            <a:endParaRPr lang="en-US" sz="1200" dirty="0" smtClean="0"/>
          </a:p>
          <a:p>
            <a:r>
              <a:rPr lang="en-US" sz="1200" dirty="0" smtClean="0"/>
              <a:t>Technology Pieces: NEON Drivers, Spring Batch/Quartz</a:t>
            </a:r>
          </a:p>
          <a:p>
            <a:endParaRPr lang="en-US" sz="1200" dirty="0" smtClean="0"/>
          </a:p>
          <a:p>
            <a:r>
              <a:rPr lang="en-US" sz="1200" dirty="0" smtClean="0"/>
              <a:t>Unpack Response, Construct Dynamic SQLs, Sequence into Batch and execute as part of processing Web Service Response</a:t>
            </a:r>
          </a:p>
          <a:p>
            <a:endParaRPr lang="en-US" sz="1200" dirty="0" smtClean="0"/>
          </a:p>
          <a:p>
            <a:r>
              <a:rPr lang="en-US" sz="1200" dirty="0" smtClean="0"/>
              <a:t>Pros: </a:t>
            </a:r>
          </a:p>
          <a:p>
            <a:r>
              <a:rPr lang="en-US" sz="1200" dirty="0" smtClean="0"/>
              <a:t>     </a:t>
            </a:r>
          </a:p>
          <a:p>
            <a:r>
              <a:rPr lang="en-US" sz="1200" dirty="0" smtClean="0"/>
              <a:t>     May be Suitable for Transactions in terms of 100s</a:t>
            </a:r>
          </a:p>
          <a:p>
            <a:r>
              <a:rPr lang="en-US" sz="1200" dirty="0" smtClean="0"/>
              <a:t>     </a:t>
            </a:r>
          </a:p>
          <a:p>
            <a:r>
              <a:rPr lang="en-US" sz="1200" dirty="0" smtClean="0"/>
              <a:t>Cons: </a:t>
            </a:r>
          </a:p>
          <a:p>
            <a:endParaRPr lang="en-US" sz="1200" dirty="0" smtClean="0"/>
          </a:p>
          <a:p>
            <a:r>
              <a:rPr lang="en-US" sz="1200" dirty="0" smtClean="0"/>
              <a:t>      Expensive Processing over constructing dynamic SQLs and even additional strings considering the previous approach</a:t>
            </a:r>
          </a:p>
          <a:p>
            <a:r>
              <a:rPr lang="en-US" sz="1200" dirty="0" smtClean="0"/>
              <a:t>      May lead to memory leaks considering the number of transactions being processed</a:t>
            </a:r>
          </a:p>
          <a:p>
            <a:r>
              <a:rPr lang="en-US" sz="1200" dirty="0" smtClean="0"/>
              <a:t>      May not be suitable for heavy volume transactions</a:t>
            </a:r>
          </a:p>
          <a:p>
            <a:r>
              <a:rPr lang="en-US" sz="1200" dirty="0" smtClean="0"/>
              <a:t>      May Create IO Locks while processing high volume transactions</a:t>
            </a:r>
          </a:p>
          <a:p>
            <a:endParaRPr lang="en-US" sz="1200" dirty="0"/>
          </a:p>
        </p:txBody>
      </p:sp>
      <p:sp>
        <p:nvSpPr>
          <p:cNvPr id="5" name="Rectangle 4"/>
          <p:cNvSpPr/>
          <p:nvPr/>
        </p:nvSpPr>
        <p:spPr>
          <a:xfrm>
            <a:off x="4572000" y="4038600"/>
            <a:ext cx="1066800" cy="1981200"/>
          </a:xfrm>
          <a:prstGeom prst="rect">
            <a:avLst/>
          </a:prstGeom>
          <a:solidFill>
            <a:schemeClr val="accent5">
              <a:lumMod val="20000"/>
              <a:lumOff val="8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6" name="Rectangle 5"/>
          <p:cNvSpPr/>
          <p:nvPr/>
        </p:nvSpPr>
        <p:spPr>
          <a:xfrm>
            <a:off x="4648200" y="4114800"/>
            <a:ext cx="9144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8" name="Rectangle 7"/>
          <p:cNvSpPr/>
          <p:nvPr/>
        </p:nvSpPr>
        <p:spPr>
          <a:xfrm>
            <a:off x="6629400" y="4648200"/>
            <a:ext cx="914400" cy="587829"/>
          </a:xfrm>
          <a:prstGeom prst="rect">
            <a:avLst/>
          </a:prstGeom>
          <a:solidFill>
            <a:schemeClr val="accent2">
              <a:lumMod val="20000"/>
              <a:lumOff val="8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ICL</a:t>
            </a:r>
            <a:endParaRPr lang="en-US" sz="1100" dirty="0">
              <a:solidFill>
                <a:schemeClr val="tx1"/>
              </a:solidFill>
            </a:endParaRPr>
          </a:p>
        </p:txBody>
      </p:sp>
      <p:sp>
        <p:nvSpPr>
          <p:cNvPr id="10" name="Can 9"/>
          <p:cNvSpPr/>
          <p:nvPr/>
        </p:nvSpPr>
        <p:spPr>
          <a:xfrm>
            <a:off x="1905000" y="4724400"/>
            <a:ext cx="381000" cy="571500"/>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5715000" y="4953000"/>
            <a:ext cx="838200" cy="0"/>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24400" y="6019800"/>
            <a:ext cx="762000" cy="246221"/>
          </a:xfrm>
          <a:prstGeom prst="rect">
            <a:avLst/>
          </a:prstGeom>
          <a:noFill/>
        </p:spPr>
        <p:txBody>
          <a:bodyPr wrap="square" rtlCol="0">
            <a:spAutoFit/>
          </a:bodyPr>
          <a:lstStyle/>
          <a:p>
            <a:r>
              <a:rPr lang="en-US" sz="1000" dirty="0" smtClean="0"/>
              <a:t>TTMS WS</a:t>
            </a:r>
            <a:endParaRPr lang="en-US" dirty="0"/>
          </a:p>
        </p:txBody>
      </p:sp>
      <p:sp>
        <p:nvSpPr>
          <p:cNvPr id="20" name="TextBox 19"/>
          <p:cNvSpPr txBox="1"/>
          <p:nvPr/>
        </p:nvSpPr>
        <p:spPr>
          <a:xfrm>
            <a:off x="4648200" y="4188768"/>
            <a:ext cx="914400" cy="230832"/>
          </a:xfrm>
          <a:prstGeom prst="rect">
            <a:avLst/>
          </a:prstGeom>
          <a:noFill/>
        </p:spPr>
        <p:txBody>
          <a:bodyPr wrap="square" rtlCol="0">
            <a:spAutoFit/>
          </a:bodyPr>
          <a:lstStyle/>
          <a:p>
            <a:r>
              <a:rPr lang="en-US" sz="900" dirty="0" smtClean="0"/>
              <a:t>Read Response</a:t>
            </a:r>
            <a:endParaRPr lang="en-US" sz="900" dirty="0"/>
          </a:p>
        </p:txBody>
      </p:sp>
      <p:cxnSp>
        <p:nvCxnSpPr>
          <p:cNvPr id="26" name="Straight Connector 25"/>
          <p:cNvCxnSpPr>
            <a:endCxn id="5" idx="1"/>
          </p:cNvCxnSpPr>
          <p:nvPr/>
        </p:nvCxnSpPr>
        <p:spPr>
          <a:xfrm>
            <a:off x="2362200" y="5029200"/>
            <a:ext cx="2209800" cy="0"/>
          </a:xfrm>
          <a:prstGeom prst="line">
            <a:avLst/>
          </a:prstGeom>
          <a:ln>
            <a:solidFill>
              <a:srgbClr val="FF0000"/>
            </a:solidFill>
            <a:headEnd type="stealt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96000" y="4572000"/>
            <a:ext cx="276038" cy="307777"/>
          </a:xfrm>
          <a:prstGeom prst="rect">
            <a:avLst/>
          </a:prstGeom>
          <a:noFill/>
        </p:spPr>
        <p:txBody>
          <a:bodyPr wrap="none" rtlCol="0">
            <a:spAutoFit/>
          </a:bodyPr>
          <a:lstStyle/>
          <a:p>
            <a:r>
              <a:rPr lang="en-US" sz="1400" b="1" dirty="0" smtClean="0">
                <a:solidFill>
                  <a:srgbClr val="FF00FF"/>
                </a:solidFill>
              </a:rPr>
              <a:t>1</a:t>
            </a:r>
            <a:endParaRPr lang="en-US" sz="1400" b="1" dirty="0">
              <a:solidFill>
                <a:srgbClr val="FF00FF"/>
              </a:solidFill>
            </a:endParaRPr>
          </a:p>
        </p:txBody>
      </p:sp>
      <p:sp>
        <p:nvSpPr>
          <p:cNvPr id="31" name="TextBox 30"/>
          <p:cNvSpPr txBox="1"/>
          <p:nvPr/>
        </p:nvSpPr>
        <p:spPr>
          <a:xfrm>
            <a:off x="4267200" y="4114800"/>
            <a:ext cx="276038" cy="307777"/>
          </a:xfrm>
          <a:prstGeom prst="rect">
            <a:avLst/>
          </a:prstGeom>
          <a:noFill/>
        </p:spPr>
        <p:txBody>
          <a:bodyPr wrap="none" rtlCol="0">
            <a:spAutoFit/>
          </a:bodyPr>
          <a:lstStyle/>
          <a:p>
            <a:r>
              <a:rPr lang="en-US" sz="1400" b="1" dirty="0" smtClean="0">
                <a:solidFill>
                  <a:srgbClr val="FF00FF"/>
                </a:solidFill>
              </a:rPr>
              <a:t>2</a:t>
            </a:r>
            <a:endParaRPr lang="en-US" sz="1400" b="1" dirty="0">
              <a:solidFill>
                <a:srgbClr val="FF00FF"/>
              </a:solidFill>
            </a:endParaRPr>
          </a:p>
        </p:txBody>
      </p:sp>
      <p:sp>
        <p:nvSpPr>
          <p:cNvPr id="35" name="Rectangle 34"/>
          <p:cNvSpPr/>
          <p:nvPr/>
        </p:nvSpPr>
        <p:spPr>
          <a:xfrm>
            <a:off x="4648200" y="4572000"/>
            <a:ext cx="9144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6" name="TextBox 35"/>
          <p:cNvSpPr txBox="1"/>
          <p:nvPr/>
        </p:nvSpPr>
        <p:spPr>
          <a:xfrm>
            <a:off x="4648200" y="4645968"/>
            <a:ext cx="914400" cy="230832"/>
          </a:xfrm>
          <a:prstGeom prst="rect">
            <a:avLst/>
          </a:prstGeom>
          <a:noFill/>
        </p:spPr>
        <p:txBody>
          <a:bodyPr wrap="square" rtlCol="0">
            <a:spAutoFit/>
          </a:bodyPr>
          <a:lstStyle/>
          <a:p>
            <a:r>
              <a:rPr lang="en-US" sz="900" dirty="0" smtClean="0"/>
              <a:t>Parse Response</a:t>
            </a:r>
            <a:endParaRPr lang="en-US" sz="900" dirty="0"/>
          </a:p>
        </p:txBody>
      </p:sp>
      <p:sp>
        <p:nvSpPr>
          <p:cNvPr id="37" name="Rectangle 36"/>
          <p:cNvSpPr/>
          <p:nvPr/>
        </p:nvSpPr>
        <p:spPr>
          <a:xfrm>
            <a:off x="4648200" y="5029200"/>
            <a:ext cx="9144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8" name="TextBox 37"/>
          <p:cNvSpPr txBox="1"/>
          <p:nvPr/>
        </p:nvSpPr>
        <p:spPr>
          <a:xfrm>
            <a:off x="4724400" y="5103168"/>
            <a:ext cx="914400" cy="230832"/>
          </a:xfrm>
          <a:prstGeom prst="rect">
            <a:avLst/>
          </a:prstGeom>
          <a:noFill/>
        </p:spPr>
        <p:txBody>
          <a:bodyPr wrap="square" rtlCol="0">
            <a:spAutoFit/>
          </a:bodyPr>
          <a:lstStyle/>
          <a:p>
            <a:r>
              <a:rPr lang="en-US" sz="900" dirty="0" smtClean="0"/>
              <a:t>Form SQLs</a:t>
            </a:r>
            <a:endParaRPr lang="en-US" sz="900" dirty="0"/>
          </a:p>
        </p:txBody>
      </p:sp>
      <p:sp>
        <p:nvSpPr>
          <p:cNvPr id="39" name="Rectangle 38"/>
          <p:cNvSpPr/>
          <p:nvPr/>
        </p:nvSpPr>
        <p:spPr>
          <a:xfrm>
            <a:off x="4648200" y="5486400"/>
            <a:ext cx="9144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0" name="TextBox 39"/>
          <p:cNvSpPr txBox="1"/>
          <p:nvPr/>
        </p:nvSpPr>
        <p:spPr>
          <a:xfrm>
            <a:off x="4724400" y="5560368"/>
            <a:ext cx="914400" cy="230832"/>
          </a:xfrm>
          <a:prstGeom prst="rect">
            <a:avLst/>
          </a:prstGeom>
          <a:noFill/>
        </p:spPr>
        <p:txBody>
          <a:bodyPr wrap="square" rtlCol="0">
            <a:spAutoFit/>
          </a:bodyPr>
          <a:lstStyle/>
          <a:p>
            <a:r>
              <a:rPr lang="en-US" sz="900" dirty="0" smtClean="0"/>
              <a:t>Execute SQLs</a:t>
            </a:r>
            <a:endParaRPr lang="en-US" sz="900" dirty="0"/>
          </a:p>
        </p:txBody>
      </p:sp>
      <p:sp>
        <p:nvSpPr>
          <p:cNvPr id="42" name="TextBox 41"/>
          <p:cNvSpPr txBox="1"/>
          <p:nvPr/>
        </p:nvSpPr>
        <p:spPr>
          <a:xfrm>
            <a:off x="4267200" y="4572000"/>
            <a:ext cx="276038" cy="307777"/>
          </a:xfrm>
          <a:prstGeom prst="rect">
            <a:avLst/>
          </a:prstGeom>
          <a:noFill/>
        </p:spPr>
        <p:txBody>
          <a:bodyPr wrap="none" rtlCol="0">
            <a:spAutoFit/>
          </a:bodyPr>
          <a:lstStyle/>
          <a:p>
            <a:r>
              <a:rPr lang="en-US" sz="1400" b="1" dirty="0" smtClean="0">
                <a:solidFill>
                  <a:srgbClr val="FF00FF"/>
                </a:solidFill>
              </a:rPr>
              <a:t>3</a:t>
            </a:r>
            <a:endParaRPr lang="en-US" sz="1400" b="1" dirty="0">
              <a:solidFill>
                <a:srgbClr val="FF00FF"/>
              </a:solidFill>
            </a:endParaRPr>
          </a:p>
        </p:txBody>
      </p:sp>
      <p:sp>
        <p:nvSpPr>
          <p:cNvPr id="43" name="TextBox 42"/>
          <p:cNvSpPr txBox="1"/>
          <p:nvPr/>
        </p:nvSpPr>
        <p:spPr>
          <a:xfrm>
            <a:off x="4267200" y="5102423"/>
            <a:ext cx="276038" cy="307777"/>
          </a:xfrm>
          <a:prstGeom prst="rect">
            <a:avLst/>
          </a:prstGeom>
          <a:noFill/>
        </p:spPr>
        <p:txBody>
          <a:bodyPr wrap="none" rtlCol="0">
            <a:spAutoFit/>
          </a:bodyPr>
          <a:lstStyle/>
          <a:p>
            <a:r>
              <a:rPr lang="en-US" sz="1400" b="1" dirty="0" smtClean="0">
                <a:solidFill>
                  <a:srgbClr val="FF00FF"/>
                </a:solidFill>
              </a:rPr>
              <a:t>4</a:t>
            </a:r>
            <a:endParaRPr lang="en-US" sz="1400" b="1" dirty="0">
              <a:solidFill>
                <a:srgbClr val="FF00FF"/>
              </a:solidFill>
            </a:endParaRPr>
          </a:p>
        </p:txBody>
      </p:sp>
      <p:sp>
        <p:nvSpPr>
          <p:cNvPr id="44" name="TextBox 43"/>
          <p:cNvSpPr txBox="1"/>
          <p:nvPr/>
        </p:nvSpPr>
        <p:spPr>
          <a:xfrm>
            <a:off x="4267200" y="5562600"/>
            <a:ext cx="276038" cy="307777"/>
          </a:xfrm>
          <a:prstGeom prst="rect">
            <a:avLst/>
          </a:prstGeom>
          <a:noFill/>
        </p:spPr>
        <p:txBody>
          <a:bodyPr wrap="none" rtlCol="0">
            <a:spAutoFit/>
          </a:bodyPr>
          <a:lstStyle/>
          <a:p>
            <a:r>
              <a:rPr lang="en-US" sz="1400" b="1" dirty="0" smtClean="0">
                <a:solidFill>
                  <a:srgbClr val="FF00FF"/>
                </a:solidFill>
              </a:rPr>
              <a:t>5</a:t>
            </a:r>
            <a:endParaRPr lang="en-US" sz="1400" b="1" dirty="0">
              <a:solidFill>
                <a:srgbClr val="FF00FF"/>
              </a:solidFill>
            </a:endParaRPr>
          </a:p>
        </p:txBody>
      </p:sp>
      <p:sp>
        <p:nvSpPr>
          <p:cNvPr id="47" name="TextBox 46"/>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pic>
        <p:nvPicPr>
          <p:cNvPr id="48" name="Picture 8"/>
          <p:cNvPicPr>
            <a:picLocks noChangeAspect="1" noChangeArrowheads="1"/>
          </p:cNvPicPr>
          <p:nvPr/>
        </p:nvPicPr>
        <p:blipFill>
          <a:blip r:embed="rId2" cstate="print"/>
          <a:srcRect/>
          <a:stretch>
            <a:fillRect/>
          </a:stretch>
        </p:blipFill>
        <p:spPr bwMode="auto">
          <a:xfrm>
            <a:off x="6934200" y="6019800"/>
            <a:ext cx="1905000" cy="6461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701457"/>
            <a:ext cx="7510646" cy="3108543"/>
          </a:xfrm>
          <a:prstGeom prst="rect">
            <a:avLst/>
          </a:prstGeom>
          <a:noFill/>
        </p:spPr>
        <p:txBody>
          <a:bodyPr wrap="none" rtlCol="0">
            <a:spAutoFit/>
          </a:bodyPr>
          <a:lstStyle/>
          <a:p>
            <a:r>
              <a:rPr lang="en-US" sz="1600" b="1" u="sng" dirty="0" smtClean="0"/>
              <a:t>Approach #2 – Dynamic Query &amp; Manual Insert / Update</a:t>
            </a:r>
          </a:p>
          <a:p>
            <a:endParaRPr lang="en-US" sz="1200" dirty="0" smtClean="0"/>
          </a:p>
          <a:p>
            <a:r>
              <a:rPr lang="en-US" sz="1200" dirty="0" smtClean="0"/>
              <a:t>Technology Pieces: NEON Drivers, Spring Batch/Quartz, Redwood Scheduler</a:t>
            </a:r>
          </a:p>
          <a:p>
            <a:endParaRPr lang="en-US" sz="1200" dirty="0" smtClean="0"/>
          </a:p>
          <a:p>
            <a:r>
              <a:rPr lang="en-US" sz="1200" dirty="0" smtClean="0"/>
              <a:t>1. Let the Web Service Store into  Disk</a:t>
            </a:r>
          </a:p>
          <a:p>
            <a:r>
              <a:rPr lang="en-US" sz="1200" dirty="0" smtClean="0"/>
              <a:t>2. Another Scheduled Process / trigger read and convert into to plain SQLs ( Each Dump will have associated SQL File )</a:t>
            </a:r>
          </a:p>
          <a:p>
            <a:r>
              <a:rPr lang="en-US" sz="1200" dirty="0" smtClean="0"/>
              <a:t>3. Take File By file and execute the command</a:t>
            </a:r>
          </a:p>
          <a:p>
            <a:endParaRPr lang="en-US" sz="1200" dirty="0" smtClean="0"/>
          </a:p>
          <a:p>
            <a:r>
              <a:rPr lang="en-US" sz="1200" b="1" u="sng" dirty="0" smtClean="0"/>
              <a:t>Pros: </a:t>
            </a:r>
          </a:p>
          <a:p>
            <a:endParaRPr lang="en-US" sz="1200" dirty="0" smtClean="0"/>
          </a:p>
          <a:p>
            <a:r>
              <a:rPr lang="en-US" sz="1200" dirty="0" smtClean="0"/>
              <a:t>Huge SQL Strings will be created in memory</a:t>
            </a:r>
          </a:p>
          <a:p>
            <a:endParaRPr lang="en-US" sz="1200" dirty="0" smtClean="0"/>
          </a:p>
          <a:p>
            <a:r>
              <a:rPr lang="en-US" sz="1200" b="1" u="sng" dirty="0" smtClean="0"/>
              <a:t>Cons: </a:t>
            </a:r>
          </a:p>
          <a:p>
            <a:endParaRPr lang="en-US" sz="1200" dirty="0" smtClean="0"/>
          </a:p>
          <a:p>
            <a:r>
              <a:rPr lang="en-US" sz="1200" dirty="0" smtClean="0"/>
              <a:t>More Control over the successful &amp; Failure Transactions</a:t>
            </a:r>
          </a:p>
          <a:p>
            <a:r>
              <a:rPr lang="en-US" sz="1200" dirty="0" smtClean="0"/>
              <a:t>We need to create both Insert &amp; Update Version of queries where as update needs to be passed when insert fails</a:t>
            </a:r>
            <a:endParaRPr lang="en-US" sz="1200" dirty="0"/>
          </a:p>
        </p:txBody>
      </p:sp>
      <p:sp>
        <p:nvSpPr>
          <p:cNvPr id="5" name="Rectangle 4"/>
          <p:cNvSpPr/>
          <p:nvPr/>
        </p:nvSpPr>
        <p:spPr>
          <a:xfrm>
            <a:off x="4572000" y="4038600"/>
            <a:ext cx="1066800" cy="1981200"/>
          </a:xfrm>
          <a:prstGeom prst="rect">
            <a:avLst/>
          </a:prstGeom>
          <a:solidFill>
            <a:schemeClr val="accent5">
              <a:lumMod val="20000"/>
              <a:lumOff val="8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6" name="Rectangle 5"/>
          <p:cNvSpPr/>
          <p:nvPr/>
        </p:nvSpPr>
        <p:spPr>
          <a:xfrm>
            <a:off x="4648200" y="4800600"/>
            <a:ext cx="9144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7" name="Rectangle 6"/>
          <p:cNvSpPr/>
          <p:nvPr/>
        </p:nvSpPr>
        <p:spPr>
          <a:xfrm>
            <a:off x="4800600" y="5410200"/>
            <a:ext cx="7620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8" name="Rectangle 7"/>
          <p:cNvSpPr/>
          <p:nvPr/>
        </p:nvSpPr>
        <p:spPr>
          <a:xfrm>
            <a:off x="6629400" y="4648200"/>
            <a:ext cx="914400" cy="587829"/>
          </a:xfrm>
          <a:prstGeom prst="rect">
            <a:avLst/>
          </a:prstGeom>
          <a:solidFill>
            <a:schemeClr val="accent2">
              <a:lumMod val="20000"/>
              <a:lumOff val="8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ICL</a:t>
            </a:r>
            <a:endParaRPr lang="en-US" sz="1100" dirty="0">
              <a:solidFill>
                <a:schemeClr val="tx1"/>
              </a:solidFill>
            </a:endParaRPr>
          </a:p>
        </p:txBody>
      </p:sp>
      <p:sp>
        <p:nvSpPr>
          <p:cNvPr id="9" name="Flowchart: Multidocument 8"/>
          <p:cNvSpPr/>
          <p:nvPr/>
        </p:nvSpPr>
        <p:spPr>
          <a:xfrm>
            <a:off x="2590800" y="5486400"/>
            <a:ext cx="609600" cy="685800"/>
          </a:xfrm>
          <a:prstGeom prst="flowChartMultidocument">
            <a:avLst/>
          </a:prstGeom>
          <a:solidFill>
            <a:schemeClr val="accent4">
              <a:lumMod val="40000"/>
              <a:lumOff val="60000"/>
            </a:schemeClr>
          </a:solidFill>
          <a:ln w="127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1981200" y="4267200"/>
            <a:ext cx="381000" cy="571500"/>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5715000" y="4953000"/>
            <a:ext cx="838200" cy="0"/>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191000" y="55626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276600" y="5867400"/>
            <a:ext cx="9144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438400" y="61722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NAS Storage</a:t>
            </a:r>
            <a:endParaRPr lang="en-US" sz="1000" i="1" dirty="0">
              <a:solidFill>
                <a:schemeClr val="tx1"/>
              </a:solidFill>
            </a:endParaRPr>
          </a:p>
        </p:txBody>
      </p:sp>
      <p:sp>
        <p:nvSpPr>
          <p:cNvPr id="15" name="TextBox 14"/>
          <p:cNvSpPr txBox="1"/>
          <p:nvPr/>
        </p:nvSpPr>
        <p:spPr>
          <a:xfrm>
            <a:off x="4876800" y="6019800"/>
            <a:ext cx="762000" cy="246221"/>
          </a:xfrm>
          <a:prstGeom prst="rect">
            <a:avLst/>
          </a:prstGeom>
          <a:noFill/>
        </p:spPr>
        <p:txBody>
          <a:bodyPr wrap="square" rtlCol="0">
            <a:spAutoFit/>
          </a:bodyPr>
          <a:lstStyle/>
          <a:p>
            <a:r>
              <a:rPr lang="en-US" sz="1000" dirty="0" smtClean="0"/>
              <a:t>TTMS WS</a:t>
            </a:r>
            <a:endParaRPr lang="en-US" dirty="0"/>
          </a:p>
        </p:txBody>
      </p:sp>
      <p:cxnSp>
        <p:nvCxnSpPr>
          <p:cNvPr id="16" name="Straight Connector 15"/>
          <p:cNvCxnSpPr/>
          <p:nvPr/>
        </p:nvCxnSpPr>
        <p:spPr>
          <a:xfrm>
            <a:off x="4191000" y="5562600"/>
            <a:ext cx="60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295400" y="5029200"/>
            <a:ext cx="3352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295400" y="5029200"/>
            <a:ext cx="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76800" y="5484168"/>
            <a:ext cx="762000" cy="230832"/>
          </a:xfrm>
          <a:prstGeom prst="rect">
            <a:avLst/>
          </a:prstGeom>
          <a:noFill/>
        </p:spPr>
        <p:txBody>
          <a:bodyPr wrap="square" rtlCol="0">
            <a:spAutoFit/>
          </a:bodyPr>
          <a:lstStyle/>
          <a:p>
            <a:r>
              <a:rPr lang="en-US" sz="900" dirty="0" smtClean="0"/>
              <a:t>Store CSV</a:t>
            </a:r>
            <a:endParaRPr lang="en-US" sz="900" dirty="0"/>
          </a:p>
        </p:txBody>
      </p:sp>
      <p:sp>
        <p:nvSpPr>
          <p:cNvPr id="20" name="TextBox 19"/>
          <p:cNvSpPr txBox="1"/>
          <p:nvPr/>
        </p:nvSpPr>
        <p:spPr>
          <a:xfrm>
            <a:off x="4648200" y="4859179"/>
            <a:ext cx="914400" cy="230832"/>
          </a:xfrm>
          <a:prstGeom prst="rect">
            <a:avLst/>
          </a:prstGeom>
          <a:noFill/>
        </p:spPr>
        <p:txBody>
          <a:bodyPr wrap="square" rtlCol="0">
            <a:spAutoFit/>
          </a:bodyPr>
          <a:lstStyle/>
          <a:p>
            <a:r>
              <a:rPr lang="en-US" sz="900" dirty="0" smtClean="0"/>
              <a:t>Generate SQL</a:t>
            </a:r>
            <a:endParaRPr lang="en-US" sz="900" dirty="0"/>
          </a:p>
        </p:txBody>
      </p:sp>
      <p:sp>
        <p:nvSpPr>
          <p:cNvPr id="22" name="Rectangle 21"/>
          <p:cNvSpPr/>
          <p:nvPr/>
        </p:nvSpPr>
        <p:spPr>
          <a:xfrm>
            <a:off x="990600" y="60960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Insert SQL</a:t>
            </a:r>
            <a:endParaRPr lang="en-US" sz="1000" i="1" dirty="0">
              <a:solidFill>
                <a:schemeClr val="tx1"/>
              </a:solidFill>
            </a:endParaRPr>
          </a:p>
        </p:txBody>
      </p:sp>
      <p:sp>
        <p:nvSpPr>
          <p:cNvPr id="24" name="Rectangle 23"/>
          <p:cNvSpPr/>
          <p:nvPr/>
        </p:nvSpPr>
        <p:spPr>
          <a:xfrm>
            <a:off x="4800600" y="4114800"/>
            <a:ext cx="762000" cy="5334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5" name="TextBox 24"/>
          <p:cNvSpPr txBox="1"/>
          <p:nvPr/>
        </p:nvSpPr>
        <p:spPr>
          <a:xfrm>
            <a:off x="4800600" y="4191000"/>
            <a:ext cx="838200" cy="400110"/>
          </a:xfrm>
          <a:prstGeom prst="rect">
            <a:avLst/>
          </a:prstGeom>
          <a:noFill/>
        </p:spPr>
        <p:txBody>
          <a:bodyPr wrap="square" rtlCol="0">
            <a:spAutoFit/>
          </a:bodyPr>
          <a:lstStyle/>
          <a:p>
            <a:r>
              <a:rPr lang="en-US" sz="1000" dirty="0" smtClean="0"/>
              <a:t>Read &amp; Execute SQL</a:t>
            </a:r>
            <a:endParaRPr lang="en-US" dirty="0"/>
          </a:p>
        </p:txBody>
      </p:sp>
      <p:cxnSp>
        <p:nvCxnSpPr>
          <p:cNvPr id="26" name="Straight Connector 25"/>
          <p:cNvCxnSpPr/>
          <p:nvPr/>
        </p:nvCxnSpPr>
        <p:spPr>
          <a:xfrm flipV="1">
            <a:off x="2895600" y="4495800"/>
            <a:ext cx="0" cy="914400"/>
          </a:xfrm>
          <a:prstGeom prst="line">
            <a:avLst/>
          </a:prstGeom>
          <a:ln>
            <a:headEnd type="stealt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895600" y="4495800"/>
            <a:ext cx="190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438400" y="4343400"/>
            <a:ext cx="2362200" cy="0"/>
          </a:xfrm>
          <a:prstGeom prst="line">
            <a:avLst/>
          </a:prstGeom>
          <a:ln>
            <a:headEnd type="stealt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96000" y="4572000"/>
            <a:ext cx="276038" cy="307777"/>
          </a:xfrm>
          <a:prstGeom prst="rect">
            <a:avLst/>
          </a:prstGeom>
          <a:noFill/>
        </p:spPr>
        <p:txBody>
          <a:bodyPr wrap="none" rtlCol="0">
            <a:spAutoFit/>
          </a:bodyPr>
          <a:lstStyle/>
          <a:p>
            <a:r>
              <a:rPr lang="en-US" sz="1400" b="1" dirty="0" smtClean="0">
                <a:solidFill>
                  <a:srgbClr val="FF00FF"/>
                </a:solidFill>
              </a:rPr>
              <a:t>1</a:t>
            </a:r>
            <a:endParaRPr lang="en-US" sz="1400" b="1" dirty="0">
              <a:solidFill>
                <a:srgbClr val="FF00FF"/>
              </a:solidFill>
            </a:endParaRPr>
          </a:p>
        </p:txBody>
      </p:sp>
      <p:sp>
        <p:nvSpPr>
          <p:cNvPr id="30" name="TextBox 29"/>
          <p:cNvSpPr txBox="1"/>
          <p:nvPr/>
        </p:nvSpPr>
        <p:spPr>
          <a:xfrm>
            <a:off x="3581400" y="5486400"/>
            <a:ext cx="276038" cy="307777"/>
          </a:xfrm>
          <a:prstGeom prst="rect">
            <a:avLst/>
          </a:prstGeom>
          <a:noFill/>
        </p:spPr>
        <p:txBody>
          <a:bodyPr wrap="none" rtlCol="0">
            <a:spAutoFit/>
          </a:bodyPr>
          <a:lstStyle/>
          <a:p>
            <a:r>
              <a:rPr lang="en-US" sz="1400" b="1" dirty="0" smtClean="0">
                <a:solidFill>
                  <a:srgbClr val="FF00FF"/>
                </a:solidFill>
              </a:rPr>
              <a:t>2</a:t>
            </a:r>
            <a:endParaRPr lang="en-US" sz="1400" b="1" dirty="0">
              <a:solidFill>
                <a:srgbClr val="FF00FF"/>
              </a:solidFill>
            </a:endParaRPr>
          </a:p>
        </p:txBody>
      </p:sp>
      <p:sp>
        <p:nvSpPr>
          <p:cNvPr id="31" name="TextBox 30"/>
          <p:cNvSpPr txBox="1"/>
          <p:nvPr/>
        </p:nvSpPr>
        <p:spPr>
          <a:xfrm>
            <a:off x="1447800" y="5029200"/>
            <a:ext cx="276038" cy="307777"/>
          </a:xfrm>
          <a:prstGeom prst="rect">
            <a:avLst/>
          </a:prstGeom>
          <a:noFill/>
        </p:spPr>
        <p:txBody>
          <a:bodyPr wrap="none" rtlCol="0">
            <a:spAutoFit/>
          </a:bodyPr>
          <a:lstStyle/>
          <a:p>
            <a:r>
              <a:rPr lang="en-US" sz="1400" b="1" dirty="0" smtClean="0">
                <a:solidFill>
                  <a:srgbClr val="FF00FF"/>
                </a:solidFill>
              </a:rPr>
              <a:t>3</a:t>
            </a:r>
            <a:endParaRPr lang="en-US" sz="1400" b="1" dirty="0">
              <a:solidFill>
                <a:srgbClr val="FF00FF"/>
              </a:solidFill>
            </a:endParaRPr>
          </a:p>
        </p:txBody>
      </p:sp>
      <p:sp>
        <p:nvSpPr>
          <p:cNvPr id="33" name="TextBox 32"/>
          <p:cNvSpPr txBox="1"/>
          <p:nvPr/>
        </p:nvSpPr>
        <p:spPr>
          <a:xfrm>
            <a:off x="2971800" y="4572000"/>
            <a:ext cx="276038" cy="307777"/>
          </a:xfrm>
          <a:prstGeom prst="rect">
            <a:avLst/>
          </a:prstGeom>
          <a:noFill/>
        </p:spPr>
        <p:txBody>
          <a:bodyPr wrap="none" rtlCol="0">
            <a:spAutoFit/>
          </a:bodyPr>
          <a:lstStyle/>
          <a:p>
            <a:r>
              <a:rPr lang="en-US" sz="1400" b="1" dirty="0" smtClean="0">
                <a:solidFill>
                  <a:srgbClr val="FF00FF"/>
                </a:solidFill>
              </a:rPr>
              <a:t>4</a:t>
            </a:r>
            <a:endParaRPr lang="en-US" sz="1400" b="1" dirty="0">
              <a:solidFill>
                <a:srgbClr val="FF00FF"/>
              </a:solidFill>
            </a:endParaRPr>
          </a:p>
        </p:txBody>
      </p:sp>
      <p:sp>
        <p:nvSpPr>
          <p:cNvPr id="34" name="TextBox 33"/>
          <p:cNvSpPr txBox="1"/>
          <p:nvPr/>
        </p:nvSpPr>
        <p:spPr>
          <a:xfrm>
            <a:off x="2590800" y="3962400"/>
            <a:ext cx="276038" cy="307777"/>
          </a:xfrm>
          <a:prstGeom prst="rect">
            <a:avLst/>
          </a:prstGeom>
          <a:noFill/>
        </p:spPr>
        <p:txBody>
          <a:bodyPr wrap="none" rtlCol="0">
            <a:spAutoFit/>
          </a:bodyPr>
          <a:lstStyle/>
          <a:p>
            <a:r>
              <a:rPr lang="en-US" sz="1400" b="1" dirty="0" smtClean="0">
                <a:solidFill>
                  <a:srgbClr val="FF00FF"/>
                </a:solidFill>
              </a:rPr>
              <a:t>5</a:t>
            </a:r>
            <a:endParaRPr lang="en-US" sz="1400" b="1" dirty="0">
              <a:solidFill>
                <a:srgbClr val="FF00FF"/>
              </a:solidFill>
            </a:endParaRPr>
          </a:p>
        </p:txBody>
      </p:sp>
      <p:pic>
        <p:nvPicPr>
          <p:cNvPr id="2050" name="Picture 2"/>
          <p:cNvPicPr>
            <a:picLocks noChangeAspect="1" noChangeArrowheads="1"/>
          </p:cNvPicPr>
          <p:nvPr/>
        </p:nvPicPr>
        <p:blipFill>
          <a:blip r:embed="rId2" cstate="print"/>
          <a:srcRect/>
          <a:stretch>
            <a:fillRect/>
          </a:stretch>
        </p:blipFill>
        <p:spPr bwMode="auto">
          <a:xfrm>
            <a:off x="1143000" y="5638800"/>
            <a:ext cx="454381" cy="476250"/>
          </a:xfrm>
          <a:prstGeom prst="rect">
            <a:avLst/>
          </a:prstGeom>
          <a:noFill/>
          <a:ln w="9525">
            <a:noFill/>
            <a:miter lim="800000"/>
            <a:headEnd/>
            <a:tailEnd/>
          </a:ln>
        </p:spPr>
      </p:pic>
      <p:pic>
        <p:nvPicPr>
          <p:cNvPr id="36" name="Picture 2"/>
          <p:cNvPicPr>
            <a:picLocks noChangeAspect="1" noChangeArrowheads="1"/>
          </p:cNvPicPr>
          <p:nvPr/>
        </p:nvPicPr>
        <p:blipFill>
          <a:blip r:embed="rId2" cstate="print"/>
          <a:srcRect/>
          <a:stretch>
            <a:fillRect/>
          </a:stretch>
        </p:blipFill>
        <p:spPr bwMode="auto">
          <a:xfrm>
            <a:off x="381000" y="5638800"/>
            <a:ext cx="454381" cy="476250"/>
          </a:xfrm>
          <a:prstGeom prst="rect">
            <a:avLst/>
          </a:prstGeom>
          <a:noFill/>
          <a:ln w="9525">
            <a:noFill/>
            <a:miter lim="800000"/>
            <a:headEnd/>
            <a:tailEnd/>
          </a:ln>
        </p:spPr>
      </p:pic>
      <p:sp>
        <p:nvSpPr>
          <p:cNvPr id="37" name="Rectangle 36"/>
          <p:cNvSpPr/>
          <p:nvPr/>
        </p:nvSpPr>
        <p:spPr>
          <a:xfrm>
            <a:off x="152400" y="60960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Update SQL</a:t>
            </a:r>
            <a:endParaRPr lang="en-US" sz="1000" i="1" dirty="0">
              <a:solidFill>
                <a:schemeClr val="tx1"/>
              </a:solidFill>
            </a:endParaRPr>
          </a:p>
        </p:txBody>
      </p:sp>
      <p:pic>
        <p:nvPicPr>
          <p:cNvPr id="45" name="Picture 8"/>
          <p:cNvPicPr>
            <a:picLocks noChangeAspect="1" noChangeArrowheads="1"/>
          </p:cNvPicPr>
          <p:nvPr/>
        </p:nvPicPr>
        <p:blipFill>
          <a:blip r:embed="rId3" cstate="print"/>
          <a:srcRect/>
          <a:stretch>
            <a:fillRect/>
          </a:stretch>
        </p:blipFill>
        <p:spPr bwMode="auto">
          <a:xfrm>
            <a:off x="6934200" y="6019800"/>
            <a:ext cx="1905000" cy="646101"/>
          </a:xfrm>
          <a:prstGeom prst="rect">
            <a:avLst/>
          </a:prstGeom>
          <a:noFill/>
          <a:ln w="9525">
            <a:noFill/>
            <a:miter lim="800000"/>
            <a:headEnd/>
            <a:tailEnd/>
          </a:ln>
        </p:spPr>
      </p:pic>
      <p:sp>
        <p:nvSpPr>
          <p:cNvPr id="46" name="TextBox 45"/>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91000" y="4267200"/>
            <a:ext cx="1066800" cy="1981200"/>
          </a:xfrm>
          <a:prstGeom prst="rect">
            <a:avLst/>
          </a:prstGeom>
          <a:solidFill>
            <a:schemeClr val="accent5">
              <a:lumMod val="20000"/>
              <a:lumOff val="8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8" name="Rectangle 37"/>
          <p:cNvSpPr/>
          <p:nvPr/>
        </p:nvSpPr>
        <p:spPr>
          <a:xfrm>
            <a:off x="4419600" y="5029200"/>
            <a:ext cx="762000" cy="3810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0" name="Rectangle 39"/>
          <p:cNvSpPr/>
          <p:nvPr/>
        </p:nvSpPr>
        <p:spPr>
          <a:xfrm>
            <a:off x="4419600" y="5562600"/>
            <a:ext cx="762000" cy="4572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 name="TextBox 3"/>
          <p:cNvSpPr txBox="1"/>
          <p:nvPr/>
        </p:nvSpPr>
        <p:spPr>
          <a:xfrm>
            <a:off x="304800" y="381000"/>
            <a:ext cx="8382000" cy="3847207"/>
          </a:xfrm>
          <a:prstGeom prst="rect">
            <a:avLst/>
          </a:prstGeom>
          <a:noFill/>
        </p:spPr>
        <p:txBody>
          <a:bodyPr wrap="square" rtlCol="0">
            <a:spAutoFit/>
          </a:bodyPr>
          <a:lstStyle/>
          <a:p>
            <a:r>
              <a:rPr lang="en-US" sz="1600" b="1" u="sng" dirty="0" smtClean="0"/>
              <a:t>Generate SQLs using Excel Macros, Execute it through Apache POI</a:t>
            </a:r>
          </a:p>
          <a:p>
            <a:endParaRPr lang="en-US" sz="1200" dirty="0" smtClean="0"/>
          </a:p>
          <a:p>
            <a:r>
              <a:rPr lang="en-US" sz="1200" dirty="0" smtClean="0"/>
              <a:t>Technology Pieces: NEON Drivers, Spring Batch/Quartz, VBA, Apache POI, Redwood Scheduler</a:t>
            </a:r>
          </a:p>
          <a:p>
            <a:endParaRPr lang="en-US" sz="1200" dirty="0" smtClean="0"/>
          </a:p>
          <a:p>
            <a:r>
              <a:rPr lang="en-US" sz="1200" dirty="0" smtClean="0"/>
              <a:t>1. Let the Web Service Store into  Disk</a:t>
            </a:r>
          </a:p>
          <a:p>
            <a:r>
              <a:rPr lang="en-US" sz="1200" dirty="0" smtClean="0"/>
              <a:t>2. Another Scheduler Process/Trigger will formulate the excel with proper SQLs</a:t>
            </a:r>
          </a:p>
          <a:p>
            <a:r>
              <a:rPr lang="en-US" sz="1200" dirty="0" smtClean="0"/>
              <a:t>3. Excel Attached will contain the Macro for populating the insert/update statement</a:t>
            </a:r>
          </a:p>
          <a:p>
            <a:r>
              <a:rPr lang="en-US" sz="1200" dirty="0" smtClean="0"/>
              <a:t>4. Call the Macro Using Apache POI from Java Batch</a:t>
            </a:r>
          </a:p>
          <a:p>
            <a:r>
              <a:rPr lang="en-US" sz="1200" dirty="0" smtClean="0"/>
              <a:t>5. Open the workbook to the SQLs formed and do batch operations on the database.</a:t>
            </a:r>
          </a:p>
          <a:p>
            <a:endParaRPr lang="en-US" sz="1200" dirty="0" smtClean="0"/>
          </a:p>
          <a:p>
            <a:r>
              <a:rPr lang="en-US" sz="1200" u="sng" dirty="0" smtClean="0"/>
              <a:t>Pros: </a:t>
            </a:r>
          </a:p>
          <a:p>
            <a:endParaRPr lang="en-US" sz="1200" dirty="0" smtClean="0"/>
          </a:p>
          <a:p>
            <a:pPr>
              <a:buFont typeface="Arial" pitchFamily="34" charset="0"/>
              <a:buChar char="•"/>
            </a:pPr>
            <a:r>
              <a:rPr lang="en-US" sz="1200" dirty="0" smtClean="0"/>
              <a:t>      Could completely avoid constructing SQLs in memory will lead to better memory management</a:t>
            </a:r>
          </a:p>
          <a:p>
            <a:pPr>
              <a:buFont typeface="Arial" pitchFamily="34" charset="0"/>
              <a:buChar char="•"/>
            </a:pPr>
            <a:r>
              <a:rPr lang="en-US" sz="1200" dirty="0" smtClean="0"/>
              <a:t>      We could read from excel file batch by batch and no need to load everything at once stretch hence will yield better Mem. Mgmt.</a:t>
            </a:r>
          </a:p>
          <a:p>
            <a:r>
              <a:rPr lang="en-US" sz="1200" dirty="0" smtClean="0"/>
              <a:t>      </a:t>
            </a:r>
          </a:p>
          <a:p>
            <a:r>
              <a:rPr lang="en-US" sz="1200" u="sng" dirty="0" smtClean="0"/>
              <a:t>Cons: </a:t>
            </a:r>
          </a:p>
          <a:p>
            <a:endParaRPr lang="en-US" sz="1200" dirty="0" smtClean="0"/>
          </a:p>
          <a:p>
            <a:pPr>
              <a:buFont typeface="Arial" pitchFamily="34" charset="0"/>
              <a:buChar char="•"/>
            </a:pPr>
            <a:r>
              <a:rPr lang="en-US" sz="1200" dirty="0" smtClean="0"/>
              <a:t>      More Control over the successful &amp; Failure Transactions</a:t>
            </a:r>
          </a:p>
          <a:p>
            <a:pPr>
              <a:buFont typeface="Arial" pitchFamily="34" charset="0"/>
              <a:buChar char="•"/>
            </a:pPr>
            <a:r>
              <a:rPr lang="en-US" sz="1200" dirty="0" smtClean="0"/>
              <a:t>      We need to create both Insert &amp; Update Version of queries where as update needs to be passed when insert fails</a:t>
            </a:r>
          </a:p>
          <a:p>
            <a:pPr>
              <a:buFont typeface="Arial" pitchFamily="34" charset="0"/>
              <a:buChar char="•"/>
            </a:pPr>
            <a:r>
              <a:rPr lang="en-US" sz="1200" dirty="0" smtClean="0"/>
              <a:t>      When we execute in batch we may not get control over the failed transactions </a:t>
            </a:r>
            <a:endParaRPr lang="en-US" sz="1200" dirty="0"/>
          </a:p>
        </p:txBody>
      </p:sp>
      <p:sp>
        <p:nvSpPr>
          <p:cNvPr id="6" name="Rectangle 5"/>
          <p:cNvSpPr/>
          <p:nvPr/>
        </p:nvSpPr>
        <p:spPr>
          <a:xfrm>
            <a:off x="6248400" y="4876800"/>
            <a:ext cx="914400" cy="587829"/>
          </a:xfrm>
          <a:prstGeom prst="rect">
            <a:avLst/>
          </a:prstGeom>
          <a:solidFill>
            <a:schemeClr val="accent2">
              <a:lumMod val="20000"/>
              <a:lumOff val="8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ICL</a:t>
            </a:r>
            <a:endParaRPr lang="en-US" sz="1100" dirty="0">
              <a:solidFill>
                <a:schemeClr val="tx1"/>
              </a:solidFill>
            </a:endParaRPr>
          </a:p>
        </p:txBody>
      </p:sp>
      <p:sp>
        <p:nvSpPr>
          <p:cNvPr id="7" name="Flowchart: Multidocument 6"/>
          <p:cNvSpPr/>
          <p:nvPr/>
        </p:nvSpPr>
        <p:spPr>
          <a:xfrm>
            <a:off x="2209800" y="5715000"/>
            <a:ext cx="609600" cy="685800"/>
          </a:xfrm>
          <a:prstGeom prst="flowChartMultidocument">
            <a:avLst/>
          </a:prstGeom>
          <a:solidFill>
            <a:schemeClr val="accent4">
              <a:lumMod val="40000"/>
              <a:lumOff val="60000"/>
            </a:schemeClr>
          </a:solidFill>
          <a:ln w="127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1600200" y="4495800"/>
            <a:ext cx="381000" cy="571500"/>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5334000" y="5181600"/>
            <a:ext cx="838200" cy="0"/>
          </a:xfrm>
          <a:prstGeom prst="straightConnector1">
            <a:avLst/>
          </a:prstGeom>
          <a:ln>
            <a:solidFill>
              <a:srgbClr val="FF0000"/>
            </a:solidFill>
            <a:headEnd type="stealth"/>
            <a:tailEnd type="none" w="sm" len="sm"/>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810000" y="5791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895600" y="6096000"/>
            <a:ext cx="9144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57400" y="64008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NAS Storage</a:t>
            </a:r>
            <a:endParaRPr lang="en-US" sz="1000" i="1" dirty="0">
              <a:solidFill>
                <a:schemeClr val="tx1"/>
              </a:solidFill>
            </a:endParaRPr>
          </a:p>
        </p:txBody>
      </p:sp>
      <p:sp>
        <p:nvSpPr>
          <p:cNvPr id="19" name="TextBox 18"/>
          <p:cNvSpPr txBox="1"/>
          <p:nvPr/>
        </p:nvSpPr>
        <p:spPr>
          <a:xfrm>
            <a:off x="4495800" y="6248400"/>
            <a:ext cx="762000" cy="246221"/>
          </a:xfrm>
          <a:prstGeom prst="rect">
            <a:avLst/>
          </a:prstGeom>
          <a:noFill/>
        </p:spPr>
        <p:txBody>
          <a:bodyPr wrap="square" rtlCol="0">
            <a:spAutoFit/>
          </a:bodyPr>
          <a:lstStyle/>
          <a:p>
            <a:r>
              <a:rPr lang="en-US" sz="1000" dirty="0" smtClean="0"/>
              <a:t>TTMS WS</a:t>
            </a:r>
            <a:endParaRPr lang="en-US" dirty="0"/>
          </a:p>
        </p:txBody>
      </p:sp>
      <p:cxnSp>
        <p:nvCxnSpPr>
          <p:cNvPr id="22" name="Straight Connector 21"/>
          <p:cNvCxnSpPr/>
          <p:nvPr/>
        </p:nvCxnSpPr>
        <p:spPr>
          <a:xfrm>
            <a:off x="3810000" y="5791200"/>
            <a:ext cx="609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914400" y="5181600"/>
            <a:ext cx="3505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914400" y="51816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95800" y="5638800"/>
            <a:ext cx="762000" cy="246221"/>
          </a:xfrm>
          <a:prstGeom prst="rect">
            <a:avLst/>
          </a:prstGeom>
          <a:noFill/>
        </p:spPr>
        <p:txBody>
          <a:bodyPr wrap="square" rtlCol="0">
            <a:spAutoFit/>
          </a:bodyPr>
          <a:lstStyle/>
          <a:p>
            <a:r>
              <a:rPr lang="en-US" sz="1000" dirty="0" smtClean="0"/>
              <a:t>Store CSV</a:t>
            </a:r>
            <a:endParaRPr lang="en-US" dirty="0"/>
          </a:p>
        </p:txBody>
      </p:sp>
      <p:sp>
        <p:nvSpPr>
          <p:cNvPr id="44" name="TextBox 43"/>
          <p:cNvSpPr txBox="1"/>
          <p:nvPr/>
        </p:nvSpPr>
        <p:spPr>
          <a:xfrm>
            <a:off x="4419600" y="5087779"/>
            <a:ext cx="762000" cy="246221"/>
          </a:xfrm>
          <a:prstGeom prst="rect">
            <a:avLst/>
          </a:prstGeom>
          <a:noFill/>
        </p:spPr>
        <p:txBody>
          <a:bodyPr wrap="square" rtlCol="0">
            <a:spAutoFit/>
          </a:bodyPr>
          <a:lstStyle/>
          <a:p>
            <a:r>
              <a:rPr lang="en-US" sz="1000" dirty="0" smtClean="0"/>
              <a:t>Call Macro</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85800" y="5715000"/>
            <a:ext cx="542925" cy="533400"/>
          </a:xfrm>
          <a:prstGeom prst="rect">
            <a:avLst/>
          </a:prstGeom>
          <a:noFill/>
          <a:ln w="9525">
            <a:noFill/>
            <a:miter lim="800000"/>
            <a:headEnd/>
            <a:tailEnd/>
          </a:ln>
        </p:spPr>
      </p:pic>
      <p:sp>
        <p:nvSpPr>
          <p:cNvPr id="47" name="Rectangle 46"/>
          <p:cNvSpPr/>
          <p:nvPr/>
        </p:nvSpPr>
        <p:spPr>
          <a:xfrm>
            <a:off x="533400" y="64008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Excel Macro</a:t>
            </a:r>
            <a:endParaRPr lang="en-US" sz="1000" i="1" dirty="0">
              <a:solidFill>
                <a:schemeClr val="tx1"/>
              </a:solidFill>
            </a:endParaRPr>
          </a:p>
        </p:txBody>
      </p:sp>
      <p:cxnSp>
        <p:nvCxnSpPr>
          <p:cNvPr id="50" name="Straight Arrow Connector 49"/>
          <p:cNvCxnSpPr/>
          <p:nvPr/>
        </p:nvCxnSpPr>
        <p:spPr>
          <a:xfrm flipH="1">
            <a:off x="1295400" y="6019800"/>
            <a:ext cx="838200" cy="0"/>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419600" y="4343400"/>
            <a:ext cx="762000" cy="533400"/>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52" name="TextBox 51"/>
          <p:cNvSpPr txBox="1"/>
          <p:nvPr/>
        </p:nvSpPr>
        <p:spPr>
          <a:xfrm>
            <a:off x="4419600" y="4419600"/>
            <a:ext cx="838200" cy="400110"/>
          </a:xfrm>
          <a:prstGeom prst="rect">
            <a:avLst/>
          </a:prstGeom>
          <a:noFill/>
        </p:spPr>
        <p:txBody>
          <a:bodyPr wrap="square" rtlCol="0">
            <a:spAutoFit/>
          </a:bodyPr>
          <a:lstStyle/>
          <a:p>
            <a:r>
              <a:rPr lang="en-US" sz="1000" dirty="0" smtClean="0"/>
              <a:t>Read &amp; Execute SQL</a:t>
            </a:r>
            <a:endParaRPr lang="en-US" dirty="0"/>
          </a:p>
        </p:txBody>
      </p:sp>
      <p:cxnSp>
        <p:nvCxnSpPr>
          <p:cNvPr id="56" name="Straight Connector 55"/>
          <p:cNvCxnSpPr/>
          <p:nvPr/>
        </p:nvCxnSpPr>
        <p:spPr>
          <a:xfrm flipV="1">
            <a:off x="2514600" y="4724400"/>
            <a:ext cx="0" cy="914400"/>
          </a:xfrm>
          <a:prstGeom prst="line">
            <a:avLst/>
          </a:prstGeom>
          <a:ln>
            <a:headEnd type="stealt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514600" y="4724400"/>
            <a:ext cx="190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057400" y="4572000"/>
            <a:ext cx="2362200" cy="0"/>
          </a:xfrm>
          <a:prstGeom prst="line">
            <a:avLst/>
          </a:prstGeom>
          <a:ln>
            <a:headEnd type="stealt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715000" y="4800600"/>
            <a:ext cx="276038" cy="307777"/>
          </a:xfrm>
          <a:prstGeom prst="rect">
            <a:avLst/>
          </a:prstGeom>
          <a:noFill/>
        </p:spPr>
        <p:txBody>
          <a:bodyPr wrap="none" rtlCol="0">
            <a:spAutoFit/>
          </a:bodyPr>
          <a:lstStyle/>
          <a:p>
            <a:r>
              <a:rPr lang="en-US" sz="1400" b="1" dirty="0" smtClean="0">
                <a:solidFill>
                  <a:srgbClr val="FF00FF"/>
                </a:solidFill>
              </a:rPr>
              <a:t>1</a:t>
            </a:r>
            <a:endParaRPr lang="en-US" sz="1400" b="1" dirty="0">
              <a:solidFill>
                <a:srgbClr val="FF00FF"/>
              </a:solidFill>
            </a:endParaRPr>
          </a:p>
        </p:txBody>
      </p:sp>
      <p:sp>
        <p:nvSpPr>
          <p:cNvPr id="63" name="TextBox 62"/>
          <p:cNvSpPr txBox="1"/>
          <p:nvPr/>
        </p:nvSpPr>
        <p:spPr>
          <a:xfrm>
            <a:off x="3200400" y="5715000"/>
            <a:ext cx="276038" cy="307777"/>
          </a:xfrm>
          <a:prstGeom prst="rect">
            <a:avLst/>
          </a:prstGeom>
          <a:noFill/>
        </p:spPr>
        <p:txBody>
          <a:bodyPr wrap="none" rtlCol="0">
            <a:spAutoFit/>
          </a:bodyPr>
          <a:lstStyle/>
          <a:p>
            <a:r>
              <a:rPr lang="en-US" sz="1400" b="1" dirty="0" smtClean="0">
                <a:solidFill>
                  <a:srgbClr val="FF00FF"/>
                </a:solidFill>
              </a:rPr>
              <a:t>2</a:t>
            </a:r>
            <a:endParaRPr lang="en-US" sz="1400" b="1" dirty="0">
              <a:solidFill>
                <a:srgbClr val="FF00FF"/>
              </a:solidFill>
            </a:endParaRPr>
          </a:p>
        </p:txBody>
      </p:sp>
      <p:sp>
        <p:nvSpPr>
          <p:cNvPr id="64" name="TextBox 63"/>
          <p:cNvSpPr txBox="1"/>
          <p:nvPr/>
        </p:nvSpPr>
        <p:spPr>
          <a:xfrm>
            <a:off x="1066800" y="5257800"/>
            <a:ext cx="276038" cy="307777"/>
          </a:xfrm>
          <a:prstGeom prst="rect">
            <a:avLst/>
          </a:prstGeom>
          <a:noFill/>
        </p:spPr>
        <p:txBody>
          <a:bodyPr wrap="none" rtlCol="0">
            <a:spAutoFit/>
          </a:bodyPr>
          <a:lstStyle/>
          <a:p>
            <a:r>
              <a:rPr lang="en-US" sz="1400" b="1" dirty="0" smtClean="0">
                <a:solidFill>
                  <a:srgbClr val="FF00FF"/>
                </a:solidFill>
              </a:rPr>
              <a:t>3</a:t>
            </a:r>
            <a:endParaRPr lang="en-US" sz="1400" b="1" dirty="0">
              <a:solidFill>
                <a:srgbClr val="FF00FF"/>
              </a:solidFill>
            </a:endParaRPr>
          </a:p>
        </p:txBody>
      </p:sp>
      <p:sp>
        <p:nvSpPr>
          <p:cNvPr id="65" name="TextBox 64"/>
          <p:cNvSpPr txBox="1"/>
          <p:nvPr/>
        </p:nvSpPr>
        <p:spPr>
          <a:xfrm>
            <a:off x="1600200" y="5638800"/>
            <a:ext cx="276038" cy="307777"/>
          </a:xfrm>
          <a:prstGeom prst="rect">
            <a:avLst/>
          </a:prstGeom>
          <a:noFill/>
        </p:spPr>
        <p:txBody>
          <a:bodyPr wrap="none" rtlCol="0">
            <a:spAutoFit/>
          </a:bodyPr>
          <a:lstStyle/>
          <a:p>
            <a:r>
              <a:rPr lang="en-US" sz="1400" b="1" dirty="0" smtClean="0">
                <a:solidFill>
                  <a:srgbClr val="FF00FF"/>
                </a:solidFill>
              </a:rPr>
              <a:t>4</a:t>
            </a:r>
            <a:endParaRPr lang="en-US" sz="1400" b="1" dirty="0">
              <a:solidFill>
                <a:srgbClr val="FF00FF"/>
              </a:solidFill>
            </a:endParaRPr>
          </a:p>
        </p:txBody>
      </p:sp>
      <p:sp>
        <p:nvSpPr>
          <p:cNvPr id="66" name="TextBox 65"/>
          <p:cNvSpPr txBox="1"/>
          <p:nvPr/>
        </p:nvSpPr>
        <p:spPr>
          <a:xfrm>
            <a:off x="2590800" y="4800600"/>
            <a:ext cx="276038" cy="307777"/>
          </a:xfrm>
          <a:prstGeom prst="rect">
            <a:avLst/>
          </a:prstGeom>
          <a:noFill/>
        </p:spPr>
        <p:txBody>
          <a:bodyPr wrap="none" rtlCol="0">
            <a:spAutoFit/>
          </a:bodyPr>
          <a:lstStyle/>
          <a:p>
            <a:r>
              <a:rPr lang="en-US" sz="1400" b="1" dirty="0" smtClean="0">
                <a:solidFill>
                  <a:srgbClr val="FF00FF"/>
                </a:solidFill>
              </a:rPr>
              <a:t>5</a:t>
            </a:r>
            <a:endParaRPr lang="en-US" sz="1400" b="1" dirty="0">
              <a:solidFill>
                <a:srgbClr val="FF00FF"/>
              </a:solidFill>
            </a:endParaRPr>
          </a:p>
        </p:txBody>
      </p:sp>
      <p:sp>
        <p:nvSpPr>
          <p:cNvPr id="67" name="TextBox 66"/>
          <p:cNvSpPr txBox="1"/>
          <p:nvPr/>
        </p:nvSpPr>
        <p:spPr>
          <a:xfrm>
            <a:off x="2209800" y="4191000"/>
            <a:ext cx="276038" cy="307777"/>
          </a:xfrm>
          <a:prstGeom prst="rect">
            <a:avLst/>
          </a:prstGeom>
          <a:noFill/>
        </p:spPr>
        <p:txBody>
          <a:bodyPr wrap="none" rtlCol="0">
            <a:spAutoFit/>
          </a:bodyPr>
          <a:lstStyle/>
          <a:p>
            <a:r>
              <a:rPr lang="en-US" sz="1400" b="1" dirty="0" smtClean="0">
                <a:solidFill>
                  <a:srgbClr val="FF00FF"/>
                </a:solidFill>
              </a:rPr>
              <a:t>6</a:t>
            </a:r>
            <a:endParaRPr lang="en-US" sz="1400" b="1" dirty="0">
              <a:solidFill>
                <a:srgbClr val="FF00FF"/>
              </a:solidFill>
            </a:endParaRPr>
          </a:p>
        </p:txBody>
      </p:sp>
      <p:sp>
        <p:nvSpPr>
          <p:cNvPr id="68" name="TextBox 67"/>
          <p:cNvSpPr txBox="1"/>
          <p:nvPr/>
        </p:nvSpPr>
        <p:spPr>
          <a:xfrm>
            <a:off x="152400" y="762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pic>
        <p:nvPicPr>
          <p:cNvPr id="69" name="Picture 8"/>
          <p:cNvPicPr>
            <a:picLocks noChangeAspect="1" noChangeArrowheads="1"/>
          </p:cNvPicPr>
          <p:nvPr/>
        </p:nvPicPr>
        <p:blipFill>
          <a:blip r:embed="rId3" cstate="print"/>
          <a:srcRect/>
          <a:stretch>
            <a:fillRect/>
          </a:stretch>
        </p:blipFill>
        <p:spPr bwMode="auto">
          <a:xfrm>
            <a:off x="6934200" y="6019800"/>
            <a:ext cx="1905000" cy="6461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92991"/>
            <a:ext cx="8382000" cy="3293209"/>
          </a:xfrm>
          <a:prstGeom prst="rect">
            <a:avLst/>
          </a:prstGeom>
          <a:noFill/>
        </p:spPr>
        <p:txBody>
          <a:bodyPr wrap="square" rtlCol="0">
            <a:spAutoFit/>
          </a:bodyPr>
          <a:lstStyle/>
          <a:p>
            <a:r>
              <a:rPr lang="en-US" sz="1600" b="1" u="sng" dirty="0" smtClean="0"/>
              <a:t>Approach # 4 Option Using DB2Load / DB2Import Utilities</a:t>
            </a:r>
          </a:p>
          <a:p>
            <a:endParaRPr lang="en-US" sz="1200" dirty="0" smtClean="0"/>
          </a:p>
          <a:p>
            <a:r>
              <a:rPr lang="en-US" sz="1200" dirty="0" smtClean="0"/>
              <a:t>Technology Pieces: NEON Drivers, Spring Batch/Quartz, DB2 </a:t>
            </a:r>
            <a:r>
              <a:rPr lang="en-US" sz="1200" dirty="0" err="1" smtClean="0"/>
              <a:t>Load,Redwood</a:t>
            </a:r>
            <a:r>
              <a:rPr lang="en-US" sz="1200" dirty="0" smtClean="0"/>
              <a:t> Scheduler</a:t>
            </a:r>
          </a:p>
          <a:p>
            <a:endParaRPr lang="en-US" sz="1200" dirty="0" smtClean="0"/>
          </a:p>
          <a:p>
            <a:r>
              <a:rPr lang="en-US" sz="1200" dirty="0" smtClean="0"/>
              <a:t>1. Let the Web Service Store into  Disk</a:t>
            </a:r>
          </a:p>
          <a:p>
            <a:r>
              <a:rPr lang="en-US" sz="1200" dirty="0" smtClean="0"/>
              <a:t>2. Another Scheduler Process/Trigger will call the stored procedure to invoke the DB2Load Utility</a:t>
            </a:r>
          </a:p>
          <a:p>
            <a:r>
              <a:rPr lang="en-US" sz="1200" dirty="0" smtClean="0"/>
              <a:t>3. Procedure will load the huge data to the associated table without much troubles </a:t>
            </a:r>
          </a:p>
          <a:p>
            <a:endParaRPr lang="en-US" sz="1200" dirty="0" smtClean="0"/>
          </a:p>
          <a:p>
            <a:r>
              <a:rPr lang="en-US" sz="1200" dirty="0" smtClean="0"/>
              <a:t>Pros: </a:t>
            </a:r>
          </a:p>
          <a:p>
            <a:r>
              <a:rPr lang="en-US" sz="1200" dirty="0" smtClean="0"/>
              <a:t>     </a:t>
            </a:r>
          </a:p>
          <a:p>
            <a:r>
              <a:rPr lang="en-US" sz="1200" dirty="0" smtClean="0"/>
              <a:t>      Much Faster and Ideal Approach for loading millions of records </a:t>
            </a:r>
          </a:p>
          <a:p>
            <a:r>
              <a:rPr lang="en-US" sz="1200" dirty="0" smtClean="0"/>
              <a:t>      Prescribed approach by IBM for data loading scenarios</a:t>
            </a:r>
          </a:p>
          <a:p>
            <a:r>
              <a:rPr lang="en-US" sz="1200" dirty="0" smtClean="0"/>
              <a:t>      Will completely avoid complex java processing of object constructions, Execution Etc.</a:t>
            </a:r>
          </a:p>
          <a:p>
            <a:endParaRPr lang="en-US" sz="1200" dirty="0" smtClean="0"/>
          </a:p>
          <a:p>
            <a:r>
              <a:rPr lang="en-US" sz="1200" dirty="0" smtClean="0"/>
              <a:t>Cons: </a:t>
            </a:r>
          </a:p>
          <a:p>
            <a:endParaRPr lang="en-US" sz="1200" dirty="0" smtClean="0"/>
          </a:p>
          <a:p>
            <a:r>
              <a:rPr lang="en-US" sz="1200" dirty="0" smtClean="0"/>
              <a:t>      May not have fine control of success &amp; failure of transactions during inserts &amp; Updates</a:t>
            </a:r>
            <a:endParaRPr lang="en-US" sz="1200" dirty="0"/>
          </a:p>
        </p:txBody>
      </p:sp>
      <p:sp>
        <p:nvSpPr>
          <p:cNvPr id="5" name="Rectangle 4"/>
          <p:cNvSpPr/>
          <p:nvPr/>
        </p:nvSpPr>
        <p:spPr>
          <a:xfrm>
            <a:off x="4343400" y="4876800"/>
            <a:ext cx="914400" cy="587829"/>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TTMS WS</a:t>
            </a:r>
            <a:endParaRPr lang="en-US" sz="1100" dirty="0">
              <a:solidFill>
                <a:schemeClr val="tx1"/>
              </a:solidFill>
            </a:endParaRPr>
          </a:p>
        </p:txBody>
      </p:sp>
      <p:sp>
        <p:nvSpPr>
          <p:cNvPr id="6" name="Rectangle 5"/>
          <p:cNvSpPr/>
          <p:nvPr/>
        </p:nvSpPr>
        <p:spPr>
          <a:xfrm>
            <a:off x="6248400" y="4876800"/>
            <a:ext cx="914400" cy="587829"/>
          </a:xfrm>
          <a:prstGeom prst="rect">
            <a:avLst/>
          </a:prstGeom>
          <a:solidFill>
            <a:schemeClr val="accent2">
              <a:lumMod val="20000"/>
              <a:lumOff val="8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ICL</a:t>
            </a:r>
            <a:endParaRPr lang="en-US" sz="1100" dirty="0">
              <a:solidFill>
                <a:schemeClr val="tx1"/>
              </a:solidFill>
            </a:endParaRPr>
          </a:p>
        </p:txBody>
      </p:sp>
      <p:sp>
        <p:nvSpPr>
          <p:cNvPr id="8" name="Flowchart: Multidocument 7"/>
          <p:cNvSpPr/>
          <p:nvPr/>
        </p:nvSpPr>
        <p:spPr>
          <a:xfrm>
            <a:off x="2209800" y="5715000"/>
            <a:ext cx="609600" cy="685800"/>
          </a:xfrm>
          <a:prstGeom prst="flowChartMultidocument">
            <a:avLst/>
          </a:prstGeom>
          <a:solidFill>
            <a:schemeClr val="accent4">
              <a:lumMod val="40000"/>
              <a:lumOff val="60000"/>
            </a:schemeClr>
          </a:solidFill>
          <a:ln w="127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2514600" y="3962400"/>
            <a:ext cx="1066800" cy="1600200"/>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5334000" y="5181600"/>
            <a:ext cx="838200" cy="0"/>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0"/>
          </p:cNvCxnSpPr>
          <p:nvPr/>
        </p:nvCxnSpPr>
        <p:spPr>
          <a:xfrm flipV="1">
            <a:off x="4800600" y="4495800"/>
            <a:ext cx="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657600" y="4495800"/>
            <a:ext cx="11430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800600" y="5486400"/>
            <a:ext cx="0"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895600" y="6019800"/>
            <a:ext cx="19050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667000" y="4343400"/>
            <a:ext cx="745066" cy="381000"/>
          </a:xfrm>
          <a:prstGeom prst="rect">
            <a:avLst/>
          </a:prstGeom>
          <a:solidFill>
            <a:schemeClr val="accent5">
              <a:lumMod val="40000"/>
              <a:lumOff val="60000"/>
            </a:schemeClr>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TTMS_LOAD</a:t>
            </a:r>
            <a:endParaRPr lang="en-US" sz="800" dirty="0">
              <a:solidFill>
                <a:schemeClr val="tx1"/>
              </a:solidFill>
            </a:endParaRPr>
          </a:p>
        </p:txBody>
      </p:sp>
      <p:sp>
        <p:nvSpPr>
          <p:cNvPr id="28" name="Rectangle 27"/>
          <p:cNvSpPr/>
          <p:nvPr/>
        </p:nvSpPr>
        <p:spPr>
          <a:xfrm>
            <a:off x="2667000" y="5029200"/>
            <a:ext cx="745066" cy="381000"/>
          </a:xfrm>
          <a:prstGeom prst="rect">
            <a:avLst/>
          </a:prstGeom>
          <a:solidFill>
            <a:schemeClr val="accent5">
              <a:lumMod val="40000"/>
              <a:lumOff val="60000"/>
            </a:schemeClr>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DB2LOAD</a:t>
            </a:r>
            <a:endParaRPr lang="en-US" sz="800" dirty="0">
              <a:solidFill>
                <a:schemeClr val="tx1"/>
              </a:solidFill>
            </a:endParaRPr>
          </a:p>
        </p:txBody>
      </p:sp>
      <p:cxnSp>
        <p:nvCxnSpPr>
          <p:cNvPr id="31" name="Straight Arrow Connector 30"/>
          <p:cNvCxnSpPr>
            <a:stCxn id="27" idx="2"/>
            <a:endCxn id="28" idx="0"/>
          </p:cNvCxnSpPr>
          <p:nvPr/>
        </p:nvCxnSpPr>
        <p:spPr>
          <a:xfrm>
            <a:off x="3039533" y="4724400"/>
            <a:ext cx="0" cy="304800"/>
          </a:xfrm>
          <a:prstGeom prst="straightConnector1">
            <a:avLst/>
          </a:prstGeom>
          <a:ln>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057400" y="64008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NAS Storage</a:t>
            </a:r>
            <a:endParaRPr lang="en-US" sz="1000" i="1" dirty="0">
              <a:solidFill>
                <a:schemeClr val="tx1"/>
              </a:solidFill>
            </a:endParaRPr>
          </a:p>
        </p:txBody>
      </p:sp>
      <p:sp>
        <p:nvSpPr>
          <p:cNvPr id="39" name="TextBox 38"/>
          <p:cNvSpPr txBox="1"/>
          <p:nvPr/>
        </p:nvSpPr>
        <p:spPr>
          <a:xfrm>
            <a:off x="5715000" y="4800600"/>
            <a:ext cx="276038" cy="307777"/>
          </a:xfrm>
          <a:prstGeom prst="rect">
            <a:avLst/>
          </a:prstGeom>
          <a:noFill/>
        </p:spPr>
        <p:txBody>
          <a:bodyPr wrap="none" rtlCol="0">
            <a:spAutoFit/>
          </a:bodyPr>
          <a:lstStyle/>
          <a:p>
            <a:r>
              <a:rPr lang="en-US" sz="1400" b="1" dirty="0" smtClean="0">
                <a:solidFill>
                  <a:srgbClr val="FF00FF"/>
                </a:solidFill>
              </a:rPr>
              <a:t>1</a:t>
            </a:r>
            <a:endParaRPr lang="en-US" sz="1400" b="1" dirty="0">
              <a:solidFill>
                <a:srgbClr val="FF00FF"/>
              </a:solidFill>
            </a:endParaRPr>
          </a:p>
        </p:txBody>
      </p:sp>
      <p:sp>
        <p:nvSpPr>
          <p:cNvPr id="40" name="TextBox 39"/>
          <p:cNvSpPr txBox="1"/>
          <p:nvPr/>
        </p:nvSpPr>
        <p:spPr>
          <a:xfrm>
            <a:off x="3886200" y="6096000"/>
            <a:ext cx="276038" cy="307777"/>
          </a:xfrm>
          <a:prstGeom prst="rect">
            <a:avLst/>
          </a:prstGeom>
          <a:noFill/>
        </p:spPr>
        <p:txBody>
          <a:bodyPr wrap="none" rtlCol="0">
            <a:spAutoFit/>
          </a:bodyPr>
          <a:lstStyle/>
          <a:p>
            <a:r>
              <a:rPr lang="en-US" sz="1400" b="1" dirty="0" smtClean="0">
                <a:solidFill>
                  <a:srgbClr val="FF00FF"/>
                </a:solidFill>
              </a:rPr>
              <a:t>2</a:t>
            </a:r>
            <a:endParaRPr lang="en-US" sz="1400" b="1" dirty="0">
              <a:solidFill>
                <a:srgbClr val="FF00FF"/>
              </a:solidFill>
            </a:endParaRPr>
          </a:p>
        </p:txBody>
      </p:sp>
      <p:sp>
        <p:nvSpPr>
          <p:cNvPr id="41" name="TextBox 40"/>
          <p:cNvSpPr txBox="1"/>
          <p:nvPr/>
        </p:nvSpPr>
        <p:spPr>
          <a:xfrm>
            <a:off x="4038600" y="4114800"/>
            <a:ext cx="276038" cy="307777"/>
          </a:xfrm>
          <a:prstGeom prst="rect">
            <a:avLst/>
          </a:prstGeom>
          <a:noFill/>
        </p:spPr>
        <p:txBody>
          <a:bodyPr wrap="none" rtlCol="0">
            <a:spAutoFit/>
          </a:bodyPr>
          <a:lstStyle/>
          <a:p>
            <a:r>
              <a:rPr lang="en-US" sz="1400" b="1" dirty="0" smtClean="0">
                <a:solidFill>
                  <a:srgbClr val="FF00FF"/>
                </a:solidFill>
              </a:rPr>
              <a:t>3</a:t>
            </a:r>
            <a:endParaRPr lang="en-US" sz="1400" b="1" dirty="0">
              <a:solidFill>
                <a:srgbClr val="FF00FF"/>
              </a:solidFill>
            </a:endParaRPr>
          </a:p>
        </p:txBody>
      </p:sp>
      <p:cxnSp>
        <p:nvCxnSpPr>
          <p:cNvPr id="42" name="Straight Connector 41"/>
          <p:cNvCxnSpPr/>
          <p:nvPr/>
        </p:nvCxnSpPr>
        <p:spPr>
          <a:xfrm flipV="1">
            <a:off x="1752600" y="4953000"/>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752600" y="6172200"/>
            <a:ext cx="457200" cy="0"/>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752600" y="4953000"/>
            <a:ext cx="685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133600" y="4572000"/>
            <a:ext cx="276038" cy="307777"/>
          </a:xfrm>
          <a:prstGeom prst="rect">
            <a:avLst/>
          </a:prstGeom>
          <a:noFill/>
        </p:spPr>
        <p:txBody>
          <a:bodyPr wrap="none" rtlCol="0">
            <a:spAutoFit/>
          </a:bodyPr>
          <a:lstStyle/>
          <a:p>
            <a:r>
              <a:rPr lang="en-US" sz="1400" b="1" dirty="0" smtClean="0">
                <a:solidFill>
                  <a:srgbClr val="FF00FF"/>
                </a:solidFill>
              </a:rPr>
              <a:t>4</a:t>
            </a:r>
            <a:endParaRPr lang="en-US" sz="1400" b="1" dirty="0">
              <a:solidFill>
                <a:srgbClr val="FF00FF"/>
              </a:solidFill>
            </a:endParaRPr>
          </a:p>
        </p:txBody>
      </p:sp>
      <p:sp>
        <p:nvSpPr>
          <p:cNvPr id="52" name="TextBox 51"/>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pic>
        <p:nvPicPr>
          <p:cNvPr id="53" name="Picture 8"/>
          <p:cNvPicPr>
            <a:picLocks noChangeAspect="1" noChangeArrowheads="1"/>
          </p:cNvPicPr>
          <p:nvPr/>
        </p:nvPicPr>
        <p:blipFill>
          <a:blip r:embed="rId2" cstate="print"/>
          <a:srcRect/>
          <a:stretch>
            <a:fillRect/>
          </a:stretch>
        </p:blipFill>
        <p:spPr bwMode="auto">
          <a:xfrm>
            <a:off x="6934200" y="6019800"/>
            <a:ext cx="1905000" cy="6461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92991"/>
            <a:ext cx="8382000" cy="3662541"/>
          </a:xfrm>
          <a:prstGeom prst="rect">
            <a:avLst/>
          </a:prstGeom>
          <a:noFill/>
        </p:spPr>
        <p:txBody>
          <a:bodyPr wrap="square" rtlCol="0">
            <a:spAutoFit/>
          </a:bodyPr>
          <a:lstStyle/>
          <a:p>
            <a:r>
              <a:rPr lang="en-US" sz="1600" b="1" u="sng" dirty="0" smtClean="0"/>
              <a:t>Approach # 5 – Transmit file directly from ICL to TTMS</a:t>
            </a:r>
          </a:p>
          <a:p>
            <a:endParaRPr lang="en-US" sz="1200" dirty="0" smtClean="0"/>
          </a:p>
          <a:p>
            <a:r>
              <a:rPr lang="en-US" sz="1200" dirty="0" smtClean="0"/>
              <a:t>Technology Pieces: SFTP, Redwood Schedulers, Jersey</a:t>
            </a:r>
          </a:p>
          <a:p>
            <a:endParaRPr lang="en-US" sz="1200" dirty="0" smtClean="0"/>
          </a:p>
          <a:p>
            <a:r>
              <a:rPr lang="en-US" sz="1200" dirty="0" smtClean="0"/>
              <a:t>1. Once if ICL decided to transfer files, it will make web service call in TTMS to notify file transfer initiation </a:t>
            </a:r>
          </a:p>
          <a:p>
            <a:r>
              <a:rPr lang="en-US" sz="1200" dirty="0" smtClean="0"/>
              <a:t>2. ICL will place the file to the TTMS environment </a:t>
            </a:r>
          </a:p>
          <a:p>
            <a:r>
              <a:rPr lang="en-US" sz="1200" dirty="0" smtClean="0"/>
              <a:t>3. Once transfer completed ICL will make another web service call to know the status to TTMS</a:t>
            </a:r>
          </a:p>
          <a:p>
            <a:r>
              <a:rPr lang="en-US" sz="1200" dirty="0" smtClean="0"/>
              <a:t>4. Above process will trigger transforming the feed to DB2 using DB2Load. </a:t>
            </a:r>
          </a:p>
          <a:p>
            <a:r>
              <a:rPr lang="en-US" sz="1200" dirty="0" smtClean="0"/>
              <a:t>5. Red Wood Scheduler will be configured to launch the java process for executing the stored procedure to execute the above step</a:t>
            </a:r>
          </a:p>
          <a:p>
            <a:endParaRPr lang="en-US" sz="1200" dirty="0" smtClean="0"/>
          </a:p>
          <a:p>
            <a:r>
              <a:rPr lang="en-US" sz="1200" dirty="0" smtClean="0"/>
              <a:t>Pros: </a:t>
            </a:r>
          </a:p>
          <a:p>
            <a:r>
              <a:rPr lang="en-US" sz="1200" dirty="0" smtClean="0"/>
              <a:t>     </a:t>
            </a:r>
          </a:p>
          <a:p>
            <a:r>
              <a:rPr lang="en-US" sz="1200" dirty="0" smtClean="0"/>
              <a:t>      FTP will be much faster comparing all above approach in transferring files </a:t>
            </a:r>
          </a:p>
          <a:p>
            <a:r>
              <a:rPr lang="en-US" sz="1200" dirty="0" smtClean="0"/>
              <a:t>      DB2Load will be much faster in transforming data &amp; executing against the DB</a:t>
            </a:r>
          </a:p>
          <a:p>
            <a:r>
              <a:rPr lang="en-US" sz="1200" dirty="0" smtClean="0"/>
              <a:t>      Will completely avoid complex java processing of object constructions, Execution Etc.</a:t>
            </a:r>
          </a:p>
          <a:p>
            <a:endParaRPr lang="en-US" sz="1200" dirty="0" smtClean="0"/>
          </a:p>
          <a:p>
            <a:r>
              <a:rPr lang="en-US" sz="1200" dirty="0" smtClean="0"/>
              <a:t>Cons: </a:t>
            </a:r>
          </a:p>
          <a:p>
            <a:endParaRPr lang="en-US" sz="1200" dirty="0" smtClean="0"/>
          </a:p>
          <a:p>
            <a:r>
              <a:rPr lang="en-US" sz="1200" dirty="0" smtClean="0"/>
              <a:t>      Fine Grained access, security privileges must be established for executing shell scripts.</a:t>
            </a:r>
            <a:endParaRPr lang="en-US" sz="1200" dirty="0"/>
          </a:p>
        </p:txBody>
      </p:sp>
      <p:sp>
        <p:nvSpPr>
          <p:cNvPr id="5" name="Rectangle 4"/>
          <p:cNvSpPr/>
          <p:nvPr/>
        </p:nvSpPr>
        <p:spPr>
          <a:xfrm>
            <a:off x="4343400" y="5257800"/>
            <a:ext cx="914400" cy="587829"/>
          </a:xfrm>
          <a:prstGeom prst="rect">
            <a:avLst/>
          </a:prstGeom>
          <a:solidFill>
            <a:schemeClr val="accent3">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TTMS WS</a:t>
            </a:r>
            <a:endParaRPr lang="en-US" sz="1100" dirty="0">
              <a:solidFill>
                <a:schemeClr val="tx1"/>
              </a:solidFill>
            </a:endParaRPr>
          </a:p>
        </p:txBody>
      </p:sp>
      <p:sp>
        <p:nvSpPr>
          <p:cNvPr id="6" name="Rectangle 5"/>
          <p:cNvSpPr/>
          <p:nvPr/>
        </p:nvSpPr>
        <p:spPr>
          <a:xfrm>
            <a:off x="6248400" y="4572001"/>
            <a:ext cx="914400" cy="1295400"/>
          </a:xfrm>
          <a:prstGeom prst="rect">
            <a:avLst/>
          </a:prstGeom>
          <a:solidFill>
            <a:schemeClr val="accent2">
              <a:lumMod val="20000"/>
              <a:lumOff val="80000"/>
            </a:schemeClr>
          </a:solid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ICL</a:t>
            </a:r>
            <a:endParaRPr lang="en-US" sz="1100" dirty="0">
              <a:solidFill>
                <a:schemeClr val="tx1"/>
              </a:solidFill>
            </a:endParaRPr>
          </a:p>
        </p:txBody>
      </p:sp>
      <p:sp>
        <p:nvSpPr>
          <p:cNvPr id="7" name="Flowchart: Multidocument 6"/>
          <p:cNvSpPr/>
          <p:nvPr/>
        </p:nvSpPr>
        <p:spPr>
          <a:xfrm>
            <a:off x="2286000" y="6096000"/>
            <a:ext cx="381000" cy="581025"/>
          </a:xfrm>
          <a:prstGeom prst="flowChartMultidocument">
            <a:avLst/>
          </a:prstGeom>
          <a:solidFill>
            <a:schemeClr val="accent4">
              <a:lumMod val="40000"/>
              <a:lumOff val="60000"/>
            </a:schemeClr>
          </a:solidFill>
          <a:ln w="127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2514600" y="4343400"/>
            <a:ext cx="1066800" cy="1600200"/>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5029200" y="4876800"/>
            <a:ext cx="0" cy="381000"/>
          </a:xfrm>
          <a:prstGeom prst="straightConnector1">
            <a:avLst/>
          </a:prstGeom>
          <a:ln>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0"/>
          </p:cNvCxnSpPr>
          <p:nvPr/>
        </p:nvCxnSpPr>
        <p:spPr>
          <a:xfrm flipV="1">
            <a:off x="4800600" y="4876800"/>
            <a:ext cx="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57600" y="4876800"/>
            <a:ext cx="11430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705600" y="5867400"/>
            <a:ext cx="0"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895600" y="6400800"/>
            <a:ext cx="38100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667000" y="4724400"/>
            <a:ext cx="745066" cy="381000"/>
          </a:xfrm>
          <a:prstGeom prst="rect">
            <a:avLst/>
          </a:prstGeom>
          <a:solidFill>
            <a:schemeClr val="accent5">
              <a:lumMod val="40000"/>
              <a:lumOff val="60000"/>
            </a:schemeClr>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TTMS_LOAD</a:t>
            </a:r>
            <a:endParaRPr lang="en-US" sz="800" dirty="0">
              <a:solidFill>
                <a:schemeClr val="tx1"/>
              </a:solidFill>
            </a:endParaRPr>
          </a:p>
        </p:txBody>
      </p:sp>
      <p:sp>
        <p:nvSpPr>
          <p:cNvPr id="15" name="Rectangle 14"/>
          <p:cNvSpPr/>
          <p:nvPr/>
        </p:nvSpPr>
        <p:spPr>
          <a:xfrm>
            <a:off x="2667000" y="5410200"/>
            <a:ext cx="745066" cy="381000"/>
          </a:xfrm>
          <a:prstGeom prst="rect">
            <a:avLst/>
          </a:prstGeom>
          <a:solidFill>
            <a:schemeClr val="accent5">
              <a:lumMod val="40000"/>
              <a:lumOff val="60000"/>
            </a:schemeClr>
          </a:solid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DB2LOAD</a:t>
            </a:r>
            <a:endParaRPr lang="en-US" sz="800" dirty="0">
              <a:solidFill>
                <a:schemeClr val="tx1"/>
              </a:solidFill>
            </a:endParaRPr>
          </a:p>
        </p:txBody>
      </p:sp>
      <p:cxnSp>
        <p:nvCxnSpPr>
          <p:cNvPr id="16" name="Straight Arrow Connector 15"/>
          <p:cNvCxnSpPr>
            <a:stCxn id="14" idx="2"/>
            <a:endCxn id="15" idx="0"/>
          </p:cNvCxnSpPr>
          <p:nvPr/>
        </p:nvCxnSpPr>
        <p:spPr>
          <a:xfrm>
            <a:off x="3039533" y="5105400"/>
            <a:ext cx="0" cy="304800"/>
          </a:xfrm>
          <a:prstGeom prst="straightConnector1">
            <a:avLst/>
          </a:prstGeom>
          <a:ln>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67000" y="6477000"/>
            <a:ext cx="914400" cy="381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NAS Storage</a:t>
            </a:r>
            <a:endParaRPr lang="en-US" sz="1000" i="1" dirty="0">
              <a:solidFill>
                <a:schemeClr val="tx1"/>
              </a:solidFill>
            </a:endParaRPr>
          </a:p>
        </p:txBody>
      </p:sp>
      <p:sp>
        <p:nvSpPr>
          <p:cNvPr id="18" name="TextBox 17"/>
          <p:cNvSpPr txBox="1"/>
          <p:nvPr/>
        </p:nvSpPr>
        <p:spPr>
          <a:xfrm>
            <a:off x="5867400" y="4569023"/>
            <a:ext cx="263214" cy="276999"/>
          </a:xfrm>
          <a:prstGeom prst="rect">
            <a:avLst/>
          </a:prstGeom>
          <a:noFill/>
        </p:spPr>
        <p:txBody>
          <a:bodyPr wrap="none" rtlCol="0">
            <a:spAutoFit/>
          </a:bodyPr>
          <a:lstStyle/>
          <a:p>
            <a:r>
              <a:rPr lang="en-US" sz="1200" b="1" dirty="0" smtClean="0">
                <a:solidFill>
                  <a:srgbClr val="7030A0"/>
                </a:solidFill>
              </a:rPr>
              <a:t>1</a:t>
            </a:r>
            <a:endParaRPr lang="en-US" sz="1200" b="1" dirty="0">
              <a:solidFill>
                <a:srgbClr val="7030A0"/>
              </a:solidFill>
            </a:endParaRPr>
          </a:p>
        </p:txBody>
      </p:sp>
      <p:sp>
        <p:nvSpPr>
          <p:cNvPr id="19" name="TextBox 18"/>
          <p:cNvSpPr txBox="1"/>
          <p:nvPr/>
        </p:nvSpPr>
        <p:spPr>
          <a:xfrm>
            <a:off x="6400800" y="5943600"/>
            <a:ext cx="263214" cy="276999"/>
          </a:xfrm>
          <a:prstGeom prst="rect">
            <a:avLst/>
          </a:prstGeom>
          <a:noFill/>
        </p:spPr>
        <p:txBody>
          <a:bodyPr wrap="none" rtlCol="0">
            <a:spAutoFit/>
          </a:bodyPr>
          <a:lstStyle/>
          <a:p>
            <a:r>
              <a:rPr lang="en-US" sz="1200" b="1" dirty="0" smtClean="0">
                <a:solidFill>
                  <a:srgbClr val="7030A0"/>
                </a:solidFill>
              </a:rPr>
              <a:t>2</a:t>
            </a:r>
            <a:endParaRPr lang="en-US" sz="1200" b="1" dirty="0">
              <a:solidFill>
                <a:srgbClr val="7030A0"/>
              </a:solidFill>
            </a:endParaRPr>
          </a:p>
        </p:txBody>
      </p:sp>
      <p:sp>
        <p:nvSpPr>
          <p:cNvPr id="20" name="TextBox 19"/>
          <p:cNvSpPr txBox="1"/>
          <p:nvPr/>
        </p:nvSpPr>
        <p:spPr>
          <a:xfrm>
            <a:off x="4038600" y="4569023"/>
            <a:ext cx="263214" cy="276999"/>
          </a:xfrm>
          <a:prstGeom prst="rect">
            <a:avLst/>
          </a:prstGeom>
          <a:noFill/>
        </p:spPr>
        <p:txBody>
          <a:bodyPr wrap="none" rtlCol="0">
            <a:spAutoFit/>
          </a:bodyPr>
          <a:lstStyle/>
          <a:p>
            <a:r>
              <a:rPr lang="en-US" sz="1200" b="1" dirty="0" smtClean="0">
                <a:solidFill>
                  <a:srgbClr val="7030A0"/>
                </a:solidFill>
              </a:rPr>
              <a:t>4</a:t>
            </a:r>
            <a:endParaRPr lang="en-US" sz="1200" b="1" dirty="0">
              <a:solidFill>
                <a:srgbClr val="7030A0"/>
              </a:solidFill>
            </a:endParaRPr>
          </a:p>
        </p:txBody>
      </p:sp>
      <p:cxnSp>
        <p:nvCxnSpPr>
          <p:cNvPr id="21" name="Straight Connector 20"/>
          <p:cNvCxnSpPr/>
          <p:nvPr/>
        </p:nvCxnSpPr>
        <p:spPr>
          <a:xfrm flipV="1">
            <a:off x="1752600" y="5334000"/>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752600" y="6553200"/>
            <a:ext cx="457200" cy="0"/>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52600" y="5334000"/>
            <a:ext cx="685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133600" y="4953000"/>
            <a:ext cx="263214" cy="276999"/>
          </a:xfrm>
          <a:prstGeom prst="rect">
            <a:avLst/>
          </a:prstGeom>
          <a:noFill/>
        </p:spPr>
        <p:txBody>
          <a:bodyPr wrap="none" rtlCol="0">
            <a:spAutoFit/>
          </a:bodyPr>
          <a:lstStyle/>
          <a:p>
            <a:r>
              <a:rPr lang="en-US" sz="1200" b="1" dirty="0" smtClean="0">
                <a:solidFill>
                  <a:srgbClr val="7030A0"/>
                </a:solidFill>
              </a:rPr>
              <a:t>5</a:t>
            </a:r>
            <a:endParaRPr lang="en-US" sz="1200" b="1" dirty="0">
              <a:solidFill>
                <a:srgbClr val="7030A0"/>
              </a:solidFill>
            </a:endParaRPr>
          </a:p>
        </p:txBody>
      </p:sp>
      <p:sp>
        <p:nvSpPr>
          <p:cNvPr id="25" name="TextBox 24"/>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pic>
        <p:nvPicPr>
          <p:cNvPr id="26" name="Picture 8"/>
          <p:cNvPicPr>
            <a:picLocks noChangeAspect="1" noChangeArrowheads="1"/>
          </p:cNvPicPr>
          <p:nvPr/>
        </p:nvPicPr>
        <p:blipFill>
          <a:blip r:embed="rId2" cstate="print"/>
          <a:srcRect/>
          <a:stretch>
            <a:fillRect/>
          </a:stretch>
        </p:blipFill>
        <p:spPr bwMode="auto">
          <a:xfrm>
            <a:off x="6934200" y="6019800"/>
            <a:ext cx="1905000" cy="646101"/>
          </a:xfrm>
          <a:prstGeom prst="rect">
            <a:avLst/>
          </a:prstGeom>
          <a:noFill/>
          <a:ln w="9525">
            <a:noFill/>
            <a:miter lim="800000"/>
            <a:headEnd/>
            <a:tailEnd/>
          </a:ln>
        </p:spPr>
      </p:pic>
      <p:cxnSp>
        <p:nvCxnSpPr>
          <p:cNvPr id="29" name="Straight Connector 28"/>
          <p:cNvCxnSpPr/>
          <p:nvPr/>
        </p:nvCxnSpPr>
        <p:spPr>
          <a:xfrm>
            <a:off x="5029200" y="4876800"/>
            <a:ext cx="121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334000" y="5562600"/>
            <a:ext cx="838200" cy="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67400" y="5334000"/>
            <a:ext cx="263214" cy="276999"/>
          </a:xfrm>
          <a:prstGeom prst="rect">
            <a:avLst/>
          </a:prstGeom>
          <a:noFill/>
        </p:spPr>
        <p:txBody>
          <a:bodyPr wrap="none" rtlCol="0">
            <a:spAutoFit/>
          </a:bodyPr>
          <a:lstStyle/>
          <a:p>
            <a:r>
              <a:rPr lang="en-US" sz="1200" b="1" dirty="0" smtClean="0">
                <a:solidFill>
                  <a:srgbClr val="7030A0"/>
                </a:solidFill>
              </a:rPr>
              <a:t>3</a:t>
            </a:r>
            <a:endParaRPr lang="en-US" sz="1200" b="1" dirty="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634805"/>
            <a:ext cx="8382000" cy="1384995"/>
          </a:xfrm>
          <a:prstGeom prst="rect">
            <a:avLst/>
          </a:prstGeom>
          <a:noFill/>
        </p:spPr>
        <p:txBody>
          <a:bodyPr wrap="square" rtlCol="0">
            <a:spAutoFit/>
          </a:bodyPr>
          <a:lstStyle/>
          <a:p>
            <a:r>
              <a:rPr lang="en-US" sz="1200" b="1" u="sng" dirty="0" smtClean="0"/>
              <a:t>Reference</a:t>
            </a:r>
          </a:p>
          <a:p>
            <a:endParaRPr lang="en-US" sz="1200" dirty="0" smtClean="0"/>
          </a:p>
          <a:p>
            <a:endParaRPr lang="en-US" sz="1200" dirty="0" smtClean="0"/>
          </a:p>
          <a:p>
            <a:r>
              <a:rPr lang="en-US" sz="1200" dirty="0" smtClean="0"/>
              <a:t>http://www.toadworld.com/platforms/ibmdb2/w/wiki/7549.import-and-load-utilities</a:t>
            </a:r>
          </a:p>
          <a:p>
            <a:r>
              <a:rPr lang="en-US" sz="1200" dirty="0" smtClean="0"/>
              <a:t>http://stackoverflow.com/questions/17313921/does-any-jdbc-driver-supports-load-data-infile-sql-command</a:t>
            </a:r>
          </a:p>
          <a:p>
            <a:r>
              <a:rPr lang="en-US" sz="1200" dirty="0" smtClean="0"/>
              <a:t>http://database.ittoolbox.com/groups/technical-functional/db2-l/call-db2load-store-procedure-on-other-store-procedure-1343790</a:t>
            </a:r>
          </a:p>
          <a:p>
            <a:r>
              <a:rPr lang="en-US" sz="1200" dirty="0" smtClean="0"/>
              <a:t>http://ibmmainframes.com/about54319.html</a:t>
            </a:r>
            <a:endParaRPr lang="en-US" sz="1200" dirty="0"/>
          </a:p>
        </p:txBody>
      </p:sp>
      <p:sp>
        <p:nvSpPr>
          <p:cNvPr id="5" name="TextBox 4"/>
          <p:cNvSpPr txBox="1"/>
          <p:nvPr/>
        </p:nvSpPr>
        <p:spPr>
          <a:xfrm>
            <a:off x="304800" y="524470"/>
            <a:ext cx="4383636" cy="923330"/>
          </a:xfrm>
          <a:prstGeom prst="rect">
            <a:avLst/>
          </a:prstGeom>
          <a:noFill/>
        </p:spPr>
        <p:txBody>
          <a:bodyPr wrap="none" rtlCol="0">
            <a:spAutoFit/>
          </a:bodyPr>
          <a:lstStyle/>
          <a:p>
            <a:r>
              <a:rPr lang="en-US" i="1" u="sng" dirty="0" smtClean="0"/>
              <a:t>Final Recommendation</a:t>
            </a:r>
          </a:p>
          <a:p>
            <a:endParaRPr lang="en-US" i="1" u="sng" dirty="0" smtClean="0"/>
          </a:p>
          <a:p>
            <a:r>
              <a:rPr lang="en-US" b="1" u="sng" dirty="0" smtClean="0"/>
              <a:t>Option Using DB2Load / DB2Import Utilities</a:t>
            </a:r>
            <a:endParaRPr lang="en-US" i="1" u="sng" dirty="0"/>
          </a:p>
        </p:txBody>
      </p:sp>
      <p:sp>
        <p:nvSpPr>
          <p:cNvPr id="6" name="TextBox 5"/>
          <p:cNvSpPr txBox="1"/>
          <p:nvPr/>
        </p:nvSpPr>
        <p:spPr>
          <a:xfrm>
            <a:off x="152400" y="3034605"/>
            <a:ext cx="8443465" cy="1477328"/>
          </a:xfrm>
          <a:prstGeom prst="rect">
            <a:avLst/>
          </a:prstGeom>
          <a:noFill/>
        </p:spPr>
        <p:txBody>
          <a:bodyPr wrap="none" rtlCol="0">
            <a:spAutoFit/>
          </a:bodyPr>
          <a:lstStyle/>
          <a:p>
            <a:pPr marL="342900" indent="-342900">
              <a:buFont typeface="Arial" pitchFamily="34" charset="0"/>
              <a:buChar char="•"/>
            </a:pPr>
            <a:r>
              <a:rPr lang="en-US" dirty="0" smtClean="0"/>
              <a:t>Will meet high volume processing, performance expectations</a:t>
            </a:r>
          </a:p>
          <a:p>
            <a:pPr marL="342900" indent="-342900">
              <a:buFont typeface="Arial" pitchFamily="34" charset="0"/>
              <a:buChar char="•"/>
            </a:pPr>
            <a:r>
              <a:rPr lang="en-US" dirty="0" smtClean="0"/>
              <a:t>Reliable and will be faster due to native DB processing</a:t>
            </a:r>
          </a:p>
          <a:p>
            <a:pPr marL="342900" indent="-342900">
              <a:buFont typeface="Arial" pitchFamily="34" charset="0"/>
              <a:buChar char="•"/>
            </a:pPr>
            <a:r>
              <a:rPr lang="en-US" dirty="0" smtClean="0"/>
              <a:t>No need to create separate Inserts/Update Statements Manually</a:t>
            </a:r>
          </a:p>
          <a:p>
            <a:pPr marL="342900" indent="-342900">
              <a:buFont typeface="Arial" pitchFamily="34" charset="0"/>
              <a:buChar char="•"/>
            </a:pPr>
            <a:r>
              <a:rPr lang="en-US" dirty="0" smtClean="0"/>
              <a:t>Avoids creating dynamic SQLs through java which will save us from strange scenarios</a:t>
            </a:r>
          </a:p>
          <a:p>
            <a:pPr marL="342900" indent="-342900">
              <a:buFont typeface="Arial" pitchFamily="34" charset="0"/>
              <a:buChar char="•"/>
            </a:pPr>
            <a:r>
              <a:rPr lang="en-US" dirty="0" smtClean="0"/>
              <a:t>Won’t create Blocking IO</a:t>
            </a:r>
          </a:p>
        </p:txBody>
      </p:sp>
      <p:pic>
        <p:nvPicPr>
          <p:cNvPr id="4098" name="Picture 2"/>
          <p:cNvPicPr>
            <a:picLocks noChangeAspect="1" noChangeArrowheads="1"/>
          </p:cNvPicPr>
          <p:nvPr/>
        </p:nvPicPr>
        <p:blipFill>
          <a:blip r:embed="rId2" cstate="print"/>
          <a:srcRect/>
          <a:stretch>
            <a:fillRect/>
          </a:stretch>
        </p:blipFill>
        <p:spPr bwMode="auto">
          <a:xfrm>
            <a:off x="228600" y="1739205"/>
            <a:ext cx="952500" cy="1028700"/>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7848600" y="152400"/>
            <a:ext cx="919162" cy="919162"/>
          </a:xfrm>
          <a:prstGeom prst="rect">
            <a:avLst/>
          </a:prstGeom>
          <a:noFill/>
          <a:ln w="9525">
            <a:noFill/>
            <a:miter lim="800000"/>
            <a:headEnd/>
            <a:tailEnd/>
          </a:ln>
        </p:spPr>
      </p:pic>
      <p:pic>
        <p:nvPicPr>
          <p:cNvPr id="11" name="Picture 8"/>
          <p:cNvPicPr>
            <a:picLocks noChangeAspect="1" noChangeArrowheads="1"/>
          </p:cNvPicPr>
          <p:nvPr/>
        </p:nvPicPr>
        <p:blipFill>
          <a:blip r:embed="rId4" cstate="print"/>
          <a:srcRect/>
          <a:stretch>
            <a:fillRect/>
          </a:stretch>
        </p:blipFill>
        <p:spPr bwMode="auto">
          <a:xfrm>
            <a:off x="6934200" y="6019800"/>
            <a:ext cx="1905000" cy="646101"/>
          </a:xfrm>
          <a:prstGeom prst="rect">
            <a:avLst/>
          </a:prstGeom>
          <a:noFill/>
          <a:ln w="9525">
            <a:noFill/>
            <a:miter lim="800000"/>
            <a:headEnd/>
            <a:tailEnd/>
          </a:ln>
        </p:spPr>
      </p:pic>
      <p:sp>
        <p:nvSpPr>
          <p:cNvPr id="12" name="TextBox 11"/>
          <p:cNvSpPr txBox="1"/>
          <p:nvPr/>
        </p:nvSpPr>
        <p:spPr>
          <a:xfrm>
            <a:off x="304800" y="6400800"/>
            <a:ext cx="5269391" cy="253916"/>
          </a:xfrm>
          <a:prstGeom prst="rect">
            <a:avLst/>
          </a:prstGeom>
          <a:noFill/>
        </p:spPr>
        <p:txBody>
          <a:bodyPr wrap="none" rtlCol="0">
            <a:spAutoFit/>
          </a:bodyPr>
          <a:lstStyle/>
          <a:p>
            <a:r>
              <a:rPr lang="en-US" sz="1050" b="1" i="1" dirty="0" smtClean="0"/>
              <a:t>Contents Consolidated &amp; Rendered by Ramaswamy, Prabhu – Technology Consulting Group</a:t>
            </a:r>
            <a:endParaRPr lang="en-US" sz="1050" b="1" i="1" dirty="0"/>
          </a:p>
        </p:txBody>
      </p:sp>
      <p:sp>
        <p:nvSpPr>
          <p:cNvPr id="13" name="TextBox 12"/>
          <p:cNvSpPr txBox="1"/>
          <p:nvPr/>
        </p:nvSpPr>
        <p:spPr>
          <a:xfrm>
            <a:off x="1524000" y="2044005"/>
            <a:ext cx="1993174" cy="707886"/>
          </a:xfrm>
          <a:prstGeom prst="rect">
            <a:avLst/>
          </a:prstGeom>
          <a:noFill/>
        </p:spPr>
        <p:txBody>
          <a:bodyPr wrap="none" rtlCol="0">
            <a:spAutoFit/>
          </a:bodyPr>
          <a:lstStyle/>
          <a:p>
            <a:r>
              <a:rPr lang="en-US" sz="4000" b="1" i="1" dirty="0" smtClean="0">
                <a:solidFill>
                  <a:srgbClr val="FFC000"/>
                </a:solidFill>
              </a:rPr>
              <a:t>Why … ?</a:t>
            </a:r>
            <a:endParaRPr lang="en-US" sz="4000" b="1" i="1" dirty="0">
              <a:solidFill>
                <a:srgbClr val="FFC000"/>
              </a:solidFill>
            </a:endParaRPr>
          </a:p>
        </p:txBody>
      </p:sp>
      <p:sp>
        <p:nvSpPr>
          <p:cNvPr id="15" name="TextBox 14"/>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6677025" y="0"/>
            <a:ext cx="2466975" cy="1847850"/>
          </a:xfrm>
          <a:prstGeom prst="rect">
            <a:avLst/>
          </a:prstGeom>
          <a:noFill/>
          <a:ln w="9525">
            <a:noFill/>
            <a:miter lim="800000"/>
            <a:headEnd/>
            <a:tailEnd/>
          </a:ln>
        </p:spPr>
      </p:pic>
      <p:pic>
        <p:nvPicPr>
          <p:cNvPr id="9" name="Picture 8"/>
          <p:cNvPicPr>
            <a:picLocks noChangeAspect="1" noChangeArrowheads="1"/>
          </p:cNvPicPr>
          <p:nvPr/>
        </p:nvPicPr>
        <p:blipFill>
          <a:blip r:embed="rId3" cstate="print"/>
          <a:srcRect/>
          <a:stretch>
            <a:fillRect/>
          </a:stretch>
        </p:blipFill>
        <p:spPr bwMode="auto">
          <a:xfrm>
            <a:off x="6934200" y="6019800"/>
            <a:ext cx="1905000" cy="646101"/>
          </a:xfrm>
          <a:prstGeom prst="rect">
            <a:avLst/>
          </a:prstGeom>
          <a:noFill/>
          <a:ln w="9525">
            <a:noFill/>
            <a:miter lim="800000"/>
            <a:headEnd/>
            <a:tailEnd/>
          </a:ln>
        </p:spPr>
      </p:pic>
      <p:sp>
        <p:nvSpPr>
          <p:cNvPr id="12" name="TextBox 11"/>
          <p:cNvSpPr txBox="1"/>
          <p:nvPr/>
        </p:nvSpPr>
        <p:spPr>
          <a:xfrm>
            <a:off x="152400" y="152400"/>
            <a:ext cx="2702919" cy="307777"/>
          </a:xfrm>
          <a:prstGeom prst="rect">
            <a:avLst/>
          </a:prstGeom>
          <a:noFill/>
        </p:spPr>
        <p:txBody>
          <a:bodyPr wrap="none" rtlCol="0">
            <a:spAutoFit/>
          </a:bodyPr>
          <a:lstStyle/>
          <a:p>
            <a:r>
              <a:rPr lang="en-US" sz="1400" dirty="0" smtClean="0">
                <a:solidFill>
                  <a:schemeClr val="tx2">
                    <a:lumMod val="60000"/>
                    <a:lumOff val="40000"/>
                  </a:schemeClr>
                </a:solidFill>
              </a:rPr>
              <a:t>TTMS Proposal Solution Workshop</a:t>
            </a:r>
            <a:endParaRPr lang="en-US" sz="1400" dirty="0">
              <a:solidFill>
                <a:schemeClr val="tx2">
                  <a:lumMod val="60000"/>
                  <a:lumOff val="40000"/>
                </a:schemeClr>
              </a:solidFill>
            </a:endParaRPr>
          </a:p>
        </p:txBody>
      </p:sp>
      <p:sp>
        <p:nvSpPr>
          <p:cNvPr id="13" name="TextBox 12"/>
          <p:cNvSpPr txBox="1"/>
          <p:nvPr/>
        </p:nvSpPr>
        <p:spPr>
          <a:xfrm>
            <a:off x="990600" y="685800"/>
            <a:ext cx="3579826" cy="307777"/>
          </a:xfrm>
          <a:prstGeom prst="rect">
            <a:avLst/>
          </a:prstGeom>
          <a:noFill/>
        </p:spPr>
        <p:txBody>
          <a:bodyPr wrap="none" rtlCol="0">
            <a:spAutoFit/>
          </a:bodyPr>
          <a:lstStyle/>
          <a:p>
            <a:r>
              <a:rPr lang="en-US" sz="1400" b="1" u="sng" dirty="0" smtClean="0"/>
              <a:t>Why can’t we add SFTP as a solution option ? </a:t>
            </a:r>
            <a:endParaRPr lang="en-US" sz="1400" b="1" u="sng" dirty="0"/>
          </a:p>
        </p:txBody>
      </p:sp>
      <p:sp>
        <p:nvSpPr>
          <p:cNvPr id="14" name="TextBox 13"/>
          <p:cNvSpPr txBox="1"/>
          <p:nvPr/>
        </p:nvSpPr>
        <p:spPr>
          <a:xfrm>
            <a:off x="990600" y="986135"/>
            <a:ext cx="7239000" cy="523220"/>
          </a:xfrm>
          <a:prstGeom prst="rect">
            <a:avLst/>
          </a:prstGeom>
          <a:noFill/>
        </p:spPr>
        <p:txBody>
          <a:bodyPr wrap="square" rtlCol="0">
            <a:spAutoFit/>
          </a:bodyPr>
          <a:lstStyle/>
          <a:p>
            <a:pPr algn="just"/>
            <a:r>
              <a:rPr lang="en-US" sz="1400" dirty="0" smtClean="0"/>
              <a:t>Intention of this Question : Sending large binary as part of web service may not be good and may</a:t>
            </a:r>
          </a:p>
          <a:p>
            <a:r>
              <a:rPr lang="en-US" sz="1400" dirty="0" smtClean="0"/>
              <a:t>l</a:t>
            </a:r>
            <a:r>
              <a:rPr lang="en-US" sz="1400" dirty="0" smtClean="0"/>
              <a:t>ead to out of memory issues.</a:t>
            </a:r>
            <a:endParaRPr lang="en-US" sz="1400" dirty="0"/>
          </a:p>
        </p:txBody>
      </p:sp>
      <p:sp>
        <p:nvSpPr>
          <p:cNvPr id="15" name="TextBox 14"/>
          <p:cNvSpPr txBox="1"/>
          <p:nvPr/>
        </p:nvSpPr>
        <p:spPr>
          <a:xfrm>
            <a:off x="990600" y="1447800"/>
            <a:ext cx="7162800" cy="523220"/>
          </a:xfrm>
          <a:prstGeom prst="rect">
            <a:avLst/>
          </a:prstGeom>
          <a:noFill/>
        </p:spPr>
        <p:txBody>
          <a:bodyPr wrap="square" rtlCol="0">
            <a:spAutoFit/>
          </a:bodyPr>
          <a:lstStyle/>
          <a:p>
            <a:pPr algn="just"/>
            <a:r>
              <a:rPr lang="en-US" sz="1400" dirty="0" smtClean="0">
                <a:solidFill>
                  <a:srgbClr val="00B050"/>
                </a:solidFill>
              </a:rPr>
              <a:t>Yes. It is possible provided both the ends have established SFTP ports opened for mutual file transfer</a:t>
            </a:r>
            <a:endParaRPr lang="en-US" sz="1400" dirty="0">
              <a:solidFill>
                <a:srgbClr val="00B050"/>
              </a:solidFill>
            </a:endParaRPr>
          </a:p>
        </p:txBody>
      </p:sp>
      <p:sp>
        <p:nvSpPr>
          <p:cNvPr id="18" name="TextBox 17"/>
          <p:cNvSpPr txBox="1"/>
          <p:nvPr/>
        </p:nvSpPr>
        <p:spPr>
          <a:xfrm>
            <a:off x="990600" y="2057400"/>
            <a:ext cx="5529142" cy="307777"/>
          </a:xfrm>
          <a:prstGeom prst="rect">
            <a:avLst/>
          </a:prstGeom>
          <a:noFill/>
        </p:spPr>
        <p:txBody>
          <a:bodyPr wrap="none" rtlCol="0">
            <a:spAutoFit/>
          </a:bodyPr>
          <a:lstStyle/>
          <a:p>
            <a:r>
              <a:rPr lang="en-US" sz="1400" b="1" u="sng" dirty="0" smtClean="0"/>
              <a:t>What is the size restriction of sending files as web services attachments </a:t>
            </a:r>
            <a:endParaRPr lang="en-US" sz="1400" b="1" u="sng" dirty="0"/>
          </a:p>
        </p:txBody>
      </p:sp>
      <p:sp>
        <p:nvSpPr>
          <p:cNvPr id="19" name="TextBox 18"/>
          <p:cNvSpPr txBox="1"/>
          <p:nvPr/>
        </p:nvSpPr>
        <p:spPr>
          <a:xfrm>
            <a:off x="990600" y="2357735"/>
            <a:ext cx="7239000" cy="523220"/>
          </a:xfrm>
          <a:prstGeom prst="rect">
            <a:avLst/>
          </a:prstGeom>
          <a:noFill/>
        </p:spPr>
        <p:txBody>
          <a:bodyPr wrap="square" rtlCol="0">
            <a:spAutoFit/>
          </a:bodyPr>
          <a:lstStyle/>
          <a:p>
            <a:pPr algn="just"/>
            <a:r>
              <a:rPr lang="en-US" sz="1400" dirty="0" smtClean="0"/>
              <a:t>Intention of this Question : This factor may hit the reliability factor of the solution and may be required for capacity planning</a:t>
            </a:r>
            <a:endParaRPr lang="en-US" sz="1400" dirty="0"/>
          </a:p>
        </p:txBody>
      </p:sp>
      <p:sp>
        <p:nvSpPr>
          <p:cNvPr id="20" name="TextBox 19"/>
          <p:cNvSpPr txBox="1"/>
          <p:nvPr/>
        </p:nvSpPr>
        <p:spPr>
          <a:xfrm>
            <a:off x="990600" y="2842736"/>
            <a:ext cx="7162800" cy="738664"/>
          </a:xfrm>
          <a:prstGeom prst="rect">
            <a:avLst/>
          </a:prstGeom>
          <a:noFill/>
        </p:spPr>
        <p:txBody>
          <a:bodyPr wrap="square" rtlCol="0">
            <a:spAutoFit/>
          </a:bodyPr>
          <a:lstStyle/>
          <a:p>
            <a:pPr algn="just"/>
            <a:r>
              <a:rPr lang="en-US" sz="1400" dirty="0" smtClean="0">
                <a:solidFill>
                  <a:srgbClr val="00B050"/>
                </a:solidFill>
              </a:rPr>
              <a:t>There are no such restrictions as such but it could be defined programmatically to reduce intentional attacks such as buffer overflow.  Size is purely based on the JVM instance size allocated as part of the process.</a:t>
            </a:r>
            <a:endParaRPr lang="en-US" sz="1400" dirty="0">
              <a:solidFill>
                <a:srgbClr val="00B050"/>
              </a:solidFill>
            </a:endParaRPr>
          </a:p>
        </p:txBody>
      </p:sp>
      <p:sp>
        <p:nvSpPr>
          <p:cNvPr id="21" name="TextBox 20"/>
          <p:cNvSpPr txBox="1"/>
          <p:nvPr/>
        </p:nvSpPr>
        <p:spPr>
          <a:xfrm>
            <a:off x="990600" y="3581400"/>
            <a:ext cx="4932761" cy="307777"/>
          </a:xfrm>
          <a:prstGeom prst="rect">
            <a:avLst/>
          </a:prstGeom>
          <a:noFill/>
        </p:spPr>
        <p:txBody>
          <a:bodyPr wrap="none" rtlCol="0">
            <a:spAutoFit/>
          </a:bodyPr>
          <a:lstStyle/>
          <a:p>
            <a:r>
              <a:rPr lang="en-US" sz="1400" b="1" u="sng" dirty="0" smtClean="0"/>
              <a:t>Why can’t we use Redwood scheduler as an alternative option ?</a:t>
            </a:r>
            <a:endParaRPr lang="en-US" sz="1400" b="1" u="sng" dirty="0"/>
          </a:p>
        </p:txBody>
      </p:sp>
      <p:sp>
        <p:nvSpPr>
          <p:cNvPr id="22" name="TextBox 21"/>
          <p:cNvSpPr txBox="1"/>
          <p:nvPr/>
        </p:nvSpPr>
        <p:spPr>
          <a:xfrm>
            <a:off x="990600" y="3881735"/>
            <a:ext cx="7239000" cy="523220"/>
          </a:xfrm>
          <a:prstGeom prst="rect">
            <a:avLst/>
          </a:prstGeom>
          <a:noFill/>
        </p:spPr>
        <p:txBody>
          <a:bodyPr wrap="square" rtlCol="0">
            <a:spAutoFit/>
          </a:bodyPr>
          <a:lstStyle/>
          <a:p>
            <a:pPr algn="just"/>
            <a:r>
              <a:rPr lang="en-US" sz="1400" dirty="0" smtClean="0"/>
              <a:t>Intention of this Question : Hence it have batch processing features we can try whether it extends features for putting records to database</a:t>
            </a:r>
            <a:endParaRPr lang="en-US" sz="1400" dirty="0"/>
          </a:p>
        </p:txBody>
      </p:sp>
      <p:sp>
        <p:nvSpPr>
          <p:cNvPr id="23" name="TextBox 22"/>
          <p:cNvSpPr txBox="1"/>
          <p:nvPr/>
        </p:nvSpPr>
        <p:spPr>
          <a:xfrm>
            <a:off x="990600" y="4419600"/>
            <a:ext cx="7162800" cy="307777"/>
          </a:xfrm>
          <a:prstGeom prst="rect">
            <a:avLst/>
          </a:prstGeom>
          <a:noFill/>
        </p:spPr>
        <p:txBody>
          <a:bodyPr wrap="square" rtlCol="0">
            <a:spAutoFit/>
          </a:bodyPr>
          <a:lstStyle/>
          <a:p>
            <a:pPr algn="just"/>
            <a:r>
              <a:rPr lang="en-US" sz="1400" dirty="0" smtClean="0">
                <a:solidFill>
                  <a:srgbClr val="00B050"/>
                </a:solidFill>
              </a:rPr>
              <a:t>No. This is just scheduler to initiate job process, monitor the process and notify on failures.</a:t>
            </a:r>
            <a:endParaRPr lang="en-US" sz="1400" dirty="0">
              <a:solidFill>
                <a:srgbClr val="00B050"/>
              </a:solidFill>
            </a:endParaRPr>
          </a:p>
        </p:txBody>
      </p:sp>
      <p:sp>
        <p:nvSpPr>
          <p:cNvPr id="24" name="TextBox 23"/>
          <p:cNvSpPr txBox="1"/>
          <p:nvPr/>
        </p:nvSpPr>
        <p:spPr>
          <a:xfrm>
            <a:off x="990600" y="4800600"/>
            <a:ext cx="3870355" cy="307777"/>
          </a:xfrm>
          <a:prstGeom prst="rect">
            <a:avLst/>
          </a:prstGeom>
          <a:noFill/>
        </p:spPr>
        <p:txBody>
          <a:bodyPr wrap="none" rtlCol="0">
            <a:spAutoFit/>
          </a:bodyPr>
          <a:lstStyle/>
          <a:p>
            <a:r>
              <a:rPr lang="en-US" sz="1400" b="1" u="sng" dirty="0" smtClean="0"/>
              <a:t>Is there any feature like MTOM in REST services ? </a:t>
            </a:r>
            <a:endParaRPr lang="en-US" sz="1400" b="1" u="sng" dirty="0"/>
          </a:p>
        </p:txBody>
      </p:sp>
      <p:sp>
        <p:nvSpPr>
          <p:cNvPr id="25" name="TextBox 24"/>
          <p:cNvSpPr txBox="1"/>
          <p:nvPr/>
        </p:nvSpPr>
        <p:spPr>
          <a:xfrm>
            <a:off x="990600" y="5105400"/>
            <a:ext cx="7239000" cy="523220"/>
          </a:xfrm>
          <a:prstGeom prst="rect">
            <a:avLst/>
          </a:prstGeom>
          <a:noFill/>
        </p:spPr>
        <p:txBody>
          <a:bodyPr wrap="square" rtlCol="0">
            <a:spAutoFit/>
          </a:bodyPr>
          <a:lstStyle/>
          <a:p>
            <a:pPr algn="just"/>
            <a:r>
              <a:rPr lang="en-US" sz="1400" dirty="0" smtClean="0"/>
              <a:t>Intention of this Question : We could establish binary stream for transferring contents directly without disturbing memory </a:t>
            </a:r>
            <a:endParaRPr lang="en-US" sz="1400" dirty="0"/>
          </a:p>
        </p:txBody>
      </p:sp>
      <p:sp>
        <p:nvSpPr>
          <p:cNvPr id="26" name="TextBox 25"/>
          <p:cNvSpPr txBox="1"/>
          <p:nvPr/>
        </p:nvSpPr>
        <p:spPr>
          <a:xfrm>
            <a:off x="990600" y="5648980"/>
            <a:ext cx="7162800" cy="523220"/>
          </a:xfrm>
          <a:prstGeom prst="rect">
            <a:avLst/>
          </a:prstGeom>
          <a:noFill/>
        </p:spPr>
        <p:txBody>
          <a:bodyPr wrap="square" rtlCol="0">
            <a:spAutoFit/>
          </a:bodyPr>
          <a:lstStyle/>
          <a:p>
            <a:pPr algn="just"/>
            <a:r>
              <a:rPr lang="en-US" sz="1400" dirty="0" smtClean="0">
                <a:solidFill>
                  <a:srgbClr val="00B050"/>
                </a:solidFill>
              </a:rPr>
              <a:t>No. This is specific to SOAP service and REST will support multi part contents. If we need more fine tined approach we could design these two services as SOAP instead of REST</a:t>
            </a:r>
            <a:endParaRPr lang="en-US" sz="1400" dirty="0">
              <a:solidFill>
                <a:srgbClr val="00B050"/>
              </a:solidFill>
            </a:endParaRPr>
          </a:p>
        </p:txBody>
      </p:sp>
      <p:pic>
        <p:nvPicPr>
          <p:cNvPr id="1027" name="Picture 3"/>
          <p:cNvPicPr>
            <a:picLocks noChangeAspect="1" noChangeArrowheads="1"/>
          </p:cNvPicPr>
          <p:nvPr/>
        </p:nvPicPr>
        <p:blipFill>
          <a:blip r:embed="rId4" cstate="print"/>
          <a:srcRect/>
          <a:stretch>
            <a:fillRect/>
          </a:stretch>
        </p:blipFill>
        <p:spPr bwMode="auto">
          <a:xfrm>
            <a:off x="457200" y="685800"/>
            <a:ext cx="381000" cy="665949"/>
          </a:xfrm>
          <a:prstGeom prst="rect">
            <a:avLst/>
          </a:prstGeom>
          <a:noFill/>
          <a:ln w="9525">
            <a:noFill/>
            <a:miter lim="800000"/>
            <a:headEnd/>
            <a:tailEnd/>
          </a:ln>
        </p:spPr>
      </p:pic>
      <p:pic>
        <p:nvPicPr>
          <p:cNvPr id="34" name="Picture 3"/>
          <p:cNvPicPr>
            <a:picLocks noChangeAspect="1" noChangeArrowheads="1"/>
          </p:cNvPicPr>
          <p:nvPr/>
        </p:nvPicPr>
        <p:blipFill>
          <a:blip r:embed="rId4" cstate="print"/>
          <a:srcRect/>
          <a:stretch>
            <a:fillRect/>
          </a:stretch>
        </p:blipFill>
        <p:spPr bwMode="auto">
          <a:xfrm>
            <a:off x="457200" y="2077251"/>
            <a:ext cx="381000" cy="665949"/>
          </a:xfrm>
          <a:prstGeom prst="rect">
            <a:avLst/>
          </a:prstGeom>
          <a:noFill/>
          <a:ln w="9525">
            <a:noFill/>
            <a:miter lim="800000"/>
            <a:headEnd/>
            <a:tailEnd/>
          </a:ln>
        </p:spPr>
      </p:pic>
      <p:pic>
        <p:nvPicPr>
          <p:cNvPr id="35" name="Picture 3"/>
          <p:cNvPicPr>
            <a:picLocks noChangeAspect="1" noChangeArrowheads="1"/>
          </p:cNvPicPr>
          <p:nvPr/>
        </p:nvPicPr>
        <p:blipFill>
          <a:blip r:embed="rId4" cstate="print"/>
          <a:srcRect/>
          <a:stretch>
            <a:fillRect/>
          </a:stretch>
        </p:blipFill>
        <p:spPr bwMode="auto">
          <a:xfrm>
            <a:off x="457200" y="3657600"/>
            <a:ext cx="381000" cy="665949"/>
          </a:xfrm>
          <a:prstGeom prst="rect">
            <a:avLst/>
          </a:prstGeom>
          <a:noFill/>
          <a:ln w="9525">
            <a:noFill/>
            <a:miter lim="800000"/>
            <a:headEnd/>
            <a:tailEnd/>
          </a:ln>
        </p:spPr>
      </p:pic>
      <p:pic>
        <p:nvPicPr>
          <p:cNvPr id="36" name="Picture 3"/>
          <p:cNvPicPr>
            <a:picLocks noChangeAspect="1" noChangeArrowheads="1"/>
          </p:cNvPicPr>
          <p:nvPr/>
        </p:nvPicPr>
        <p:blipFill>
          <a:blip r:embed="rId4" cstate="print"/>
          <a:srcRect/>
          <a:stretch>
            <a:fillRect/>
          </a:stretch>
        </p:blipFill>
        <p:spPr bwMode="auto">
          <a:xfrm>
            <a:off x="457200" y="4876800"/>
            <a:ext cx="381000" cy="66594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1191</Words>
  <Application>Microsoft Office PowerPoint</Application>
  <PresentationFormat>On-screen Show (4:3)</PresentationFormat>
  <Paragraphs>202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Ramaswamy, Prabhu (Cognizant)</dc:creator>
  <cp:lastModifiedBy>376425</cp:lastModifiedBy>
  <cp:revision>78</cp:revision>
  <dcterms:created xsi:type="dcterms:W3CDTF">2006-08-16T00:00:00Z</dcterms:created>
  <dcterms:modified xsi:type="dcterms:W3CDTF">2015-07-21T08:18:34Z</dcterms:modified>
</cp:coreProperties>
</file>